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57" r:id="rId3"/>
    <p:sldId id="259" r:id="rId4"/>
    <p:sldId id="260" r:id="rId5"/>
    <p:sldId id="261" r:id="rId6"/>
    <p:sldId id="262" r:id="rId7"/>
    <p:sldId id="258"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460" autoAdjust="0"/>
  </p:normalViewPr>
  <p:slideViewPr>
    <p:cSldViewPr>
      <p:cViewPr varScale="1">
        <p:scale>
          <a:sx n="61" d="100"/>
          <a:sy n="61" d="100"/>
        </p:scale>
        <p:origin x="165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54E12CD-547D-4279-957F-3F9F07188B45}" type="datetimeFigureOut">
              <a:rPr lang="en-GB" smtClean="0"/>
              <a:t>11/12/2017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AEE263-26B1-4A63-8A8B-57207AD988D2}" type="slidenum">
              <a:rPr lang="en-GB" smtClean="0"/>
              <a:t>‹#›</a:t>
            </a:fld>
            <a:endParaRPr lang="en-GB"/>
          </a:p>
        </p:txBody>
      </p:sp>
    </p:spTree>
    <p:extLst>
      <p:ext uri="{BB962C8B-B14F-4D97-AF65-F5344CB8AC3E}">
        <p14:creationId xmlns:p14="http://schemas.microsoft.com/office/powerpoint/2010/main" val="1731324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F2AEE263-26B1-4A63-8A8B-57207AD988D2}" type="slidenum">
              <a:rPr lang="en-GB" smtClean="0"/>
              <a:t>1</a:t>
            </a:fld>
            <a:endParaRPr lang="en-GB"/>
          </a:p>
        </p:txBody>
      </p:sp>
    </p:spTree>
    <p:extLst>
      <p:ext uri="{BB962C8B-B14F-4D97-AF65-F5344CB8AC3E}">
        <p14:creationId xmlns:p14="http://schemas.microsoft.com/office/powerpoint/2010/main" val="26922692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F2AEE263-26B1-4A63-8A8B-57207AD988D2}" type="slidenum">
              <a:rPr lang="en-GB" smtClean="0"/>
              <a:t>2</a:t>
            </a:fld>
            <a:endParaRPr lang="en-GB"/>
          </a:p>
        </p:txBody>
      </p:sp>
    </p:spTree>
    <p:extLst>
      <p:ext uri="{BB962C8B-B14F-4D97-AF65-F5344CB8AC3E}">
        <p14:creationId xmlns:p14="http://schemas.microsoft.com/office/powerpoint/2010/main" val="2881912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AEE263-26B1-4A63-8A8B-57207AD988D2}" type="slidenum">
              <a:rPr lang="en-GB" smtClean="0"/>
              <a:t>3</a:t>
            </a:fld>
            <a:endParaRPr lang="en-GB"/>
          </a:p>
        </p:txBody>
      </p:sp>
    </p:spTree>
    <p:extLst>
      <p:ext uri="{BB962C8B-B14F-4D97-AF65-F5344CB8AC3E}">
        <p14:creationId xmlns:p14="http://schemas.microsoft.com/office/powerpoint/2010/main" val="18348283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AEE263-26B1-4A63-8A8B-57207AD988D2}" type="slidenum">
              <a:rPr lang="en-GB" smtClean="0"/>
              <a:t>4</a:t>
            </a:fld>
            <a:endParaRPr lang="en-GB"/>
          </a:p>
        </p:txBody>
      </p:sp>
    </p:spTree>
    <p:extLst>
      <p:ext uri="{BB962C8B-B14F-4D97-AF65-F5344CB8AC3E}">
        <p14:creationId xmlns:p14="http://schemas.microsoft.com/office/powerpoint/2010/main" val="3343601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AEE263-26B1-4A63-8A8B-57207AD988D2}" type="slidenum">
              <a:rPr lang="en-GB" smtClean="0"/>
              <a:t>5</a:t>
            </a:fld>
            <a:endParaRPr lang="en-GB"/>
          </a:p>
        </p:txBody>
      </p:sp>
    </p:spTree>
    <p:extLst>
      <p:ext uri="{BB962C8B-B14F-4D97-AF65-F5344CB8AC3E}">
        <p14:creationId xmlns:p14="http://schemas.microsoft.com/office/powerpoint/2010/main" val="13663122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AEE263-26B1-4A63-8A8B-57207AD988D2}" type="slidenum">
              <a:rPr lang="en-GB" smtClean="0"/>
              <a:t>6</a:t>
            </a:fld>
            <a:endParaRPr lang="en-GB"/>
          </a:p>
        </p:txBody>
      </p:sp>
    </p:spTree>
    <p:extLst>
      <p:ext uri="{BB962C8B-B14F-4D97-AF65-F5344CB8AC3E}">
        <p14:creationId xmlns:p14="http://schemas.microsoft.com/office/powerpoint/2010/main" val="35864554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AEE263-26B1-4A63-8A8B-57207AD988D2}" type="slidenum">
              <a:rPr lang="en-GB" smtClean="0"/>
              <a:t>7</a:t>
            </a:fld>
            <a:endParaRPr lang="en-GB"/>
          </a:p>
        </p:txBody>
      </p:sp>
    </p:spTree>
    <p:extLst>
      <p:ext uri="{BB962C8B-B14F-4D97-AF65-F5344CB8AC3E}">
        <p14:creationId xmlns:p14="http://schemas.microsoft.com/office/powerpoint/2010/main" val="19805928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AEE263-26B1-4A63-8A8B-57207AD988D2}" type="slidenum">
              <a:rPr lang="en-GB" smtClean="0"/>
              <a:t>8</a:t>
            </a:fld>
            <a:endParaRPr lang="en-GB"/>
          </a:p>
        </p:txBody>
      </p:sp>
    </p:spTree>
    <p:extLst>
      <p:ext uri="{BB962C8B-B14F-4D97-AF65-F5344CB8AC3E}">
        <p14:creationId xmlns:p14="http://schemas.microsoft.com/office/powerpoint/2010/main" val="30904042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AEE263-26B1-4A63-8A8B-57207AD988D2}" type="slidenum">
              <a:rPr lang="en-GB" smtClean="0"/>
              <a:t>9</a:t>
            </a:fld>
            <a:endParaRPr lang="en-GB"/>
          </a:p>
        </p:txBody>
      </p:sp>
    </p:spTree>
    <p:extLst>
      <p:ext uri="{BB962C8B-B14F-4D97-AF65-F5344CB8AC3E}">
        <p14:creationId xmlns:p14="http://schemas.microsoft.com/office/powerpoint/2010/main" val="18692714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AEE263-26B1-4A63-8A8B-57207AD988D2}" type="slidenum">
              <a:rPr lang="en-GB" smtClean="0"/>
              <a:t>10</a:t>
            </a:fld>
            <a:endParaRPr lang="en-GB"/>
          </a:p>
        </p:txBody>
      </p:sp>
    </p:spTree>
    <p:extLst>
      <p:ext uri="{BB962C8B-B14F-4D97-AF65-F5344CB8AC3E}">
        <p14:creationId xmlns:p14="http://schemas.microsoft.com/office/powerpoint/2010/main" val="14203021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AEE263-26B1-4A63-8A8B-57207AD988D2}" type="slidenum">
              <a:rPr lang="en-GB" smtClean="0"/>
              <a:t>11</a:t>
            </a:fld>
            <a:endParaRPr lang="en-GB"/>
          </a:p>
        </p:txBody>
      </p:sp>
    </p:spTree>
    <p:extLst>
      <p:ext uri="{BB962C8B-B14F-4D97-AF65-F5344CB8AC3E}">
        <p14:creationId xmlns:p14="http://schemas.microsoft.com/office/powerpoint/2010/main" val="3276377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dirty="0"/>
          </a:p>
        </p:txBody>
      </p:sp>
      <p:sp>
        <p:nvSpPr>
          <p:cNvPr id="4" name="Slide Number Placeholder 3"/>
          <p:cNvSpPr>
            <a:spLocks noGrp="1"/>
          </p:cNvSpPr>
          <p:nvPr>
            <p:ph type="sldNum" sz="quarter" idx="10"/>
          </p:nvPr>
        </p:nvSpPr>
        <p:spPr/>
        <p:txBody>
          <a:bodyPr/>
          <a:lstStyle/>
          <a:p>
            <a:fld id="{CBC8DB62-F3D2-4115-AF2C-53E345BBF4F4}" type="slidenum">
              <a:rPr lang="en-GB" smtClean="0"/>
              <a:t>12</a:t>
            </a:fld>
            <a:endParaRPr lang="en-GB"/>
          </a:p>
        </p:txBody>
      </p:sp>
    </p:spTree>
    <p:extLst>
      <p:ext uri="{BB962C8B-B14F-4D97-AF65-F5344CB8AC3E}">
        <p14:creationId xmlns:p14="http://schemas.microsoft.com/office/powerpoint/2010/main" val="8223509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AEE263-26B1-4A63-8A8B-57207AD988D2}" type="slidenum">
              <a:rPr lang="en-GB" smtClean="0"/>
              <a:t>13</a:t>
            </a:fld>
            <a:endParaRPr lang="en-GB"/>
          </a:p>
        </p:txBody>
      </p:sp>
    </p:spTree>
    <p:extLst>
      <p:ext uri="{BB962C8B-B14F-4D97-AF65-F5344CB8AC3E}">
        <p14:creationId xmlns:p14="http://schemas.microsoft.com/office/powerpoint/2010/main" val="35640007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AEE263-26B1-4A63-8A8B-57207AD988D2}" type="slidenum">
              <a:rPr lang="en-GB" smtClean="0"/>
              <a:t>14</a:t>
            </a:fld>
            <a:endParaRPr lang="en-GB"/>
          </a:p>
        </p:txBody>
      </p:sp>
    </p:spTree>
    <p:extLst>
      <p:ext uri="{BB962C8B-B14F-4D97-AF65-F5344CB8AC3E}">
        <p14:creationId xmlns:p14="http://schemas.microsoft.com/office/powerpoint/2010/main" val="4239422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AEE263-26B1-4A63-8A8B-57207AD988D2}" type="slidenum">
              <a:rPr lang="en-GB" smtClean="0"/>
              <a:t>15</a:t>
            </a:fld>
            <a:endParaRPr lang="en-GB"/>
          </a:p>
        </p:txBody>
      </p:sp>
    </p:spTree>
    <p:extLst>
      <p:ext uri="{BB962C8B-B14F-4D97-AF65-F5344CB8AC3E}">
        <p14:creationId xmlns:p14="http://schemas.microsoft.com/office/powerpoint/2010/main" val="18830584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AEE263-26B1-4A63-8A8B-57207AD988D2}" type="slidenum">
              <a:rPr lang="en-GB" smtClean="0"/>
              <a:t>16</a:t>
            </a:fld>
            <a:endParaRPr lang="en-GB"/>
          </a:p>
        </p:txBody>
      </p:sp>
    </p:spTree>
    <p:extLst>
      <p:ext uri="{BB962C8B-B14F-4D97-AF65-F5344CB8AC3E}">
        <p14:creationId xmlns:p14="http://schemas.microsoft.com/office/powerpoint/2010/main" val="39803059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AEE263-26B1-4A63-8A8B-57207AD988D2}" type="slidenum">
              <a:rPr lang="en-GB" smtClean="0"/>
              <a:t>17</a:t>
            </a:fld>
            <a:endParaRPr lang="en-GB"/>
          </a:p>
        </p:txBody>
      </p:sp>
    </p:spTree>
    <p:extLst>
      <p:ext uri="{BB962C8B-B14F-4D97-AF65-F5344CB8AC3E}">
        <p14:creationId xmlns:p14="http://schemas.microsoft.com/office/powerpoint/2010/main" val="6999238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AEE263-26B1-4A63-8A8B-57207AD988D2}" type="slidenum">
              <a:rPr lang="en-GB" smtClean="0"/>
              <a:t>18</a:t>
            </a:fld>
            <a:endParaRPr lang="en-GB"/>
          </a:p>
        </p:txBody>
      </p:sp>
    </p:spTree>
    <p:extLst>
      <p:ext uri="{BB962C8B-B14F-4D97-AF65-F5344CB8AC3E}">
        <p14:creationId xmlns:p14="http://schemas.microsoft.com/office/powerpoint/2010/main" val="6702901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F2AEE263-26B1-4A63-8A8B-57207AD988D2}" type="slidenum">
              <a:rPr lang="en-GB" smtClean="0"/>
              <a:t>19</a:t>
            </a:fld>
            <a:endParaRPr lang="en-GB"/>
          </a:p>
        </p:txBody>
      </p:sp>
    </p:spTree>
    <p:extLst>
      <p:ext uri="{BB962C8B-B14F-4D97-AF65-F5344CB8AC3E}">
        <p14:creationId xmlns:p14="http://schemas.microsoft.com/office/powerpoint/2010/main" val="39201790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AEE263-26B1-4A63-8A8B-57207AD988D2}" type="slidenum">
              <a:rPr lang="en-GB" smtClean="0"/>
              <a:t>20</a:t>
            </a:fld>
            <a:endParaRPr lang="en-GB"/>
          </a:p>
        </p:txBody>
      </p:sp>
    </p:spTree>
    <p:extLst>
      <p:ext uri="{BB962C8B-B14F-4D97-AF65-F5344CB8AC3E}">
        <p14:creationId xmlns:p14="http://schemas.microsoft.com/office/powerpoint/2010/main" val="42915744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CBC8DB62-F3D2-4115-AF2C-53E345BBF4F4}" type="slidenum">
              <a:rPr lang="en-GB" smtClean="0"/>
              <a:t>21</a:t>
            </a:fld>
            <a:endParaRPr lang="en-GB"/>
          </a:p>
        </p:txBody>
      </p:sp>
    </p:spTree>
    <p:extLst>
      <p:ext uri="{BB962C8B-B14F-4D97-AF65-F5344CB8AC3E}">
        <p14:creationId xmlns:p14="http://schemas.microsoft.com/office/powerpoint/2010/main" val="2435320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EE13EC-61B0-4D39-8589-1308410878DD}"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966B88-6BA6-4B49-B7D3-F20347243F13}"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AEE13EC-61B0-4D39-8589-1308410878DD}"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966B88-6BA6-4B49-B7D3-F20347243F1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EE13EC-61B0-4D39-8589-1308410878DD}"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966B88-6BA6-4B49-B7D3-F20347243F13}"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AEE13EC-61B0-4D39-8589-1308410878DD}" type="datetimeFigureOut">
              <a:rPr lang="en-GB" smtClean="0"/>
              <a:t>11/12/2017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966B88-6BA6-4B49-B7D3-F20347243F1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AEE13EC-61B0-4D39-8589-1308410878DD}" type="datetimeFigureOut">
              <a:rPr lang="en-GB" smtClean="0"/>
              <a:t>11/12/2017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966B88-6BA6-4B49-B7D3-F20347243F13}"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AEE13EC-61B0-4D39-8589-1308410878DD}" type="datetimeFigureOut">
              <a:rPr lang="en-GB" smtClean="0"/>
              <a:t>11/12/2017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966B88-6BA6-4B49-B7D3-F20347243F1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EE13EC-61B0-4D39-8589-1308410878DD}" type="datetimeFigureOut">
              <a:rPr lang="en-GB" smtClean="0"/>
              <a:t>11/12/2017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966B88-6BA6-4B49-B7D3-F20347243F1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EE13EC-61B0-4D39-8589-1308410878DD}" type="datetimeFigureOut">
              <a:rPr lang="en-GB" smtClean="0"/>
              <a:t>11/12/2017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966B88-6BA6-4B49-B7D3-F20347243F13}"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EE13EC-61B0-4D39-8589-1308410878DD}" type="datetimeFigureOut">
              <a:rPr lang="en-GB" smtClean="0"/>
              <a:t>11/12/2017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966B88-6BA6-4B49-B7D3-F20347243F1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AEE13EC-61B0-4D39-8589-1308410878DD}"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966B88-6BA6-4B49-B7D3-F20347243F1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EE13EC-61B0-4D39-8589-1308410878DD}"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966B88-6BA6-4B49-B7D3-F20347243F1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AEE13EC-61B0-4D39-8589-1308410878DD}" type="datetimeFigureOut">
              <a:rPr lang="en-GB" smtClean="0"/>
              <a:t>11/12/2017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C1966B88-6BA6-4B49-B7D3-F20347243F13}"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jer6S41v_XAhWFBcAKHX_0D5cQjRwIBw&amp;url=http://www.ancient-origins.net/news-history-archaeology/philip-ii-father-alexander-great-was-buried-wife-and-child-after-020451&amp;psig=AOvVaw1jd42SzE-LqRHuWSNA64Ud&amp;ust=1513003217841172" TargetMode="Externa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image" Target="../media/image5.png"/><Relationship Id="rId5" Type="http://schemas.openxmlformats.org/officeDocument/2006/relationships/hyperlink" Target="https://en.wikipedia.org/wiki/File:Filip_II_Macedonia.jpg" TargetMode="External"/><Relationship Id="rId4" Type="http://schemas.openxmlformats.org/officeDocument/2006/relationships/image" Target="../media/image4.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CLAH4007</a:t>
            </a:r>
          </a:p>
        </p:txBody>
      </p:sp>
      <p:sp>
        <p:nvSpPr>
          <p:cNvPr id="3" name="Subtitle 2"/>
          <p:cNvSpPr>
            <a:spLocks noGrp="1"/>
          </p:cNvSpPr>
          <p:nvPr>
            <p:ph type="subTitle" idx="1"/>
          </p:nvPr>
        </p:nvSpPr>
        <p:spPr/>
        <p:txBody>
          <a:bodyPr/>
          <a:lstStyle/>
          <a:p>
            <a:r>
              <a:rPr lang="en-GB" dirty="0"/>
              <a:t>The Rise of Macedon</a:t>
            </a:r>
          </a:p>
        </p:txBody>
      </p:sp>
    </p:spTree>
    <p:extLst>
      <p:ext uri="{BB962C8B-B14F-4D97-AF65-F5344CB8AC3E}">
        <p14:creationId xmlns:p14="http://schemas.microsoft.com/office/powerpoint/2010/main" val="13783327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a:solidFill>
                  <a:srgbClr val="7B9899"/>
                </a:solidFill>
              </a:rPr>
              <a:t>Macedon and the Macedonians</a:t>
            </a:r>
          </a:p>
        </p:txBody>
      </p:sp>
      <p:pic>
        <p:nvPicPr>
          <p:cNvPr id="14339" name="Picture 6" descr="area_a7_web"/>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1951038" y="1484313"/>
            <a:ext cx="5164137" cy="5184775"/>
          </a:xfrm>
          <a:noFill/>
        </p:spPr>
      </p:pic>
      <p:sp>
        <p:nvSpPr>
          <p:cNvPr id="14340" name="Rectangle 7"/>
          <p:cNvSpPr>
            <a:spLocks noChangeArrowheads="1"/>
          </p:cNvSpPr>
          <p:nvPr/>
        </p:nvSpPr>
        <p:spPr bwMode="auto">
          <a:xfrm>
            <a:off x="3132138" y="2900363"/>
            <a:ext cx="719137" cy="673100"/>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Tree>
    <p:extLst>
      <p:ext uri="{BB962C8B-B14F-4D97-AF65-F5344CB8AC3E}">
        <p14:creationId xmlns:p14="http://schemas.microsoft.com/office/powerpoint/2010/main" val="2492673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a:solidFill>
                  <a:srgbClr val="7B9899"/>
                </a:solidFill>
              </a:rPr>
              <a:t>The lack of a polis</a:t>
            </a:r>
          </a:p>
        </p:txBody>
      </p:sp>
      <p:sp>
        <p:nvSpPr>
          <p:cNvPr id="16387" name="Rectangle 3"/>
          <p:cNvSpPr>
            <a:spLocks noGrp="1" noChangeArrowheads="1"/>
          </p:cNvSpPr>
          <p:nvPr>
            <p:ph sz="quarter" idx="1"/>
          </p:nvPr>
        </p:nvSpPr>
        <p:spPr/>
        <p:txBody>
          <a:bodyPr/>
          <a:lstStyle/>
          <a:p>
            <a:pPr>
              <a:lnSpc>
                <a:spcPct val="90000"/>
              </a:lnSpc>
            </a:pPr>
            <a:r>
              <a:rPr lang="en-GB" altLang="en-US" dirty="0"/>
              <a:t>Macedon was not organised by poleis as the majority of the Greek world.</a:t>
            </a:r>
          </a:p>
          <a:p>
            <a:pPr>
              <a:lnSpc>
                <a:spcPct val="90000"/>
              </a:lnSpc>
            </a:pPr>
            <a:endParaRPr lang="en-GB" altLang="en-US" dirty="0"/>
          </a:p>
          <a:p>
            <a:pPr>
              <a:lnSpc>
                <a:spcPct val="90000"/>
              </a:lnSpc>
            </a:pPr>
            <a:r>
              <a:rPr lang="en-GB" altLang="en-US" dirty="0"/>
              <a:t>The important unit was the </a:t>
            </a:r>
            <a:r>
              <a:rPr lang="en-GB" altLang="en-US" i="1" dirty="0"/>
              <a:t>ethnos</a:t>
            </a:r>
            <a:r>
              <a:rPr lang="en-GB" altLang="en-US" dirty="0"/>
              <a:t> or tribe. </a:t>
            </a:r>
          </a:p>
          <a:p>
            <a:pPr>
              <a:lnSpc>
                <a:spcPct val="90000"/>
              </a:lnSpc>
            </a:pPr>
            <a:endParaRPr lang="en-GB" altLang="en-US" dirty="0"/>
          </a:p>
          <a:p>
            <a:pPr>
              <a:lnSpc>
                <a:spcPct val="90000"/>
              </a:lnSpc>
            </a:pPr>
            <a:r>
              <a:rPr lang="en-GB" altLang="en-US" dirty="0"/>
              <a:t>Urbanisation rates were low before the Peloponnesian War.</a:t>
            </a:r>
          </a:p>
          <a:p>
            <a:pPr>
              <a:lnSpc>
                <a:spcPct val="90000"/>
              </a:lnSpc>
            </a:pPr>
            <a:endParaRPr lang="en-GB" altLang="en-US" dirty="0"/>
          </a:p>
          <a:p>
            <a:pPr>
              <a:lnSpc>
                <a:spcPct val="90000"/>
              </a:lnSpc>
            </a:pPr>
            <a:r>
              <a:rPr lang="en-GB" altLang="en-US" dirty="0"/>
              <a:t>Most poleis in Macedon were Greek colonies, not Macedonian. </a:t>
            </a:r>
          </a:p>
        </p:txBody>
      </p:sp>
    </p:spTree>
    <p:extLst>
      <p:ext uri="{BB962C8B-B14F-4D97-AF65-F5344CB8AC3E}">
        <p14:creationId xmlns:p14="http://schemas.microsoft.com/office/powerpoint/2010/main" val="4000151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dirty="0">
                <a:solidFill>
                  <a:srgbClr val="7B9899"/>
                </a:solidFill>
              </a:rPr>
              <a:t>The Macedonian Constitution</a:t>
            </a:r>
          </a:p>
        </p:txBody>
      </p:sp>
      <p:sp>
        <p:nvSpPr>
          <p:cNvPr id="17411" name="Rectangle 3"/>
          <p:cNvSpPr>
            <a:spLocks noGrp="1" noChangeArrowheads="1"/>
          </p:cNvSpPr>
          <p:nvPr>
            <p:ph sz="quarter" idx="1"/>
          </p:nvPr>
        </p:nvSpPr>
        <p:spPr/>
        <p:txBody>
          <a:bodyPr/>
          <a:lstStyle/>
          <a:p>
            <a:pPr>
              <a:lnSpc>
                <a:spcPct val="90000"/>
              </a:lnSpc>
            </a:pPr>
            <a:r>
              <a:rPr lang="en-GB" altLang="en-US" dirty="0"/>
              <a:t>Macedon was ruled by monarchs since the 7</a:t>
            </a:r>
            <a:r>
              <a:rPr lang="en-GB" altLang="en-US" baseline="30000" dirty="0"/>
              <a:t>th</a:t>
            </a:r>
            <a:r>
              <a:rPr lang="en-GB" altLang="en-US" dirty="0"/>
              <a:t> century.</a:t>
            </a:r>
          </a:p>
          <a:p>
            <a:pPr>
              <a:lnSpc>
                <a:spcPct val="90000"/>
              </a:lnSpc>
            </a:pPr>
            <a:endParaRPr lang="en-GB" altLang="en-US" dirty="0"/>
          </a:p>
          <a:p>
            <a:pPr>
              <a:lnSpc>
                <a:spcPct val="90000"/>
              </a:lnSpc>
            </a:pPr>
            <a:r>
              <a:rPr lang="en-GB" altLang="en-US" dirty="0"/>
              <a:t>The Macedonian monarchy was essentially feudal.</a:t>
            </a:r>
          </a:p>
          <a:p>
            <a:pPr>
              <a:lnSpc>
                <a:spcPct val="90000"/>
              </a:lnSpc>
            </a:pPr>
            <a:endParaRPr lang="en-GB" altLang="en-US" dirty="0"/>
          </a:p>
          <a:p>
            <a:pPr>
              <a:lnSpc>
                <a:spcPct val="90000"/>
              </a:lnSpc>
            </a:pPr>
            <a:r>
              <a:rPr lang="en-GB" altLang="en-US" dirty="0"/>
              <a:t>However, the monarchy was not an autocracy.</a:t>
            </a:r>
          </a:p>
          <a:p>
            <a:pPr>
              <a:lnSpc>
                <a:spcPct val="90000"/>
              </a:lnSpc>
            </a:pPr>
            <a:endParaRPr lang="en-GB" altLang="en-US" dirty="0"/>
          </a:p>
          <a:p>
            <a:pPr>
              <a:lnSpc>
                <a:spcPct val="90000"/>
              </a:lnSpc>
            </a:pPr>
            <a:r>
              <a:rPr lang="en-GB" altLang="en-US" dirty="0"/>
              <a:t>They were not the only political power in Macedon.</a:t>
            </a:r>
          </a:p>
        </p:txBody>
      </p:sp>
    </p:spTree>
    <p:extLst>
      <p:ext uri="{BB962C8B-B14F-4D97-AF65-F5344CB8AC3E}">
        <p14:creationId xmlns:p14="http://schemas.microsoft.com/office/powerpoint/2010/main" val="288989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539552" y="116632"/>
            <a:ext cx="8229600" cy="1371600"/>
          </a:xfrm>
        </p:spPr>
        <p:txBody>
          <a:bodyPr/>
          <a:lstStyle/>
          <a:p>
            <a:r>
              <a:rPr lang="en-GB" altLang="en-US" dirty="0">
                <a:solidFill>
                  <a:srgbClr val="7B9899"/>
                </a:solidFill>
              </a:rPr>
              <a:t>The Barbarians to the North</a:t>
            </a:r>
          </a:p>
        </p:txBody>
      </p:sp>
      <p:pic>
        <p:nvPicPr>
          <p:cNvPr id="19459" name="Picture 5" descr="EpirusOldMap"/>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tretch>
            <a:fillRect/>
          </a:stretch>
        </p:blipFill>
        <p:spPr>
          <a:xfrm>
            <a:off x="2129739" y="1219200"/>
            <a:ext cx="4884522" cy="4937125"/>
          </a:xfrm>
          <a:noFill/>
        </p:spPr>
      </p:pic>
    </p:spTree>
    <p:extLst>
      <p:ext uri="{BB962C8B-B14F-4D97-AF65-F5344CB8AC3E}">
        <p14:creationId xmlns:p14="http://schemas.microsoft.com/office/powerpoint/2010/main" val="82088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tLang="en-US">
                <a:solidFill>
                  <a:srgbClr val="7B9899"/>
                </a:solidFill>
              </a:rPr>
              <a:t>A buffer for Greece</a:t>
            </a:r>
          </a:p>
        </p:txBody>
      </p:sp>
      <p:sp>
        <p:nvSpPr>
          <p:cNvPr id="20483" name="Rectangle 3"/>
          <p:cNvSpPr>
            <a:spLocks noGrp="1" noChangeArrowheads="1"/>
          </p:cNvSpPr>
          <p:nvPr>
            <p:ph sz="quarter" idx="1"/>
          </p:nvPr>
        </p:nvSpPr>
        <p:spPr>
          <a:xfrm>
            <a:off x="457200" y="1600200"/>
            <a:ext cx="8229600" cy="5068888"/>
          </a:xfrm>
        </p:spPr>
        <p:txBody>
          <a:bodyPr/>
          <a:lstStyle/>
          <a:p>
            <a:pPr>
              <a:lnSpc>
                <a:spcPct val="90000"/>
              </a:lnSpc>
            </a:pPr>
            <a:r>
              <a:rPr lang="en-GB" altLang="en-US" sz="2400" dirty="0"/>
              <a:t>Against an armed foe, men ought to engage with hostile resentment; towards the vanquished, he that showed most clemency, showed the greatest spirit</a:t>
            </a:r>
            <a:r>
              <a:rPr lang="en-GB" altLang="en-US" sz="2400" b="1" dirty="0"/>
              <a:t>. The Kings of Macedonia were thought to be dangerous to the liberty of Greece. Suppose that kingdom…ceased to exist; the Thracians, Illyrians, and, in time, the Celts, (peoples uncivilized and savage,) would pour themselves into Macedonia first, and then into Greece</a:t>
            </a:r>
            <a:r>
              <a:rPr lang="en-GB" altLang="en-US" sz="2400" dirty="0"/>
              <a:t>. He therefore warned them, not, by removing inconveniencies which lay nearest, to open a passage to others greater and more grievous. </a:t>
            </a:r>
          </a:p>
          <a:p>
            <a:pPr marL="0" indent="0">
              <a:lnSpc>
                <a:spcPct val="90000"/>
              </a:lnSpc>
              <a:buNone/>
            </a:pPr>
            <a:r>
              <a:rPr lang="en-GB" altLang="en-US" sz="2400" dirty="0"/>
              <a:t>							   Livy 33.12</a:t>
            </a:r>
          </a:p>
        </p:txBody>
      </p:sp>
    </p:spTree>
    <p:extLst>
      <p:ext uri="{BB962C8B-B14F-4D97-AF65-F5344CB8AC3E}">
        <p14:creationId xmlns:p14="http://schemas.microsoft.com/office/powerpoint/2010/main" val="1832637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a:solidFill>
                  <a:srgbClr val="7B9899"/>
                </a:solidFill>
              </a:rPr>
              <a:t>Were the Macedonians Greek?</a:t>
            </a:r>
          </a:p>
        </p:txBody>
      </p:sp>
      <p:sp>
        <p:nvSpPr>
          <p:cNvPr id="15363" name="Rectangle 3"/>
          <p:cNvSpPr>
            <a:spLocks noGrp="1" noChangeArrowheads="1"/>
          </p:cNvSpPr>
          <p:nvPr>
            <p:ph sz="quarter" idx="1"/>
          </p:nvPr>
        </p:nvSpPr>
        <p:spPr/>
        <p:txBody>
          <a:bodyPr/>
          <a:lstStyle/>
          <a:p>
            <a:pPr>
              <a:lnSpc>
                <a:spcPct val="80000"/>
              </a:lnSpc>
            </a:pPr>
            <a:r>
              <a:rPr lang="en-GB" altLang="en-US" sz="2400" dirty="0"/>
              <a:t>Now </a:t>
            </a:r>
            <a:r>
              <a:rPr lang="en-GB" altLang="en-US" sz="2400" b="1" dirty="0"/>
              <a:t>that these descendants of </a:t>
            </a:r>
            <a:r>
              <a:rPr lang="en-GB" altLang="en-US" sz="2400" b="1" dirty="0" err="1"/>
              <a:t>Perdiccas</a:t>
            </a:r>
            <a:r>
              <a:rPr lang="en-GB" altLang="en-US" sz="2400" b="1" dirty="0"/>
              <a:t> are Greeks</a:t>
            </a:r>
            <a:r>
              <a:rPr lang="en-GB" altLang="en-US" sz="2400" dirty="0"/>
              <a:t>, as they themselves say, I myself chance to know and will prove it in the later part of my history. Furthermore, </a:t>
            </a:r>
            <a:r>
              <a:rPr lang="en-GB" altLang="en-US" sz="2400" b="1" dirty="0"/>
              <a:t>the </a:t>
            </a:r>
            <a:r>
              <a:rPr lang="en-GB" altLang="en-US" sz="2400" b="1" dirty="0" err="1"/>
              <a:t>Hellenodicae</a:t>
            </a:r>
            <a:r>
              <a:rPr lang="en-GB" altLang="en-US" sz="2400" b="1" dirty="0"/>
              <a:t> who manage the contest at Olympia determined that it is so</a:t>
            </a:r>
            <a:r>
              <a:rPr lang="en-GB" altLang="en-US" sz="2400" dirty="0"/>
              <a:t>, [2] for when Alexander chose to contend and entered the lists for that purpose, the Greeks who were to run against him wanted to bar him from the race, </a:t>
            </a:r>
            <a:r>
              <a:rPr lang="en-GB" altLang="en-US" sz="2400" b="1" dirty="0"/>
              <a:t>saying that the contest should be for Greeks and not for </a:t>
            </a:r>
            <a:r>
              <a:rPr lang="en-GB" altLang="en-US" sz="2400" b="1" i="1" dirty="0" err="1"/>
              <a:t>barbaroi</a:t>
            </a:r>
            <a:r>
              <a:rPr lang="en-GB" altLang="en-US" sz="2400" b="1" i="1" dirty="0"/>
              <a:t> </a:t>
            </a:r>
            <a:r>
              <a:rPr lang="en-GB" altLang="en-US" sz="2400" dirty="0"/>
              <a:t>(non-Greeks)</a:t>
            </a:r>
            <a:r>
              <a:rPr lang="en-GB" altLang="en-US" sz="2400" b="1" dirty="0"/>
              <a:t>. Alexander [I</a:t>
            </a:r>
            <a:r>
              <a:rPr lang="en-GB" altLang="en-US" b="1" dirty="0"/>
              <a:t>]</a:t>
            </a:r>
            <a:r>
              <a:rPr lang="en-GB" altLang="en-US" sz="2400" b="1" dirty="0"/>
              <a:t>, however, proving himself to be an Argive, was judged to be a Greek. </a:t>
            </a:r>
            <a:r>
              <a:rPr lang="en-GB" altLang="en-US" sz="2400" dirty="0"/>
              <a:t>He accordingly competed in the furlong race and tied step for first place. 						     							     						Herodotus 5.22</a:t>
            </a:r>
          </a:p>
        </p:txBody>
      </p:sp>
    </p:spTree>
    <p:extLst>
      <p:ext uri="{BB962C8B-B14F-4D97-AF65-F5344CB8AC3E}">
        <p14:creationId xmlns:p14="http://schemas.microsoft.com/office/powerpoint/2010/main" val="4182008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tLang="en-US">
                <a:solidFill>
                  <a:srgbClr val="7B9899"/>
                </a:solidFill>
              </a:rPr>
              <a:t>Greeks and Macedonians </a:t>
            </a:r>
          </a:p>
        </p:txBody>
      </p:sp>
      <p:sp>
        <p:nvSpPr>
          <p:cNvPr id="21507" name="Rectangle 3"/>
          <p:cNvSpPr>
            <a:spLocks noGrp="1" noChangeArrowheads="1"/>
          </p:cNvSpPr>
          <p:nvPr>
            <p:ph sz="quarter" idx="1"/>
          </p:nvPr>
        </p:nvSpPr>
        <p:spPr/>
        <p:txBody>
          <a:bodyPr/>
          <a:lstStyle/>
          <a:p>
            <a:r>
              <a:rPr lang="en-GB" altLang="en-US" dirty="0"/>
              <a:t>In the fifth century, Macedon was in almost constant conflict with Athens, since Athens wanted influence over Macedon and the surrounding areas.</a:t>
            </a:r>
          </a:p>
          <a:p>
            <a:endParaRPr lang="en-GB" altLang="en-US" dirty="0"/>
          </a:p>
          <a:p>
            <a:r>
              <a:rPr lang="en-GB" altLang="en-US" dirty="0"/>
              <a:t>Sparta after the Peloponnesian War also looked toward the north and influencing Macedon. </a:t>
            </a:r>
          </a:p>
        </p:txBody>
      </p:sp>
    </p:spTree>
    <p:extLst>
      <p:ext uri="{BB962C8B-B14F-4D97-AF65-F5344CB8AC3E}">
        <p14:creationId xmlns:p14="http://schemas.microsoft.com/office/powerpoint/2010/main" val="40880957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en-US">
                <a:solidFill>
                  <a:srgbClr val="7B9899"/>
                </a:solidFill>
              </a:rPr>
              <a:t>Dynastic Succession</a:t>
            </a:r>
          </a:p>
        </p:txBody>
      </p:sp>
      <p:sp>
        <p:nvSpPr>
          <p:cNvPr id="22531" name="Rectangle 3"/>
          <p:cNvSpPr>
            <a:spLocks noGrp="1" noChangeArrowheads="1"/>
          </p:cNvSpPr>
          <p:nvPr>
            <p:ph sz="quarter" idx="1"/>
          </p:nvPr>
        </p:nvSpPr>
        <p:spPr/>
        <p:txBody>
          <a:bodyPr/>
          <a:lstStyle/>
          <a:p>
            <a:r>
              <a:rPr lang="en-GB" altLang="en-US" dirty="0"/>
              <a:t>The hereditary nature of the Macedonian kingship meant that the death of a king could bring about internal conflict.</a:t>
            </a:r>
          </a:p>
          <a:p>
            <a:endParaRPr lang="en-GB" altLang="en-US" dirty="0"/>
          </a:p>
          <a:p>
            <a:r>
              <a:rPr lang="en-GB" altLang="en-US" dirty="0"/>
              <a:t>The most obvious case of dynastic conflict was the period 399-392 BCE.</a:t>
            </a:r>
          </a:p>
          <a:p>
            <a:endParaRPr lang="en-GB" altLang="en-US" dirty="0"/>
          </a:p>
          <a:p>
            <a:r>
              <a:rPr lang="en-GB" altLang="en-US" dirty="0"/>
              <a:t>In 399 BCE, </a:t>
            </a:r>
            <a:r>
              <a:rPr lang="en-GB" altLang="en-US" dirty="0" err="1"/>
              <a:t>Archelaos</a:t>
            </a:r>
            <a:r>
              <a:rPr lang="en-GB" altLang="en-US" dirty="0"/>
              <a:t> died leaving no clear heir.</a:t>
            </a:r>
          </a:p>
        </p:txBody>
      </p:sp>
    </p:spTree>
    <p:extLst>
      <p:ext uri="{BB962C8B-B14F-4D97-AF65-F5344CB8AC3E}">
        <p14:creationId xmlns:p14="http://schemas.microsoft.com/office/powerpoint/2010/main" val="3883505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Title 3"/>
          <p:cNvSpPr>
            <a:spLocks noGrp="1"/>
          </p:cNvSpPr>
          <p:nvPr>
            <p:ph type="title"/>
          </p:nvPr>
        </p:nvSpPr>
        <p:spPr>
          <a:xfrm>
            <a:off x="755576" y="2852936"/>
            <a:ext cx="7772400" cy="2578968"/>
          </a:xfrm>
        </p:spPr>
        <p:txBody>
          <a:bodyPr/>
          <a:lstStyle/>
          <a:p>
            <a:br>
              <a:rPr lang="en-GB" altLang="en-US" dirty="0"/>
            </a:br>
            <a:r>
              <a:rPr lang="en-GB" altLang="en-US" dirty="0"/>
              <a:t>Philip II</a:t>
            </a:r>
          </a:p>
        </p:txBody>
      </p:sp>
      <p:sp>
        <p:nvSpPr>
          <p:cNvPr id="5" name="Text Placeholder 4"/>
          <p:cNvSpPr>
            <a:spLocks noGrp="1"/>
          </p:cNvSpPr>
          <p:nvPr>
            <p:ph type="body" idx="1"/>
          </p:nvPr>
        </p:nvSpPr>
        <p:spPr/>
        <p:txBody>
          <a:bodyPr>
            <a:normAutofit/>
          </a:bodyPr>
          <a:lstStyle/>
          <a:p>
            <a:pPr fontAlgn="auto">
              <a:spcAft>
                <a:spcPts val="0"/>
              </a:spcAft>
              <a:buFont typeface="Wingdings 2"/>
              <a:buNone/>
              <a:defRPr/>
            </a:pPr>
            <a:endParaRPr lang="en-GB" dirty="0"/>
          </a:p>
          <a:p>
            <a:pPr fontAlgn="auto">
              <a:spcAft>
                <a:spcPts val="0"/>
              </a:spcAft>
              <a:buFont typeface="Wingdings 2"/>
              <a:buNone/>
              <a:defRPr/>
            </a:pPr>
            <a:endParaRPr lang="en-GB" dirty="0"/>
          </a:p>
          <a:p>
            <a:pPr fontAlgn="auto">
              <a:spcAft>
                <a:spcPts val="0"/>
              </a:spcAft>
              <a:buFont typeface="Wingdings 2"/>
              <a:buNone/>
              <a:defRPr/>
            </a:pPr>
            <a:r>
              <a:rPr lang="en-GB" dirty="0"/>
              <a:t>c.360-336 (reigned)</a:t>
            </a:r>
          </a:p>
        </p:txBody>
      </p:sp>
      <p:pic>
        <p:nvPicPr>
          <p:cNvPr id="1026" name="Picture 2" descr="Related imag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5856" y="685261"/>
            <a:ext cx="5245252" cy="3509200"/>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4" descr="Filip II Macedonia.jpg">
            <a:hlinkClick r:id="rId5"/>
          </p:cNvPr>
          <p:cNvSpPr>
            <a:spLocks noChangeAspect="1" noChangeArrowheads="1"/>
          </p:cNvSpPr>
          <p:nvPr/>
        </p:nvSpPr>
        <p:spPr bwMode="auto">
          <a:xfrm>
            <a:off x="155575" y="-1447800"/>
            <a:ext cx="2095500" cy="30194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3568" y="703139"/>
            <a:ext cx="2420202" cy="34872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421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marL="838200" indent="-838200"/>
            <a:r>
              <a:rPr lang="en-GB" altLang="en-US">
                <a:solidFill>
                  <a:srgbClr val="7B9899"/>
                </a:solidFill>
              </a:rPr>
              <a:t>Philip: Brains and Brawn</a:t>
            </a:r>
          </a:p>
        </p:txBody>
      </p:sp>
      <p:sp>
        <p:nvSpPr>
          <p:cNvPr id="24579" name="Rectangle 3"/>
          <p:cNvSpPr>
            <a:spLocks noGrp="1" noChangeArrowheads="1"/>
          </p:cNvSpPr>
          <p:nvPr>
            <p:ph sz="quarter" idx="1"/>
          </p:nvPr>
        </p:nvSpPr>
        <p:spPr/>
        <p:txBody>
          <a:bodyPr>
            <a:normAutofit/>
          </a:bodyPr>
          <a:lstStyle/>
          <a:p>
            <a:pPr>
              <a:lnSpc>
                <a:spcPct val="90000"/>
              </a:lnSpc>
            </a:pPr>
            <a:r>
              <a:rPr lang="en-US" altLang="en-US" sz="2800" dirty="0"/>
              <a:t>For my own part, Athenians, I too should be inclined to regard Philip with </a:t>
            </a:r>
            <a:r>
              <a:rPr lang="en-US" altLang="en-US" sz="2800" b="1" dirty="0"/>
              <a:t>mingled fear and admiration, if I saw that his success had crowned a career of integrity</a:t>
            </a:r>
            <a:r>
              <a:rPr lang="en-US" altLang="en-US" sz="2800" dirty="0"/>
              <a:t>. But when I consider him attentively, I find that at the outset, when the </a:t>
            </a:r>
            <a:r>
              <a:rPr lang="en-US" altLang="en-US" sz="2800" dirty="0" err="1"/>
              <a:t>Olynthians</a:t>
            </a:r>
            <a:r>
              <a:rPr lang="en-US" altLang="en-US" sz="2800" dirty="0"/>
              <a:t> were anxious to consult you, but certain persons were for excluding them from our Assembly, </a:t>
            </a:r>
            <a:r>
              <a:rPr lang="en-US" altLang="en-US" sz="2800" b="1" dirty="0"/>
              <a:t>he won our simple hearts by promising to hand over Amphipolis to us and by negotiating that secret treaty once so much talked about</a:t>
            </a:r>
            <a:r>
              <a:rPr lang="en-US" altLang="en-US" sz="2800" dirty="0"/>
              <a:t>. </a:t>
            </a:r>
          </a:p>
          <a:p>
            <a:pPr marL="0" indent="0">
              <a:lnSpc>
                <a:spcPct val="90000"/>
              </a:lnSpc>
              <a:buNone/>
            </a:pPr>
            <a:r>
              <a:rPr lang="en-US" altLang="en-US" sz="2800" dirty="0"/>
              <a:t>					Demosthenes 2.6</a:t>
            </a:r>
            <a:endParaRPr lang="en-GB" altLang="en-US" sz="2800" dirty="0"/>
          </a:p>
        </p:txBody>
      </p:sp>
    </p:spTree>
    <p:extLst>
      <p:ext uri="{BB962C8B-B14F-4D97-AF65-F5344CB8AC3E}">
        <p14:creationId xmlns:p14="http://schemas.microsoft.com/office/powerpoint/2010/main" val="101371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marL="838200" indent="-838200"/>
            <a:r>
              <a:rPr lang="en-GB" altLang="en-US">
                <a:solidFill>
                  <a:srgbClr val="7B9899"/>
                </a:solidFill>
              </a:rPr>
              <a:t>The Power of Money</a:t>
            </a:r>
          </a:p>
        </p:txBody>
      </p:sp>
      <p:sp>
        <p:nvSpPr>
          <p:cNvPr id="9219" name="Rectangle 3"/>
          <p:cNvSpPr>
            <a:spLocks noGrp="1" noChangeArrowheads="1"/>
          </p:cNvSpPr>
          <p:nvPr>
            <p:ph sz="quarter" idx="1"/>
          </p:nvPr>
        </p:nvSpPr>
        <p:spPr/>
        <p:txBody>
          <a:bodyPr>
            <a:normAutofit/>
          </a:bodyPr>
          <a:lstStyle/>
          <a:p>
            <a:pPr marL="274320" indent="-274320" fontAlgn="auto">
              <a:lnSpc>
                <a:spcPct val="80000"/>
              </a:lnSpc>
              <a:spcAft>
                <a:spcPts val="0"/>
              </a:spcAft>
              <a:buFont typeface="Wingdings 2"/>
              <a:buChar char=""/>
              <a:defRPr/>
            </a:pPr>
            <a:r>
              <a:rPr lang="en-US" sz="2400" dirty="0"/>
              <a:t>After this he went to the city of </a:t>
            </a:r>
            <a:r>
              <a:rPr lang="en-US" sz="2400" dirty="0" err="1"/>
              <a:t>Crenides</a:t>
            </a:r>
            <a:r>
              <a:rPr lang="en-US" sz="2400" dirty="0"/>
              <a:t>, and having increased its size with a large number of inhabitants, changed its name to Philippi, giving it his own name, and then, </a:t>
            </a:r>
            <a:r>
              <a:rPr lang="en-US" sz="2400" b="1" dirty="0"/>
              <a:t>turning to the gold mines in its territory, which were very scanty and insignificant, he increased their output so much by his improvements that they could bring him a revenue of more than a thousand talents</a:t>
            </a:r>
            <a:r>
              <a:rPr lang="en-US" sz="2400" dirty="0"/>
              <a:t>. [7] And because from these mines he had soon amassed a fortune, with the abundance of money he raised the Macedonian kingdom higher and higher to a greatly superior position, for with the gold coins which he struck, which came to be known from his name as </a:t>
            </a:r>
            <a:r>
              <a:rPr lang="en-US" sz="2400" dirty="0" err="1"/>
              <a:t>Philippeioi</a:t>
            </a:r>
            <a:r>
              <a:rPr lang="en-US" sz="2400" dirty="0"/>
              <a:t>, </a:t>
            </a:r>
            <a:r>
              <a:rPr lang="en-US" sz="2400" b="1" dirty="0"/>
              <a:t>he organized a large force of mercenaries, and by using these coins for bribes induced many Greeks to become betrayers of their native lands. </a:t>
            </a:r>
          </a:p>
          <a:p>
            <a:pPr marL="0" indent="0">
              <a:lnSpc>
                <a:spcPct val="80000"/>
              </a:lnSpc>
              <a:buNone/>
              <a:defRPr/>
            </a:pPr>
            <a:r>
              <a:rPr lang="en-US" dirty="0"/>
              <a:t>						</a:t>
            </a:r>
            <a:r>
              <a:rPr lang="en-US" dirty="0" err="1"/>
              <a:t>Diodoros</a:t>
            </a:r>
            <a:r>
              <a:rPr lang="en-US" dirty="0"/>
              <a:t> 16.6.6-7</a:t>
            </a:r>
            <a:endParaRPr lang="en-GB" dirty="0"/>
          </a:p>
        </p:txBody>
      </p:sp>
    </p:spTree>
    <p:extLst>
      <p:ext uri="{BB962C8B-B14F-4D97-AF65-F5344CB8AC3E}">
        <p14:creationId xmlns:p14="http://schemas.microsoft.com/office/powerpoint/2010/main" val="1282152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marL="838200" indent="-838200"/>
            <a:r>
              <a:rPr lang="en-GB" altLang="en-US">
                <a:solidFill>
                  <a:srgbClr val="7B9899"/>
                </a:solidFill>
              </a:rPr>
              <a:t>A victory for Philip</a:t>
            </a:r>
          </a:p>
        </p:txBody>
      </p:sp>
      <p:sp>
        <p:nvSpPr>
          <p:cNvPr id="29699" name="Rectangle 3"/>
          <p:cNvSpPr>
            <a:spLocks noGrp="1" noChangeArrowheads="1"/>
          </p:cNvSpPr>
          <p:nvPr>
            <p:ph sz="quarter" idx="1"/>
          </p:nvPr>
        </p:nvSpPr>
        <p:spPr/>
        <p:txBody>
          <a:bodyPr/>
          <a:lstStyle/>
          <a:p>
            <a:pPr>
              <a:lnSpc>
                <a:spcPct val="90000"/>
              </a:lnSpc>
            </a:pPr>
            <a:r>
              <a:rPr lang="en-US" altLang="en-US" sz="2800" dirty="0"/>
              <a:t>Philip, after his defeat of </a:t>
            </a:r>
            <a:r>
              <a:rPr lang="en-US" altLang="en-US" sz="2800" dirty="0" err="1"/>
              <a:t>Onomarchus</a:t>
            </a:r>
            <a:r>
              <a:rPr lang="en-US" altLang="en-US" sz="2800" dirty="0"/>
              <a:t> in a noteworthy battle, put an end to the tyranny in </a:t>
            </a:r>
            <a:r>
              <a:rPr lang="en-US" altLang="en-US" sz="2800" dirty="0" err="1"/>
              <a:t>Pherae</a:t>
            </a:r>
            <a:r>
              <a:rPr lang="en-US" altLang="en-US" sz="2800" dirty="0"/>
              <a:t>, and, after restoring its freedom to the city and settling all other matters in Thessaly, advanced to Thermopylae, </a:t>
            </a:r>
            <a:r>
              <a:rPr lang="en-US" altLang="en-US" sz="2800" b="1" dirty="0"/>
              <a:t>intending to make war on the </a:t>
            </a:r>
            <a:r>
              <a:rPr lang="en-US" altLang="en-US" sz="2800" b="1" dirty="0" err="1"/>
              <a:t>Phocians</a:t>
            </a:r>
            <a:r>
              <a:rPr lang="en-US" altLang="en-US" sz="2800" b="1" dirty="0"/>
              <a:t>.</a:t>
            </a:r>
            <a:r>
              <a:rPr lang="en-US" altLang="en-US" sz="2800" dirty="0"/>
              <a:t> [2] But since the Athenians prevented him from penetrating the pass, </a:t>
            </a:r>
            <a:r>
              <a:rPr lang="en-US" altLang="en-US" sz="2800" b="1" dirty="0"/>
              <a:t>he returned to Macedonia</a:t>
            </a:r>
            <a:r>
              <a:rPr lang="en-US" altLang="en-US" sz="2800" dirty="0"/>
              <a:t>, having enlarged his kingdom not only by his achievements but also by his reverence toward the gods. </a:t>
            </a:r>
          </a:p>
          <a:p>
            <a:pPr marL="0" indent="0">
              <a:lnSpc>
                <a:spcPct val="90000"/>
              </a:lnSpc>
              <a:buNone/>
            </a:pPr>
            <a:r>
              <a:rPr lang="en-US" altLang="en-US" sz="2800" dirty="0"/>
              <a:t>					</a:t>
            </a:r>
            <a:r>
              <a:rPr lang="en-US" altLang="en-US" sz="2800" dirty="0" err="1"/>
              <a:t>Diodoros</a:t>
            </a:r>
            <a:r>
              <a:rPr lang="en-US" altLang="en-US" sz="2800" dirty="0"/>
              <a:t> 16.38.1</a:t>
            </a:r>
            <a:endParaRPr lang="en-GB" altLang="en-US" sz="2800" dirty="0"/>
          </a:p>
        </p:txBody>
      </p:sp>
    </p:spTree>
    <p:extLst>
      <p:ext uri="{BB962C8B-B14F-4D97-AF65-F5344CB8AC3E}">
        <p14:creationId xmlns:p14="http://schemas.microsoft.com/office/powerpoint/2010/main" val="2697713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marL="838200" indent="-838200"/>
            <a:r>
              <a:rPr lang="en-GB" altLang="en-US" dirty="0">
                <a:solidFill>
                  <a:srgbClr val="7B9899"/>
                </a:solidFill>
              </a:rPr>
              <a:t>The End of the Sacred War - 352</a:t>
            </a:r>
          </a:p>
        </p:txBody>
      </p:sp>
      <p:sp>
        <p:nvSpPr>
          <p:cNvPr id="30723" name="Rectangle 3"/>
          <p:cNvSpPr>
            <a:spLocks noGrp="1" noChangeArrowheads="1"/>
          </p:cNvSpPr>
          <p:nvPr>
            <p:ph sz="quarter" idx="1"/>
          </p:nvPr>
        </p:nvSpPr>
        <p:spPr>
          <a:xfrm>
            <a:off x="457200" y="1600200"/>
            <a:ext cx="8229600" cy="5257800"/>
          </a:xfrm>
        </p:spPr>
        <p:txBody>
          <a:bodyPr/>
          <a:lstStyle/>
          <a:p>
            <a:pPr>
              <a:lnSpc>
                <a:spcPct val="80000"/>
              </a:lnSpc>
            </a:pPr>
            <a:r>
              <a:rPr lang="en-US" altLang="en-US" sz="2800" dirty="0"/>
              <a:t>An agreement was reached whereby </a:t>
            </a:r>
            <a:r>
              <a:rPr lang="en-US" altLang="en-US" sz="2800" dirty="0" err="1"/>
              <a:t>Phalaecus</a:t>
            </a:r>
            <a:r>
              <a:rPr lang="en-US" altLang="en-US" sz="2800" dirty="0"/>
              <a:t> with his men should depart whithersoever he wished, and he then, under terms of the truce, withdrew to the Peloponnese with his mercenaries to the number of eight thousand, but the </a:t>
            </a:r>
            <a:r>
              <a:rPr lang="en-US" altLang="en-US" sz="2800" dirty="0" err="1"/>
              <a:t>Phocians</a:t>
            </a:r>
            <a:r>
              <a:rPr lang="en-US" altLang="en-US" sz="2800" dirty="0"/>
              <a:t>, whose hopes were now completely crushed, surrendered to Philip. [4] The king, having without a battle unexpectedly terminated the Sacred War, sat in council with the </a:t>
            </a:r>
            <a:r>
              <a:rPr lang="en-US" altLang="en-US" sz="2800" dirty="0" err="1"/>
              <a:t>Boeotians</a:t>
            </a:r>
            <a:r>
              <a:rPr lang="en-US" altLang="en-US" sz="2800" dirty="0"/>
              <a:t> and the </a:t>
            </a:r>
            <a:r>
              <a:rPr lang="en-US" altLang="en-US" sz="2800" dirty="0" err="1"/>
              <a:t>Thessalians</a:t>
            </a:r>
            <a:r>
              <a:rPr lang="en-US" altLang="en-US" sz="2800" dirty="0"/>
              <a:t>. As a result he decided to call a meeting of the </a:t>
            </a:r>
            <a:r>
              <a:rPr lang="en-US" altLang="en-US" sz="2800" dirty="0" err="1"/>
              <a:t>Amphictyonic</a:t>
            </a:r>
            <a:r>
              <a:rPr lang="en-US" altLang="en-US" sz="2800" dirty="0"/>
              <a:t> Council and leave to it the final decision on all the issues at stake. 					</a:t>
            </a:r>
            <a:r>
              <a:rPr lang="en-US" altLang="en-US" sz="2800" dirty="0" err="1"/>
              <a:t>Diodoros</a:t>
            </a:r>
            <a:r>
              <a:rPr lang="en-US" altLang="en-US" sz="2800" dirty="0"/>
              <a:t> 16.59</a:t>
            </a:r>
            <a:endParaRPr lang="en-GB" altLang="en-US" sz="2800" dirty="0"/>
          </a:p>
        </p:txBody>
      </p:sp>
    </p:spTree>
    <p:extLst>
      <p:ext uri="{BB962C8B-B14F-4D97-AF65-F5344CB8AC3E}">
        <p14:creationId xmlns:p14="http://schemas.microsoft.com/office/powerpoint/2010/main" val="13592930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marL="838200" indent="-838200"/>
            <a:r>
              <a:rPr lang="en-GB" altLang="en-US" sz="4000" dirty="0">
                <a:solidFill>
                  <a:srgbClr val="7B9899"/>
                </a:solidFill>
              </a:rPr>
              <a:t>Philip’s Power in Central Greece </a:t>
            </a:r>
          </a:p>
        </p:txBody>
      </p:sp>
      <p:sp>
        <p:nvSpPr>
          <p:cNvPr id="31747" name="Rectangle 3"/>
          <p:cNvSpPr>
            <a:spLocks noGrp="1" noChangeArrowheads="1"/>
          </p:cNvSpPr>
          <p:nvPr>
            <p:ph sz="quarter" idx="1"/>
          </p:nvPr>
        </p:nvSpPr>
        <p:spPr/>
        <p:txBody>
          <a:bodyPr/>
          <a:lstStyle/>
          <a:p>
            <a:pPr>
              <a:lnSpc>
                <a:spcPct val="80000"/>
              </a:lnSpc>
            </a:pPr>
            <a:r>
              <a:rPr lang="en-US" altLang="en-US" sz="2800" dirty="0"/>
              <a:t>…the </a:t>
            </a:r>
            <a:r>
              <a:rPr lang="en-US" altLang="en-US" sz="2800" dirty="0" err="1"/>
              <a:t>Amphictyons</a:t>
            </a:r>
            <a:r>
              <a:rPr lang="en-US" altLang="en-US" sz="2800" dirty="0"/>
              <a:t> laid down regulations for the custody of the oracle and other matters affecting due respect for the gods and the general peace and concord of the Greeks. [4] Thereafter, when Philip had helped the </a:t>
            </a:r>
            <a:r>
              <a:rPr lang="en-US" altLang="en-US" sz="2800" dirty="0" err="1"/>
              <a:t>Amphictyons</a:t>
            </a:r>
            <a:r>
              <a:rPr lang="en-US" altLang="en-US" sz="2800" dirty="0"/>
              <a:t> give effect to their decrees and had </a:t>
            </a:r>
            <a:r>
              <a:rPr lang="en-US" altLang="en-US" sz="2800" b="1" dirty="0"/>
              <a:t>dealt courteously with all</a:t>
            </a:r>
            <a:r>
              <a:rPr lang="en-US" altLang="en-US" sz="2800" dirty="0"/>
              <a:t>, he returned to Macedonia, having not merely won for himself a reputation for piety and excellent generalship, but having also made important preparations for the aggrandizement that was destined to be his. </a:t>
            </a:r>
          </a:p>
          <a:p>
            <a:pPr marL="0" indent="0">
              <a:lnSpc>
                <a:spcPct val="80000"/>
              </a:lnSpc>
              <a:buNone/>
            </a:pPr>
            <a:r>
              <a:rPr lang="en-US" altLang="en-US" sz="2800" dirty="0"/>
              <a:t>						</a:t>
            </a:r>
            <a:r>
              <a:rPr lang="en-US" altLang="en-US" sz="2800" dirty="0" err="1"/>
              <a:t>Diodoros</a:t>
            </a:r>
            <a:r>
              <a:rPr lang="en-US" altLang="en-US" sz="2800" dirty="0"/>
              <a:t> 16.60</a:t>
            </a:r>
            <a:endParaRPr lang="en-GB" altLang="en-US" sz="2800" dirty="0"/>
          </a:p>
        </p:txBody>
      </p:sp>
    </p:spTree>
    <p:extLst>
      <p:ext uri="{BB962C8B-B14F-4D97-AF65-F5344CB8AC3E}">
        <p14:creationId xmlns:p14="http://schemas.microsoft.com/office/powerpoint/2010/main" val="3008835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solidFill>
                  <a:srgbClr val="7B9899"/>
                </a:solidFill>
              </a:rPr>
              <a:t>Philip in the 340s</a:t>
            </a:r>
            <a:endParaRPr lang="en-GB" dirty="0"/>
          </a:p>
        </p:txBody>
      </p:sp>
      <p:sp>
        <p:nvSpPr>
          <p:cNvPr id="3" name="Content Placeholder 2"/>
          <p:cNvSpPr>
            <a:spLocks noGrp="1"/>
          </p:cNvSpPr>
          <p:nvPr>
            <p:ph idx="1"/>
          </p:nvPr>
        </p:nvSpPr>
        <p:spPr/>
        <p:txBody>
          <a:bodyPr/>
          <a:lstStyle/>
          <a:p>
            <a:r>
              <a:rPr lang="en-GB" dirty="0"/>
              <a:t>Philip returns to Macedon and campaigns elsewhere. </a:t>
            </a:r>
          </a:p>
          <a:p>
            <a:endParaRPr lang="en-GB" dirty="0"/>
          </a:p>
          <a:p>
            <a:r>
              <a:rPr lang="en-GB" dirty="0"/>
              <a:t>Goodwill from governments of mainland Greek poleis, rise of pro-Macedon factions. </a:t>
            </a:r>
          </a:p>
          <a:p>
            <a:endParaRPr lang="en-GB" dirty="0"/>
          </a:p>
          <a:p>
            <a:r>
              <a:rPr lang="en-GB" dirty="0"/>
              <a:t>But, following military failures, we find a rise in anti-Macedonian sentiment. </a:t>
            </a:r>
          </a:p>
        </p:txBody>
      </p:sp>
    </p:spTree>
    <p:extLst>
      <p:ext uri="{BB962C8B-B14F-4D97-AF65-F5344CB8AC3E}">
        <p14:creationId xmlns:p14="http://schemas.microsoft.com/office/powerpoint/2010/main" val="3900815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marL="838200" indent="-838200"/>
            <a:r>
              <a:rPr lang="en-GB" altLang="en-US" dirty="0">
                <a:solidFill>
                  <a:srgbClr val="7B9899"/>
                </a:solidFill>
              </a:rPr>
              <a:t>Athens &amp; Thebes against Philip</a:t>
            </a:r>
          </a:p>
        </p:txBody>
      </p:sp>
      <p:sp>
        <p:nvSpPr>
          <p:cNvPr id="32771" name="Rectangle 3"/>
          <p:cNvSpPr>
            <a:spLocks noGrp="1" noChangeArrowheads="1"/>
          </p:cNvSpPr>
          <p:nvPr>
            <p:ph sz="quarter" idx="1"/>
          </p:nvPr>
        </p:nvSpPr>
        <p:spPr>
          <a:xfrm>
            <a:off x="457200" y="1600200"/>
            <a:ext cx="8229600" cy="5257800"/>
          </a:xfrm>
        </p:spPr>
        <p:txBody>
          <a:bodyPr>
            <a:normAutofit/>
          </a:bodyPr>
          <a:lstStyle/>
          <a:p>
            <a:pPr>
              <a:lnSpc>
                <a:spcPct val="80000"/>
              </a:lnSpc>
            </a:pPr>
            <a:r>
              <a:rPr lang="en-US" altLang="en-US" sz="2400" dirty="0"/>
              <a:t>In the next place, I would have you appoint ten ambassadors, and give them authority, in consultation with the military commanders, to determine the time of the march to Thebes and the conduct of the campaign. Now for my advice on the treatment of the difficulty after the arrival of the ambassadors at Thebes. I beg your careful attention to this. Do not ask any favor of the Thebans: for that the occasion is not creditable…And so, if they accept our overtures and take our advice, we shall have accomplished our desires and have acted on a principle worthy of our traditions; while, if success does not fall to our lot, they will have themselves to blame for their immediate blunder, and we shall have done nothing mean or discreditable.” 											Demosthenes 18.178</a:t>
            </a:r>
            <a:endParaRPr lang="en-GB" altLang="en-US" sz="2400" dirty="0"/>
          </a:p>
        </p:txBody>
      </p:sp>
    </p:spTree>
    <p:extLst>
      <p:ext uri="{BB962C8B-B14F-4D97-AF65-F5344CB8AC3E}">
        <p14:creationId xmlns:p14="http://schemas.microsoft.com/office/powerpoint/2010/main" val="16175146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solidFill>
                  <a:srgbClr val="7B9899"/>
                </a:solidFill>
              </a:rPr>
              <a:t>Sparta and Philip</a:t>
            </a:r>
            <a:endParaRPr lang="en-GB" dirty="0"/>
          </a:p>
        </p:txBody>
      </p:sp>
      <p:sp>
        <p:nvSpPr>
          <p:cNvPr id="3" name="Content Placeholder 2"/>
          <p:cNvSpPr>
            <a:spLocks noGrp="1"/>
          </p:cNvSpPr>
          <p:nvPr>
            <p:ph idx="1"/>
          </p:nvPr>
        </p:nvSpPr>
        <p:spPr/>
        <p:txBody>
          <a:bodyPr/>
          <a:lstStyle/>
          <a:p>
            <a:r>
              <a:rPr lang="en-GB" dirty="0"/>
              <a:t>…When Philip wrote thus to the Lacedaemonians: </a:t>
            </a:r>
          </a:p>
          <a:p>
            <a:pPr marL="0" indent="0">
              <a:buNone/>
            </a:pPr>
            <a:r>
              <a:rPr lang="en-GB" dirty="0"/>
              <a:t>	‘If I come to your land, I shall destroy your farms, 	 slay your people, and ruin your city’.</a:t>
            </a:r>
          </a:p>
          <a:p>
            <a:pPr marL="0" indent="0">
              <a:buNone/>
            </a:pPr>
            <a:r>
              <a:rPr lang="en-GB" dirty="0"/>
              <a:t>The Spartans replied:</a:t>
            </a:r>
          </a:p>
          <a:p>
            <a:pPr marL="0" indent="0">
              <a:buNone/>
            </a:pPr>
            <a:r>
              <a:rPr lang="en-GB" dirty="0"/>
              <a:t>	‘If’</a:t>
            </a:r>
          </a:p>
          <a:p>
            <a:pPr marL="0" indent="0">
              <a:buNone/>
            </a:pPr>
            <a:endParaRPr lang="en-GB" dirty="0"/>
          </a:p>
          <a:p>
            <a:pPr marL="0" indent="0" algn="r">
              <a:buNone/>
            </a:pPr>
            <a:r>
              <a:rPr lang="en-GB" dirty="0" err="1"/>
              <a:t>Plut</a:t>
            </a:r>
            <a:r>
              <a:rPr lang="en-GB" dirty="0"/>
              <a:t>., </a:t>
            </a:r>
            <a:r>
              <a:rPr lang="en-GB" i="1" dirty="0"/>
              <a:t>de </a:t>
            </a:r>
            <a:r>
              <a:rPr lang="en-GB" i="1" dirty="0" err="1"/>
              <a:t>garr</a:t>
            </a:r>
            <a:r>
              <a:rPr lang="en-GB" dirty="0"/>
              <a:t>. 511A </a:t>
            </a:r>
          </a:p>
          <a:p>
            <a:pPr marL="0" indent="0">
              <a:buNone/>
            </a:pPr>
            <a:r>
              <a:rPr lang="en-GB" dirty="0"/>
              <a:t>  </a:t>
            </a:r>
          </a:p>
        </p:txBody>
      </p:sp>
    </p:spTree>
    <p:extLst>
      <p:ext uri="{BB962C8B-B14F-4D97-AF65-F5344CB8AC3E}">
        <p14:creationId xmlns:p14="http://schemas.microsoft.com/office/powerpoint/2010/main" val="38658474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marL="838200" indent="-838200"/>
            <a:r>
              <a:rPr lang="en-GB" altLang="en-US" dirty="0" err="1">
                <a:solidFill>
                  <a:srgbClr val="7B9899"/>
                </a:solidFill>
              </a:rPr>
              <a:t>Chaironeia</a:t>
            </a:r>
            <a:r>
              <a:rPr lang="en-GB" altLang="en-US" dirty="0">
                <a:solidFill>
                  <a:srgbClr val="7B9899"/>
                </a:solidFill>
              </a:rPr>
              <a:t> - 338</a:t>
            </a:r>
          </a:p>
        </p:txBody>
      </p:sp>
      <p:sp>
        <p:nvSpPr>
          <p:cNvPr id="33795" name="Rectangle 3"/>
          <p:cNvSpPr>
            <a:spLocks noGrp="1" noChangeArrowheads="1"/>
          </p:cNvSpPr>
          <p:nvPr>
            <p:ph sz="quarter" idx="1"/>
          </p:nvPr>
        </p:nvSpPr>
        <p:spPr>
          <a:xfrm>
            <a:off x="457200" y="1600200"/>
            <a:ext cx="8229600" cy="5257800"/>
          </a:xfrm>
        </p:spPr>
        <p:txBody>
          <a:bodyPr/>
          <a:lstStyle/>
          <a:p>
            <a:pPr>
              <a:lnSpc>
                <a:spcPct val="80000"/>
              </a:lnSpc>
            </a:pPr>
            <a:r>
              <a:rPr lang="en-US" altLang="en-US" sz="2400" dirty="0"/>
              <a:t>So Philip failed to get the support of the </a:t>
            </a:r>
            <a:r>
              <a:rPr lang="en-US" altLang="en-US" sz="2400" dirty="0" err="1"/>
              <a:t>Boeotians</a:t>
            </a:r>
            <a:r>
              <a:rPr lang="en-US" altLang="en-US" sz="2400" dirty="0"/>
              <a:t>, but nevertheless decided to fight both of the allies together. He waited for the last of his laggard confederates to arrive, and then marched into Boeotia. His forces came to more than thirty thousand infantry and no less than two thousand cavalry. [6] Both sides were on edge for the battle, high-spirited and eager, and were well matched in courage, </a:t>
            </a:r>
            <a:r>
              <a:rPr lang="en-US" altLang="en-US" sz="2400" b="1" dirty="0"/>
              <a:t>but the king had the advantage in numbers and in generalship. [7] He had fought many battles of different sorts and had been victorious in most cases, so that he had a wide experience in military operations.</a:t>
            </a:r>
            <a:r>
              <a:rPr lang="en-US" altLang="en-US" sz="2400" dirty="0"/>
              <a:t> On the Athenian side, the best of their generals were dead—</a:t>
            </a:r>
            <a:r>
              <a:rPr lang="en-US" altLang="en-US" sz="2400" dirty="0" err="1"/>
              <a:t>Iphicrates</a:t>
            </a:r>
            <a:r>
              <a:rPr lang="en-US" altLang="en-US" sz="2400" dirty="0"/>
              <a:t>, </a:t>
            </a:r>
            <a:r>
              <a:rPr lang="en-US" altLang="en-US" sz="2400" dirty="0" err="1"/>
              <a:t>Chabrias</a:t>
            </a:r>
            <a:r>
              <a:rPr lang="en-US" altLang="en-US" sz="2400" dirty="0"/>
              <a:t>, and Timotheus… 				</a:t>
            </a:r>
            <a:r>
              <a:rPr lang="en-US" altLang="en-US" sz="2400" dirty="0" err="1"/>
              <a:t>Diodoros</a:t>
            </a:r>
            <a:r>
              <a:rPr lang="en-US" altLang="en-US" sz="2400" dirty="0"/>
              <a:t> 16.85</a:t>
            </a:r>
            <a:endParaRPr lang="en-GB" altLang="en-US" sz="2400" dirty="0"/>
          </a:p>
        </p:txBody>
      </p:sp>
    </p:spTree>
    <p:extLst>
      <p:ext uri="{BB962C8B-B14F-4D97-AF65-F5344CB8AC3E}">
        <p14:creationId xmlns:p14="http://schemas.microsoft.com/office/powerpoint/2010/main" val="15289878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pPr marL="838200" indent="-838200" fontAlgn="auto">
              <a:spcAft>
                <a:spcPts val="0"/>
              </a:spcAft>
              <a:defRPr/>
            </a:pPr>
            <a:r>
              <a:rPr lang="en-GB" altLang="en-US" dirty="0">
                <a:solidFill>
                  <a:srgbClr val="7B9899"/>
                </a:solidFill>
              </a:rPr>
              <a:t>Peace and the League of Corinth</a:t>
            </a:r>
            <a:endParaRPr lang="en-GB" sz="4000" dirty="0"/>
          </a:p>
        </p:txBody>
      </p:sp>
      <p:sp>
        <p:nvSpPr>
          <p:cNvPr id="34819" name="Rectangle 3"/>
          <p:cNvSpPr>
            <a:spLocks noGrp="1" noChangeArrowheads="1"/>
          </p:cNvSpPr>
          <p:nvPr>
            <p:ph sz="quarter" idx="1"/>
          </p:nvPr>
        </p:nvSpPr>
        <p:spPr/>
        <p:txBody>
          <a:bodyPr/>
          <a:lstStyle/>
          <a:p>
            <a:r>
              <a:rPr lang="en-GB" altLang="en-US" dirty="0"/>
              <a:t>I swear by Zeus, Earth, Sun, Poseidon, Athena, Ares, all the gods and goddesses: I shall abide by the peace; and I shall neither break the agreement with Philip nor take up arms or harm against any of those who abide by the oaths neither by land nor by sea. </a:t>
            </a:r>
          </a:p>
          <a:p>
            <a:pPr marL="0" indent="0">
              <a:buNone/>
            </a:pPr>
            <a:r>
              <a:rPr lang="en-GB" altLang="en-US" dirty="0"/>
              <a:t>				Rhodes and Osborne 76.1-7</a:t>
            </a:r>
          </a:p>
        </p:txBody>
      </p:sp>
    </p:spTree>
    <p:extLst>
      <p:ext uri="{BB962C8B-B14F-4D97-AF65-F5344CB8AC3E}">
        <p14:creationId xmlns:p14="http://schemas.microsoft.com/office/powerpoint/2010/main" val="18826378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marL="838200" indent="-838200"/>
            <a:r>
              <a:rPr lang="en-GB" altLang="en-US" dirty="0">
                <a:solidFill>
                  <a:srgbClr val="7B9899"/>
                </a:solidFill>
              </a:rPr>
              <a:t>Macedon against Persia</a:t>
            </a:r>
          </a:p>
        </p:txBody>
      </p:sp>
      <p:sp>
        <p:nvSpPr>
          <p:cNvPr id="35843" name="Rectangle 3"/>
          <p:cNvSpPr>
            <a:spLocks noGrp="1" noChangeArrowheads="1"/>
          </p:cNvSpPr>
          <p:nvPr>
            <p:ph sz="quarter" idx="1"/>
          </p:nvPr>
        </p:nvSpPr>
        <p:spPr>
          <a:xfrm>
            <a:off x="0" y="1600200"/>
            <a:ext cx="9144000" cy="5257800"/>
          </a:xfrm>
        </p:spPr>
        <p:txBody>
          <a:bodyPr/>
          <a:lstStyle/>
          <a:p>
            <a:pPr>
              <a:lnSpc>
                <a:spcPct val="80000"/>
              </a:lnSpc>
            </a:pPr>
            <a:r>
              <a:rPr lang="en-US" altLang="en-US" sz="2400" dirty="0"/>
              <a:t>King Philip, proudly conscious of his victory at </a:t>
            </a:r>
            <a:r>
              <a:rPr lang="en-US" altLang="en-US" sz="2400" dirty="0" err="1"/>
              <a:t>Chaironeia</a:t>
            </a:r>
            <a:r>
              <a:rPr lang="en-US" altLang="en-US" sz="2400" dirty="0"/>
              <a:t> and seeing that he had dashed the confidence of the leading Greek cities, conceived of the ambition to become the leader of all Greece. [2] He spread the word that </a:t>
            </a:r>
            <a:r>
              <a:rPr lang="en-US" altLang="en-US" sz="2400" b="1" dirty="0"/>
              <a:t>he wanted to make war on the Persians in the Greeks' behalf </a:t>
            </a:r>
            <a:r>
              <a:rPr lang="en-US" altLang="en-US" sz="2400" dirty="0"/>
              <a:t>and to punish them for the profanation of the temples, and this won for him the loyal support of the Greeks. He showed a kindly face to all in private and in public, and he represented to the cities that he wished to discuss with them matters of common advantage. [3] A general congress was, accordingly, convened at Corinth. He spoke about the war against Persia and by raising great expectations won the representatives over to war. </a:t>
            </a:r>
            <a:r>
              <a:rPr lang="en-US" altLang="en-US" sz="2400" b="1" dirty="0"/>
              <a:t>The Greeks elected him the general hegemon of Greece</a:t>
            </a:r>
            <a:r>
              <a:rPr lang="en-US" altLang="en-US" sz="2400" dirty="0"/>
              <a:t>, and he began accumulating supplies for the campaign. He prescribed the number of soldiers that each city should send for the joint effort, and then returned to Macedonia. 					</a:t>
            </a:r>
            <a:r>
              <a:rPr lang="en-US" altLang="en-US" sz="2400" dirty="0" err="1"/>
              <a:t>Diodoros</a:t>
            </a:r>
            <a:r>
              <a:rPr lang="en-US" altLang="en-US" sz="2400" dirty="0"/>
              <a:t> 16.89</a:t>
            </a:r>
            <a:endParaRPr lang="en-GB" altLang="en-US" sz="2400" dirty="0"/>
          </a:p>
        </p:txBody>
      </p:sp>
    </p:spTree>
    <p:extLst>
      <p:ext uri="{BB962C8B-B14F-4D97-AF65-F5344CB8AC3E}">
        <p14:creationId xmlns:p14="http://schemas.microsoft.com/office/powerpoint/2010/main" val="38428665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432</TotalTime>
  <Words>1325</Words>
  <Application>Microsoft Office PowerPoint</Application>
  <PresentationFormat>On-screen Show (4:3)</PresentationFormat>
  <Paragraphs>97</Paragraphs>
  <Slides>21</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Wingdings 2</vt:lpstr>
      <vt:lpstr>Clarity</vt:lpstr>
      <vt:lpstr>CLAH4007</vt:lpstr>
      <vt:lpstr>Macedon and the Macedonians</vt:lpstr>
      <vt:lpstr>The lack of a polis</vt:lpstr>
      <vt:lpstr>The Macedonian Constitution</vt:lpstr>
      <vt:lpstr>The Barbarians to the North</vt:lpstr>
      <vt:lpstr>A buffer for Greece</vt:lpstr>
      <vt:lpstr>Were the Macedonians Greek?</vt:lpstr>
      <vt:lpstr>Greeks and Macedonians </vt:lpstr>
      <vt:lpstr>Dynastic Succession</vt:lpstr>
      <vt:lpstr> Philip II</vt:lpstr>
      <vt:lpstr>Philip: Brains and Brawn</vt:lpstr>
      <vt:lpstr>The Power of Money</vt:lpstr>
      <vt:lpstr>A victory for Philip</vt:lpstr>
      <vt:lpstr>The End of the Sacred War - 352</vt:lpstr>
      <vt:lpstr>Philip’s Power in Central Greece </vt:lpstr>
      <vt:lpstr>Philip in the 340s</vt:lpstr>
      <vt:lpstr>Athens &amp; Thebes against Philip</vt:lpstr>
      <vt:lpstr>Sparta and Philip</vt:lpstr>
      <vt:lpstr>Chaironeia - 338</vt:lpstr>
      <vt:lpstr>Peace and the League of Corinth</vt:lpstr>
      <vt:lpstr>Macedon against Persia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Errietta Bissa</dc:creator>
  <cp:lastModifiedBy>Chris Fleming</cp:lastModifiedBy>
  <cp:revision>45</cp:revision>
  <dcterms:created xsi:type="dcterms:W3CDTF">2014-12-06T10:48:26Z</dcterms:created>
  <dcterms:modified xsi:type="dcterms:W3CDTF">2017-12-11T07:36:04Z</dcterms:modified>
</cp:coreProperties>
</file>