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831E9A-4E6B-4472-9C63-86D1CF07FA19}" v="35" dt="2017-12-04T18:09:34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66417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339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9729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56581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83281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79143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06404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576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74313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31925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70152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941B0-F4D5-4460-BCAD-F7E2B41A8257}" type="datetimeFigureOut">
              <a:rPr lang="de-DE" smtClean="0"/>
              <a:t>04.12.2017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6CCC6-2BE5-4E42-96A4-D1E8E81A3D8E}" type="slidenum">
              <a:rPr lang="de-DE" smtClean="0"/>
              <a:t>‹N°›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01873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eopolis.francetvinfo.fr/lechec-de-mcdo-en-bolivie-2534" TargetMode="External"/><Relationship Id="rId7" Type="http://schemas.openxmlformats.org/officeDocument/2006/relationships/hyperlink" Target="https://www.mindtools.com/blog/corporate/wp-content/uploads/sites/2/2014/09/Seven-Dimensions-Culture.pdf" TargetMode="External"/><Relationship Id="rId2" Type="http://schemas.openxmlformats.org/officeDocument/2006/relationships/hyperlink" Target="http://blogs.lexpress.fr/chica-de-paris/2015/03/25/mcdonalds-est-de-retour-en-bolivi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.wikipedia.org/wiki/Culture_de_la_Bolivie" TargetMode="External"/><Relationship Id="rId5" Type="http://schemas.openxmlformats.org/officeDocument/2006/relationships/hyperlink" Target="https://prezi.com/rxjkzizgi8n9/bolivian-culture/" TargetMode="External"/><Relationship Id="rId4" Type="http://schemas.openxmlformats.org/officeDocument/2006/relationships/hyperlink" Target="https://en.wikipedia.org/wiki/Trompenaars'_model_of_national_culture_difference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E3E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4" descr="McDonalds-Bolivia.jpg">
            <a:extLst>
              <a:ext uri="{FF2B5EF4-FFF2-40B4-BE49-F238E27FC236}">
                <a16:creationId xmlns:a16="http://schemas.microsoft.com/office/drawing/2014/main" xmlns="" id="{085D8D6D-BFB6-4A7B-AF2D-3F35FACE6E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t="5231" b="2001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838200" y="812712"/>
            <a:ext cx="6696456" cy="422423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de-DE">
                <a:solidFill>
                  <a:srgbClr val="FFFFFF"/>
                </a:solidFill>
              </a:rPr>
              <a:t>McDonald in Bolivia</a:t>
            </a:r>
          </a:p>
        </p:txBody>
      </p:sp>
    </p:spTree>
    <p:extLst>
      <p:ext uri="{BB962C8B-B14F-4D97-AF65-F5344CB8AC3E}">
        <p14:creationId xmlns:p14="http://schemas.microsoft.com/office/powerpoint/2010/main" val="3784089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4" descr="Flag_of_Bolivia_(state).svg.png">
            <a:extLst>
              <a:ext uri="{FF2B5EF4-FFF2-40B4-BE49-F238E27FC236}">
                <a16:creationId xmlns:a16="http://schemas.microsoft.com/office/drawing/2014/main" xmlns="" id="{9C8ACBF4-D8A4-481E-8697-6231B1FDB0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t="10339" b="7243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E8CEB08C-5E7B-4C70-8EEE-D02785FBC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09" y="1065213"/>
            <a:ext cx="3703604" cy="4727575"/>
          </a:xfrm>
        </p:spPr>
        <p:txBody>
          <a:bodyPr>
            <a:normAutofit/>
          </a:bodyPr>
          <a:lstStyle/>
          <a:p>
            <a:pPr algn="r"/>
            <a:r>
              <a:rPr lang="fr-FR" sz="4000" err="1">
                <a:solidFill>
                  <a:srgbClr val="FFFFFF"/>
                </a:solidFill>
              </a:rPr>
              <a:t>Bolivian</a:t>
            </a:r>
            <a:r>
              <a:rPr lang="fr-FR" sz="4000">
                <a:solidFill>
                  <a:srgbClr val="FFFFFF"/>
                </a:solidFill>
              </a:rPr>
              <a:t> culture  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Bolivian culture is really anchor in the country 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Stong gastronomic identity </a:t>
            </a:r>
          </a:p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Ancestral culture</a:t>
            </a:r>
          </a:p>
        </p:txBody>
      </p:sp>
    </p:spTree>
    <p:extLst>
      <p:ext uri="{BB962C8B-B14F-4D97-AF65-F5344CB8AC3E}">
        <p14:creationId xmlns:p14="http://schemas.microsoft.com/office/powerpoint/2010/main" val="4072031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xmlns="" id="{59A309A7-1751-4ABE-A3C1-EEC40366AD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rgbClr val="C28B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10">
            <a:extLst>
              <a:ext uri="{FF2B5EF4-FFF2-40B4-BE49-F238E27FC236}">
                <a16:creationId xmlns:a16="http://schemas.microsoft.com/office/drawing/2014/main" xmlns="" id="{967D8EB6-EAE1-4F9C-B398-83321E2872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>
            <a:solidFill>
              <a:srgbClr val="FCA32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4" descr="220px-Mcdonalds-90s-logo.svg.png">
            <a:extLst>
              <a:ext uri="{FF2B5EF4-FFF2-40B4-BE49-F238E27FC236}">
                <a16:creationId xmlns:a16="http://schemas.microsoft.com/office/drawing/2014/main" xmlns="" id="{FC0CBF72-F458-4B14-92BA-6D7E52AB2D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442" y="2874071"/>
            <a:ext cx="1462088" cy="1109857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74B72BA4-D532-4ACD-8327-677FE3EAC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fr-FR" err="1"/>
              <a:t>What</a:t>
            </a:r>
            <a:r>
              <a:rPr lang="fr-FR"/>
              <a:t> </a:t>
            </a:r>
            <a:r>
              <a:rPr lang="fr-FR" err="1"/>
              <a:t>is</a:t>
            </a:r>
            <a:r>
              <a:rPr lang="fr-FR"/>
              <a:t> McDonald ?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xmlns="" id="{489A4133-6E54-4173-A10B-2F0E5F9E8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650" y="2278063"/>
            <a:ext cx="7525458" cy="398021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fr-FR" sz="2000" err="1"/>
              <a:t>Founded</a:t>
            </a:r>
            <a:r>
              <a:rPr lang="fr-FR" sz="2000"/>
              <a:t> by Richard and Maurice McDonald in mai 1940</a:t>
            </a:r>
          </a:p>
          <a:p>
            <a:endParaRPr lang="fr-FR" sz="2000"/>
          </a:p>
          <a:p>
            <a:r>
              <a:rPr lang="fr-FR" sz="2000"/>
              <a:t>Society </a:t>
            </a:r>
            <a:r>
              <a:rPr lang="fr-FR" sz="2000" err="1"/>
              <a:t>specialyse</a:t>
            </a:r>
            <a:r>
              <a:rPr lang="fr-FR" sz="2000"/>
              <a:t> in the fast </a:t>
            </a:r>
            <a:r>
              <a:rPr lang="fr-FR" sz="2000" err="1"/>
              <a:t>food</a:t>
            </a:r>
            <a:r>
              <a:rPr lang="fr-FR" sz="2000"/>
              <a:t> </a:t>
            </a:r>
          </a:p>
          <a:p>
            <a:endParaRPr lang="fr-FR" sz="2000"/>
          </a:p>
          <a:p>
            <a:r>
              <a:rPr lang="fr-FR" sz="2000"/>
              <a:t>Turnover: 27,44 billions dollars (2014)</a:t>
            </a:r>
          </a:p>
          <a:p>
            <a:endParaRPr lang="fr-FR" sz="2000"/>
          </a:p>
          <a:p>
            <a:r>
              <a:rPr lang="fr-FR" sz="2000" err="1"/>
              <a:t>Workforce</a:t>
            </a:r>
            <a:r>
              <a:rPr lang="fr-FR" sz="2000"/>
              <a:t>: 770 000 (2016)</a:t>
            </a:r>
          </a:p>
          <a:p>
            <a:endParaRPr lang="fr-FR" sz="2000"/>
          </a:p>
          <a:p>
            <a:r>
              <a:rPr lang="fr-FR" sz="2000"/>
              <a:t>36 258 restaurants all </a:t>
            </a:r>
            <a:r>
              <a:rPr lang="fr-FR" sz="2000" err="1"/>
              <a:t>around</a:t>
            </a:r>
            <a:r>
              <a:rPr lang="fr-FR" sz="2000"/>
              <a:t> the world </a:t>
            </a:r>
          </a:p>
          <a:p>
            <a:endParaRPr lang="fr-FR" sz="2000"/>
          </a:p>
          <a:p>
            <a:r>
              <a:rPr lang="fr-FR" sz="2000" err="1"/>
              <a:t>Present</a:t>
            </a:r>
            <a:r>
              <a:rPr lang="fr-FR" sz="2000"/>
              <a:t> in 119 countries</a:t>
            </a:r>
          </a:p>
          <a:p>
            <a:endParaRPr lang="fr-FR" sz="1300"/>
          </a:p>
        </p:txBody>
      </p:sp>
    </p:spTree>
    <p:extLst>
      <p:ext uri="{BB962C8B-B14F-4D97-AF65-F5344CB8AC3E}">
        <p14:creationId xmlns:p14="http://schemas.microsoft.com/office/powerpoint/2010/main" val="1497469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4" descr="Bolivia is set to be the first Latin-American country to ban McDonalds.jpg">
            <a:extLst>
              <a:ext uri="{FF2B5EF4-FFF2-40B4-BE49-F238E27FC236}">
                <a16:creationId xmlns:a16="http://schemas.microsoft.com/office/drawing/2014/main" xmlns="" id="{EDDD7354-7437-431A-BFFF-AF4F875C01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6016" b="939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61149F53-D84B-4311-A5DB-3F4649870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fr-FR" sz="4000">
                <a:solidFill>
                  <a:srgbClr val="FFFFFF"/>
                </a:solidFill>
              </a:rPr>
              <a:t>What happened for McDonald in Bolivia ?  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In 2002 all McDonald restaurant closed in Bolivia </a:t>
            </a:r>
          </a:p>
          <a:p>
            <a:pPr marL="0" indent="0">
              <a:buNone/>
            </a:pPr>
            <a:endParaRPr lang="en-US" sz="2400">
              <a:solidFill>
                <a:srgbClr val="FFFFFF"/>
              </a:solidFill>
            </a:endParaRPr>
          </a:p>
          <a:p>
            <a:r>
              <a:rPr lang="en-US" sz="2400">
                <a:solidFill>
                  <a:srgbClr val="FFFFFF"/>
                </a:solidFill>
              </a:rPr>
              <a:t>McDonalds menu were too expensive</a:t>
            </a:r>
          </a:p>
          <a:p>
            <a:endParaRPr lang="en-US" sz="2400">
              <a:solidFill>
                <a:srgbClr val="FFFFFF"/>
              </a:solidFill>
            </a:endParaRPr>
          </a:p>
          <a:p>
            <a:r>
              <a:rPr lang="en-US" sz="2400">
                <a:solidFill>
                  <a:srgbClr val="FFFFFF"/>
                </a:solidFill>
              </a:rPr>
              <a:t>McDonald only stay five years in Bolivia </a:t>
            </a:r>
          </a:p>
          <a:p>
            <a:endParaRPr lang="en-US" sz="2400">
              <a:solidFill>
                <a:srgbClr val="FFFFFF"/>
              </a:solidFill>
            </a:endParaRPr>
          </a:p>
          <a:p>
            <a:r>
              <a:rPr lang="en-US" sz="2400">
                <a:solidFill>
                  <a:srgbClr val="FFFFFF"/>
                </a:solidFill>
              </a:rPr>
              <a:t>McDonald kitchen were too far from the typical food of Bolivia</a:t>
            </a:r>
          </a:p>
        </p:txBody>
      </p:sp>
    </p:spTree>
    <p:extLst>
      <p:ext uri="{BB962C8B-B14F-4D97-AF65-F5344CB8AC3E}">
        <p14:creationId xmlns:p14="http://schemas.microsoft.com/office/powerpoint/2010/main" val="2759645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4" descr="depositphotos_44202579-stock-photo-waving-flag-of-bolivia-and.jpg">
            <a:extLst>
              <a:ext uri="{FF2B5EF4-FFF2-40B4-BE49-F238E27FC236}">
                <a16:creationId xmlns:a16="http://schemas.microsoft.com/office/drawing/2014/main" xmlns="" id="{7AF2C875-4139-42D6-8D3A-81A259FFBE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/>
          </a:blip>
          <a:srcRect b="1379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28A2667F-4977-487D-BEF2-BEBA7CC2C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>
                <a:solidFill>
                  <a:srgbClr val="FFFFFF"/>
                </a:solidFill>
              </a:rPr>
              <a:t>Trompenaars comparison 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xmlns="" id="{F872C710-FC0F-4483-B12E-2F03743EA9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fr-FR">
                <a:solidFill>
                  <a:srgbClr val="FFFFFF"/>
                </a:solidFill>
              </a:rPr>
              <a:t>Bolivia</a:t>
            </a:r>
          </a:p>
        </p:txBody>
      </p:sp>
      <p:sp>
        <p:nvSpPr>
          <p:cNvPr id="8" name="Espace réservé du contenu 7">
            <a:extLst>
              <a:ext uri="{FF2B5EF4-FFF2-40B4-BE49-F238E27FC236}">
                <a16:creationId xmlns:a16="http://schemas.microsoft.com/office/drawing/2014/main" xmlns="" id="{821424A9-1DD5-44CB-BF95-142F4BD1FD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fr-FR" err="1"/>
              <a:t>Communitarianism</a:t>
            </a:r>
            <a:r>
              <a:rPr lang="fr-FR"/>
              <a:t> </a:t>
            </a:r>
          </a:p>
          <a:p>
            <a:r>
              <a:rPr lang="fr-FR" err="1"/>
              <a:t>Ascription</a:t>
            </a:r>
            <a:r>
              <a:rPr lang="fr-FR"/>
              <a:t> </a:t>
            </a:r>
          </a:p>
          <a:p>
            <a:r>
              <a:rPr lang="fr-FR"/>
              <a:t>Diffuse</a:t>
            </a:r>
          </a:p>
          <a:p>
            <a:r>
              <a:rPr lang="fr-FR" err="1"/>
              <a:t>Emotional</a:t>
            </a:r>
          </a:p>
          <a:p>
            <a:r>
              <a:rPr lang="fr-FR" err="1"/>
              <a:t>Particularism</a:t>
            </a:r>
          </a:p>
          <a:p>
            <a:r>
              <a:rPr lang="fr-FR" err="1"/>
              <a:t>Synchronous</a:t>
            </a:r>
            <a:r>
              <a:rPr lang="fr-FR"/>
              <a:t> </a:t>
            </a:r>
          </a:p>
          <a:p>
            <a:r>
              <a:rPr lang="fr-FR" err="1"/>
              <a:t>External</a:t>
            </a:r>
          </a:p>
        </p:txBody>
      </p:sp>
      <p:sp>
        <p:nvSpPr>
          <p:cNvPr id="12" name="Espace réservé du texte 11">
            <a:extLst>
              <a:ext uri="{FF2B5EF4-FFF2-40B4-BE49-F238E27FC236}">
                <a16:creationId xmlns:a16="http://schemas.microsoft.com/office/drawing/2014/main" xmlns="" id="{D451492B-0724-4D29-97D4-CDD404E458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USA</a:t>
            </a:r>
          </a:p>
        </p:txBody>
      </p:sp>
      <p:sp>
        <p:nvSpPr>
          <p:cNvPr id="14" name="Espace réservé du contenu 13">
            <a:extLst>
              <a:ext uri="{FF2B5EF4-FFF2-40B4-BE49-F238E27FC236}">
                <a16:creationId xmlns:a16="http://schemas.microsoft.com/office/drawing/2014/main" xmlns="" id="{3B0470AD-B37B-4AEF-9B0C-5966D173FA5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fr-FR" err="1"/>
              <a:t>Individualism</a:t>
            </a:r>
          </a:p>
          <a:p>
            <a:r>
              <a:rPr lang="fr-FR" err="1"/>
              <a:t>Achievement</a:t>
            </a:r>
            <a:r>
              <a:rPr lang="fr-FR"/>
              <a:t> </a:t>
            </a:r>
          </a:p>
          <a:p>
            <a:r>
              <a:rPr lang="fr-FR" err="1"/>
              <a:t>Specific</a:t>
            </a:r>
          </a:p>
          <a:p>
            <a:r>
              <a:rPr lang="fr-FR"/>
              <a:t>Neutral</a:t>
            </a:r>
          </a:p>
          <a:p>
            <a:r>
              <a:rPr lang="fr-FR" err="1"/>
              <a:t>Universalism</a:t>
            </a:r>
          </a:p>
          <a:p>
            <a:r>
              <a:rPr lang="fr-FR" err="1"/>
              <a:t>Sequential</a:t>
            </a:r>
          </a:p>
          <a:p>
            <a:r>
              <a:rPr lang="fr-FR" err="1"/>
              <a:t>Internal</a:t>
            </a:r>
          </a:p>
        </p:txBody>
      </p:sp>
    </p:spTree>
    <p:extLst>
      <p:ext uri="{BB962C8B-B14F-4D97-AF65-F5344CB8AC3E}">
        <p14:creationId xmlns:p14="http://schemas.microsoft.com/office/powerpoint/2010/main" val="2811914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4" descr="mcdonalds.jpg">
            <a:extLst>
              <a:ext uri="{FF2B5EF4-FFF2-40B4-BE49-F238E27FC236}">
                <a16:creationId xmlns:a16="http://schemas.microsoft.com/office/drawing/2014/main" xmlns="" id="{E26ABC7B-C5D1-41A3-B850-1F5305743E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1801" y="1675227"/>
            <a:ext cx="8788398" cy="439419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A17412D4-B0E7-42B9-AF5D-D2554DCA0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Does a come back in Bolivia is possible ?</a:t>
            </a:r>
          </a:p>
        </p:txBody>
      </p:sp>
    </p:spTree>
    <p:extLst>
      <p:ext uri="{BB962C8B-B14F-4D97-AF65-F5344CB8AC3E}">
        <p14:creationId xmlns:p14="http://schemas.microsoft.com/office/powerpoint/2010/main" val="3813392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xmlns="" id="{C5E6CFF1-2F42-4E10-9A97-F116F46F53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 6" descr="h-mcdonalds-Double-Quarter-Pounder-with-Cheese-Extra-Value-Meals.png">
            <a:extLst>
              <a:ext uri="{FF2B5EF4-FFF2-40B4-BE49-F238E27FC236}">
                <a16:creationId xmlns:a16="http://schemas.microsoft.com/office/drawing/2014/main" xmlns="" id="{5822EB1C-2EAA-4F7D-BB90-390ED40954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t="585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cxnSp>
        <p:nvCxnSpPr>
          <p:cNvPr id="9" name="Straight Connector 12">
            <a:extLst>
              <a:ext uri="{FF2B5EF4-FFF2-40B4-BE49-F238E27FC236}">
                <a16:creationId xmlns:a16="http://schemas.microsoft.com/office/drawing/2014/main" xmlns="" id="{67182200-4859-4C8D-BCBB-55B245C28BA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re 1">
            <a:extLst>
              <a:ext uri="{FF2B5EF4-FFF2-40B4-BE49-F238E27FC236}">
                <a16:creationId xmlns:a16="http://schemas.microsoft.com/office/drawing/2014/main" xmlns="" id="{39E9F90E-18AD-401B-A906-B4B4D84F2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fr-FR" sz="3700">
                <a:solidFill>
                  <a:srgbClr val="FFFFFF"/>
                </a:solidFill>
              </a:rPr>
              <a:t>Recomandation 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xmlns="" id="{E792C6EE-0105-4A60-B8C4-E36E16547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z="2400" err="1">
                <a:solidFill>
                  <a:srgbClr val="FFFFFF"/>
                </a:solidFill>
              </a:rPr>
              <a:t>Adapt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theyre</a:t>
            </a:r>
            <a:r>
              <a:rPr lang="fr-FR" sz="2400">
                <a:solidFill>
                  <a:srgbClr val="FFFFFF"/>
                </a:solidFill>
              </a:rPr>
              <a:t> menu to </a:t>
            </a:r>
            <a:r>
              <a:rPr lang="fr-FR" sz="2400" err="1">
                <a:solidFill>
                  <a:srgbClr val="FFFFFF"/>
                </a:solidFill>
              </a:rPr>
              <a:t>bolivian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traditional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food</a:t>
            </a:r>
            <a:r>
              <a:rPr lang="fr-FR" sz="2400">
                <a:solidFill>
                  <a:srgbClr val="FFFFFF"/>
                </a:solidFill>
              </a:rPr>
              <a:t> </a:t>
            </a:r>
          </a:p>
          <a:p>
            <a:endParaRPr lang="fr-FR" sz="2400">
              <a:solidFill>
                <a:srgbClr val="FFFFFF"/>
              </a:solidFill>
            </a:endParaRPr>
          </a:p>
          <a:p>
            <a:r>
              <a:rPr lang="fr-FR" sz="2400" err="1">
                <a:solidFill>
                  <a:srgbClr val="FFFFFF"/>
                </a:solidFill>
              </a:rPr>
              <a:t>Lower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price</a:t>
            </a:r>
            <a:r>
              <a:rPr lang="fr-FR" sz="2400">
                <a:solidFill>
                  <a:srgbClr val="FFFFFF"/>
                </a:solidFill>
              </a:rPr>
              <a:t> for </a:t>
            </a:r>
            <a:r>
              <a:rPr lang="fr-FR" sz="2400" err="1">
                <a:solidFill>
                  <a:srgbClr val="FFFFFF"/>
                </a:solidFill>
              </a:rPr>
              <a:t>theyre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menu's</a:t>
            </a:r>
            <a:endParaRPr lang="fr-FR" sz="2400">
              <a:solidFill>
                <a:srgbClr val="FFFFFF"/>
              </a:solidFill>
            </a:endParaRPr>
          </a:p>
          <a:p>
            <a:endParaRPr lang="fr-FR" sz="2400">
              <a:solidFill>
                <a:srgbClr val="FFFFFF"/>
              </a:solidFill>
            </a:endParaRPr>
          </a:p>
          <a:p>
            <a:r>
              <a:rPr lang="fr-FR" sz="2400">
                <a:solidFill>
                  <a:srgbClr val="FFFFFF"/>
                </a:solidFill>
              </a:rPr>
              <a:t>Look at how Burger King do for </a:t>
            </a:r>
            <a:r>
              <a:rPr lang="fr-FR" sz="2400" err="1">
                <a:solidFill>
                  <a:srgbClr val="FFFFFF"/>
                </a:solidFill>
              </a:rPr>
              <a:t>convince</a:t>
            </a:r>
            <a:r>
              <a:rPr lang="fr-FR" sz="2400">
                <a:solidFill>
                  <a:srgbClr val="FFFFFF"/>
                </a:solidFill>
              </a:rPr>
              <a:t> </a:t>
            </a:r>
            <a:r>
              <a:rPr lang="fr-FR" sz="2400" err="1">
                <a:solidFill>
                  <a:srgbClr val="FFFFFF"/>
                </a:solidFill>
              </a:rPr>
              <a:t>bolivian</a:t>
            </a:r>
            <a:r>
              <a:rPr lang="fr-FR" sz="2400">
                <a:solidFill>
                  <a:srgbClr val="FFFFFF"/>
                </a:solidFill>
              </a:rPr>
              <a:t> to </a:t>
            </a:r>
            <a:r>
              <a:rPr lang="fr-FR" sz="2400" err="1">
                <a:solidFill>
                  <a:srgbClr val="FFFFFF"/>
                </a:solidFill>
              </a:rPr>
              <a:t>buy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theyre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food</a:t>
            </a:r>
            <a:r>
              <a:rPr lang="fr-FR" sz="2400">
                <a:solidFill>
                  <a:srgbClr val="FFFFFF"/>
                </a:solidFill>
              </a:rPr>
              <a:t> </a:t>
            </a:r>
          </a:p>
          <a:p>
            <a:endParaRPr lang="fr-FR" sz="2400">
              <a:solidFill>
                <a:srgbClr val="FFFFFF"/>
              </a:solidFill>
            </a:endParaRPr>
          </a:p>
          <a:p>
            <a:r>
              <a:rPr lang="fr-FR" sz="2400">
                <a:solidFill>
                  <a:srgbClr val="FFFFFF"/>
                </a:solidFill>
              </a:rPr>
              <a:t>Open a </a:t>
            </a:r>
            <a:r>
              <a:rPr lang="fr-FR" sz="2400" err="1">
                <a:solidFill>
                  <a:srgbClr val="FFFFFF"/>
                </a:solidFill>
              </a:rPr>
              <a:t>lower</a:t>
            </a:r>
            <a:r>
              <a:rPr lang="fr-FR" sz="2400">
                <a:solidFill>
                  <a:srgbClr val="FFFFFF"/>
                </a:solidFill>
              </a:rPr>
              <a:t> </a:t>
            </a:r>
            <a:r>
              <a:rPr lang="fr-FR" sz="2400" err="1">
                <a:solidFill>
                  <a:srgbClr val="FFFFFF"/>
                </a:solidFill>
              </a:rPr>
              <a:t>number</a:t>
            </a:r>
            <a:r>
              <a:rPr lang="fr-FR" sz="2400">
                <a:solidFill>
                  <a:srgbClr val="FFFFFF"/>
                </a:solidFill>
              </a:rPr>
              <a:t> of restaurant </a:t>
            </a:r>
          </a:p>
        </p:txBody>
      </p:sp>
    </p:spTree>
    <p:extLst>
      <p:ext uri="{BB962C8B-B14F-4D97-AF65-F5344CB8AC3E}">
        <p14:creationId xmlns:p14="http://schemas.microsoft.com/office/powerpoint/2010/main" val="3731440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xmlns="" id="{143EAD69-0DDD-43B0-8D78-BEC37AD4C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err="1"/>
              <a:t>References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xmlns="" id="{1AEB674F-C86C-4E03-8EB2-5FBEC0F9F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fr-FR">
                <a:hlinkClick r:id="rId2"/>
              </a:rPr>
              <a:t>http://blogs.lexpress.fr/chica-de-paris/2015/03/25/mcdonalds-est-de-retour-en-bolivie/</a:t>
            </a:r>
          </a:p>
          <a:p>
            <a:r>
              <a:rPr lang="fr-FR">
                <a:hlinkClick r:id="rId3"/>
              </a:rPr>
              <a:t>http://geopolis.francetvinfo.fr/lechec-de-mcdo-en-bolivie-2534</a:t>
            </a:r>
          </a:p>
          <a:p>
            <a:r>
              <a:rPr lang="fr-FR">
                <a:hlinkClick r:id="rId4"/>
              </a:rPr>
              <a:t>https://en.wikipedia.org/wiki/Trompenaars%27_model_of_national_culture_differences</a:t>
            </a:r>
          </a:p>
          <a:p>
            <a:r>
              <a:rPr lang="fr-FR">
                <a:hlinkClick r:id="rId5"/>
              </a:rPr>
              <a:t>https://prezi.com/rxjkzizgi8n9/bolivian-culture/</a:t>
            </a:r>
          </a:p>
          <a:p>
            <a:r>
              <a:rPr lang="fr-FR">
                <a:hlinkClick r:id="rId6"/>
              </a:rPr>
              <a:t>https://fr.wikipedia.org/wiki/Culture_de_la_Bolivie</a:t>
            </a:r>
          </a:p>
          <a:p>
            <a:r>
              <a:rPr lang="fr-FR">
                <a:hlinkClick r:id="rId7"/>
              </a:rPr>
              <a:t>https://www.mindtools.com/blog/corporate/wp-content/uploads/sites/2/2014/09/Seven-Dimensions-Culture.pdf</a:t>
            </a:r>
          </a:p>
          <a:p>
            <a:endParaRPr lang="fr-FR"/>
          </a:p>
          <a:p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7288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2" descr="TheEnd_3107.png">
            <a:extLst>
              <a:ext uri="{FF2B5EF4-FFF2-40B4-BE49-F238E27FC236}">
                <a16:creationId xmlns:a16="http://schemas.microsoft.com/office/drawing/2014/main" xmlns="" id="{95FD5570-47C0-4CB1-B872-081BE8994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627" b="9166"/>
          <a:stretch/>
        </p:blipFill>
        <p:spPr>
          <a:xfrm>
            <a:off x="20" y="10"/>
            <a:ext cx="12191980" cy="5395902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xmlns="" id="{9B94CE3F-E4B5-4274-AFA5-BBF8BEAC4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4025"/>
            <a:ext cx="10515600" cy="8223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Thank you for listening to me </a:t>
            </a:r>
          </a:p>
        </p:txBody>
      </p:sp>
    </p:spTree>
    <p:extLst>
      <p:ext uri="{BB962C8B-B14F-4D97-AF65-F5344CB8AC3E}">
        <p14:creationId xmlns:p14="http://schemas.microsoft.com/office/powerpoint/2010/main" val="4257670691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Thème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</Words>
  <Application>Microsoft Office PowerPoint</Application>
  <PresentationFormat>Grand écran</PresentationFormat>
  <Paragraphs>61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Thème Office</vt:lpstr>
      <vt:lpstr>McDonald in Bolivia</vt:lpstr>
      <vt:lpstr>Bolivian culture  </vt:lpstr>
      <vt:lpstr>What is McDonald ?</vt:lpstr>
      <vt:lpstr>What happened for McDonald in Bolivia ?  </vt:lpstr>
      <vt:lpstr>Trompenaars comparison </vt:lpstr>
      <vt:lpstr>Does a come back in Bolivia is possible ?</vt:lpstr>
      <vt:lpstr>Recomandation </vt:lpstr>
      <vt:lpstr>References</vt:lpstr>
      <vt:lpstr>Thank you for listening to me 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McDonald in Bolivia</dc:title>
  <dc:creator>corentin allain</dc:creator>
  <cp:lastModifiedBy>corentin allain</cp:lastModifiedBy>
  <cp:revision>3</cp:revision>
  <dcterms:modified xsi:type="dcterms:W3CDTF">2017-12-04T22:54:12Z</dcterms:modified>
</cp:coreProperties>
</file>