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8" r:id="rId2"/>
    <p:sldId id="316" r:id="rId3"/>
    <p:sldId id="323" r:id="rId4"/>
    <p:sldId id="324" r:id="rId5"/>
    <p:sldId id="325" r:id="rId6"/>
    <p:sldId id="327" r:id="rId7"/>
    <p:sldId id="335" r:id="rId8"/>
    <p:sldId id="337" r:id="rId9"/>
    <p:sldId id="338" r:id="rId10"/>
    <p:sldId id="320" r:id="rId11"/>
    <p:sldId id="321" r:id="rId12"/>
    <p:sldId id="322" r:id="rId13"/>
    <p:sldId id="334" r:id="rId14"/>
    <p:sldId id="336" r:id="rId15"/>
    <p:sldId id="329" r:id="rId16"/>
    <p:sldId id="330" r:id="rId17"/>
    <p:sldId id="317" r:id="rId18"/>
    <p:sldId id="332" r:id="rId19"/>
    <p:sldId id="319" r:id="rId20"/>
    <p:sldId id="331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72" autoAdjust="0"/>
    <p:restoredTop sz="67972" autoAdjust="0"/>
  </p:normalViewPr>
  <p:slideViewPr>
    <p:cSldViewPr>
      <p:cViewPr varScale="1">
        <p:scale>
          <a:sx n="63" d="100"/>
          <a:sy n="63" d="100"/>
        </p:scale>
        <p:origin x="1608" y="5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38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22B175-0E62-426E-9997-2C956770630F}" type="datetimeFigureOut">
              <a:rPr lang="en-US" smtClean="0"/>
              <a:pPr/>
              <a:t>2/2/2021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FD59BA-6F5A-4855-A1B9-C767A90C5A6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14911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8524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F2F78-CBC1-4052-B67C-A207E484FB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2504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Guidance and advice in the areas of ICT use and infrastructure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F2F78-CBC1-4052-B67C-A207E484FB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3349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F2F78-CBC1-4052-B67C-A207E484FB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033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F2F78-CBC1-4052-B67C-A207E484FBE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8628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F2F78-CBC1-4052-B67C-A207E484FB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8700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40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8916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8710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Reports are available online.  There is a report on Moodle- information about how children use the media.</a:t>
            </a:r>
          </a:p>
          <a:p>
            <a:r>
              <a:rPr lang="en-GB" altLang="en-US" dirty="0">
                <a:latin typeface="Arial" panose="020B0604020202020204" pitchFamily="34" charset="0"/>
                <a:ea typeface="ＭＳ Ｐゴシック" panose="020B0600070205080204" pitchFamily="34" charset="-128"/>
              </a:rPr>
              <a:t>Ofcom the UK broadcasting regulatory body Jan 2003 set up by Office of Communication Act 2002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D6DFF70F-C8A9-48C6-B034-2898577680E1}" type="slidenum">
              <a:rPr lang="en-GB" altLang="en-US" sz="1200" smtClean="0">
                <a:latin typeface="Arial" panose="020B0604020202020204" pitchFamily="34" charset="0"/>
              </a:rPr>
              <a:pPr/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7895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71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71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45E7B2A-EE60-4432-BB08-800F665B5DBD}" type="slidenum">
              <a:rPr lang="en-GB" altLang="en-US" sz="1200" smtClean="0">
                <a:latin typeface="Arial" panose="020B0604020202020204" pitchFamily="34" charset="0"/>
              </a:rPr>
              <a:pPr/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09500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7959096-11EA-40F5-AD3F-68E5F2C74123}" type="slidenum">
              <a:rPr lang="en-GB" altLang="en-US" sz="1200" smtClean="0">
                <a:latin typeface="Arial" panose="020B0604020202020204" pitchFamily="34" charset="0"/>
              </a:rPr>
              <a:pPr/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742669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80976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F2F78-CBC1-4052-B67C-A207E484FBE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1216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DF2F78-CBC1-4052-B67C-A207E484FBE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22618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62C97F2-8C8D-4F5A-AFCF-AADCE7B176F5}" type="slidenum">
              <a:rPr lang="cy-GB" altLang="cy-GB" sz="1200" smtClean="0">
                <a:latin typeface="Arial" panose="020B0604020202020204" pitchFamily="34" charset="0"/>
              </a:rPr>
              <a:pPr/>
              <a:t>17</a:t>
            </a:fld>
            <a:endParaRPr lang="cy-GB" altLang="cy-GB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238057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5355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normAutofit fontScale="85000" lnSpcReduction="20000"/>
          </a:bodyPr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B88496-DB76-42F8-897D-C3716935BE3F}" type="slidenum">
              <a:rPr lang="en-GB" altLang="en-US" sz="1200" smtClean="0">
                <a:latin typeface="Arial" panose="020B0604020202020204" pitchFamily="34" charset="0"/>
              </a:rPr>
              <a:pPr/>
              <a:t>19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786164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3FD59BA-6F5A-4855-A1B9-C767A90C5A6F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3720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261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82408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8716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0322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9193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4421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1038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1702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709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3596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36899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02/02/2021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4254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fcom.org.uk/research-and-data/tv-radio-and-on-demand/media-nations-reports/media-nations-2020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ofcom.org.uk/research-and-data/internet-and-on-demand-research/internet-use-and-attitudes/internet-safety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fcom.org.uk/__data/assets/pdf_file/0016/132073/Broadcast-Code-Full.pdf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ferinternet.org.uk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ofcom.org.uk/__data/assets/pdf_file/0022/117256/CMR-2018-narrative-report.pdf" TargetMode="External"/><Relationship Id="rId4" Type="http://schemas.openxmlformats.org/officeDocument/2006/relationships/hyperlink" Target="https://www.nspcc.org.uk/preventing-abuse/keeping-children-safe/online-safety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safe.org.nz/online-safety-for-parents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nMUbHuffO8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wales-47118629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EAEE6006C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cyfryngau</a:t>
            </a:r>
            <a:br>
              <a:rPr lang="en-GB" dirty="0"/>
            </a:br>
            <a:r>
              <a:rPr lang="en-GB" dirty="0"/>
              <a:t>EAEE6006 Media and digital literacy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>
                <a:solidFill>
                  <a:schemeClr val="bg1"/>
                </a:solidFill>
              </a:rPr>
              <a:t>Seiberddiogelu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 err="1">
                <a:solidFill>
                  <a:schemeClr val="bg1"/>
                </a:solidFill>
              </a:rPr>
              <a:t>Cybersafety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6523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prstClr val="black"/>
                </a:solidFill>
              </a:rPr>
              <a:t>Seiberddiogelu</a:t>
            </a:r>
            <a:br>
              <a:rPr lang="en-GB" dirty="0">
                <a:solidFill>
                  <a:prstClr val="black"/>
                </a:solidFill>
              </a:rPr>
            </a:br>
            <a:r>
              <a:rPr lang="en-GB" dirty="0" err="1">
                <a:solidFill>
                  <a:prstClr val="black"/>
                </a:solidFill>
              </a:rPr>
              <a:t>Cybersafety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“Young children are our most precious resource… The use of ICT in the learning environment does, however, come with some risk.”</a:t>
            </a:r>
          </a:p>
          <a:p>
            <a:pPr marL="0" indent="0">
              <a:buNone/>
            </a:pPr>
            <a:r>
              <a:rPr lang="en-GB" dirty="0"/>
              <a:t>                                                 </a:t>
            </a:r>
            <a:r>
              <a:rPr lang="en-GB" sz="2400" dirty="0"/>
              <a:t>(Beach, 2010:71)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86118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Seiberddiogelu</a:t>
            </a:r>
            <a:br>
              <a:rPr lang="en-GB" dirty="0"/>
            </a:br>
            <a:r>
              <a:rPr lang="en-GB" dirty="0" err="1"/>
              <a:t>Cybersafety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polisiau</a:t>
            </a:r>
            <a:r>
              <a:rPr lang="en-GB" dirty="0"/>
              <a:t> </a:t>
            </a:r>
            <a:r>
              <a:rPr lang="en-GB" dirty="0" err="1"/>
              <a:t>diogeluseiber</a:t>
            </a:r>
            <a:endParaRPr lang="en-GB" dirty="0"/>
          </a:p>
          <a:p>
            <a:r>
              <a:rPr lang="en-GB" dirty="0" err="1"/>
              <a:t>cyfleoedd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endParaRPr lang="en-GB" dirty="0"/>
          </a:p>
          <a:p>
            <a:r>
              <a:rPr lang="en-GB" dirty="0" err="1"/>
              <a:t>arweiniad</a:t>
            </a:r>
            <a:r>
              <a:rPr lang="en-GB" dirty="0"/>
              <a:t> a </a:t>
            </a:r>
            <a:r>
              <a:rPr lang="en-GB" dirty="0" err="1"/>
              <a:t>chyngor</a:t>
            </a:r>
            <a:endParaRPr lang="en-GB" dirty="0"/>
          </a:p>
          <a:p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diogeluseiber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developing </a:t>
            </a:r>
            <a:r>
              <a:rPr lang="en-GB" dirty="0" err="1"/>
              <a:t>cybersafety</a:t>
            </a:r>
            <a:r>
              <a:rPr lang="en-GB" dirty="0"/>
              <a:t> policies</a:t>
            </a:r>
          </a:p>
          <a:p>
            <a:r>
              <a:rPr lang="en-GB" dirty="0"/>
              <a:t>professional learning opportunities</a:t>
            </a:r>
          </a:p>
          <a:p>
            <a:r>
              <a:rPr lang="en-GB" dirty="0"/>
              <a:t>guidance and advice</a:t>
            </a:r>
          </a:p>
          <a:p>
            <a:r>
              <a:rPr lang="en-GB" dirty="0" err="1"/>
              <a:t>cybersafety</a:t>
            </a:r>
            <a:r>
              <a:rPr lang="en-GB" dirty="0"/>
              <a:t> education</a:t>
            </a:r>
          </a:p>
        </p:txBody>
      </p:sp>
    </p:spTree>
    <p:extLst>
      <p:ext uri="{BB962C8B-B14F-4D97-AF65-F5344CB8AC3E}">
        <p14:creationId xmlns:p14="http://schemas.microsoft.com/office/powerpoint/2010/main" val="2274439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Seiberddiogelu</a:t>
            </a:r>
            <a:br>
              <a:rPr lang="en-GB" dirty="0"/>
            </a:br>
            <a:r>
              <a:rPr lang="en-GB" dirty="0" err="1"/>
              <a:t>Cybersafety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Materion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lleoliadau</a:t>
            </a:r>
            <a:r>
              <a:rPr lang="en-GB" dirty="0"/>
              <a:t>:</a:t>
            </a:r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gwybodaeth</a:t>
            </a: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hyder</a:t>
            </a: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arbenigedd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Issues within settings:</a:t>
            </a:r>
          </a:p>
          <a:p>
            <a:r>
              <a:rPr lang="en-GB" dirty="0"/>
              <a:t>lack of knowledge</a:t>
            </a:r>
          </a:p>
          <a:p>
            <a:r>
              <a:rPr lang="en-GB" dirty="0"/>
              <a:t>lack of confidence</a:t>
            </a:r>
          </a:p>
          <a:p>
            <a:r>
              <a:rPr lang="en-GB" dirty="0"/>
              <a:t>lack of expertise</a:t>
            </a:r>
          </a:p>
        </p:txBody>
      </p:sp>
    </p:spTree>
    <p:extLst>
      <p:ext uri="{BB962C8B-B14F-4D97-AF65-F5344CB8AC3E}">
        <p14:creationId xmlns:p14="http://schemas.microsoft.com/office/powerpoint/2010/main" val="39636776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/>
            <a:r>
              <a:rPr lang="en-GB" sz="3600" dirty="0" err="1"/>
              <a:t>Adolygiad</a:t>
            </a:r>
            <a:r>
              <a:rPr lang="en-GB" sz="3600" dirty="0"/>
              <a:t> UKCCIS 2010 UKCCIS Review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39248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4/5 5-15 </a:t>
            </a:r>
            <a:r>
              <a:rPr lang="en-GB" dirty="0" err="1"/>
              <a:t>oed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cyrchu’r</a:t>
            </a:r>
            <a:r>
              <a:rPr lang="en-GB" dirty="0"/>
              <a:t> </a:t>
            </a:r>
            <a:r>
              <a:rPr lang="en-GB" dirty="0" err="1"/>
              <a:t>rhyngrwyd</a:t>
            </a:r>
            <a:r>
              <a:rPr lang="en-GB" dirty="0"/>
              <a:t> </a:t>
            </a:r>
            <a:r>
              <a:rPr lang="en-GB" dirty="0" err="1"/>
              <a:t>adref</a:t>
            </a:r>
            <a:endParaRPr lang="en-GB" dirty="0"/>
          </a:p>
          <a:p>
            <a:r>
              <a:rPr lang="en-GB" dirty="0"/>
              <a:t>Plant ag ADY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ddioddef</a:t>
            </a:r>
            <a:r>
              <a:rPr lang="en-GB" dirty="0"/>
              <a:t> o </a:t>
            </a:r>
            <a:r>
              <a:rPr lang="en-GB" dirty="0" err="1"/>
              <a:t>fwlio</a:t>
            </a:r>
            <a:r>
              <a:rPr lang="en-GB" dirty="0"/>
              <a:t> </a:t>
            </a:r>
            <a:r>
              <a:rPr lang="en-GB" dirty="0" err="1"/>
              <a:t>seiber</a:t>
            </a:r>
            <a:endParaRPr lang="en-GB" dirty="0"/>
          </a:p>
          <a:p>
            <a:r>
              <a:rPr lang="en-GB" dirty="0"/>
              <a:t>50% o </a:t>
            </a:r>
            <a:r>
              <a:rPr lang="en-GB" dirty="0" err="1"/>
              <a:t>rieni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feddalwedd</a:t>
            </a:r>
            <a:r>
              <a:rPr lang="en-GB" dirty="0"/>
              <a:t> </a:t>
            </a:r>
            <a:r>
              <a:rPr lang="en-GB" dirty="0" err="1"/>
              <a:t>hidlo</a:t>
            </a:r>
            <a:r>
              <a:rPr lang="en-GB" dirty="0"/>
              <a:t>/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rieniol</a:t>
            </a: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polisïau</a:t>
            </a:r>
            <a:r>
              <a:rPr lang="en-GB" dirty="0"/>
              <a:t> e-</a:t>
            </a:r>
            <a:r>
              <a:rPr lang="en-GB" dirty="0" err="1"/>
              <a:t>ddiogelwch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ysgolion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446449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4/5 5-15 year olds access internet at home</a:t>
            </a:r>
          </a:p>
          <a:p>
            <a:r>
              <a:rPr lang="en-GB" dirty="0"/>
              <a:t>Children with ALN more likely to be cyberbullied</a:t>
            </a:r>
          </a:p>
          <a:p>
            <a:r>
              <a:rPr lang="en-GB" dirty="0"/>
              <a:t>50% parents have no filtering/parental controls</a:t>
            </a:r>
          </a:p>
          <a:p>
            <a:r>
              <a:rPr lang="en-GB" dirty="0"/>
              <a:t>Schools lack e-safety policies</a:t>
            </a:r>
          </a:p>
        </p:txBody>
      </p:sp>
    </p:spTree>
    <p:extLst>
      <p:ext uri="{BB962C8B-B14F-4D97-AF65-F5344CB8AC3E}">
        <p14:creationId xmlns:p14="http://schemas.microsoft.com/office/powerpoint/2010/main" val="1128146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Seiberddiogelu</a:t>
            </a:r>
            <a:br>
              <a:rPr lang="en-GB" dirty="0"/>
            </a:br>
            <a:r>
              <a:rPr lang="en-GB" dirty="0" err="1"/>
              <a:t>Cybersafety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Hidlo</a:t>
            </a:r>
            <a:endParaRPr lang="en-GB" dirty="0"/>
          </a:p>
          <a:p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effeithlon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osgoi</a:t>
            </a:r>
            <a:r>
              <a:rPr lang="en-GB" dirty="0"/>
              <a:t> </a:t>
            </a:r>
            <a:r>
              <a:rPr lang="en-GB" dirty="0" err="1"/>
              <a:t>mynediad</a:t>
            </a:r>
            <a:r>
              <a:rPr lang="en-GB" dirty="0"/>
              <a:t> </a:t>
            </a:r>
            <a:r>
              <a:rPr lang="en-GB" dirty="0" err="1"/>
              <a:t>damweiniol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ddeunydd</a:t>
            </a:r>
            <a:r>
              <a:rPr lang="en-GB" dirty="0"/>
              <a:t> </a:t>
            </a:r>
            <a:r>
              <a:rPr lang="en-GB" dirty="0" err="1"/>
              <a:t>anweddus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rhwydwaith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Addysg</a:t>
            </a:r>
            <a:endParaRPr lang="en-GB" dirty="0"/>
          </a:p>
          <a:p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diogel</a:t>
            </a:r>
            <a:r>
              <a:rPr lang="en-GB" dirty="0"/>
              <a:t> a </a:t>
            </a:r>
            <a:r>
              <a:rPr lang="en-GB" dirty="0" err="1"/>
              <a:t>chyfrifol</a:t>
            </a:r>
            <a:r>
              <a:rPr lang="en-GB" dirty="0"/>
              <a:t> o TGCH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addysgu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Filtering</a:t>
            </a:r>
          </a:p>
          <a:p>
            <a:r>
              <a:rPr lang="en-GB" dirty="0"/>
              <a:t>An effective way of avoiding accidental access to inappropriate material from the internet </a:t>
            </a:r>
          </a:p>
          <a:p>
            <a:pPr marL="0" indent="0">
              <a:buNone/>
            </a:pPr>
            <a:r>
              <a:rPr lang="en-GB" dirty="0"/>
              <a:t>Education</a:t>
            </a:r>
          </a:p>
          <a:p>
            <a:r>
              <a:rPr lang="en-GB" dirty="0"/>
              <a:t>Safe and responsible use of ICT in their teaching programme</a:t>
            </a:r>
          </a:p>
        </p:txBody>
      </p:sp>
    </p:spTree>
    <p:extLst>
      <p:ext uri="{BB962C8B-B14F-4D97-AF65-F5344CB8AC3E}">
        <p14:creationId xmlns:p14="http://schemas.microsoft.com/office/powerpoint/2010/main" val="4466604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UK Council for Child Internet Safety (UKCCIS)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pwy</a:t>
            </a:r>
            <a:r>
              <a:rPr lang="en-GB" dirty="0"/>
              <a:t>?</a:t>
            </a:r>
          </a:p>
          <a:p>
            <a:r>
              <a:rPr lang="en-GB" dirty="0" err="1"/>
              <a:t>Llywodraeth</a:t>
            </a:r>
            <a:endParaRPr lang="en-GB" dirty="0"/>
          </a:p>
          <a:p>
            <a:r>
              <a:rPr lang="en-GB" dirty="0" err="1"/>
              <a:t>Diwydiant</a:t>
            </a:r>
            <a:endParaRPr lang="en-GB" dirty="0"/>
          </a:p>
          <a:p>
            <a:r>
              <a:rPr lang="en-GB" dirty="0" err="1"/>
              <a:t>Ysgolion</a:t>
            </a:r>
            <a:endParaRPr lang="en-GB" dirty="0"/>
          </a:p>
          <a:p>
            <a:r>
              <a:rPr lang="en-GB" dirty="0" err="1"/>
              <a:t>Gorfodaeth</a:t>
            </a:r>
            <a:r>
              <a:rPr lang="en-GB" dirty="0"/>
              <a:t> </a:t>
            </a:r>
            <a:r>
              <a:rPr lang="en-GB" dirty="0" err="1"/>
              <a:t>cyfreithiol</a:t>
            </a:r>
            <a:endParaRPr lang="en-GB" dirty="0"/>
          </a:p>
          <a:p>
            <a:r>
              <a:rPr lang="en-GB" dirty="0" err="1"/>
              <a:t>Gweithlu</a:t>
            </a:r>
            <a:r>
              <a:rPr lang="en-GB" dirty="0"/>
              <a:t> plant</a:t>
            </a:r>
          </a:p>
          <a:p>
            <a:r>
              <a:rPr lang="en-GB" dirty="0" err="1"/>
              <a:t>Rhieni</a:t>
            </a:r>
            <a:r>
              <a:rPr lang="en-GB" dirty="0"/>
              <a:t> </a:t>
            </a:r>
          </a:p>
          <a:p>
            <a:pPr marL="0" lvl="0" indent="0" algn="r">
              <a:buNone/>
            </a:pPr>
            <a:r>
              <a:rPr lang="en-GB" sz="1600" dirty="0">
                <a:solidFill>
                  <a:prstClr val="black"/>
                </a:solidFill>
              </a:rPr>
              <a:t>(Livingstone et al., Dim </a:t>
            </a:r>
            <a:r>
              <a:rPr lang="en-GB" sz="1600" dirty="0" err="1">
                <a:solidFill>
                  <a:prstClr val="black"/>
                </a:solidFill>
              </a:rPr>
              <a:t>Dyddiad</a:t>
            </a:r>
            <a:r>
              <a:rPr lang="en-GB" sz="1600" dirty="0">
                <a:solidFill>
                  <a:prstClr val="black"/>
                </a:solidFill>
              </a:rPr>
              <a:t>)</a:t>
            </a:r>
          </a:p>
          <a:p>
            <a:pPr marL="0" indent="0" algn="r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Whose responsibility?</a:t>
            </a:r>
          </a:p>
          <a:p>
            <a:r>
              <a:rPr lang="en-GB" dirty="0"/>
              <a:t>Government</a:t>
            </a:r>
          </a:p>
          <a:p>
            <a:r>
              <a:rPr lang="en-GB" dirty="0"/>
              <a:t>Industry</a:t>
            </a:r>
          </a:p>
          <a:p>
            <a:r>
              <a:rPr lang="en-GB" dirty="0"/>
              <a:t>Schools</a:t>
            </a:r>
          </a:p>
          <a:p>
            <a:r>
              <a:rPr lang="en-GB" dirty="0"/>
              <a:t>Law enforcement</a:t>
            </a:r>
          </a:p>
          <a:p>
            <a:r>
              <a:rPr lang="en-GB" dirty="0"/>
              <a:t>Children’s workforce</a:t>
            </a:r>
          </a:p>
          <a:p>
            <a:r>
              <a:rPr lang="en-GB" dirty="0"/>
              <a:t>Parents</a:t>
            </a:r>
          </a:p>
          <a:p>
            <a:pPr marL="0" indent="0" algn="r">
              <a:buNone/>
            </a:pPr>
            <a:r>
              <a:rPr lang="en-GB" sz="1600" dirty="0"/>
              <a:t>(Livingstone et al., No Date)</a:t>
            </a:r>
          </a:p>
        </p:txBody>
      </p:sp>
    </p:spTree>
    <p:extLst>
      <p:ext uri="{BB962C8B-B14F-4D97-AF65-F5344CB8AC3E}">
        <p14:creationId xmlns:p14="http://schemas.microsoft.com/office/powerpoint/2010/main" val="4005526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Rheoli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          Managing risk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dystiolaeth</a:t>
            </a:r>
            <a:endParaRPr lang="en-GB" dirty="0"/>
          </a:p>
          <a:p>
            <a:r>
              <a:rPr lang="en-GB" dirty="0" err="1"/>
              <a:t>Cynyddu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digidol</a:t>
            </a:r>
            <a:r>
              <a:rPr lang="en-GB" dirty="0"/>
              <a:t> plant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pwrpasol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More evidence needed</a:t>
            </a:r>
          </a:p>
          <a:p>
            <a:r>
              <a:rPr lang="en-GB" dirty="0"/>
              <a:t>Increasing children’s digital literacy</a:t>
            </a:r>
          </a:p>
          <a:p>
            <a:r>
              <a:rPr lang="en-GB" dirty="0"/>
              <a:t>Develop appropriate strategies</a:t>
            </a:r>
          </a:p>
        </p:txBody>
      </p:sp>
    </p:spTree>
    <p:extLst>
      <p:ext uri="{BB962C8B-B14F-4D97-AF65-F5344CB8AC3E}">
        <p14:creationId xmlns:p14="http://schemas.microsoft.com/office/powerpoint/2010/main" val="9156358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Ond</a:t>
            </a:r>
            <a:r>
              <a:rPr lang="en-GB" dirty="0"/>
              <a:t>, pa </a:t>
            </a:r>
            <a:r>
              <a:rPr lang="en-GB" dirty="0" err="1"/>
              <a:t>mor</a:t>
            </a:r>
            <a:r>
              <a:rPr lang="en-GB" dirty="0"/>
              <a:t> real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risg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But, how real is the risk?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‘</a:t>
            </a:r>
            <a:r>
              <a:rPr lang="en-GB" dirty="0" err="1"/>
              <a:t>Panig</a:t>
            </a:r>
            <a:r>
              <a:rPr lang="en-GB" dirty="0"/>
              <a:t> </a:t>
            </a:r>
            <a:r>
              <a:rPr lang="en-GB" dirty="0" err="1"/>
              <a:t>moesegol</a:t>
            </a:r>
            <a:r>
              <a:rPr lang="en-GB" dirty="0"/>
              <a:t>’</a:t>
            </a:r>
          </a:p>
          <a:p>
            <a:r>
              <a:rPr lang="en-GB" dirty="0" err="1"/>
              <a:t>Cysylltu</a:t>
            </a:r>
            <a:r>
              <a:rPr lang="en-GB" dirty="0"/>
              <a:t> a </a:t>
            </a:r>
            <a:r>
              <a:rPr lang="en-GB" dirty="0" err="1"/>
              <a:t>rywioldeb</a:t>
            </a:r>
            <a:r>
              <a:rPr lang="en-GB" dirty="0"/>
              <a:t> a </a:t>
            </a:r>
            <a:r>
              <a:rPr lang="en-GB" dirty="0" err="1"/>
              <a:t>chamdriniaeth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hytrach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llythrennedd</a:t>
            </a:r>
            <a:r>
              <a:rPr lang="en-GB" dirty="0"/>
              <a:t> </a:t>
            </a:r>
            <a:r>
              <a:rPr lang="en-GB" dirty="0" err="1"/>
              <a:t>digidol</a:t>
            </a:r>
            <a:endParaRPr lang="en-GB" dirty="0"/>
          </a:p>
          <a:p>
            <a:r>
              <a:rPr lang="en-GB" dirty="0" err="1"/>
              <a:t>Masnacheiddiwch</a:t>
            </a:r>
            <a:r>
              <a:rPr lang="en-GB" dirty="0"/>
              <a:t> a </a:t>
            </a:r>
            <a:r>
              <a:rPr lang="en-GB" dirty="0" err="1"/>
              <a:t>threuliant</a:t>
            </a:r>
            <a:r>
              <a:rPr lang="en-GB" dirty="0"/>
              <a:t> </a:t>
            </a:r>
            <a:r>
              <a:rPr lang="en-GB" dirty="0" err="1"/>
              <a:t>cyfryngol</a:t>
            </a:r>
            <a:r>
              <a:rPr lang="en-GB" dirty="0"/>
              <a:t> plant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‘Moral panic’</a:t>
            </a:r>
          </a:p>
          <a:p>
            <a:r>
              <a:rPr lang="en-GB" dirty="0"/>
              <a:t>Linked to sexualisation and abuse rather than digital literacy</a:t>
            </a:r>
          </a:p>
          <a:p>
            <a:r>
              <a:rPr lang="en-GB" dirty="0"/>
              <a:t>Commercialisation and children’s media consumption</a:t>
            </a:r>
          </a:p>
        </p:txBody>
      </p:sp>
    </p:spTree>
    <p:extLst>
      <p:ext uri="{BB962C8B-B14F-4D97-AF65-F5344CB8AC3E}">
        <p14:creationId xmlns:p14="http://schemas.microsoft.com/office/powerpoint/2010/main" val="2198559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Ofcom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y-GB" dirty="0" err="1"/>
              <a:t>Ofcom</a:t>
            </a:r>
            <a:r>
              <a:rPr lang="cy-GB" dirty="0"/>
              <a:t> corff rheoli darlledu y DU</a:t>
            </a:r>
          </a:p>
          <a:p>
            <a:pPr eaLnBrk="1" hangingPunct="1">
              <a:defRPr/>
            </a:pPr>
            <a:r>
              <a:rPr lang="cy-GB" dirty="0"/>
              <a:t>Atebol i senedd y DU ond yn annibynnol ohono </a:t>
            </a:r>
          </a:p>
          <a:p>
            <a:pPr eaLnBrk="1" hangingPunct="1">
              <a:defRPr/>
            </a:pPr>
            <a:r>
              <a:rPr lang="cy-GB" dirty="0"/>
              <a:t>Amddiffyn gwylwyr a gwrandawyr yn enwedig rhai dan oed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/>
              <a:t>Ofcom the UK’s broadcasting regulatory body</a:t>
            </a:r>
          </a:p>
          <a:p>
            <a:pPr eaLnBrk="1" hangingPunct="1">
              <a:defRPr/>
            </a:pPr>
            <a:r>
              <a:rPr lang="en-GB" dirty="0"/>
              <a:t>Answerable to UK parliament but is independent of it</a:t>
            </a:r>
          </a:p>
          <a:p>
            <a:pPr eaLnBrk="1" hangingPunct="1">
              <a:defRPr/>
            </a:pPr>
            <a:r>
              <a:rPr lang="en-GB" dirty="0"/>
              <a:t>Protect viewers and listeners especially minors</a:t>
            </a:r>
          </a:p>
        </p:txBody>
      </p:sp>
    </p:spTree>
    <p:extLst>
      <p:ext uri="{BB962C8B-B14F-4D97-AF65-F5344CB8AC3E}">
        <p14:creationId xmlns:p14="http://schemas.microsoft.com/office/powerpoint/2010/main" val="26121141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Ofcom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cy-GB" dirty="0"/>
              <a:t>Cod darlledu i’r newyddion a materion cyfredol</a:t>
            </a:r>
          </a:p>
          <a:p>
            <a:pPr eaLnBrk="1" hangingPunct="1">
              <a:defRPr/>
            </a:pPr>
            <a:r>
              <a:rPr lang="cy-GB" dirty="0"/>
              <a:t>Preifatrwydd</a:t>
            </a:r>
          </a:p>
          <a:p>
            <a:pPr eaLnBrk="1" hangingPunct="1">
              <a:defRPr/>
            </a:pPr>
            <a:r>
              <a:rPr lang="cy-GB" dirty="0"/>
              <a:t>Tegwch</a:t>
            </a:r>
          </a:p>
          <a:p>
            <a:pPr eaLnBrk="1" hangingPunct="1">
              <a:defRPr/>
            </a:pPr>
            <a:r>
              <a:rPr lang="cy-GB" dirty="0"/>
              <a:t>Cywirdeb ac amhleidioldeb</a:t>
            </a:r>
          </a:p>
          <a:p>
            <a:pPr eaLnBrk="1" hangingPunct="1">
              <a:defRPr/>
            </a:pPr>
            <a:r>
              <a:rPr lang="cy-GB" dirty="0"/>
              <a:t>Plant</a:t>
            </a:r>
          </a:p>
          <a:p>
            <a:pPr eaLnBrk="1" hangingPunct="1">
              <a:defRPr/>
            </a:pPr>
            <a:r>
              <a:rPr lang="cy-GB" dirty="0"/>
              <a:t>Niwed a pechu</a:t>
            </a:r>
          </a:p>
          <a:p>
            <a:pPr eaLnBrk="1" hangingPunct="1">
              <a:defRPr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Broadcast code for news and current affairs </a:t>
            </a:r>
          </a:p>
          <a:p>
            <a:pPr eaLnBrk="1" hangingPunct="1">
              <a:defRPr/>
            </a:pPr>
            <a:r>
              <a:rPr lang="en-GB" dirty="0"/>
              <a:t>Privacy</a:t>
            </a:r>
          </a:p>
          <a:p>
            <a:pPr eaLnBrk="1" hangingPunct="1">
              <a:defRPr/>
            </a:pPr>
            <a:r>
              <a:rPr lang="en-GB" dirty="0"/>
              <a:t>Fairness</a:t>
            </a:r>
          </a:p>
          <a:p>
            <a:pPr eaLnBrk="1" hangingPunct="1">
              <a:defRPr/>
            </a:pPr>
            <a:r>
              <a:rPr lang="en-GB" dirty="0"/>
              <a:t>Impartiality and accuracy</a:t>
            </a:r>
          </a:p>
          <a:p>
            <a:pPr eaLnBrk="1" hangingPunct="1">
              <a:defRPr/>
            </a:pPr>
            <a:r>
              <a:rPr lang="en-GB" dirty="0"/>
              <a:t>Children </a:t>
            </a:r>
          </a:p>
          <a:p>
            <a:pPr eaLnBrk="1" hangingPunct="1">
              <a:defRPr/>
            </a:pPr>
            <a:r>
              <a:rPr lang="en-GB" dirty="0"/>
              <a:t>Harm and offence</a:t>
            </a:r>
          </a:p>
        </p:txBody>
      </p:sp>
    </p:spTree>
    <p:extLst>
      <p:ext uri="{BB962C8B-B14F-4D97-AF65-F5344CB8AC3E}">
        <p14:creationId xmlns:p14="http://schemas.microsoft.com/office/powerpoint/2010/main" val="247371298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Ofcom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89388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cy-GB" dirty="0"/>
              <a:t>Plant</a:t>
            </a:r>
          </a:p>
          <a:p>
            <a:pPr eaLnBrk="1" hangingPunct="1">
              <a:defRPr/>
            </a:pPr>
            <a:r>
              <a:rPr lang="cy-GB" dirty="0"/>
              <a:t>Achwynion yn ymwneud â phlant yn cael eu gwneud yn gyffredinol gan wylwyr am raglenni maent yn ofni fydd yn niweidio neu ddigio’r rhai sy’n gyfrifol am eu gofal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89388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Children</a:t>
            </a:r>
          </a:p>
          <a:p>
            <a:pPr eaLnBrk="1" hangingPunct="1">
              <a:defRPr/>
            </a:pPr>
            <a:r>
              <a:rPr lang="en-GB" dirty="0"/>
              <a:t>Complaints concerning children are generally made by viewers about programmes they fear may harm children or those responsible for caring for children</a:t>
            </a:r>
          </a:p>
        </p:txBody>
      </p:sp>
    </p:spTree>
    <p:extLst>
      <p:ext uri="{BB962C8B-B14F-4D97-AF65-F5344CB8AC3E}">
        <p14:creationId xmlns:p14="http://schemas.microsoft.com/office/powerpoint/2010/main" val="23030813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Ofcom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https://www.ofcom.org.uk/research-and-data/tv-radio-and-on-demand/media-nations-reports/media-nations-2020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Internet Safety Measures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https://www.ofcom.org.uk/research-and-data/internet-and-on-demand-research/internet-use-and-attitudes/internet-safety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08660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Ofcom Broadcasting Code 2019</a:t>
            </a:r>
          </a:p>
          <a:p>
            <a:r>
              <a:rPr lang="en-GB" dirty="0">
                <a:hlinkClick r:id="rId2"/>
              </a:rPr>
              <a:t>https://www.ofcom.org.uk/__data/assets/pdf_file/0016/132073/Broadcast-Code-Full.pdf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548640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620688"/>
          </a:xfrm>
        </p:spPr>
        <p:txBody>
          <a:bodyPr>
            <a:noAutofit/>
          </a:bodyPr>
          <a:lstStyle/>
          <a:p>
            <a:r>
              <a:rPr lang="en-GB" sz="3200" dirty="0" err="1"/>
              <a:t>Ffynonellau</a:t>
            </a:r>
            <a:r>
              <a:rPr lang="en-GB" sz="3200" dirty="0"/>
              <a:t> </a:t>
            </a:r>
            <a:r>
              <a:rPr lang="en-GB" sz="3200" dirty="0" err="1"/>
              <a:t>cymorth</a:t>
            </a:r>
            <a:r>
              <a:rPr lang="en-GB" sz="3200" dirty="0"/>
              <a:t>     Information sources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4680521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UK Safer Internet Centre</a:t>
            </a:r>
          </a:p>
          <a:p>
            <a:pPr lvl="1"/>
            <a:r>
              <a:rPr lang="en-GB" dirty="0">
                <a:hlinkClick r:id="rId3"/>
              </a:rPr>
              <a:t>https://www.saferinternet.org.uk/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NSPCC</a:t>
            </a:r>
          </a:p>
          <a:p>
            <a:pPr lvl="1"/>
            <a:r>
              <a:rPr lang="en-GB" dirty="0">
                <a:hlinkClick r:id="rId4"/>
              </a:rPr>
              <a:t>https://www.nspcc.org.uk/preventing-abuse/keeping-children-safe/online-safety/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Get Safe Online</a:t>
            </a:r>
          </a:p>
          <a:p>
            <a:pPr lvl="1"/>
            <a:r>
              <a:rPr lang="en-GB" u="sng" dirty="0">
                <a:hlinkClick r:id="rId5"/>
              </a:rPr>
              <a:t>https://www.ofcom.org.uk/__data/assets/pdf_file/0022/117256/CMR-2018-narrative-report.pdf</a:t>
            </a:r>
            <a:endParaRPr lang="en-GB" u="sng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48883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10 tips for parents</a:t>
            </a:r>
          </a:p>
          <a:p>
            <a:r>
              <a:rPr lang="en-GB" dirty="0">
                <a:hlinkClick r:id="rId3"/>
              </a:rPr>
              <a:t>https://www.netsafe.org.nz/online-safety-for-parents/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928520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cy-GB" altLang="cy-GB">
                <a:ea typeface="ＭＳ Ｐゴシック" panose="020B0600070205080204" pitchFamily="34" charset="-128"/>
              </a:rPr>
              <a:t>Rhieni a diogelwch ar-lein</a:t>
            </a:r>
            <a:br>
              <a:rPr lang="cy-GB" altLang="cy-GB">
                <a:ea typeface="ＭＳ Ｐゴシック" panose="020B0600070205080204" pitchFamily="34" charset="-128"/>
              </a:rPr>
            </a:br>
            <a:r>
              <a:rPr lang="cy-GB" altLang="cy-GB">
                <a:ea typeface="ＭＳ Ｐゴシック" panose="020B0600070205080204" pitchFamily="34" charset="-128"/>
              </a:rPr>
              <a:t>Parents and on-line safety</a:t>
            </a:r>
          </a:p>
        </p:txBody>
      </p:sp>
      <p:sp>
        <p:nvSpPr>
          <p:cNvPr id="25603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y-GB" altLang="cy-GB" dirty="0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CEOP KS1 </a:t>
            </a:r>
            <a:r>
              <a:rPr lang="cy-GB" altLang="cy-GB" dirty="0" err="1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Film</a:t>
            </a:r>
            <a:r>
              <a:rPr lang="cy-GB" altLang="cy-GB" dirty="0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 : 'Lee &amp; Kim' </a:t>
            </a:r>
            <a:r>
              <a:rPr lang="cy-GB" altLang="cy-GB" dirty="0" err="1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Cartoon</a:t>
            </a:r>
            <a:r>
              <a:rPr lang="cy-GB" altLang="cy-GB" dirty="0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 </a:t>
            </a:r>
            <a:r>
              <a:rPr lang="cy-GB" altLang="cy-GB" dirty="0" err="1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Suitable</a:t>
            </a:r>
            <a:r>
              <a:rPr lang="cy-GB" altLang="cy-GB" dirty="0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 5 </a:t>
            </a:r>
            <a:r>
              <a:rPr lang="cy-GB" altLang="cy-GB" dirty="0" err="1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yrs</a:t>
            </a:r>
            <a:r>
              <a:rPr lang="cy-GB" altLang="cy-GB" dirty="0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 -- 7 </a:t>
            </a:r>
            <a:r>
              <a:rPr lang="cy-GB" altLang="cy-GB" dirty="0" err="1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yrs</a:t>
            </a:r>
            <a:r>
              <a:rPr lang="cy-GB" altLang="cy-GB" dirty="0">
                <a:latin typeface="Lucida Sans" panose="020B0602030504020204" pitchFamily="34" charset="0"/>
                <a:ea typeface="ＭＳ Ｐゴシック" panose="020B0600070205080204" pitchFamily="34" charset="-128"/>
                <a:hlinkClick r:id="rId3"/>
              </a:rPr>
              <a:t> – YouTube</a:t>
            </a:r>
            <a:endParaRPr lang="cy-GB" altLang="cy-GB" dirty="0"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algn="r" eaLnBrk="1" hangingPunct="1">
              <a:buFontTx/>
              <a:buNone/>
            </a:pPr>
            <a:endParaRPr lang="en-GB" altLang="cy-GB" sz="2000" dirty="0"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algn="r" eaLnBrk="1" hangingPunct="1">
              <a:buFontTx/>
              <a:buNone/>
            </a:pPr>
            <a:r>
              <a:rPr lang="en-GB" altLang="cy-GB" sz="20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(You Tube, 2011)</a:t>
            </a:r>
          </a:p>
          <a:p>
            <a:pPr marL="0" indent="0" eaLnBrk="1" hangingPunct="1">
              <a:buFontTx/>
              <a:buNone/>
            </a:pPr>
            <a:endParaRPr lang="en-GB" altLang="cy-GB" sz="2000" dirty="0"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  <a:p>
            <a:pPr marL="0" indent="0" eaLnBrk="1" hangingPunct="1">
              <a:buFontTx/>
              <a:buNone/>
            </a:pPr>
            <a:r>
              <a:rPr lang="en-GB" altLang="cy-GB" sz="2000" dirty="0">
                <a:latin typeface="Lucida Sans" panose="020B0602030504020204" pitchFamily="34" charset="0"/>
                <a:ea typeface="ＭＳ Ｐゴシック" panose="020B0600070205080204" pitchFamily="34" charset="-128"/>
              </a:rPr>
              <a:t>CEOP – The Child Exploitation and Online Protection Centre</a:t>
            </a:r>
            <a:endParaRPr lang="cy-GB" altLang="cy-GB" sz="2400" dirty="0">
              <a:latin typeface="Lucida Sans" panose="020B0602030504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212928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Comisiynydd</a:t>
            </a:r>
            <a:r>
              <a:rPr lang="en-GB" dirty="0"/>
              <a:t> Plant </a:t>
            </a:r>
            <a:r>
              <a:rPr lang="en-GB" dirty="0" err="1"/>
              <a:t>Cymru</a:t>
            </a:r>
            <a:br>
              <a:rPr lang="en-GB" dirty="0"/>
            </a:br>
            <a:r>
              <a:rPr lang="en-GB" dirty="0"/>
              <a:t>Children’s Commissioner for Wales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Sally Holland, 5.2.19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Snapchat bullying: Adults ‘can’t keep up with technology’</a:t>
            </a:r>
          </a:p>
          <a:p>
            <a:r>
              <a:rPr lang="en-GB" dirty="0">
                <a:hlinkClick r:id="rId3"/>
              </a:rPr>
              <a:t>https://www.bbc.co.uk/news/uk-wales-47118629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808868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4000" dirty="0"/>
              <a:t>CCCUHP </a:t>
            </a:r>
            <a:r>
              <a:rPr lang="en-GB" sz="4000" dirty="0" err="1"/>
              <a:t>a’r</a:t>
            </a:r>
            <a:r>
              <a:rPr lang="en-GB" sz="4000" dirty="0"/>
              <a:t> </a:t>
            </a:r>
            <a:r>
              <a:rPr lang="en-GB" sz="4000" dirty="0" err="1"/>
              <a:t>cyfryngau</a:t>
            </a:r>
            <a:br>
              <a:rPr lang="en-GB" sz="4000" dirty="0"/>
            </a:br>
            <a:r>
              <a:rPr lang="en-GB" sz="4000" dirty="0"/>
              <a:t>UNCRC and the media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691063" cy="4924425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CCUHP</a:t>
            </a:r>
          </a:p>
          <a:p>
            <a:pPr eaLnBrk="1" hangingPunct="1">
              <a:defRPr/>
            </a:pPr>
            <a:r>
              <a:rPr lang="en-GB" dirty="0" err="1"/>
              <a:t>Erthygl</a:t>
            </a:r>
            <a:r>
              <a:rPr lang="en-GB" dirty="0"/>
              <a:t> 2</a:t>
            </a:r>
          </a:p>
          <a:p>
            <a:pPr eaLnBrk="1" hangingPunct="1">
              <a:defRPr/>
            </a:pPr>
            <a:r>
              <a:rPr lang="en-GB" dirty="0" err="1"/>
              <a:t>Erthygl</a:t>
            </a:r>
            <a:r>
              <a:rPr lang="en-GB" dirty="0"/>
              <a:t> 3</a:t>
            </a:r>
          </a:p>
          <a:p>
            <a:pPr eaLnBrk="1" hangingPunct="1">
              <a:defRPr/>
            </a:pPr>
            <a:r>
              <a:rPr lang="en-GB" dirty="0" err="1"/>
              <a:t>Erthygl</a:t>
            </a:r>
            <a:r>
              <a:rPr lang="en-GB" dirty="0"/>
              <a:t> 13</a:t>
            </a:r>
          </a:p>
          <a:p>
            <a:pPr eaLnBrk="1" hangingPunct="1">
              <a:defRPr/>
            </a:pPr>
            <a:r>
              <a:rPr lang="en-GB" dirty="0" err="1"/>
              <a:t>Erthygl</a:t>
            </a:r>
            <a:r>
              <a:rPr lang="en-GB" dirty="0"/>
              <a:t> 16</a:t>
            </a:r>
          </a:p>
          <a:p>
            <a:pPr eaLnBrk="1" hangingPunct="1">
              <a:defRPr/>
            </a:pPr>
            <a:r>
              <a:rPr lang="en-GB" dirty="0" err="1"/>
              <a:t>Erthygl</a:t>
            </a:r>
            <a:r>
              <a:rPr lang="en-GB" dirty="0"/>
              <a:t> 17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557588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UNCRC</a:t>
            </a:r>
          </a:p>
          <a:p>
            <a:pPr eaLnBrk="1" hangingPunct="1">
              <a:defRPr/>
            </a:pPr>
            <a:r>
              <a:rPr lang="en-GB" dirty="0"/>
              <a:t>Article 2</a:t>
            </a:r>
          </a:p>
          <a:p>
            <a:pPr eaLnBrk="1" hangingPunct="1">
              <a:defRPr/>
            </a:pPr>
            <a:r>
              <a:rPr lang="en-GB" dirty="0"/>
              <a:t>Article 3</a:t>
            </a:r>
          </a:p>
          <a:p>
            <a:pPr eaLnBrk="1" hangingPunct="1">
              <a:defRPr/>
            </a:pPr>
            <a:r>
              <a:rPr lang="en-GB" dirty="0"/>
              <a:t>Article 13</a:t>
            </a:r>
          </a:p>
          <a:p>
            <a:pPr eaLnBrk="1" hangingPunct="1">
              <a:defRPr/>
            </a:pPr>
            <a:r>
              <a:rPr lang="en-GB" dirty="0"/>
              <a:t>Article 16</a:t>
            </a:r>
          </a:p>
          <a:p>
            <a:pPr eaLnBrk="1" hangingPunct="1">
              <a:defRPr/>
            </a:pPr>
            <a:r>
              <a:rPr lang="en-GB" dirty="0"/>
              <a:t>Article 17</a:t>
            </a:r>
          </a:p>
        </p:txBody>
      </p:sp>
    </p:spTree>
    <p:extLst>
      <p:ext uri="{BB962C8B-B14F-4D97-AF65-F5344CB8AC3E}">
        <p14:creationId xmlns:p14="http://schemas.microsoft.com/office/powerpoint/2010/main" val="213321897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Cyfryngau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br>
              <a:rPr lang="en-GB" dirty="0"/>
            </a:br>
            <a:r>
              <a:rPr lang="en-GB" dirty="0"/>
              <a:t>Social media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Facebook</a:t>
            </a:r>
          </a:p>
          <a:p>
            <a:r>
              <a:rPr lang="en-GB" dirty="0"/>
              <a:t>Twitter</a:t>
            </a:r>
          </a:p>
          <a:p>
            <a:r>
              <a:rPr lang="en-GB" dirty="0"/>
              <a:t>Instagram</a:t>
            </a:r>
          </a:p>
          <a:p>
            <a:r>
              <a:rPr lang="en-GB" dirty="0"/>
              <a:t>WhatsApp</a:t>
            </a:r>
          </a:p>
          <a:p>
            <a:r>
              <a:rPr lang="en-GB" dirty="0"/>
              <a:t>Snapchat</a:t>
            </a:r>
          </a:p>
          <a:p>
            <a:r>
              <a:rPr lang="en-GB" dirty="0"/>
              <a:t>You Tube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/>
              <a:t>Eraill</a:t>
            </a:r>
            <a:r>
              <a:rPr lang="en-GB" dirty="0"/>
              <a:t>/Others?</a:t>
            </a:r>
          </a:p>
          <a:p>
            <a:r>
              <a:rPr lang="en-GB" dirty="0"/>
              <a:t>Google</a:t>
            </a:r>
          </a:p>
          <a:p>
            <a:r>
              <a:rPr lang="en-GB" dirty="0"/>
              <a:t>Amazon</a:t>
            </a:r>
          </a:p>
          <a:p>
            <a:r>
              <a:rPr lang="en-GB" dirty="0" err="1"/>
              <a:t>TikTok</a:t>
            </a:r>
            <a:endParaRPr lang="en-GB" dirty="0"/>
          </a:p>
          <a:p>
            <a:r>
              <a:rPr lang="en-GB" dirty="0"/>
              <a:t>Zoom</a:t>
            </a:r>
          </a:p>
        </p:txBody>
      </p:sp>
    </p:spTree>
    <p:extLst>
      <p:ext uri="{BB962C8B-B14F-4D97-AF65-F5344CB8AC3E}">
        <p14:creationId xmlns:p14="http://schemas.microsoft.com/office/powerpoint/2010/main" val="142949384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816</Words>
  <Application>Microsoft Office PowerPoint</Application>
  <PresentationFormat>On-screen Show (4:3)</PresentationFormat>
  <Paragraphs>174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Myriad Pro</vt:lpstr>
      <vt:lpstr>Arial</vt:lpstr>
      <vt:lpstr>Calibri</vt:lpstr>
      <vt:lpstr>Lucida Sans</vt:lpstr>
      <vt:lpstr>20140311PresentationUWTSDTemplate</vt:lpstr>
      <vt:lpstr>EAEE6006C Llythrennedd digidol ac yn y cyfryngau EAEE6006 Media and digital literacy </vt:lpstr>
      <vt:lpstr>Seiberddiogelu Cybersafety</vt:lpstr>
      <vt:lpstr>Seiberddiogelu Cybersafety</vt:lpstr>
      <vt:lpstr>Seiberddiogelu Cybersafety</vt:lpstr>
      <vt:lpstr>Adolygiad UKCCIS 2010 UKCCIS Review  </vt:lpstr>
      <vt:lpstr>Seiberddiogelu Cybersafety</vt:lpstr>
      <vt:lpstr>UK Council for Child Internet Safety (UKCCIS)</vt:lpstr>
      <vt:lpstr>Rheoli risg          Managing risk</vt:lpstr>
      <vt:lpstr>Ond, pa mor real yw’r risg? But, how real is the risk?</vt:lpstr>
      <vt:lpstr>Ofcom</vt:lpstr>
      <vt:lpstr>Ofcom</vt:lpstr>
      <vt:lpstr>Ofcom</vt:lpstr>
      <vt:lpstr>Ofcom</vt:lpstr>
      <vt:lpstr>PowerPoint Presentation</vt:lpstr>
      <vt:lpstr>Ffynonellau cymorth     Information sources</vt:lpstr>
      <vt:lpstr>PowerPoint Presentation</vt:lpstr>
      <vt:lpstr>Rhieni a diogelwch ar-lein Parents and on-line safety</vt:lpstr>
      <vt:lpstr>Comisiynydd Plant Cymru Children’s Commissioner for Wales</vt:lpstr>
      <vt:lpstr>CCCUHP a’r cyfryngau UNCRC and the media</vt:lpstr>
      <vt:lpstr>Cyfryngau cymdeithasol Social media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EAEC6006-C</dc:title>
  <dc:creator>Gwyneth Davies</dc:creator>
  <cp:lastModifiedBy>Gwyneth Davies</cp:lastModifiedBy>
  <cp:revision>96</cp:revision>
  <dcterms:created xsi:type="dcterms:W3CDTF">2015-01-13T11:07:55Z</dcterms:created>
  <dcterms:modified xsi:type="dcterms:W3CDTF">2021-02-02T12:16:00Z</dcterms:modified>
</cp:coreProperties>
</file>