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notesMasterIdLst>
    <p:notesMasterId r:id="rId39"/>
  </p:notesMasterIdLst>
  <p:sldIdLst>
    <p:sldId id="343" r:id="rId2"/>
    <p:sldId id="342" r:id="rId3"/>
    <p:sldId id="344" r:id="rId4"/>
    <p:sldId id="355" r:id="rId5"/>
    <p:sldId id="356" r:id="rId6"/>
    <p:sldId id="345" r:id="rId7"/>
    <p:sldId id="346" r:id="rId8"/>
    <p:sldId id="347" r:id="rId9"/>
    <p:sldId id="289" r:id="rId10"/>
    <p:sldId id="357" r:id="rId11"/>
    <p:sldId id="305" r:id="rId12"/>
    <p:sldId id="361" r:id="rId13"/>
    <p:sldId id="360" r:id="rId14"/>
    <p:sldId id="359" r:id="rId15"/>
    <p:sldId id="362" r:id="rId16"/>
    <p:sldId id="364" r:id="rId17"/>
    <p:sldId id="365" r:id="rId18"/>
    <p:sldId id="288" r:id="rId19"/>
    <p:sldId id="290" r:id="rId20"/>
    <p:sldId id="291" r:id="rId21"/>
    <p:sldId id="306" r:id="rId22"/>
    <p:sldId id="308" r:id="rId23"/>
    <p:sldId id="309" r:id="rId24"/>
    <p:sldId id="310" r:id="rId25"/>
    <p:sldId id="307" r:id="rId26"/>
    <p:sldId id="348" r:id="rId27"/>
    <p:sldId id="349" r:id="rId28"/>
    <p:sldId id="366" r:id="rId29"/>
    <p:sldId id="367" r:id="rId30"/>
    <p:sldId id="353" r:id="rId31"/>
    <p:sldId id="351" r:id="rId32"/>
    <p:sldId id="368" r:id="rId33"/>
    <p:sldId id="369" r:id="rId34"/>
    <p:sldId id="370" r:id="rId35"/>
    <p:sldId id="372" r:id="rId36"/>
    <p:sldId id="350" r:id="rId37"/>
    <p:sldId id="352" r:id="rId3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3427" autoAdjust="0"/>
  </p:normalViewPr>
  <p:slideViewPr>
    <p:cSldViewPr>
      <p:cViewPr varScale="1">
        <p:scale>
          <a:sx n="64" d="100"/>
          <a:sy n="64" d="100"/>
        </p:scale>
        <p:origin x="1482" y="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9823A127-92B6-4D2E-BBEB-CAAABD2D358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2465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0500A1-EB84-485C-801D-83E0AA6543F2}" type="slidenum">
              <a:rPr lang="en-GB"/>
              <a:pPr/>
              <a:t>1</a:t>
            </a:fld>
            <a:endParaRPr lang="en-GB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755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C8BE60-D941-4AB1-AB1F-BC25967136EC}" type="slidenum">
              <a:rPr lang="en-GB"/>
              <a:pPr/>
              <a:t>3</a:t>
            </a:fld>
            <a:endParaRPr lang="en-GB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7383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C8BE60-D941-4AB1-AB1F-BC25967136EC}" type="slidenum">
              <a:rPr lang="en-GB"/>
              <a:pPr/>
              <a:t>4</a:t>
            </a:fld>
            <a:endParaRPr lang="en-GB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8844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C8BE60-D941-4AB1-AB1F-BC25967136EC}" type="slidenum">
              <a:rPr lang="en-GB"/>
              <a:pPr/>
              <a:t>5</a:t>
            </a:fld>
            <a:endParaRPr lang="en-GB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9160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804C33C-A6E7-44F0-AC71-978CA9811BCF}" type="slidenum">
              <a:rPr lang="en-GB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333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8E6C4EE-EF72-423C-A643-FFFE81E1BBE5}" type="slidenum">
              <a:rPr lang="en-GB"/>
              <a:pPr/>
              <a:t>7</a:t>
            </a:fld>
            <a:endParaRPr lang="en-GB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899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41F4E6-1806-4847-A39F-7AFB89E0ED14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473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41F4E6-1806-4847-A39F-7AFB89E0ED14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9265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414991-7E20-47FD-8B24-49B21F2092ED}" type="slidenum">
              <a:rPr lang="en-GB"/>
              <a:pPr/>
              <a:t>11</a:t>
            </a:fld>
            <a:endParaRPr lang="en-GB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3225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414991-7E20-47FD-8B24-49B21F2092ED}" type="slidenum">
              <a:rPr lang="en-GB"/>
              <a:pPr/>
              <a:t>15</a:t>
            </a:fld>
            <a:endParaRPr lang="en-GB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9728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414991-7E20-47FD-8B24-49B21F2092ED}" type="slidenum">
              <a:rPr lang="en-GB"/>
              <a:pPr/>
              <a:t>16</a:t>
            </a:fld>
            <a:endParaRPr lang="en-GB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191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414991-7E20-47FD-8B24-49B21F2092ED}" type="slidenum">
              <a:rPr lang="en-GB"/>
              <a:pPr/>
              <a:t>17</a:t>
            </a:fld>
            <a:endParaRPr lang="en-GB"/>
          </a:p>
        </p:txBody>
      </p:sp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4009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DAE41B-2551-4B37-A255-5F151CB9AA8E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24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30B500-F2BA-4961-9043-F0BF58FBF925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7183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80D583-29A6-4F5E-8CE7-FB1E673D5C67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1345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7AF4347-899E-4A46-91CD-F7B839E630A4}" type="slidenum">
              <a:rPr lang="en-GB"/>
              <a:pPr/>
              <a:t>21</a:t>
            </a:fld>
            <a:endParaRPr lang="en-GB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1568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26D759-4DFE-46E3-8AAE-8313A8130154}" type="slidenum">
              <a:rPr lang="en-GB"/>
              <a:pPr/>
              <a:t>22</a:t>
            </a:fld>
            <a:endParaRPr lang="en-GB"/>
          </a:p>
        </p:txBody>
      </p:sp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0954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E9D4FEE-47D4-428D-8B37-D009103F0006}" type="slidenum">
              <a:rPr lang="en-GB"/>
              <a:pPr/>
              <a:t>23</a:t>
            </a:fld>
            <a:endParaRPr lang="en-GB"/>
          </a:p>
        </p:txBody>
      </p:sp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7524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147A2F-E2EE-48B7-A9C7-FB376DDCC2E3}" type="slidenum">
              <a:rPr lang="en-GB"/>
              <a:pPr/>
              <a:t>24</a:t>
            </a:fld>
            <a:endParaRPr lang="en-GB"/>
          </a:p>
        </p:txBody>
      </p:sp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0989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22B9F4-90F0-42EF-8268-A94EEEFAAD1F}" type="slidenum">
              <a:rPr lang="en-GB"/>
              <a:pPr/>
              <a:t>25</a:t>
            </a:fld>
            <a:endParaRPr lang="en-GB"/>
          </a:p>
        </p:txBody>
      </p:sp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5063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EB1A93-FAC8-45DF-880F-38098A29E21E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295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5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0803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4A93A0-4F1B-4F7D-9FCC-88D5368C823C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992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0627D6-72CB-4846-873B-D0ED02855AE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00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5675DD-5244-4493-9960-7C96066CC833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284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4F79F1-97CF-4893-829E-FF9019FC62F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32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0109E4-9AE5-48EC-AF40-144E1351BD2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178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A11FAE-9A69-4B91-A074-B9F732302C6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988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27E061-BEC5-4656-9B1A-AAAEEE375EED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237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44E4CD-8E77-4024-A778-6CBEDAFA806B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172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3EFE00-FBCE-4A41-BD39-25BF6C0037F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174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377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401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2465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5096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8636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543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E0A49-6484-4231-811F-6B0BDFDE9D9A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6399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23B910-C944-4D4E-A2BC-F423D1B95528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1506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05000"/>
            <a:ext cx="40386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038600"/>
            <a:ext cx="40386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AA5108-9D86-4FB8-91DB-351238E14D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390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B6ADC06-ED5C-4C16-8059-7F1ED201E85F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8194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703" r:id="rId15"/>
    <p:sldLayoutId id="2147483704" r:id="rId16"/>
    <p:sldLayoutId id="2147483705" r:id="rId17"/>
    <p:sldLayoutId id="2147483706" r:id="rId18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6.png"/><Relationship Id="rId4" Type="http://schemas.openxmlformats.org/officeDocument/2006/relationships/oleObject" Target="../embeddings/oleObject1.bin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450769"/>
            <a:ext cx="6347713" cy="13208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>
                <a:solidFill>
                  <a:srgbClr val="000000"/>
                </a:solidFill>
                <a:effectLst/>
                <a:latin typeface="Calibri" pitchFamily="34" charset="0"/>
              </a:rPr>
              <a:t>How do we investigate past environments?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3001759"/>
            <a:ext cx="6347714" cy="388077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Collection of samples</a:t>
            </a:r>
          </a:p>
          <a:p>
            <a:pPr eaLnBrk="1" hangingPunct="1">
              <a:defRPr/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Processing of sample</a:t>
            </a:r>
          </a:p>
          <a:p>
            <a:pPr eaLnBrk="1" hangingPunct="1">
              <a:defRPr/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Identification of material</a:t>
            </a:r>
          </a:p>
          <a:p>
            <a:pPr eaLnBrk="1" hangingPunct="1">
              <a:defRPr/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Interpretation of results</a:t>
            </a:r>
          </a:p>
        </p:txBody>
      </p:sp>
    </p:spTree>
    <p:extLst>
      <p:ext uri="{BB962C8B-B14F-4D97-AF65-F5344CB8AC3E}">
        <p14:creationId xmlns:p14="http://schemas.microsoft.com/office/powerpoint/2010/main" val="3667216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1480" y="2564904"/>
            <a:ext cx="5826719" cy="1646302"/>
          </a:xfrm>
        </p:spPr>
        <p:txBody>
          <a:bodyPr/>
          <a:lstStyle/>
          <a:p>
            <a:r>
              <a:rPr lang="en-GB" sz="44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sort of problems might we face?</a:t>
            </a:r>
            <a:br>
              <a:rPr lang="en-GB" sz="44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practice</a:t>
            </a:r>
            <a:endParaRPr lang="en-GB" sz="4400" b="1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Sample collection</a:t>
            </a:r>
          </a:p>
        </p:txBody>
      </p:sp>
      <p:pic>
        <p:nvPicPr>
          <p:cNvPr id="7171" name="Picture 4" descr="Augering at Buckland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73138" y="1600200"/>
            <a:ext cx="3006725" cy="4530725"/>
          </a:xfrm>
          <a:noFill/>
        </p:spPr>
      </p:pic>
      <p:pic>
        <p:nvPicPr>
          <p:cNvPr id="7172" name="Picture 7" descr="Picture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356100" y="2782888"/>
            <a:ext cx="3463925" cy="2316162"/>
          </a:xfrm>
          <a:noFill/>
        </p:spPr>
      </p:pic>
    </p:spTree>
    <p:extLst>
      <p:ext uri="{BB962C8B-B14F-4D97-AF65-F5344CB8AC3E}">
        <p14:creationId xmlns:p14="http://schemas.microsoft.com/office/powerpoint/2010/main" val="116848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52736"/>
            <a:ext cx="6780245" cy="508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526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80592"/>
            <a:ext cx="5976156" cy="398410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06" r="62423"/>
          <a:stretch/>
        </p:blipFill>
        <p:spPr>
          <a:xfrm>
            <a:off x="6732240" y="404664"/>
            <a:ext cx="2088232" cy="5735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58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Sample processing</a:t>
            </a:r>
          </a:p>
        </p:txBody>
      </p:sp>
      <p:pic>
        <p:nvPicPr>
          <p:cNvPr id="8194" name="Content Placeholder 4" descr="215904322_fbee8d147f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00113" y="1600200"/>
            <a:ext cx="3152775" cy="4530725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pic>
        <p:nvPicPr>
          <p:cNvPr id="8196" name="Picture 2" descr="http://farm1.static.flickr.com/95/215904320_abd3f28a8f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3" y="1214438"/>
            <a:ext cx="317182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60604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Identification of material</a:t>
            </a:r>
          </a:p>
        </p:txBody>
      </p:sp>
      <p:pic>
        <p:nvPicPr>
          <p:cNvPr id="9219" name="Picture 4" descr="AnimalBone_las468_200px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6535" y="2204864"/>
            <a:ext cx="3024187" cy="3027362"/>
          </a:xfrm>
          <a:noFill/>
        </p:spPr>
      </p:pic>
    </p:spTree>
    <p:extLst>
      <p:ext uri="{BB962C8B-B14F-4D97-AF65-F5344CB8AC3E}">
        <p14:creationId xmlns:p14="http://schemas.microsoft.com/office/powerpoint/2010/main" val="3277614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3227683"/>
            <a:ext cx="5826719" cy="1646302"/>
          </a:xfrm>
        </p:spPr>
        <p:txBody>
          <a:bodyPr/>
          <a:lstStyle/>
          <a:p>
            <a:r>
              <a:rPr lang="en-GB" sz="44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sort of problems might we face?</a:t>
            </a:r>
            <a:br>
              <a:rPr lang="en-GB" sz="44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4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400" b="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theory</a:t>
            </a:r>
            <a:endParaRPr lang="en-GB" sz="4400" b="1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0817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b="1" dirty="0" err="1">
                <a:solidFill>
                  <a:srgbClr val="000000"/>
                </a:solidFill>
                <a:effectLst/>
                <a:latin typeface="Calibri" pitchFamily="34" charset="0"/>
              </a:rPr>
              <a:t>Taphonomy</a:t>
            </a:r>
            <a:r>
              <a:rPr lang="en-GB" sz="4000" b="1" dirty="0">
                <a:solidFill>
                  <a:srgbClr val="000000"/>
                </a:solidFill>
                <a:effectLst/>
                <a:latin typeface="Calibri" pitchFamily="34" charset="0"/>
              </a:rPr>
              <a:t>: the life history of a ‘fossil’</a:t>
            </a:r>
          </a:p>
        </p:txBody>
      </p:sp>
      <p:pic>
        <p:nvPicPr>
          <p:cNvPr id="46082" name="Picture 3" descr="Slide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/>
          <a:stretch/>
        </p:blipFill>
        <p:spPr>
          <a:xfrm>
            <a:off x="1385888" y="2052638"/>
            <a:ext cx="5594349" cy="419576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Fluvial Geomorphology-53_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78" y="1237474"/>
            <a:ext cx="7812087" cy="438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327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2228" name="Picture 4" descr="C43FD23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1993900"/>
            <a:ext cx="8229600" cy="3743325"/>
          </a:xfrm>
          <a:noFill/>
          <a:ln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332656"/>
            <a:ext cx="7313515" cy="6044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77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976" y="513632"/>
            <a:ext cx="7520048" cy="5830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868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703" y="888374"/>
            <a:ext cx="8180593" cy="5081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208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" t="28283" b="12323"/>
          <a:stretch/>
        </p:blipFill>
        <p:spPr>
          <a:xfrm rot="10800000">
            <a:off x="251520" y="404664"/>
            <a:ext cx="8892480" cy="302433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692" y="3068960"/>
            <a:ext cx="5796136" cy="3260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4311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75" r="6688"/>
          <a:stretch/>
        </p:blipFill>
        <p:spPr>
          <a:xfrm>
            <a:off x="899592" y="836712"/>
            <a:ext cx="612068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3614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1142999" y="1500187"/>
            <a:ext cx="6858000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1949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332656"/>
            <a:ext cx="8229600" cy="1384300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000000"/>
                </a:solidFill>
                <a:effectLst/>
                <a:latin typeface="Calibri" pitchFamily="34" charset="0"/>
              </a:rPr>
              <a:t>Preservation of material</a:t>
            </a:r>
          </a:p>
        </p:txBody>
      </p:sp>
      <p:pic>
        <p:nvPicPr>
          <p:cNvPr id="48130" name="Picture 3" descr="Slide1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45688" y="908720"/>
            <a:ext cx="7570728" cy="5678545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>
          <a:xfrm>
            <a:off x="415602" y="144562"/>
            <a:ext cx="8229600" cy="1384300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000000"/>
                </a:solidFill>
                <a:effectLst/>
                <a:latin typeface="Calibri" pitchFamily="34" charset="0"/>
              </a:rPr>
              <a:t>Preservation of material</a:t>
            </a:r>
          </a:p>
        </p:txBody>
      </p:sp>
      <p:pic>
        <p:nvPicPr>
          <p:cNvPr id="50178" name="Picture 3" descr="Slide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2766" y="836712"/>
            <a:ext cx="8615273" cy="5874977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>
          <a:xfrm>
            <a:off x="381215" y="216569"/>
            <a:ext cx="8229600" cy="1384300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rgbClr val="000000"/>
                </a:solidFill>
                <a:effectLst/>
                <a:latin typeface="Calibri" pitchFamily="34" charset="0"/>
              </a:rPr>
              <a:t>Presenting the evidence</a:t>
            </a:r>
          </a:p>
        </p:txBody>
      </p:sp>
      <p:pic>
        <p:nvPicPr>
          <p:cNvPr id="52226" name="Picture 3" descr="Slide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/>
          <a:srcRect l="13427" t="11660" r="7950" b="18386"/>
          <a:stretch/>
        </p:blipFill>
        <p:spPr>
          <a:xfrm>
            <a:off x="170177" y="764704"/>
            <a:ext cx="8782309" cy="5328592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Environments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What do we mean by the environment?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What does the environment contain?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How large an area do we have to concern ourselves with?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How do our classes of data fit and reflect the environment?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Calibri" pitchFamily="34" charset="0"/>
              </a:rPr>
              <a:t>What types of questions can we hope to answer with our data?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0180" name="Picture 4" descr="352BBBE8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16013" y="620713"/>
            <a:ext cx="7002462" cy="5759450"/>
          </a:xfrm>
          <a:noFill/>
          <a:ln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4276" name="Picture 4" descr="539693B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1628775"/>
            <a:ext cx="8686800" cy="4433888"/>
          </a:xfrm>
          <a:noFill/>
          <a:ln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6324" name="Picture 4" descr="C6F597E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512" y="116632"/>
            <a:ext cx="8713788" cy="6321425"/>
          </a:xfrm>
          <a:noFill/>
          <a:ln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9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6831" t="25391" r="23989" b="35235"/>
          <a:stretch/>
        </p:blipFill>
        <p:spPr>
          <a:xfrm>
            <a:off x="457200" y="1905000"/>
            <a:ext cx="7956376" cy="254604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13" t="22700" r="16925" b="22701"/>
          <a:stretch/>
        </p:blipFill>
        <p:spPr>
          <a:xfrm>
            <a:off x="1619672" y="1556792"/>
            <a:ext cx="5976664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5860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76" t="19551" r="6688" b="19551"/>
          <a:stretch/>
        </p:blipFill>
        <p:spPr>
          <a:xfrm>
            <a:off x="683568" y="1340768"/>
            <a:ext cx="7848872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882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4" descr="Copy of Untitled 19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65" y="863805"/>
            <a:ext cx="8543269" cy="568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1386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4919" name="Picture 7" descr="box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225"/>
            <a:ext cx="9396413" cy="683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94917" name="Picture 5" descr="scatt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119438" cy="2189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0244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5726" t="20469" r="25648" b="21453"/>
          <a:stretch/>
        </p:blipFill>
        <p:spPr>
          <a:xfrm>
            <a:off x="35536" y="0"/>
            <a:ext cx="8928993" cy="42484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20668" t="31297" r="27863" b="20469"/>
          <a:stretch/>
        </p:blipFill>
        <p:spPr>
          <a:xfrm>
            <a:off x="2411760" y="4236793"/>
            <a:ext cx="4952778" cy="260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8456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8" t="11150" r="5900" b="12201"/>
          <a:stretch/>
        </p:blipFill>
        <p:spPr>
          <a:xfrm>
            <a:off x="611560" y="764704"/>
            <a:ext cx="7992888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7572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3300"/>
                </a:solidFill>
              </a:rPr>
              <a:t>Valley edge solifluction</a:t>
            </a:r>
          </a:p>
        </p:txBody>
      </p:sp>
      <p:pic>
        <p:nvPicPr>
          <p:cNvPr id="68611" name="Picture 3" descr="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68350" y="1600200"/>
            <a:ext cx="7607300" cy="4498975"/>
          </a:xfrm>
          <a:noFill/>
          <a:ln/>
        </p:spPr>
      </p:pic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3471863" y="5461000"/>
            <a:ext cx="2406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Verdana" pitchFamily="34" charset="0"/>
              </a:rPr>
              <a:t>Holocene colluvium</a:t>
            </a: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2247900" y="2219325"/>
            <a:ext cx="27797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Verdana" pitchFamily="34" charset="0"/>
              </a:rPr>
              <a:t>Pleistocene solifluction</a:t>
            </a:r>
          </a:p>
        </p:txBody>
      </p:sp>
      <p:sp>
        <p:nvSpPr>
          <p:cNvPr id="68614" name="Line 6"/>
          <p:cNvSpPr>
            <a:spLocks noChangeShapeType="1"/>
          </p:cNvSpPr>
          <p:nvPr/>
        </p:nvSpPr>
        <p:spPr bwMode="auto">
          <a:xfrm>
            <a:off x="3348038" y="2492375"/>
            <a:ext cx="144462" cy="1441450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873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8275" y="277813"/>
            <a:ext cx="8229600" cy="1139825"/>
          </a:xfrm>
        </p:spPr>
        <p:txBody>
          <a:bodyPr/>
          <a:lstStyle/>
          <a:p>
            <a:endParaRPr lang="en-US"/>
          </a:p>
        </p:txBody>
      </p:sp>
      <p:pic>
        <p:nvPicPr>
          <p:cNvPr id="125955" name="Picture 3" descr="Fluvial sediments and solifluction pellet gravels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333375"/>
            <a:ext cx="8218488" cy="5505450"/>
          </a:xfrm>
          <a:noFill/>
          <a:ln/>
        </p:spPr>
      </p:pic>
      <p:graphicFrame>
        <p:nvGraphicFramePr>
          <p:cNvPr id="125961" name="Object 9"/>
          <p:cNvGraphicFramePr>
            <a:graphicFrameLocks noGrp="1" noChangeAspect="1"/>
          </p:cNvGraphicFramePr>
          <p:nvPr>
            <p:ph sz="half" idx="2"/>
          </p:nvPr>
        </p:nvGraphicFramePr>
        <p:xfrm>
          <a:off x="325438" y="5157788"/>
          <a:ext cx="6626225" cy="1474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Image" r:id="rId4" imgW="6761905" imgH="1504364" progId="">
                  <p:embed/>
                </p:oleObj>
              </mc:Choice>
              <mc:Fallback>
                <p:oleObj name="Image" r:id="rId4" imgW="6761905" imgH="1504364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5438" y="5157788"/>
                        <a:ext cx="6626225" cy="14747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5956" name="Text Box 4"/>
          <p:cNvSpPr txBox="1">
            <a:spLocks noChangeArrowheads="1"/>
          </p:cNvSpPr>
          <p:nvPr/>
        </p:nvSpPr>
        <p:spPr bwMode="auto">
          <a:xfrm>
            <a:off x="2030413" y="3587750"/>
            <a:ext cx="16652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>
                <a:latin typeface="Verdana" pitchFamily="34" charset="0"/>
              </a:rPr>
              <a:t>Fluvial sands</a:t>
            </a:r>
          </a:p>
        </p:txBody>
      </p:sp>
      <p:sp>
        <p:nvSpPr>
          <p:cNvPr id="125957" name="Text Box 5"/>
          <p:cNvSpPr txBox="1">
            <a:spLocks noChangeArrowheads="1"/>
          </p:cNvSpPr>
          <p:nvPr/>
        </p:nvSpPr>
        <p:spPr bwMode="auto">
          <a:xfrm>
            <a:off x="877888" y="1427163"/>
            <a:ext cx="2482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>
                <a:latin typeface="Verdana" pitchFamily="34" charset="0"/>
              </a:rPr>
              <a:t>Solifluction deposits</a:t>
            </a:r>
          </a:p>
        </p:txBody>
      </p:sp>
      <p:sp>
        <p:nvSpPr>
          <p:cNvPr id="125958" name="Text Box 6"/>
          <p:cNvSpPr txBox="1">
            <a:spLocks noChangeArrowheads="1"/>
          </p:cNvSpPr>
          <p:nvPr/>
        </p:nvSpPr>
        <p:spPr bwMode="auto">
          <a:xfrm>
            <a:off x="1474788" y="4724400"/>
            <a:ext cx="18335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>
                <a:latin typeface="Verdana" pitchFamily="34" charset="0"/>
              </a:rPr>
              <a:t>Fluvial gravels</a:t>
            </a:r>
          </a:p>
        </p:txBody>
      </p:sp>
      <p:sp>
        <p:nvSpPr>
          <p:cNvPr id="125959" name="Freeform 7"/>
          <p:cNvSpPr>
            <a:spLocks/>
          </p:cNvSpPr>
          <p:nvPr/>
        </p:nvSpPr>
        <p:spPr bwMode="auto">
          <a:xfrm>
            <a:off x="395288" y="1604963"/>
            <a:ext cx="7920037" cy="2868612"/>
          </a:xfrm>
          <a:custGeom>
            <a:avLst/>
            <a:gdLst/>
            <a:ahLst/>
            <a:cxnLst>
              <a:cxn ang="0">
                <a:pos x="0" y="605"/>
              </a:cxn>
              <a:cxn ang="0">
                <a:pos x="499" y="650"/>
              </a:cxn>
              <a:cxn ang="0">
                <a:pos x="907" y="650"/>
              </a:cxn>
              <a:cxn ang="0">
                <a:pos x="1406" y="559"/>
              </a:cxn>
              <a:cxn ang="0">
                <a:pos x="1859" y="378"/>
              </a:cxn>
              <a:cxn ang="0">
                <a:pos x="2268" y="196"/>
              </a:cxn>
              <a:cxn ang="0">
                <a:pos x="2767" y="106"/>
              </a:cxn>
              <a:cxn ang="0">
                <a:pos x="3129" y="15"/>
              </a:cxn>
              <a:cxn ang="0">
                <a:pos x="3538" y="196"/>
              </a:cxn>
              <a:cxn ang="0">
                <a:pos x="3764" y="650"/>
              </a:cxn>
              <a:cxn ang="0">
                <a:pos x="3991" y="1013"/>
              </a:cxn>
              <a:cxn ang="0">
                <a:pos x="4037" y="1557"/>
              </a:cxn>
              <a:cxn ang="0">
                <a:pos x="4218" y="1784"/>
              </a:cxn>
              <a:cxn ang="0">
                <a:pos x="4490" y="1421"/>
              </a:cxn>
              <a:cxn ang="0">
                <a:pos x="4762" y="1330"/>
              </a:cxn>
              <a:cxn ang="0">
                <a:pos x="4989" y="1421"/>
              </a:cxn>
            </a:cxnLst>
            <a:rect l="0" t="0" r="r" b="b"/>
            <a:pathLst>
              <a:path w="4989" h="1807">
                <a:moveTo>
                  <a:pt x="0" y="605"/>
                </a:moveTo>
                <a:cubicBezTo>
                  <a:pt x="174" y="624"/>
                  <a:pt x="348" y="643"/>
                  <a:pt x="499" y="650"/>
                </a:cubicBezTo>
                <a:cubicBezTo>
                  <a:pt x="650" y="657"/>
                  <a:pt x="756" y="665"/>
                  <a:pt x="907" y="650"/>
                </a:cubicBezTo>
                <a:cubicBezTo>
                  <a:pt x="1058" y="635"/>
                  <a:pt x="1247" y="604"/>
                  <a:pt x="1406" y="559"/>
                </a:cubicBezTo>
                <a:cubicBezTo>
                  <a:pt x="1565" y="514"/>
                  <a:pt x="1715" y="439"/>
                  <a:pt x="1859" y="378"/>
                </a:cubicBezTo>
                <a:cubicBezTo>
                  <a:pt x="2003" y="317"/>
                  <a:pt x="2117" y="241"/>
                  <a:pt x="2268" y="196"/>
                </a:cubicBezTo>
                <a:cubicBezTo>
                  <a:pt x="2419" y="151"/>
                  <a:pt x="2624" y="136"/>
                  <a:pt x="2767" y="106"/>
                </a:cubicBezTo>
                <a:cubicBezTo>
                  <a:pt x="2910" y="76"/>
                  <a:pt x="3001" y="0"/>
                  <a:pt x="3129" y="15"/>
                </a:cubicBezTo>
                <a:cubicBezTo>
                  <a:pt x="3257" y="30"/>
                  <a:pt x="3432" y="90"/>
                  <a:pt x="3538" y="196"/>
                </a:cubicBezTo>
                <a:cubicBezTo>
                  <a:pt x="3644" y="302"/>
                  <a:pt x="3689" y="514"/>
                  <a:pt x="3764" y="650"/>
                </a:cubicBezTo>
                <a:cubicBezTo>
                  <a:pt x="3839" y="786"/>
                  <a:pt x="3946" y="862"/>
                  <a:pt x="3991" y="1013"/>
                </a:cubicBezTo>
                <a:cubicBezTo>
                  <a:pt x="4036" y="1164"/>
                  <a:pt x="3999" y="1429"/>
                  <a:pt x="4037" y="1557"/>
                </a:cubicBezTo>
                <a:cubicBezTo>
                  <a:pt x="4075" y="1685"/>
                  <a:pt x="4143" y="1807"/>
                  <a:pt x="4218" y="1784"/>
                </a:cubicBezTo>
                <a:cubicBezTo>
                  <a:pt x="4293" y="1761"/>
                  <a:pt x="4399" y="1497"/>
                  <a:pt x="4490" y="1421"/>
                </a:cubicBezTo>
                <a:cubicBezTo>
                  <a:pt x="4581" y="1345"/>
                  <a:pt x="4679" y="1330"/>
                  <a:pt x="4762" y="1330"/>
                </a:cubicBezTo>
                <a:cubicBezTo>
                  <a:pt x="4845" y="1330"/>
                  <a:pt x="4917" y="1375"/>
                  <a:pt x="4989" y="1421"/>
                </a:cubicBezTo>
              </a:path>
            </a:pathLst>
          </a:custGeom>
          <a:noFill/>
          <a:ln w="28575" cap="flat" cmpd="sng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5960" name="Freeform 8"/>
          <p:cNvSpPr>
            <a:spLocks/>
          </p:cNvSpPr>
          <p:nvPr/>
        </p:nvSpPr>
        <p:spPr bwMode="auto">
          <a:xfrm>
            <a:off x="1330325" y="4437063"/>
            <a:ext cx="4897438" cy="136842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454" y="45"/>
              </a:cxn>
              <a:cxn ang="0">
                <a:pos x="817" y="136"/>
              </a:cxn>
              <a:cxn ang="0">
                <a:pos x="1134" y="181"/>
              </a:cxn>
              <a:cxn ang="0">
                <a:pos x="1497" y="318"/>
              </a:cxn>
              <a:cxn ang="0">
                <a:pos x="1724" y="363"/>
              </a:cxn>
              <a:cxn ang="0">
                <a:pos x="1996" y="408"/>
              </a:cxn>
              <a:cxn ang="0">
                <a:pos x="2314" y="499"/>
              </a:cxn>
              <a:cxn ang="0">
                <a:pos x="2631" y="590"/>
              </a:cxn>
              <a:cxn ang="0">
                <a:pos x="3085" y="862"/>
              </a:cxn>
            </a:cxnLst>
            <a:rect l="0" t="0" r="r" b="b"/>
            <a:pathLst>
              <a:path w="3085" h="862">
                <a:moveTo>
                  <a:pt x="0" y="0"/>
                </a:moveTo>
                <a:cubicBezTo>
                  <a:pt x="159" y="11"/>
                  <a:pt x="318" y="22"/>
                  <a:pt x="454" y="45"/>
                </a:cubicBezTo>
                <a:cubicBezTo>
                  <a:pt x="590" y="68"/>
                  <a:pt x="704" y="113"/>
                  <a:pt x="817" y="136"/>
                </a:cubicBezTo>
                <a:cubicBezTo>
                  <a:pt x="930" y="159"/>
                  <a:pt x="1021" y="151"/>
                  <a:pt x="1134" y="181"/>
                </a:cubicBezTo>
                <a:cubicBezTo>
                  <a:pt x="1247" y="211"/>
                  <a:pt x="1399" y="288"/>
                  <a:pt x="1497" y="318"/>
                </a:cubicBezTo>
                <a:cubicBezTo>
                  <a:pt x="1595" y="348"/>
                  <a:pt x="1641" y="348"/>
                  <a:pt x="1724" y="363"/>
                </a:cubicBezTo>
                <a:cubicBezTo>
                  <a:pt x="1807" y="378"/>
                  <a:pt x="1898" y="385"/>
                  <a:pt x="1996" y="408"/>
                </a:cubicBezTo>
                <a:cubicBezTo>
                  <a:pt x="2094" y="431"/>
                  <a:pt x="2208" y="469"/>
                  <a:pt x="2314" y="499"/>
                </a:cubicBezTo>
                <a:cubicBezTo>
                  <a:pt x="2420" y="529"/>
                  <a:pt x="2503" y="530"/>
                  <a:pt x="2631" y="590"/>
                </a:cubicBezTo>
                <a:cubicBezTo>
                  <a:pt x="2759" y="650"/>
                  <a:pt x="2922" y="756"/>
                  <a:pt x="3085" y="862"/>
                </a:cubicBezTo>
              </a:path>
            </a:pathLst>
          </a:custGeom>
          <a:noFill/>
          <a:ln w="28575" cap="flat" cmpd="sng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5962" name="Line 10"/>
          <p:cNvSpPr>
            <a:spLocks noChangeShapeType="1"/>
          </p:cNvSpPr>
          <p:nvPr/>
        </p:nvSpPr>
        <p:spPr bwMode="auto">
          <a:xfrm flipH="1">
            <a:off x="971550" y="2060575"/>
            <a:ext cx="215900" cy="3673475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5963" name="Line 11"/>
          <p:cNvSpPr>
            <a:spLocks noChangeShapeType="1"/>
          </p:cNvSpPr>
          <p:nvPr/>
        </p:nvSpPr>
        <p:spPr bwMode="auto">
          <a:xfrm>
            <a:off x="3203575" y="4005263"/>
            <a:ext cx="73025" cy="1728787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25964" name="Line 12"/>
          <p:cNvSpPr>
            <a:spLocks noChangeShapeType="1"/>
          </p:cNvSpPr>
          <p:nvPr/>
        </p:nvSpPr>
        <p:spPr bwMode="auto">
          <a:xfrm flipH="1">
            <a:off x="1835150" y="5084763"/>
            <a:ext cx="360363" cy="792162"/>
          </a:xfrm>
          <a:prstGeom prst="line">
            <a:avLst/>
          </a:prstGeom>
          <a:noFill/>
          <a:ln w="28575">
            <a:solidFill>
              <a:srgbClr val="FF33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16592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4995" name="Picture 3" descr="Handaxes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1196975"/>
            <a:ext cx="4038600" cy="3028950"/>
          </a:xfrm>
          <a:noFill/>
          <a:ln/>
        </p:spPr>
      </p:pic>
      <p:pic>
        <p:nvPicPr>
          <p:cNvPr id="84996" name="Picture 4" descr="Handaxes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859338" y="1196975"/>
            <a:ext cx="4032250" cy="3024188"/>
          </a:xfrm>
          <a:noFill/>
          <a:ln/>
        </p:spPr>
      </p:pic>
      <p:pic>
        <p:nvPicPr>
          <p:cNvPr id="84997" name="Picture 5" descr="fig9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555875" y="4365625"/>
            <a:ext cx="3381375" cy="2189163"/>
          </a:xfrm>
          <a:ln/>
        </p:spPr>
      </p:pic>
    </p:spTree>
    <p:extLst>
      <p:ext uri="{BB962C8B-B14F-4D97-AF65-F5344CB8AC3E}">
        <p14:creationId xmlns:p14="http://schemas.microsoft.com/office/powerpoint/2010/main" val="1769315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5" name="Picture 3" descr="refitplo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482850"/>
            <a:ext cx="4038600" cy="276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0116" name="Picture 4" descr="Refit%20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1412875"/>
            <a:ext cx="2879725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0117" name="Picture 5" descr="Refit%20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9338" y="3679825"/>
            <a:ext cx="2881312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743955595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51" b="6951"/>
          <a:stretch/>
        </p:blipFill>
        <p:spPr>
          <a:xfrm>
            <a:off x="0" y="476672"/>
            <a:ext cx="9144000" cy="5904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3042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wanscombe Sku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3408313" cy="478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gravesendreporter.co.uk/polopoly_fs/1.1499278.1346330006%21/image/1774709.jpg_gen/derivatives/landscape_630/177470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6632"/>
            <a:ext cx="4355976" cy="308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archaeology.co.uk/wp-content/uploads/2013/12/099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428" y="3391627"/>
            <a:ext cx="3837136" cy="2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9412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6504</TotalTime>
  <Words>147</Words>
  <Application>Microsoft Office PowerPoint</Application>
  <PresentationFormat>On-screen Show (4:3)</PresentationFormat>
  <Paragraphs>47</Paragraphs>
  <Slides>37</Slides>
  <Notes>21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Calibri</vt:lpstr>
      <vt:lpstr>Century Gothic</vt:lpstr>
      <vt:lpstr>Verdana</vt:lpstr>
      <vt:lpstr>Wingdings 3</vt:lpstr>
      <vt:lpstr>Ion</vt:lpstr>
      <vt:lpstr>Image</vt:lpstr>
      <vt:lpstr>How do we investigate past environments?</vt:lpstr>
      <vt:lpstr>What sort of problems might we face?  In practice</vt:lpstr>
      <vt:lpstr>Sample collection</vt:lpstr>
      <vt:lpstr>PowerPoint Presentation</vt:lpstr>
      <vt:lpstr>PowerPoint Presentation</vt:lpstr>
      <vt:lpstr>Sample processing</vt:lpstr>
      <vt:lpstr>Identification of material</vt:lpstr>
      <vt:lpstr>What sort of problems might we face?  In theory</vt:lpstr>
      <vt:lpstr>Taphonomy: the life history of a ‘fossil’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Preservation of material</vt:lpstr>
      <vt:lpstr>Preservation of material</vt:lpstr>
      <vt:lpstr>Presenting the evidence</vt:lpstr>
      <vt:lpstr>Environments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Valley edge solifluction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SR014</dc:creator>
  <cp:lastModifiedBy>Martin Bates</cp:lastModifiedBy>
  <cp:revision>40</cp:revision>
  <dcterms:created xsi:type="dcterms:W3CDTF">2005-01-05T10:30:23Z</dcterms:created>
  <dcterms:modified xsi:type="dcterms:W3CDTF">2017-10-02T08:24:07Z</dcterms:modified>
</cp:coreProperties>
</file>