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306" r:id="rId3"/>
    <p:sldId id="264" r:id="rId4"/>
    <p:sldId id="301" r:id="rId5"/>
    <p:sldId id="302" r:id="rId6"/>
    <p:sldId id="304" r:id="rId7"/>
    <p:sldId id="300" r:id="rId8"/>
    <p:sldId id="258" r:id="rId9"/>
    <p:sldId id="303" r:id="rId10"/>
    <p:sldId id="259" r:id="rId11"/>
    <p:sldId id="261" r:id="rId12"/>
    <p:sldId id="262" r:id="rId13"/>
    <p:sldId id="263" r:id="rId14"/>
    <p:sldId id="265" r:id="rId15"/>
    <p:sldId id="266" r:id="rId16"/>
    <p:sldId id="268" r:id="rId17"/>
    <p:sldId id="267" r:id="rId18"/>
    <p:sldId id="271" r:id="rId19"/>
    <p:sldId id="269" r:id="rId20"/>
    <p:sldId id="273" r:id="rId21"/>
    <p:sldId id="272" r:id="rId22"/>
    <p:sldId id="274" r:id="rId23"/>
    <p:sldId id="276" r:id="rId24"/>
    <p:sldId id="275" r:id="rId25"/>
    <p:sldId id="305" r:id="rId26"/>
    <p:sldId id="277" r:id="rId27"/>
    <p:sldId id="278" r:id="rId28"/>
    <p:sldId id="279" r:id="rId29"/>
    <p:sldId id="280" r:id="rId30"/>
    <p:sldId id="281" r:id="rId31"/>
    <p:sldId id="283" r:id="rId32"/>
    <p:sldId id="282" r:id="rId33"/>
    <p:sldId id="284" r:id="rId34"/>
    <p:sldId id="285" r:id="rId35"/>
    <p:sldId id="286" r:id="rId36"/>
    <p:sldId id="298"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57" autoAdjust="0"/>
    <p:restoredTop sz="94660"/>
  </p:normalViewPr>
  <p:slideViewPr>
    <p:cSldViewPr>
      <p:cViewPr varScale="1">
        <p:scale>
          <a:sx n="87" d="100"/>
          <a:sy n="87" d="100"/>
        </p:scale>
        <p:origin x="34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8F3D77-0D68-426B-B914-6C52C1A7AB48}" type="datetimeFigureOut">
              <a:rPr lang="en-GB" smtClean="0"/>
              <a:t>24/10/2016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A58A30-1318-419C-BB40-EC883DF94E51}" type="slidenum">
              <a:rPr lang="en-GB" smtClean="0"/>
              <a:t>‹#›</a:t>
            </a:fld>
            <a:endParaRPr lang="en-GB" dirty="0"/>
          </a:p>
        </p:txBody>
      </p:sp>
    </p:spTree>
    <p:extLst>
      <p:ext uri="{BB962C8B-B14F-4D97-AF65-F5344CB8AC3E}">
        <p14:creationId xmlns:p14="http://schemas.microsoft.com/office/powerpoint/2010/main" val="1209399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A58A30-1318-419C-BB40-EC883DF94E51}" type="slidenum">
              <a:rPr lang="en-GB" smtClean="0"/>
              <a:t>5</a:t>
            </a:fld>
            <a:endParaRPr lang="en-GB" dirty="0"/>
          </a:p>
        </p:txBody>
      </p:sp>
    </p:spTree>
    <p:extLst>
      <p:ext uri="{BB962C8B-B14F-4D97-AF65-F5344CB8AC3E}">
        <p14:creationId xmlns:p14="http://schemas.microsoft.com/office/powerpoint/2010/main" val="2388546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A58A30-1318-419C-BB40-EC883DF94E51}" type="slidenum">
              <a:rPr lang="en-GB" smtClean="0"/>
              <a:t>6</a:t>
            </a:fld>
            <a:endParaRPr lang="en-GB" dirty="0"/>
          </a:p>
        </p:txBody>
      </p:sp>
    </p:spTree>
    <p:extLst>
      <p:ext uri="{BB962C8B-B14F-4D97-AF65-F5344CB8AC3E}">
        <p14:creationId xmlns:p14="http://schemas.microsoft.com/office/powerpoint/2010/main" val="2388546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13076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36656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32410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3759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10841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75444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04196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73613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24933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8136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90181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24/10/2016</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789802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836712"/>
            <a:ext cx="9144000" cy="6021288"/>
          </a:xfrm>
          <a:prstGeom prst="rect">
            <a:avLst/>
          </a:prstGeom>
        </p:spPr>
        <p:txBody>
          <a:bodyPr wrap="square" lIns="540000" tIns="360000" rIns="540000" bIns="360000" numCol="2" spcCol="360000">
            <a:noAutofit/>
          </a:bodyPr>
          <a:lstStyle/>
          <a:p>
            <a:r>
              <a:rPr lang="en-GB" sz="1600" b="1" u="sng" dirty="0">
                <a:solidFill>
                  <a:prstClr val="black"/>
                </a:solidFill>
              </a:rPr>
              <a:t>1. </a:t>
            </a:r>
            <a:r>
              <a:rPr lang="en-GB" sz="1600" b="1" u="sng" dirty="0">
                <a:solidFill>
                  <a:prstClr val="black"/>
                </a:solidFill>
              </a:rPr>
              <a:t>Slavery in American history </a:t>
            </a:r>
          </a:p>
          <a:p>
            <a:pPr marL="285750" indent="-285750">
              <a:buFontTx/>
              <a:buChar char="-"/>
            </a:pPr>
            <a:r>
              <a:rPr lang="en-GB" sz="1600" dirty="0" smtClean="0">
                <a:solidFill>
                  <a:prstClr val="black"/>
                </a:solidFill>
              </a:rPr>
              <a:t>Colonial era</a:t>
            </a:r>
          </a:p>
          <a:p>
            <a:pPr marL="285750" indent="-285750">
              <a:buFontTx/>
              <a:buChar char="-"/>
            </a:pPr>
            <a:r>
              <a:rPr lang="en-GB" sz="1600" dirty="0">
                <a:solidFill>
                  <a:prstClr val="black"/>
                </a:solidFill>
              </a:rPr>
              <a:t>Slavery and the constitution </a:t>
            </a:r>
          </a:p>
          <a:p>
            <a:pPr marL="285750" indent="-285750">
              <a:buFontTx/>
              <a:buChar char="-"/>
            </a:pPr>
            <a:endParaRPr lang="en-GB" sz="1600" dirty="0" smtClean="0">
              <a:solidFill>
                <a:prstClr val="black"/>
              </a:solidFill>
            </a:endParaRPr>
          </a:p>
          <a:p>
            <a:r>
              <a:rPr lang="en-GB" sz="1600" b="1" u="sng" dirty="0" smtClean="0">
                <a:solidFill>
                  <a:prstClr val="black"/>
                </a:solidFill>
              </a:rPr>
              <a:t>2. Territorial </a:t>
            </a:r>
            <a:r>
              <a:rPr lang="en-GB" sz="1600" b="1" u="sng" dirty="0" smtClean="0">
                <a:solidFill>
                  <a:prstClr val="black"/>
                </a:solidFill>
              </a:rPr>
              <a:t>expansion and sectional conflict</a:t>
            </a:r>
            <a:endParaRPr lang="en-GB" sz="1600" b="1" u="sng" dirty="0">
              <a:solidFill>
                <a:prstClr val="black"/>
              </a:solidFill>
            </a:endParaRPr>
          </a:p>
          <a:p>
            <a:pPr marL="285750" indent="-285750">
              <a:buFontTx/>
              <a:buChar char="-"/>
            </a:pPr>
            <a:r>
              <a:rPr lang="en-GB" sz="1600" dirty="0" smtClean="0">
                <a:solidFill>
                  <a:prstClr val="black"/>
                </a:solidFill>
              </a:rPr>
              <a:t>Federalism </a:t>
            </a:r>
            <a:r>
              <a:rPr lang="en-GB" sz="1600" dirty="0" smtClean="0">
                <a:solidFill>
                  <a:prstClr val="black"/>
                </a:solidFill>
              </a:rPr>
              <a:t>v. democratic republicanism</a:t>
            </a:r>
          </a:p>
          <a:p>
            <a:pPr marL="285750" indent="-285750">
              <a:buFontTx/>
              <a:buChar char="-"/>
            </a:pPr>
            <a:r>
              <a:rPr lang="en-GB" sz="1600" dirty="0" smtClean="0">
                <a:solidFill>
                  <a:prstClr val="black"/>
                </a:solidFill>
              </a:rPr>
              <a:t>Louisiana Purchase</a:t>
            </a:r>
          </a:p>
          <a:p>
            <a:pPr marL="285750" indent="-285750">
              <a:buFontTx/>
              <a:buChar char="-"/>
            </a:pPr>
            <a:r>
              <a:rPr lang="en-GB" sz="1600" dirty="0" smtClean="0">
                <a:solidFill>
                  <a:prstClr val="black"/>
                </a:solidFill>
              </a:rPr>
              <a:t>The Missouri Compromise</a:t>
            </a:r>
          </a:p>
          <a:p>
            <a:pPr marL="285750" indent="-285750">
              <a:buFontTx/>
              <a:buChar char="-"/>
            </a:pPr>
            <a:r>
              <a:rPr lang="en-GB" sz="1600" dirty="0" smtClean="0">
                <a:solidFill>
                  <a:prstClr val="black"/>
                </a:solidFill>
              </a:rPr>
              <a:t>Texas and Mexican-American War</a:t>
            </a:r>
          </a:p>
          <a:p>
            <a:pPr marL="285750" indent="-285750">
              <a:buFontTx/>
              <a:buChar char="-"/>
            </a:pPr>
            <a:r>
              <a:rPr lang="en-GB" sz="1600" dirty="0" smtClean="0">
                <a:solidFill>
                  <a:prstClr val="black"/>
                </a:solidFill>
              </a:rPr>
              <a:t>Compromise of 1850</a:t>
            </a:r>
          </a:p>
          <a:p>
            <a:pPr marL="285750" indent="-285750">
              <a:buFontTx/>
              <a:buChar char="-"/>
            </a:pPr>
            <a:r>
              <a:rPr lang="en-GB" sz="1600" dirty="0" smtClean="0">
                <a:solidFill>
                  <a:prstClr val="black"/>
                </a:solidFill>
              </a:rPr>
              <a:t>Stephen A Douglas &amp; popular sovereignty</a:t>
            </a:r>
          </a:p>
          <a:p>
            <a:pPr marL="285750" indent="-285750">
              <a:buFontTx/>
              <a:buChar char="-"/>
            </a:pPr>
            <a:r>
              <a:rPr lang="en-GB" sz="1600" dirty="0" smtClean="0">
                <a:solidFill>
                  <a:prstClr val="black"/>
                </a:solidFill>
              </a:rPr>
              <a:t>Kansas-Nebraska Act and ‘Bleeding Kansas’</a:t>
            </a:r>
          </a:p>
          <a:p>
            <a:pPr marL="285750" indent="-285750">
              <a:buFontTx/>
              <a:buChar char="-"/>
            </a:pPr>
            <a:r>
              <a:rPr lang="en-GB" sz="1600" dirty="0" smtClean="0">
                <a:solidFill>
                  <a:prstClr val="black"/>
                </a:solidFill>
              </a:rPr>
              <a:t>Dred Scott case</a:t>
            </a:r>
            <a:endParaRPr lang="en-GB" sz="1600" dirty="0">
              <a:solidFill>
                <a:prstClr val="black"/>
              </a:solidFill>
            </a:endParaRPr>
          </a:p>
          <a:p>
            <a:pPr marL="285750" indent="-285750">
              <a:buFontTx/>
              <a:buChar char="-"/>
            </a:pPr>
            <a:endParaRPr lang="en-GB" sz="1600" dirty="0">
              <a:solidFill>
                <a:prstClr val="black"/>
              </a:solidFill>
            </a:endParaRPr>
          </a:p>
          <a:p>
            <a:r>
              <a:rPr lang="en-GB" sz="1600" b="1" u="sng" dirty="0" smtClean="0">
                <a:solidFill>
                  <a:prstClr val="black"/>
                </a:solidFill>
              </a:rPr>
              <a:t>3. Abolitionism</a:t>
            </a:r>
            <a:endParaRPr lang="en-GB" sz="1600" b="1" u="sng" dirty="0">
              <a:solidFill>
                <a:prstClr val="black"/>
              </a:solidFill>
            </a:endParaRPr>
          </a:p>
          <a:p>
            <a:pPr marL="285750" indent="-285750">
              <a:buFontTx/>
              <a:buChar char="-"/>
            </a:pPr>
            <a:r>
              <a:rPr lang="en-GB" sz="1600" dirty="0" smtClean="0">
                <a:solidFill>
                  <a:prstClr val="black"/>
                </a:solidFill>
              </a:rPr>
              <a:t>Precursors</a:t>
            </a:r>
          </a:p>
          <a:p>
            <a:pPr marL="285750" indent="-285750">
              <a:buFontTx/>
              <a:buChar char="-"/>
            </a:pPr>
            <a:r>
              <a:rPr lang="en-GB" sz="1600" dirty="0" smtClean="0">
                <a:solidFill>
                  <a:prstClr val="black"/>
                </a:solidFill>
              </a:rPr>
              <a:t>Great Awakening</a:t>
            </a:r>
          </a:p>
          <a:p>
            <a:pPr marL="285750" indent="-285750">
              <a:buFontTx/>
              <a:buChar char="-"/>
            </a:pPr>
            <a:r>
              <a:rPr lang="en-GB" sz="1600" dirty="0" smtClean="0">
                <a:solidFill>
                  <a:prstClr val="black"/>
                </a:solidFill>
              </a:rPr>
              <a:t>Reform</a:t>
            </a:r>
          </a:p>
          <a:p>
            <a:pPr marL="285750" indent="-285750">
              <a:buFontTx/>
              <a:buChar char="-"/>
            </a:pPr>
            <a:r>
              <a:rPr lang="en-GB" sz="1600" dirty="0" smtClean="0">
                <a:solidFill>
                  <a:prstClr val="black"/>
                </a:solidFill>
              </a:rPr>
              <a:t>Colonisation</a:t>
            </a:r>
          </a:p>
          <a:p>
            <a:pPr marL="285750" indent="-285750">
              <a:buFontTx/>
              <a:buChar char="-"/>
            </a:pPr>
            <a:r>
              <a:rPr lang="en-GB" sz="1600" dirty="0" smtClean="0">
                <a:solidFill>
                  <a:prstClr val="black"/>
                </a:solidFill>
              </a:rPr>
              <a:t>Abolition</a:t>
            </a:r>
          </a:p>
          <a:p>
            <a:pPr marL="285750" indent="-285750">
              <a:buFontTx/>
              <a:buChar char="-"/>
            </a:pPr>
            <a:r>
              <a:rPr lang="en-GB" sz="1600" dirty="0">
                <a:solidFill>
                  <a:prstClr val="black"/>
                </a:solidFill>
              </a:rPr>
              <a:t>William Lloyd Garrison and </a:t>
            </a:r>
            <a:r>
              <a:rPr lang="en-GB" sz="1600" i="1" dirty="0">
                <a:solidFill>
                  <a:prstClr val="black"/>
                </a:solidFill>
              </a:rPr>
              <a:t>The </a:t>
            </a:r>
            <a:r>
              <a:rPr lang="en-GB" sz="1600" i="1" dirty="0" smtClean="0">
                <a:solidFill>
                  <a:prstClr val="black"/>
                </a:solidFill>
              </a:rPr>
              <a:t>Liberator</a:t>
            </a:r>
          </a:p>
          <a:p>
            <a:pPr marL="285750" indent="-285750">
              <a:buFontTx/>
              <a:buChar char="-"/>
            </a:pPr>
            <a:r>
              <a:rPr lang="en-GB" sz="1600" dirty="0">
                <a:solidFill>
                  <a:prstClr val="black"/>
                </a:solidFill>
              </a:rPr>
              <a:t>Frederick </a:t>
            </a:r>
            <a:r>
              <a:rPr lang="en-GB" sz="1600" dirty="0" smtClean="0">
                <a:solidFill>
                  <a:prstClr val="black"/>
                </a:solidFill>
              </a:rPr>
              <a:t>Douglass</a:t>
            </a:r>
          </a:p>
          <a:p>
            <a:pPr marL="285750" indent="-285750">
              <a:buFontTx/>
              <a:buChar char="-"/>
            </a:pPr>
            <a:r>
              <a:rPr lang="en-GB" sz="1600" dirty="0">
                <a:solidFill>
                  <a:prstClr val="black"/>
                </a:solidFill>
              </a:rPr>
              <a:t>African American role in abolition </a:t>
            </a:r>
            <a:r>
              <a:rPr lang="en-GB" sz="1600" dirty="0" smtClean="0">
                <a:solidFill>
                  <a:prstClr val="black"/>
                </a:solidFill>
              </a:rPr>
              <a:t>movement</a:t>
            </a:r>
          </a:p>
          <a:p>
            <a:pPr marL="285750" indent="-285750">
              <a:buFontTx/>
              <a:buChar char="-"/>
            </a:pPr>
            <a:r>
              <a:rPr lang="en-GB" sz="1600" i="1" dirty="0" smtClean="0">
                <a:solidFill>
                  <a:prstClr val="black"/>
                </a:solidFill>
              </a:rPr>
              <a:t>Uncle Tom’s Cabin </a:t>
            </a:r>
            <a:endParaRPr lang="en-GB" sz="1600" dirty="0" smtClean="0">
              <a:solidFill>
                <a:prstClr val="black"/>
              </a:solidFill>
            </a:endParaRPr>
          </a:p>
          <a:p>
            <a:endParaRPr lang="en-GB" sz="1600" b="1" u="sng" dirty="0" smtClean="0">
              <a:solidFill>
                <a:prstClr val="black"/>
              </a:solidFill>
            </a:endParaRPr>
          </a:p>
          <a:p>
            <a:r>
              <a:rPr lang="en-GB" sz="1600" b="1" u="sng" dirty="0" smtClean="0">
                <a:solidFill>
                  <a:prstClr val="black"/>
                </a:solidFill>
              </a:rPr>
              <a:t>4. The Republican Party</a:t>
            </a:r>
            <a:endParaRPr lang="en-GB" sz="1600" b="1" u="sng" dirty="0" smtClean="0">
              <a:solidFill>
                <a:prstClr val="black"/>
              </a:solidFill>
            </a:endParaRPr>
          </a:p>
          <a:p>
            <a:pPr marL="285750" indent="-285750">
              <a:buFontTx/>
              <a:buChar char="-"/>
            </a:pPr>
            <a:r>
              <a:rPr lang="en-GB" sz="1600" dirty="0" smtClean="0">
                <a:solidFill>
                  <a:prstClr val="black"/>
                </a:solidFill>
              </a:rPr>
              <a:t>Origins and makeup </a:t>
            </a:r>
          </a:p>
          <a:p>
            <a:pPr marL="285750" indent="-285750">
              <a:buFontTx/>
              <a:buChar char="-"/>
            </a:pPr>
            <a:r>
              <a:rPr lang="en-GB" sz="1600" dirty="0" smtClean="0">
                <a:solidFill>
                  <a:prstClr val="black"/>
                </a:solidFill>
              </a:rPr>
              <a:t>Abraham Lincoln</a:t>
            </a:r>
            <a:endParaRPr lang="en-GB" sz="1600" dirty="0">
              <a:solidFill>
                <a:prstClr val="black"/>
              </a:solidFill>
            </a:endParaRPr>
          </a:p>
          <a:p>
            <a:pPr marL="285750" indent="-285750">
              <a:buFontTx/>
              <a:buChar char="-"/>
            </a:pPr>
            <a:r>
              <a:rPr lang="en-GB" sz="1600" dirty="0">
                <a:solidFill>
                  <a:prstClr val="black"/>
                </a:solidFill>
              </a:rPr>
              <a:t>Lincoln-Douglas </a:t>
            </a:r>
            <a:r>
              <a:rPr lang="en-GB" sz="1600" dirty="0" smtClean="0">
                <a:solidFill>
                  <a:prstClr val="black"/>
                </a:solidFill>
              </a:rPr>
              <a:t>debates</a:t>
            </a:r>
          </a:p>
          <a:p>
            <a:pPr marL="285750" indent="-285750">
              <a:buFontTx/>
              <a:buChar char="-"/>
            </a:pPr>
            <a:r>
              <a:rPr lang="en-GB" sz="1600" dirty="0">
                <a:solidFill>
                  <a:prstClr val="black"/>
                </a:solidFill>
              </a:rPr>
              <a:t>1860 Election</a:t>
            </a:r>
          </a:p>
          <a:p>
            <a:endParaRPr lang="en-GB" sz="1600" b="1" u="sng" dirty="0" smtClean="0">
              <a:solidFill>
                <a:prstClr val="black"/>
              </a:solidFill>
            </a:endParaRPr>
          </a:p>
          <a:p>
            <a:r>
              <a:rPr lang="en-GB" sz="1600" b="1" u="sng" dirty="0" smtClean="0">
                <a:solidFill>
                  <a:prstClr val="black"/>
                </a:solidFill>
              </a:rPr>
              <a:t>5. The Civil War</a:t>
            </a:r>
            <a:endParaRPr lang="en-GB" sz="1600" b="1" u="sng" dirty="0">
              <a:solidFill>
                <a:prstClr val="black"/>
              </a:solidFill>
            </a:endParaRPr>
          </a:p>
          <a:p>
            <a:pPr marL="285750" indent="-285750">
              <a:buFontTx/>
              <a:buChar char="-"/>
            </a:pPr>
            <a:r>
              <a:rPr lang="en-GB" sz="1600" dirty="0" smtClean="0">
                <a:solidFill>
                  <a:prstClr val="black"/>
                </a:solidFill>
              </a:rPr>
              <a:t>Secession</a:t>
            </a:r>
          </a:p>
          <a:p>
            <a:pPr marL="285750" indent="-285750">
              <a:buFontTx/>
              <a:buChar char="-"/>
            </a:pPr>
            <a:endParaRPr lang="en-GB" sz="1600" dirty="0">
              <a:solidFill>
                <a:prstClr val="black"/>
              </a:solidFill>
            </a:endParaRPr>
          </a:p>
          <a:p>
            <a:pPr algn="r"/>
            <a:r>
              <a:rPr lang="en-GB" sz="1600" b="1" dirty="0">
                <a:solidFill>
                  <a:prstClr val="black"/>
                </a:solidFill>
              </a:rPr>
              <a:t>	</a:t>
            </a:r>
            <a:r>
              <a:rPr lang="en-GB" sz="1600" b="1" u="sng" dirty="0">
                <a:solidFill>
                  <a:srgbClr val="FF0000"/>
                </a:solidFill>
              </a:rPr>
              <a:t>AIMS</a:t>
            </a:r>
          </a:p>
          <a:p>
            <a:pPr marL="285750" indent="-285750" algn="r">
              <a:buFont typeface="Arial" panose="020B0604020202020204" pitchFamily="34" charset="0"/>
              <a:buChar char="•"/>
            </a:pPr>
            <a:r>
              <a:rPr lang="en-GB" sz="1600" b="1" dirty="0" smtClean="0">
                <a:solidFill>
                  <a:srgbClr val="FF0000"/>
                </a:solidFill>
              </a:rPr>
              <a:t>Explain and contextualise causes and consequences of American Civil War</a:t>
            </a:r>
          </a:p>
          <a:p>
            <a:pPr marL="285750" indent="-285750" algn="r">
              <a:buFont typeface="Arial" panose="020B0604020202020204" pitchFamily="34" charset="0"/>
              <a:buChar char="•"/>
            </a:pPr>
            <a:r>
              <a:rPr lang="en-GB" sz="1600" b="1" dirty="0" smtClean="0">
                <a:solidFill>
                  <a:srgbClr val="FF0000"/>
                </a:solidFill>
              </a:rPr>
              <a:t>Relate to Week 3 discussion of territorial expansion and foreshadow Week 5 theme of economic and social transformation</a:t>
            </a:r>
          </a:p>
          <a:p>
            <a:pPr marL="285750" indent="-285750" algn="r">
              <a:buFont typeface="Arial" panose="020B0604020202020204" pitchFamily="34" charset="0"/>
              <a:buChar char="•"/>
            </a:pPr>
            <a:r>
              <a:rPr lang="en-GB" sz="1600" b="1" dirty="0" smtClean="0">
                <a:solidFill>
                  <a:srgbClr val="FF0000"/>
                </a:solidFill>
              </a:rPr>
              <a:t>Emphasise role of reform impulse and African Americans in the abolition of slavery</a:t>
            </a:r>
            <a:endParaRPr lang="en-GB" sz="1600" b="1" dirty="0">
              <a:solidFill>
                <a:srgbClr val="FF0000"/>
              </a:solidFill>
            </a:endParaRPr>
          </a:p>
        </p:txBody>
      </p:sp>
      <p:sp>
        <p:nvSpPr>
          <p:cNvPr id="4" name="Rectangle 3"/>
          <p:cNvSpPr/>
          <p:nvPr/>
        </p:nvSpPr>
        <p:spPr>
          <a:xfrm>
            <a:off x="-23485" y="6411"/>
            <a:ext cx="9144000" cy="1281029"/>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Week 4</a:t>
            </a:r>
            <a:endParaRPr lang="en-GB" b="1" dirty="0">
              <a:solidFill>
                <a:srgbClr val="FF0000"/>
              </a:solidFill>
              <a:effectLst>
                <a:outerShdw blurRad="38100" dist="38100" dir="2700000" algn="tl">
                  <a:srgbClr val="000000">
                    <a:alpha val="43137"/>
                  </a:srgbClr>
                </a:outerShdw>
              </a:effectLst>
            </a:endParaRPr>
          </a:p>
          <a:p>
            <a:r>
              <a:rPr lang="en-GB" b="1" dirty="0" smtClean="0">
                <a:solidFill>
                  <a:srgbClr val="FF0000"/>
                </a:solidFill>
                <a:effectLst>
                  <a:outerShdw blurRad="38100" dist="38100" dir="2700000" algn="tl">
                    <a:srgbClr val="000000">
                      <a:alpha val="43137"/>
                    </a:srgbClr>
                  </a:outerShdw>
                </a:effectLst>
              </a:rPr>
              <a:t>A House Divided: From Compromise to Civil War</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1083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1143000"/>
          </a:xfrm>
        </p:spPr>
        <p:txBody>
          <a:bodyPr>
            <a:normAutofit fontScale="90000"/>
          </a:bodyPr>
          <a:lstStyle/>
          <a:p>
            <a:r>
              <a:rPr lang="en-US" dirty="0">
                <a:solidFill>
                  <a:srgbClr val="FF0000"/>
                </a:solidFill>
              </a:rPr>
              <a:t> US </a:t>
            </a:r>
            <a:r>
              <a:rPr lang="en-US" dirty="0" smtClean="0">
                <a:solidFill>
                  <a:srgbClr val="FF0000"/>
                </a:solidFill>
              </a:rPr>
              <a:t>Presidential Election </a:t>
            </a:r>
            <a:r>
              <a:rPr lang="en-US" dirty="0">
                <a:solidFill>
                  <a:srgbClr val="FF0000"/>
                </a:solidFill>
              </a:rPr>
              <a:t>S</a:t>
            </a:r>
            <a:r>
              <a:rPr lang="en-US" dirty="0" smtClean="0">
                <a:solidFill>
                  <a:srgbClr val="FF0000"/>
                </a:solidFill>
              </a:rPr>
              <a:t>pecial Lectures</a:t>
            </a:r>
            <a:r>
              <a:rPr lang="en-US" dirty="0"/>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endParaRPr lang="en-US" dirty="0"/>
          </a:p>
          <a:p>
            <a:pPr marL="0" indent="0">
              <a:buNone/>
            </a:pPr>
            <a:r>
              <a:rPr lang="en-US" u="sng" dirty="0" smtClean="0"/>
              <a:t>Lecture </a:t>
            </a:r>
            <a:r>
              <a:rPr lang="en-US" u="sng" dirty="0"/>
              <a:t>1, Thursday October 27</a:t>
            </a:r>
          </a:p>
          <a:p>
            <a:endParaRPr lang="en-US" dirty="0"/>
          </a:p>
          <a:p>
            <a:r>
              <a:rPr lang="en-US" sz="4600" b="1" dirty="0"/>
              <a:t>‘Remember the Ladies’: Women and the US Presidency, from Adams to Clinton</a:t>
            </a:r>
          </a:p>
          <a:p>
            <a:endParaRPr lang="en-US" dirty="0"/>
          </a:p>
          <a:p>
            <a:pPr marL="0" indent="0">
              <a:buNone/>
            </a:pPr>
            <a:r>
              <a:rPr lang="en-US" u="sng" dirty="0"/>
              <a:t>Lecture 2, Thursday November 3</a:t>
            </a:r>
          </a:p>
          <a:p>
            <a:endParaRPr lang="en-US" dirty="0"/>
          </a:p>
          <a:p>
            <a:r>
              <a:rPr lang="en-US" sz="4600" b="1" dirty="0"/>
              <a:t>November Spawned a Monster: The US Presidency and the Politics of </a:t>
            </a:r>
            <a:r>
              <a:rPr lang="en-US" sz="4600" b="1" dirty="0" smtClean="0"/>
              <a:t>Celebrity</a:t>
            </a:r>
          </a:p>
          <a:p>
            <a:pPr algn="r"/>
            <a:endParaRPr lang="en-GB" dirty="0"/>
          </a:p>
          <a:p>
            <a:pPr marL="0" indent="0" algn="r">
              <a:buNone/>
            </a:pPr>
            <a:r>
              <a:rPr lang="en-GB" sz="4600" dirty="0" smtClean="0"/>
              <a:t>Old Hall, 5pm–7.30pm</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153428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sp>
        <p:nvSpPr>
          <p:cNvPr id="2" name="Rectangle 1"/>
          <p:cNvSpPr/>
          <p:nvPr/>
        </p:nvSpPr>
        <p:spPr>
          <a:xfrm>
            <a:off x="251520" y="188640"/>
            <a:ext cx="8640960" cy="369332"/>
          </a:xfrm>
          <a:prstGeom prst="rect">
            <a:avLst/>
          </a:prstGeom>
        </p:spPr>
        <p:txBody>
          <a:bodyPr wrap="square">
            <a:spAutoFit/>
          </a:bodyPr>
          <a:lstStyle/>
          <a:p>
            <a:r>
              <a:rPr lang="en-GB" b="1" u="sng" dirty="0">
                <a:solidFill>
                  <a:prstClr val="black"/>
                </a:solidFill>
              </a:rPr>
              <a:t>1. </a:t>
            </a:r>
            <a:r>
              <a:rPr lang="en-GB" b="1" u="sng" dirty="0" smtClean="0">
                <a:solidFill>
                  <a:prstClr val="black"/>
                </a:solidFill>
              </a:rPr>
              <a:t>Slavery </a:t>
            </a:r>
            <a:r>
              <a:rPr lang="en-GB" b="1" u="sng" dirty="0" smtClean="0">
                <a:solidFill>
                  <a:prstClr val="black"/>
                </a:solidFill>
              </a:rPr>
              <a:t>in American </a:t>
            </a:r>
            <a:r>
              <a:rPr lang="en-GB" b="1" u="sng" dirty="0" smtClean="0">
                <a:solidFill>
                  <a:prstClr val="black"/>
                </a:solidFill>
              </a:rPr>
              <a:t>history: Colonial era</a:t>
            </a:r>
            <a:endParaRPr lang="en-GB" b="1" u="sng" dirty="0">
              <a:solidFill>
                <a:prstClr val="black"/>
              </a:solidFill>
            </a:endParaRPr>
          </a:p>
        </p:txBody>
      </p:sp>
      <p:sp>
        <p:nvSpPr>
          <p:cNvPr id="8" name="Rectangle 7"/>
          <p:cNvSpPr/>
          <p:nvPr/>
        </p:nvSpPr>
        <p:spPr>
          <a:xfrm>
            <a:off x="4544942" y="5390480"/>
            <a:ext cx="4495290" cy="954107"/>
          </a:xfrm>
          <a:prstGeom prst="rect">
            <a:avLst/>
          </a:prstGeom>
        </p:spPr>
        <p:txBody>
          <a:bodyPr wrap="square">
            <a:spAutoFit/>
          </a:bodyPr>
          <a:lstStyle/>
          <a:p>
            <a:pPr algn="r"/>
            <a:r>
              <a:rPr lang="en-GB" sz="1400" b="1" dirty="0" smtClean="0"/>
              <a:t>Map showing Portuguese slave trade in Africa, plus Cape of Good Hope,  15</a:t>
            </a:r>
            <a:r>
              <a:rPr lang="en-GB" sz="1400" b="1" baseline="30000" dirty="0" smtClean="0"/>
              <a:t>th</a:t>
            </a:r>
            <a:r>
              <a:rPr lang="en-GB" sz="1400" b="1" dirty="0" smtClean="0"/>
              <a:t> century – note significance of Cape of Good Hope, controlled by Portuguese </a:t>
            </a:r>
            <a:r>
              <a:rPr lang="en-GB" sz="1400" b="1" dirty="0"/>
              <a:t>after voyage of  </a:t>
            </a:r>
            <a:r>
              <a:rPr lang="en-GB" sz="1400" b="1" dirty="0" err="1"/>
              <a:t>Bartolomeu</a:t>
            </a:r>
            <a:r>
              <a:rPr lang="en-GB" sz="1400" b="1" dirty="0"/>
              <a:t> </a:t>
            </a:r>
            <a:r>
              <a:rPr lang="en-GB" sz="1400" b="1" dirty="0" smtClean="0"/>
              <a:t>Dias, 1487–1488</a:t>
            </a:r>
            <a:endParaRPr lang="en-GB" sz="1400" b="1"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 y="810637"/>
            <a:ext cx="5394279" cy="3842500"/>
          </a:xfrm>
          <a:prstGeom prst="rect">
            <a:avLst/>
          </a:prstGeom>
        </p:spPr>
      </p:pic>
      <p:pic>
        <p:nvPicPr>
          <p:cNvPr id="1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9745" y="831304"/>
            <a:ext cx="4034255" cy="4100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85" y="3727319"/>
            <a:ext cx="3079491" cy="3326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02077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711916"/>
          </a:xfrm>
          <a:prstGeom prst="rect">
            <a:avLst/>
          </a:prstGeom>
        </p:spPr>
        <p:txBody>
          <a:bodyPr wrap="square" lIns="540000" tIns="360000" rIns="540000" bIns="360000">
            <a:spAutoFit/>
          </a:bodyPr>
          <a:lstStyle/>
          <a:p>
            <a:pPr algn="just"/>
            <a:r>
              <a:rPr lang="en-GB" sz="1600" b="1" dirty="0" smtClean="0"/>
              <a:t>1607 </a:t>
            </a:r>
            <a:r>
              <a:rPr lang="en-GB" sz="1600" b="1" dirty="0"/>
              <a:t>– Jamestown established (first permanent English settlement in North America)</a:t>
            </a:r>
          </a:p>
          <a:p>
            <a:pPr algn="just"/>
            <a:r>
              <a:rPr lang="en-GB" sz="1600" b="1" dirty="0" smtClean="0"/>
              <a:t>1611 </a:t>
            </a:r>
            <a:r>
              <a:rPr lang="en-GB" sz="1600" b="1" dirty="0"/>
              <a:t>– First Virginia tobacco </a:t>
            </a:r>
            <a:r>
              <a:rPr lang="en-GB" sz="1600" b="1" dirty="0" smtClean="0"/>
              <a:t>crop; leads to expansion of Virginia economy</a:t>
            </a:r>
            <a:endParaRPr lang="en-GB" sz="1600" b="1" dirty="0"/>
          </a:p>
          <a:p>
            <a:pPr algn="just"/>
            <a:r>
              <a:rPr lang="en-GB" sz="1600" b="1" dirty="0" smtClean="0"/>
              <a:t>1632 </a:t>
            </a:r>
            <a:r>
              <a:rPr lang="en-GB" sz="1600" b="1" dirty="0"/>
              <a:t>– Maryland </a:t>
            </a:r>
            <a:r>
              <a:rPr lang="en-GB" sz="1600" b="1" dirty="0" smtClean="0"/>
              <a:t>chartered</a:t>
            </a:r>
          </a:p>
          <a:p>
            <a:pPr algn="r"/>
            <a:r>
              <a:rPr lang="en-GB" sz="1600" b="1" dirty="0" smtClean="0">
                <a:solidFill>
                  <a:srgbClr val="00B050"/>
                </a:solidFill>
              </a:rPr>
              <a:t>(On map, </a:t>
            </a:r>
            <a:r>
              <a:rPr lang="en-GB" sz="1600" b="1" dirty="0">
                <a:solidFill>
                  <a:srgbClr val="00B050"/>
                </a:solidFill>
              </a:rPr>
              <a:t>g</a:t>
            </a:r>
            <a:r>
              <a:rPr lang="en-GB" sz="1600" b="1" dirty="0" smtClean="0">
                <a:solidFill>
                  <a:srgbClr val="00B050"/>
                </a:solidFill>
              </a:rPr>
              <a:t>reen indicates English settlement, c. 1650)</a:t>
            </a:r>
            <a:endParaRPr lang="en-GB" sz="1600" b="1" dirty="0">
              <a:solidFill>
                <a:srgbClr val="00B050"/>
              </a:solidFill>
            </a:endParaRP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endParaRPr lang="en-GB" sz="1600" b="1" i="1" u="sng" dirty="0"/>
          </a:p>
          <a:p>
            <a:endParaRPr lang="en-GB" sz="1600" b="1" dirty="0" smtClean="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90" y="739257"/>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0"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51297" y="739257"/>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51520" y="188640"/>
            <a:ext cx="8640960" cy="369332"/>
          </a:xfrm>
          <a:prstGeom prst="rect">
            <a:avLst/>
          </a:prstGeom>
        </p:spPr>
        <p:txBody>
          <a:bodyPr wrap="square">
            <a:spAutoFit/>
          </a:bodyPr>
          <a:lstStyle/>
          <a:p>
            <a:r>
              <a:rPr lang="en-GB" b="1" u="sng" dirty="0">
                <a:solidFill>
                  <a:prstClr val="black"/>
                </a:solidFill>
              </a:rPr>
              <a:t>1. </a:t>
            </a:r>
            <a:r>
              <a:rPr lang="en-GB" b="1" u="sng" dirty="0" smtClean="0">
                <a:solidFill>
                  <a:prstClr val="black"/>
                </a:solidFill>
              </a:rPr>
              <a:t>Slavery </a:t>
            </a:r>
            <a:r>
              <a:rPr lang="en-GB" b="1" u="sng" dirty="0" smtClean="0">
                <a:solidFill>
                  <a:prstClr val="black"/>
                </a:solidFill>
              </a:rPr>
              <a:t>in American </a:t>
            </a:r>
            <a:r>
              <a:rPr lang="en-GB" b="1" u="sng" dirty="0" smtClean="0">
                <a:solidFill>
                  <a:prstClr val="black"/>
                </a:solidFill>
              </a:rPr>
              <a:t>history: Colonial era</a:t>
            </a:r>
            <a:endParaRPr lang="en-GB" b="1" u="sng" dirty="0">
              <a:solidFill>
                <a:prstClr val="black"/>
              </a:solidFill>
            </a:endParaRPr>
          </a:p>
        </p:txBody>
      </p:sp>
    </p:spTree>
    <p:extLst>
      <p:ext uri="{BB962C8B-B14F-4D97-AF65-F5344CB8AC3E}">
        <p14:creationId xmlns:p14="http://schemas.microsoft.com/office/powerpoint/2010/main" val="22349777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1520" y="188640"/>
            <a:ext cx="8640960" cy="369332"/>
          </a:xfrm>
          <a:prstGeom prst="rect">
            <a:avLst/>
          </a:prstGeom>
        </p:spPr>
        <p:txBody>
          <a:bodyPr wrap="square">
            <a:spAutoFit/>
          </a:bodyPr>
          <a:lstStyle/>
          <a:p>
            <a:r>
              <a:rPr lang="en-GB" b="1" u="sng" dirty="0" smtClean="0">
                <a:solidFill>
                  <a:prstClr val="black"/>
                </a:solidFill>
              </a:rPr>
              <a:t>1. Slavery in American history: Slavery </a:t>
            </a:r>
            <a:r>
              <a:rPr lang="en-GB" b="1" u="sng" dirty="0" smtClean="0">
                <a:solidFill>
                  <a:prstClr val="black"/>
                </a:solidFill>
              </a:rPr>
              <a:t>and the constitution</a:t>
            </a:r>
            <a:endParaRPr lang="en-GB" b="1" u="sng" dirty="0">
              <a:solidFill>
                <a:prstClr val="black"/>
              </a:solidFill>
            </a:endParaRPr>
          </a:p>
        </p:txBody>
      </p:sp>
      <p:sp>
        <p:nvSpPr>
          <p:cNvPr id="6" name="Rectangle 5"/>
          <p:cNvSpPr/>
          <p:nvPr/>
        </p:nvSpPr>
        <p:spPr>
          <a:xfrm>
            <a:off x="-23485" y="632113"/>
            <a:ext cx="9144000" cy="3250799"/>
          </a:xfrm>
          <a:prstGeom prst="rect">
            <a:avLst/>
          </a:prstGeom>
        </p:spPr>
        <p:txBody>
          <a:bodyPr wrap="square" lIns="540000" tIns="360000" rIns="540000" bIns="360000">
            <a:spAutoFit/>
          </a:bodyPr>
          <a:lstStyle/>
          <a:p>
            <a:pPr algn="just"/>
            <a:r>
              <a:rPr lang="en-GB" sz="2100" dirty="0" smtClean="0"/>
              <a:t>“Representatives and direct Taxes shall be apportioned among the States … according to their respective Numbers … determined by adding to the whole Number of </a:t>
            </a:r>
            <a:r>
              <a:rPr lang="en-GB" sz="2100" b="1" dirty="0" smtClean="0"/>
              <a:t>free Persons</a:t>
            </a:r>
            <a:r>
              <a:rPr lang="en-GB" sz="2100" dirty="0" smtClean="0"/>
              <a:t>, and </a:t>
            </a:r>
            <a:r>
              <a:rPr lang="en-GB" sz="2100" b="1" dirty="0" smtClean="0"/>
              <a:t>excluding Indians </a:t>
            </a:r>
            <a:r>
              <a:rPr lang="en-GB" sz="2100" dirty="0" smtClean="0"/>
              <a:t>not taxed, </a:t>
            </a:r>
            <a:r>
              <a:rPr lang="en-GB" sz="2100" b="1" dirty="0" smtClean="0"/>
              <a:t>three fifths of all other Persons</a:t>
            </a:r>
            <a:r>
              <a:rPr lang="en-GB" sz="2100" dirty="0" smtClean="0"/>
              <a:t>.”</a:t>
            </a:r>
          </a:p>
          <a:p>
            <a:pPr marL="285750" indent="-285750" algn="r">
              <a:buFontTx/>
              <a:buChar char="-"/>
            </a:pPr>
            <a:r>
              <a:rPr lang="en-GB" sz="2100" dirty="0" smtClean="0"/>
              <a:t>Article I, Section 2 of US Constitution</a:t>
            </a:r>
          </a:p>
          <a:p>
            <a:pPr marL="285750" indent="-285750" algn="just">
              <a:buFontTx/>
              <a:buChar char="-"/>
            </a:pPr>
            <a:endParaRPr lang="en-GB" sz="2100" dirty="0" smtClean="0"/>
          </a:p>
          <a:p>
            <a:pPr algn="just"/>
            <a:endParaRPr lang="en-GB" sz="2000" dirty="0" smtClean="0"/>
          </a:p>
          <a:p>
            <a:endParaRPr lang="en-GB" dirty="0"/>
          </a:p>
        </p:txBody>
      </p:sp>
      <p:sp>
        <p:nvSpPr>
          <p:cNvPr id="4" name="Rectangle 3"/>
          <p:cNvSpPr/>
          <p:nvPr/>
        </p:nvSpPr>
        <p:spPr>
          <a:xfrm>
            <a:off x="-23485" y="22376"/>
            <a:ext cx="9144000" cy="1219474"/>
          </a:xfrm>
          <a:prstGeom prst="rect">
            <a:avLst/>
          </a:prstGeom>
        </p:spPr>
        <p:txBody>
          <a:bodyPr wrap="square" lIns="540000" tIns="360000" rIns="540000" bIns="360000">
            <a:spAutoFit/>
          </a:bodyPr>
          <a:lstStyle/>
          <a:p>
            <a:endParaRPr lang="en-GB" sz="1600" b="1" i="1" u="sng" dirty="0"/>
          </a:p>
          <a:p>
            <a:endParaRPr lang="en-GB" sz="1600" b="1" dirty="0" smtClean="0"/>
          </a:p>
        </p:txBody>
      </p:sp>
    </p:spTree>
    <p:extLst>
      <p:ext uri="{BB962C8B-B14F-4D97-AF65-F5344CB8AC3E}">
        <p14:creationId xmlns:p14="http://schemas.microsoft.com/office/powerpoint/2010/main" val="715308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485" y="557972"/>
            <a:ext cx="9144000" cy="7451949"/>
          </a:xfrm>
          <a:prstGeom prst="rect">
            <a:avLst/>
          </a:prstGeom>
        </p:spPr>
        <p:txBody>
          <a:bodyPr wrap="square" lIns="540000" tIns="360000" rIns="540000" bIns="360000">
            <a:spAutoFit/>
          </a:bodyPr>
          <a:lstStyle/>
          <a:p>
            <a:pPr algn="just"/>
            <a:r>
              <a:rPr lang="en-GB" sz="2100" dirty="0" smtClean="0"/>
              <a:t>“</a:t>
            </a:r>
            <a:r>
              <a:rPr lang="en-GB" sz="2100" b="1" dirty="0"/>
              <a:t>No Person held to Service or Labour in one State, under the Laws thereof, escaping into another, shall, in Consequence of any Law or Regulation therein, be discharged from such Service or Labour, but shall be delivered up on Claim of the Party to whom such Service or Labour may be due</a:t>
            </a:r>
            <a:r>
              <a:rPr lang="en-GB" sz="2100" dirty="0" smtClean="0"/>
              <a:t>.”</a:t>
            </a:r>
          </a:p>
          <a:p>
            <a:pPr marL="342900" indent="-342900" algn="r">
              <a:buFontTx/>
              <a:buChar char="-"/>
            </a:pPr>
            <a:r>
              <a:rPr lang="fr-FR" sz="2100" dirty="0" smtClean="0"/>
              <a:t>‘Fugitive slave clause’ Article </a:t>
            </a:r>
            <a:r>
              <a:rPr lang="fr-FR" sz="2100" dirty="0"/>
              <a:t>IV, Section 2, </a:t>
            </a:r>
            <a:endParaRPr lang="fr-FR" sz="2100" dirty="0" smtClean="0"/>
          </a:p>
          <a:p>
            <a:pPr marL="342900" indent="-342900" algn="just">
              <a:buFontTx/>
              <a:buChar char="-"/>
            </a:pPr>
            <a:endParaRPr lang="fr-FR" sz="2100" dirty="0" smtClean="0"/>
          </a:p>
          <a:p>
            <a:pPr algn="just"/>
            <a:r>
              <a:rPr lang="en-GB" sz="2100" dirty="0" smtClean="0"/>
              <a:t>“</a:t>
            </a:r>
            <a:r>
              <a:rPr lang="en-GB" sz="2100" dirty="0"/>
              <a:t>The United States shall </a:t>
            </a:r>
            <a:r>
              <a:rPr lang="en-GB" sz="2100" dirty="0" smtClean="0"/>
              <a:t>…. protect </a:t>
            </a:r>
            <a:r>
              <a:rPr lang="en-GB" sz="2100" dirty="0"/>
              <a:t>each of them against Invasion; and on Application of the Legislature, or of the Executive </a:t>
            </a:r>
            <a:r>
              <a:rPr lang="en-GB" sz="2100" dirty="0" smtClean="0"/>
              <a:t>… against </a:t>
            </a:r>
            <a:r>
              <a:rPr lang="en-GB" sz="2100" b="1" dirty="0"/>
              <a:t>domestic Violence</a:t>
            </a:r>
            <a:r>
              <a:rPr lang="en-GB" sz="2100" dirty="0" smtClean="0"/>
              <a:t>.”</a:t>
            </a:r>
          </a:p>
          <a:p>
            <a:pPr algn="r"/>
            <a:r>
              <a:rPr lang="en-GB" sz="2100" dirty="0"/>
              <a:t> </a:t>
            </a:r>
            <a:r>
              <a:rPr lang="en-GB" sz="2100" dirty="0" smtClean="0"/>
              <a:t>- Article IV, Section 2</a:t>
            </a:r>
          </a:p>
          <a:p>
            <a:pPr algn="r"/>
            <a:endParaRPr lang="en-GB" sz="2100" dirty="0"/>
          </a:p>
          <a:p>
            <a:pPr algn="just"/>
            <a:r>
              <a:rPr lang="en-GB" sz="2100" dirty="0"/>
              <a:t>“The Migration or Importation of </a:t>
            </a:r>
            <a:r>
              <a:rPr lang="en-GB" sz="2100" b="1" dirty="0"/>
              <a:t>such Persons as any of the States now existing shall think proper to admit</a:t>
            </a:r>
            <a:r>
              <a:rPr lang="en-GB" sz="2100" dirty="0"/>
              <a:t>, shall not be prohibited by the Congress prior to the Year </a:t>
            </a:r>
            <a:r>
              <a:rPr lang="en-GB" sz="2100" dirty="0" smtClean="0"/>
              <a:t>1808 … ”</a:t>
            </a:r>
          </a:p>
          <a:p>
            <a:pPr marL="342900" indent="-342900" algn="r">
              <a:buFontTx/>
              <a:buChar char="-"/>
            </a:pPr>
            <a:r>
              <a:rPr lang="en-GB" sz="2100" dirty="0" smtClean="0"/>
              <a:t>Article I, Section 9 – constitutional limitation on attempts to deal with Slave Trade (Quakers in particular had been campaigning for abolition)</a:t>
            </a:r>
          </a:p>
          <a:p>
            <a:pPr marL="342900" indent="-342900" algn="just">
              <a:buFontTx/>
              <a:buChar char="-"/>
            </a:pPr>
            <a:endParaRPr lang="en-GB" sz="2100" dirty="0" smtClean="0"/>
          </a:p>
          <a:p>
            <a:pPr algn="just"/>
            <a:endParaRPr lang="en-GB" sz="2100" dirty="0" smtClean="0"/>
          </a:p>
          <a:p>
            <a:pPr algn="just"/>
            <a:endParaRPr lang="en-GB" sz="2000" dirty="0" smtClean="0"/>
          </a:p>
          <a:p>
            <a:endParaRPr lang="en-GB" dirty="0"/>
          </a:p>
        </p:txBody>
      </p:sp>
      <p:sp>
        <p:nvSpPr>
          <p:cNvPr id="4" name="Rectangle 3"/>
          <p:cNvSpPr/>
          <p:nvPr/>
        </p:nvSpPr>
        <p:spPr>
          <a:xfrm>
            <a:off x="-23485" y="22376"/>
            <a:ext cx="9144000" cy="1219474"/>
          </a:xfrm>
          <a:prstGeom prst="rect">
            <a:avLst/>
          </a:prstGeom>
        </p:spPr>
        <p:txBody>
          <a:bodyPr wrap="square" lIns="540000" tIns="360000" rIns="540000" bIns="360000">
            <a:spAutoFit/>
          </a:bodyPr>
          <a:lstStyle/>
          <a:p>
            <a:endParaRPr lang="en-GB" sz="1600" b="1" i="1" u="sng" dirty="0"/>
          </a:p>
          <a:p>
            <a:endParaRPr lang="en-GB" sz="1600" b="1" dirty="0" smtClean="0"/>
          </a:p>
        </p:txBody>
      </p:sp>
      <p:sp>
        <p:nvSpPr>
          <p:cNvPr id="7" name="Rectangle 6"/>
          <p:cNvSpPr/>
          <p:nvPr/>
        </p:nvSpPr>
        <p:spPr>
          <a:xfrm>
            <a:off x="251520" y="188640"/>
            <a:ext cx="8640960" cy="369332"/>
          </a:xfrm>
          <a:prstGeom prst="rect">
            <a:avLst/>
          </a:prstGeom>
        </p:spPr>
        <p:txBody>
          <a:bodyPr wrap="square">
            <a:spAutoFit/>
          </a:bodyPr>
          <a:lstStyle/>
          <a:p>
            <a:r>
              <a:rPr lang="en-GB" b="1" u="sng" dirty="0" smtClean="0">
                <a:solidFill>
                  <a:prstClr val="black"/>
                </a:solidFill>
              </a:rPr>
              <a:t>1. Slavery in American history: Slavery </a:t>
            </a:r>
            <a:r>
              <a:rPr lang="en-GB" b="1" u="sng" dirty="0" smtClean="0">
                <a:solidFill>
                  <a:prstClr val="black"/>
                </a:solidFill>
              </a:rPr>
              <a:t>and the constitution</a:t>
            </a:r>
            <a:endParaRPr lang="en-GB" b="1" u="sng" dirty="0">
              <a:solidFill>
                <a:prstClr val="black"/>
              </a:solidFill>
            </a:endParaRPr>
          </a:p>
        </p:txBody>
      </p:sp>
    </p:spTree>
    <p:extLst>
      <p:ext uri="{BB962C8B-B14F-4D97-AF65-F5344CB8AC3E}">
        <p14:creationId xmlns:p14="http://schemas.microsoft.com/office/powerpoint/2010/main" val="1182800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485" y="134076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1043782208"/>
              </p:ext>
            </p:extLst>
          </p:nvPr>
        </p:nvGraphicFramePr>
        <p:xfrm>
          <a:off x="755575" y="658425"/>
          <a:ext cx="7897396" cy="6044184"/>
        </p:xfrm>
        <a:graphic>
          <a:graphicData uri="http://schemas.openxmlformats.org/drawingml/2006/table">
            <a:tbl>
              <a:tblPr firstRow="1" firstCol="1" bandRow="1">
                <a:tableStyleId>{5C22544A-7EE6-4342-B048-85BDC9FD1C3A}</a:tableStyleId>
              </a:tblPr>
              <a:tblGrid>
                <a:gridCol w="3948698"/>
                <a:gridCol w="3948698"/>
              </a:tblGrid>
              <a:tr h="292168">
                <a:tc>
                  <a:txBody>
                    <a:bodyPr/>
                    <a:lstStyle/>
                    <a:p>
                      <a:pPr algn="ctr">
                        <a:spcAft>
                          <a:spcPts val="0"/>
                        </a:spcAft>
                      </a:pPr>
                      <a:r>
                        <a:rPr lang="en-GB" sz="2400" dirty="0" smtClean="0">
                          <a:solidFill>
                            <a:srgbClr val="0000CC"/>
                          </a:solidFill>
                          <a:effectLst/>
                        </a:rPr>
                        <a:t>Hamilton</a:t>
                      </a:r>
                      <a:endParaRPr lang="en-GB" sz="2400" b="1"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ctr">
                        <a:spcAft>
                          <a:spcPts val="0"/>
                        </a:spcAft>
                      </a:pPr>
                      <a:r>
                        <a:rPr lang="en-GB" sz="2400" b="1" dirty="0" smtClean="0">
                          <a:solidFill>
                            <a:srgbClr val="FF0000"/>
                          </a:solidFill>
                          <a:effectLst/>
                        </a:rPr>
                        <a:t>Jefferson</a:t>
                      </a:r>
                      <a:endParaRPr lang="en-GB" sz="2400" b="1" dirty="0">
                        <a:solidFill>
                          <a:srgbClr val="FF0000"/>
                        </a:solidFill>
                        <a:effectLst/>
                        <a:latin typeface="Calibri"/>
                      </a:endParaRPr>
                    </a:p>
                  </a:txBody>
                  <a:tcPr marL="68580" marR="68580" marT="0" marB="0">
                    <a:solidFill>
                      <a:schemeClr val="accent5">
                        <a:lumMod val="20000"/>
                        <a:lumOff val="80000"/>
                      </a:schemeClr>
                    </a:solidFill>
                  </a:tcPr>
                </a:tc>
              </a:tr>
              <a:tr h="315440">
                <a:tc>
                  <a:txBody>
                    <a:bodyPr/>
                    <a:lstStyle/>
                    <a:p>
                      <a:pPr>
                        <a:spcAft>
                          <a:spcPts val="0"/>
                        </a:spcAft>
                      </a:pPr>
                      <a:r>
                        <a:rPr lang="en-GB" sz="1800" b="0" dirty="0" smtClean="0">
                          <a:solidFill>
                            <a:srgbClr val="0000CC"/>
                          </a:solidFill>
                          <a:effectLst/>
                        </a:rPr>
                        <a:t>Federalist Party</a:t>
                      </a:r>
                      <a:endParaRPr lang="en-GB" sz="1800" b="0" dirty="0">
                        <a:solidFill>
                          <a:srgbClr val="0000CC"/>
                        </a:solidFill>
                        <a:effectLst/>
                        <a:latin typeface="Calibri"/>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smtClean="0">
                          <a:solidFill>
                            <a:srgbClr val="FF0000"/>
                          </a:solidFill>
                          <a:effectLst/>
                        </a:rPr>
                        <a:t>(Democratic-)Republican Party</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503990">
                <a:tc>
                  <a:txBody>
                    <a:bodyPr/>
                    <a:lstStyle/>
                    <a:p>
                      <a:pPr>
                        <a:lnSpc>
                          <a:spcPct val="115000"/>
                        </a:lnSpc>
                        <a:spcAft>
                          <a:spcPts val="0"/>
                        </a:spcAft>
                      </a:pPr>
                      <a:r>
                        <a:rPr lang="en-GB" sz="1800" b="1" dirty="0" smtClean="0">
                          <a:solidFill>
                            <a:srgbClr val="0000CC"/>
                          </a:solidFill>
                          <a:effectLst/>
                        </a:rPr>
                        <a:t>Strong central government</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States’ rights and limited central government</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741173">
                <a:tc>
                  <a:txBody>
                    <a:bodyPr/>
                    <a:lstStyle/>
                    <a:p>
                      <a:pPr>
                        <a:lnSpc>
                          <a:spcPct val="115000"/>
                        </a:lnSpc>
                        <a:spcAft>
                          <a:spcPts val="0"/>
                        </a:spcAft>
                      </a:pPr>
                      <a:r>
                        <a:rPr lang="en-GB" sz="1800" b="0" dirty="0" smtClean="0">
                          <a:solidFill>
                            <a:srgbClr val="0000CC"/>
                          </a:solidFill>
                          <a:effectLst/>
                          <a:latin typeface="Calibri"/>
                          <a:ea typeface="Calibri"/>
                          <a:cs typeface="Times New Roman"/>
                        </a:rPr>
                        <a:t>Believed</a:t>
                      </a:r>
                      <a:r>
                        <a:rPr lang="en-GB" sz="1800" b="0" baseline="0" dirty="0" smtClean="0">
                          <a:solidFill>
                            <a:srgbClr val="0000CC"/>
                          </a:solidFill>
                          <a:effectLst/>
                          <a:latin typeface="Calibri"/>
                          <a:ea typeface="Calibri"/>
                          <a:cs typeface="Times New Roman"/>
                        </a:rPr>
                        <a:t> an enlightened body of citizens should exercise political power – ‘republicanism’</a:t>
                      </a: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smtClean="0">
                          <a:solidFill>
                            <a:srgbClr val="FF0000"/>
                          </a:solidFill>
                          <a:effectLst/>
                          <a:latin typeface="+mn-lt"/>
                          <a:ea typeface="Calibri"/>
                          <a:cs typeface="Times New Roman"/>
                        </a:rPr>
                        <a:t>Embraced </a:t>
                      </a:r>
                      <a:r>
                        <a:rPr lang="en-GB" sz="1800" b="1" dirty="0" smtClean="0">
                          <a:solidFill>
                            <a:srgbClr val="FF0000"/>
                          </a:solidFill>
                          <a:effectLst/>
                          <a:latin typeface="+mn-lt"/>
                          <a:ea typeface="Calibri"/>
                          <a:cs typeface="Times New Roman"/>
                        </a:rPr>
                        <a:t>mass participation in politics </a:t>
                      </a:r>
                      <a:r>
                        <a:rPr lang="en-GB" sz="1800" b="0" dirty="0" smtClean="0">
                          <a:solidFill>
                            <a:srgbClr val="FF0000"/>
                          </a:solidFill>
                          <a:effectLst/>
                          <a:latin typeface="+mn-lt"/>
                          <a:ea typeface="Calibri"/>
                          <a:cs typeface="Times New Roman"/>
                        </a:rPr>
                        <a:t>– ‘democratic’</a:t>
                      </a:r>
                    </a:p>
                  </a:txBody>
                  <a:tcPr marL="68580" marR="68580" marT="0" marB="0">
                    <a:solidFill>
                      <a:schemeClr val="accent5">
                        <a:lumMod val="20000"/>
                        <a:lumOff val="80000"/>
                      </a:schemeClr>
                    </a:solidFill>
                  </a:tcPr>
                </a:tc>
              </a:tr>
              <a:tr h="489178">
                <a:tc>
                  <a:txBody>
                    <a:bodyPr/>
                    <a:lstStyle/>
                    <a:p>
                      <a:pPr>
                        <a:lnSpc>
                          <a:spcPct val="115000"/>
                        </a:lnSpc>
                        <a:spcAft>
                          <a:spcPts val="0"/>
                        </a:spcAft>
                      </a:pPr>
                      <a:r>
                        <a:rPr lang="en-GB" sz="1800" b="1" dirty="0" smtClean="0">
                          <a:solidFill>
                            <a:srgbClr val="0000CC"/>
                          </a:solidFill>
                          <a:effectLst/>
                        </a:rPr>
                        <a:t>Represented interests of commerce and manufacturing</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Represented</a:t>
                      </a:r>
                      <a:r>
                        <a:rPr lang="en-GB" sz="1800" b="1" baseline="0" dirty="0" smtClean="0">
                          <a:solidFill>
                            <a:srgbClr val="FF0000"/>
                          </a:solidFill>
                          <a:effectLst/>
                        </a:rPr>
                        <a:t> i</a:t>
                      </a:r>
                      <a:r>
                        <a:rPr lang="en-GB" sz="1800" b="1" dirty="0" smtClean="0">
                          <a:solidFill>
                            <a:srgbClr val="FF0000"/>
                          </a:solidFill>
                          <a:effectLst/>
                        </a:rPr>
                        <a:t>nterests and agriculture and farming</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630880">
                <a:tc>
                  <a:txBody>
                    <a:bodyPr/>
                    <a:lstStyle/>
                    <a:p>
                      <a:pPr>
                        <a:lnSpc>
                          <a:spcPct val="115000"/>
                        </a:lnSpc>
                        <a:spcAft>
                          <a:spcPts val="0"/>
                        </a:spcAft>
                      </a:pPr>
                      <a:r>
                        <a:rPr lang="en-GB" sz="1800" b="1" dirty="0" smtClean="0">
                          <a:solidFill>
                            <a:srgbClr val="0000CC"/>
                          </a:solidFill>
                          <a:effectLst/>
                        </a:rPr>
                        <a:t>Strongest support in New England  and northeast</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Strongest support in south</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489178">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800" b="0" dirty="0" smtClean="0">
                          <a:solidFill>
                            <a:srgbClr val="0000CC"/>
                          </a:solidFill>
                          <a:effectLst/>
                        </a:rPr>
                        <a:t>Diplomatic links to Britain; support for Britain in conflicts with France</a:t>
                      </a:r>
                      <a:endParaRPr lang="en-GB" sz="1800" b="0" dirty="0" smtClean="0">
                        <a:solidFill>
                          <a:srgbClr val="0000CC"/>
                        </a:solidFill>
                        <a:effectLst/>
                        <a:latin typeface="+mn-lt"/>
                        <a:ea typeface="Calibri"/>
                        <a:cs typeface="Times New Roman"/>
                      </a:endParaRPr>
                    </a:p>
                  </a:txBody>
                  <a:tcPr marL="68580" marR="68580" marT="0" marB="0">
                    <a:solidFill>
                      <a:schemeClr val="accent5">
                        <a:lumMod val="20000"/>
                        <a:lumOff val="80000"/>
                      </a:schemeClr>
                    </a:solidFill>
                  </a:tcPr>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800" b="0" dirty="0" smtClean="0">
                          <a:solidFill>
                            <a:srgbClr val="FF0000"/>
                          </a:solidFill>
                          <a:effectLst/>
                        </a:rPr>
                        <a:t>Diplomatic links to France; support for French Revolution</a:t>
                      </a:r>
                      <a:endParaRPr lang="en-GB" sz="1800" b="0" dirty="0" smtClean="0">
                        <a:solidFill>
                          <a:srgbClr val="FF0000"/>
                        </a:solidFill>
                        <a:effectLst/>
                        <a:latin typeface="+mn-lt"/>
                        <a:ea typeface="Calibri"/>
                        <a:cs typeface="Times New Roman"/>
                      </a:endParaRPr>
                    </a:p>
                  </a:txBody>
                  <a:tcPr marL="68580" marR="68580" marT="0" marB="0">
                    <a:solidFill>
                      <a:schemeClr val="accent5">
                        <a:lumMod val="20000"/>
                        <a:lumOff val="80000"/>
                      </a:schemeClr>
                    </a:solidFill>
                  </a:tcPr>
                </a:tc>
              </a:tr>
              <a:tr h="315440">
                <a:tc>
                  <a:txBody>
                    <a:bodyPr/>
                    <a:lstStyle/>
                    <a:p>
                      <a:pPr>
                        <a:lnSpc>
                          <a:spcPct val="115000"/>
                        </a:lnSpc>
                        <a:spcAft>
                          <a:spcPts val="0"/>
                        </a:spcAft>
                      </a:pPr>
                      <a:r>
                        <a:rPr lang="en-GB" sz="1800" b="1" dirty="0" smtClean="0">
                          <a:solidFill>
                            <a:srgbClr val="0000CC"/>
                          </a:solidFill>
                          <a:effectLst/>
                        </a:rPr>
                        <a:t>Centralised </a:t>
                      </a:r>
                      <a:r>
                        <a:rPr lang="en-GB" sz="1800" b="0" dirty="0" smtClean="0">
                          <a:solidFill>
                            <a:srgbClr val="0000CC"/>
                          </a:solidFill>
                          <a:effectLst/>
                        </a:rPr>
                        <a:t>banking system</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State autonomy </a:t>
                      </a:r>
                      <a:r>
                        <a:rPr lang="en-GB" sz="1800" b="0" dirty="0" smtClean="0">
                          <a:solidFill>
                            <a:srgbClr val="FF0000"/>
                          </a:solidFill>
                          <a:effectLst/>
                        </a:rPr>
                        <a:t>over financial affairs</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612386">
                <a:tc>
                  <a:txBody>
                    <a:bodyPr/>
                    <a:lstStyle/>
                    <a:p>
                      <a:pPr>
                        <a:lnSpc>
                          <a:spcPct val="115000"/>
                        </a:lnSpc>
                        <a:spcAft>
                          <a:spcPts val="0"/>
                        </a:spcAft>
                      </a:pPr>
                      <a:r>
                        <a:rPr lang="en-GB" sz="1800" b="0" dirty="0" smtClean="0">
                          <a:solidFill>
                            <a:srgbClr val="0000CC"/>
                          </a:solidFill>
                          <a:effectLst/>
                        </a:rPr>
                        <a:t>Federal bank pays foreign debts and assumes states’ debts</a:t>
                      </a:r>
                      <a:endParaRPr lang="en-GB" sz="1800" b="0"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0" dirty="0" smtClean="0">
                          <a:solidFill>
                            <a:srgbClr val="FF0000"/>
                          </a:solidFill>
                          <a:effectLst/>
                        </a:rPr>
                        <a:t>Federal bank pays foreign debts only; states’ retain debts</a:t>
                      </a:r>
                      <a:endParaRPr lang="en-GB" sz="1800" b="0"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r h="755984">
                <a:tc>
                  <a:txBody>
                    <a:bodyPr/>
                    <a:lstStyle/>
                    <a:p>
                      <a:pPr>
                        <a:lnSpc>
                          <a:spcPct val="115000"/>
                        </a:lnSpc>
                        <a:spcAft>
                          <a:spcPts val="0"/>
                        </a:spcAft>
                      </a:pPr>
                      <a:r>
                        <a:rPr lang="en-GB" sz="1800" b="1" dirty="0" smtClean="0">
                          <a:solidFill>
                            <a:srgbClr val="0000CC"/>
                          </a:solidFill>
                          <a:effectLst/>
                        </a:rPr>
                        <a:t>Expansive interpretation powers</a:t>
                      </a:r>
                      <a:r>
                        <a:rPr lang="en-GB" sz="1800" b="1" baseline="0" dirty="0" smtClean="0">
                          <a:solidFill>
                            <a:srgbClr val="0000CC"/>
                          </a:solidFill>
                          <a:effectLst/>
                        </a:rPr>
                        <a:t> invested to Federal government by </a:t>
                      </a:r>
                      <a:r>
                        <a:rPr lang="en-GB" sz="1800" b="1" dirty="0" smtClean="0">
                          <a:solidFill>
                            <a:srgbClr val="0000CC"/>
                          </a:solidFill>
                          <a:effectLst/>
                        </a:rPr>
                        <a:t>the Constitution </a:t>
                      </a:r>
                      <a:endParaRPr lang="en-GB" sz="1800" b="1" dirty="0">
                        <a:solidFill>
                          <a:srgbClr val="0000CC"/>
                        </a:solidFill>
                        <a:effectLst/>
                        <a:latin typeface="Calibri"/>
                        <a:ea typeface="Calibri"/>
                        <a:cs typeface="Times New Roman"/>
                      </a:endParaRPr>
                    </a:p>
                  </a:txBody>
                  <a:tcPr marL="68580" marR="68580" marT="0" marB="0">
                    <a:solidFill>
                      <a:schemeClr val="accent5">
                        <a:lumMod val="20000"/>
                        <a:lumOff val="80000"/>
                      </a:schemeClr>
                    </a:solidFill>
                  </a:tcPr>
                </a:tc>
                <a:tc>
                  <a:txBody>
                    <a:bodyPr/>
                    <a:lstStyle/>
                    <a:p>
                      <a:pPr algn="r">
                        <a:lnSpc>
                          <a:spcPct val="115000"/>
                        </a:lnSpc>
                        <a:spcAft>
                          <a:spcPts val="0"/>
                        </a:spcAft>
                      </a:pPr>
                      <a:r>
                        <a:rPr lang="en-GB" sz="1800" b="1" dirty="0" smtClean="0">
                          <a:solidFill>
                            <a:srgbClr val="FF0000"/>
                          </a:solidFill>
                          <a:effectLst/>
                        </a:rPr>
                        <a:t>Federal government powers limited to those</a:t>
                      </a:r>
                      <a:r>
                        <a:rPr lang="en-GB" sz="1800" b="1" baseline="0" dirty="0" smtClean="0">
                          <a:solidFill>
                            <a:srgbClr val="FF0000"/>
                          </a:solidFill>
                          <a:effectLst/>
                        </a:rPr>
                        <a:t> </a:t>
                      </a:r>
                      <a:r>
                        <a:rPr lang="en-GB" sz="1800" b="1" dirty="0" smtClean="0">
                          <a:solidFill>
                            <a:srgbClr val="FF0000"/>
                          </a:solidFill>
                          <a:effectLst/>
                        </a:rPr>
                        <a:t>expressly stated in the Constitution</a:t>
                      </a:r>
                      <a:endParaRPr lang="en-GB" sz="1800" b="1" dirty="0">
                        <a:solidFill>
                          <a:srgbClr val="FF0000"/>
                        </a:solidFill>
                        <a:effectLst/>
                        <a:latin typeface="Calibri"/>
                        <a:ea typeface="Calibri"/>
                        <a:cs typeface="Times New Roman"/>
                      </a:endParaRPr>
                    </a:p>
                  </a:txBody>
                  <a:tcPr marL="68580" marR="68580" marT="0" marB="0">
                    <a:solidFill>
                      <a:schemeClr val="accent5">
                        <a:lumMod val="20000"/>
                        <a:lumOff val="80000"/>
                      </a:schemeClr>
                    </a:solidFill>
                  </a:tcPr>
                </a:tc>
              </a:tr>
            </a:tbl>
          </a:graphicData>
        </a:graphic>
      </p:graphicFrame>
      <p:sp>
        <p:nvSpPr>
          <p:cNvPr id="2" name="Rectangle 1"/>
          <p:cNvSpPr/>
          <p:nvPr/>
        </p:nvSpPr>
        <p:spPr>
          <a:xfrm>
            <a:off x="251520" y="188640"/>
            <a:ext cx="8640960" cy="369332"/>
          </a:xfrm>
          <a:prstGeom prst="rect">
            <a:avLst/>
          </a:prstGeom>
        </p:spPr>
        <p:txBody>
          <a:bodyPr wrap="square">
            <a:spAutoFit/>
          </a:bodyPr>
          <a:lstStyle/>
          <a:p>
            <a:r>
              <a:rPr lang="en-US" b="1" u="sng" dirty="0" smtClean="0">
                <a:solidFill>
                  <a:prstClr val="black"/>
                </a:solidFill>
              </a:rPr>
              <a:t>2. Territorial expansion and sectional conflict</a:t>
            </a:r>
            <a:r>
              <a:rPr lang="en-GB" b="1" u="sng" dirty="0" smtClean="0">
                <a:solidFill>
                  <a:prstClr val="black"/>
                </a:solidFill>
              </a:rPr>
              <a:t>: </a:t>
            </a:r>
            <a:r>
              <a:rPr lang="en-GB" b="1" u="sng" dirty="0" smtClean="0">
                <a:solidFill>
                  <a:prstClr val="black"/>
                </a:solidFill>
              </a:rPr>
              <a:t>Federalism </a:t>
            </a:r>
            <a:r>
              <a:rPr lang="en-GB" b="1" u="sng" dirty="0">
                <a:solidFill>
                  <a:prstClr val="black"/>
                </a:solidFill>
              </a:rPr>
              <a:t>v. democratic republicanism</a:t>
            </a:r>
          </a:p>
        </p:txBody>
      </p:sp>
    </p:spTree>
    <p:extLst>
      <p:ext uri="{BB962C8B-B14F-4D97-AF65-F5344CB8AC3E}">
        <p14:creationId xmlns:p14="http://schemas.microsoft.com/office/powerpoint/2010/main" val="13370930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619583"/>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Louisiana Purchase</a:t>
            </a:r>
            <a:endParaRPr lang="en-GB" sz="2000" b="1" u="sng" dirty="0">
              <a:solidFill>
                <a:prstClr val="black"/>
              </a:solidFill>
            </a:endParaRPr>
          </a:p>
          <a:p>
            <a:endParaRPr lang="en-GB" sz="2000" b="1" dirty="0" smtClean="0">
              <a:solidFill>
                <a:prstClr val="black"/>
              </a:solidFill>
            </a:endParaRPr>
          </a:p>
          <a:p>
            <a:pPr lvl="1"/>
            <a:endParaRPr lang="en-GB" dirty="0" smtClean="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890911"/>
            <a:ext cx="4896544" cy="3689410"/>
          </a:xfrm>
          <a:prstGeom prst="rect">
            <a:avLst/>
          </a:prstGeom>
        </p:spPr>
      </p:pic>
      <p:sp>
        <p:nvSpPr>
          <p:cNvPr id="5" name="Rectangle 4"/>
          <p:cNvSpPr/>
          <p:nvPr/>
        </p:nvSpPr>
        <p:spPr>
          <a:xfrm>
            <a:off x="-36782" y="798177"/>
            <a:ext cx="4176733" cy="2850690"/>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b="1" dirty="0" smtClean="0">
                <a:solidFill>
                  <a:prstClr val="black"/>
                </a:solidFill>
              </a:rPr>
              <a:t>Perennial disputes over whether slavery would be admitted into Louisiana territory West of the Mississippi </a:t>
            </a:r>
          </a:p>
          <a:p>
            <a:endParaRPr lang="en-GB" sz="2000" b="1" dirty="0" smtClean="0">
              <a:solidFill>
                <a:prstClr val="black"/>
              </a:solidFill>
            </a:endParaRPr>
          </a:p>
          <a:p>
            <a:pPr lvl="1"/>
            <a:endParaRPr lang="en-GB" dirty="0" smtClean="0"/>
          </a:p>
        </p:txBody>
      </p:sp>
    </p:spTree>
    <p:extLst>
      <p:ext uri="{BB962C8B-B14F-4D97-AF65-F5344CB8AC3E}">
        <p14:creationId xmlns:p14="http://schemas.microsoft.com/office/powerpoint/2010/main" val="18521304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886" y="0"/>
            <a:ext cx="9200886" cy="1342584"/>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Louisiana Purchase</a:t>
            </a:r>
            <a:endParaRPr lang="en-GB" sz="2000" b="1" u="sng" dirty="0">
              <a:solidFill>
                <a:prstClr val="black"/>
              </a:solidFill>
            </a:endParaRPr>
          </a:p>
          <a:p>
            <a:endParaRPr lang="en-GB" sz="2000" b="1" dirty="0" smtClean="0">
              <a:solidFill>
                <a:prstClr val="black"/>
              </a:solidFill>
            </a:endParaRPr>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30269" y="671292"/>
            <a:ext cx="2204362"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932039" y="4826675"/>
            <a:ext cx="1981767" cy="2308324"/>
          </a:xfrm>
          <a:prstGeom prst="rect">
            <a:avLst/>
          </a:prstGeom>
        </p:spPr>
        <p:txBody>
          <a:bodyPr wrap="square">
            <a:spAutoFit/>
          </a:bodyPr>
          <a:lstStyle/>
          <a:p>
            <a:pPr algn="r"/>
            <a:r>
              <a:rPr lang="en-GB" dirty="0"/>
              <a:t/>
            </a:r>
            <a:br>
              <a:rPr lang="en-GB" dirty="0"/>
            </a:br>
            <a:r>
              <a:rPr lang="en-GB" dirty="0"/>
              <a:t>Toussaint </a:t>
            </a:r>
            <a:r>
              <a:rPr lang="en-GB" dirty="0" err="1" smtClean="0"/>
              <a:t>L’Ouverture</a:t>
            </a:r>
            <a:r>
              <a:rPr lang="en-GB" dirty="0" smtClean="0"/>
              <a:t> </a:t>
            </a:r>
            <a:r>
              <a:rPr lang="en-GB" dirty="0"/>
              <a:t>(1743–1803, top); Jean-Jacques Dessalines (1758 – </a:t>
            </a:r>
            <a:r>
              <a:rPr lang="en-GB" dirty="0" smtClean="0"/>
              <a:t>1806, bottom)</a:t>
            </a:r>
            <a:r>
              <a:rPr lang="en-GB" dirty="0"/>
              <a:t/>
            </a:r>
            <a:br>
              <a:rPr lang="en-GB" dirty="0"/>
            </a:br>
            <a:endParaRPr lang="en-GB" dirty="0"/>
          </a:p>
        </p:txBody>
      </p:sp>
      <p:sp>
        <p:nvSpPr>
          <p:cNvPr id="5" name="Rectangle 4"/>
          <p:cNvSpPr/>
          <p:nvPr/>
        </p:nvSpPr>
        <p:spPr>
          <a:xfrm>
            <a:off x="1" y="701207"/>
            <a:ext cx="6913806" cy="5620679"/>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smtClean="0">
                <a:solidFill>
                  <a:prstClr val="black"/>
                </a:solidFill>
              </a:rPr>
              <a:t>Negotiated by future president James Monroe and legation representing French Emperor Napoleon Bonaparte, 1803</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smtClean="0">
                <a:solidFill>
                  <a:prstClr val="black"/>
                </a:solidFill>
              </a:rPr>
              <a:t>Defeat of French forces in Haitian War of Independence led Napoleon to lament “damn sugar, damn coffee, damn colonies,” and helped decision to sell remaining North American possessions to United States</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smtClean="0">
                <a:solidFill>
                  <a:prstClr val="black"/>
                </a:solidFill>
              </a:rPr>
              <a:t>Threat of slave revolt in the image of Haiti cast shadow over southern states throughout antebellum period</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dirty="0" smtClean="0">
              <a:solidFill>
                <a:prstClr val="black"/>
              </a:solidFill>
            </a:endParaRPr>
          </a:p>
          <a:p>
            <a:pPr lvl="1"/>
            <a:endParaRPr lang="en-GB"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0269" y="4129576"/>
            <a:ext cx="2261245" cy="2728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5093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927360"/>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Missouri Compromise, 1820 </a:t>
            </a:r>
          </a:p>
          <a:p>
            <a:endParaRPr lang="en-GB" sz="2000" b="1" u="sng" dirty="0">
              <a:solidFill>
                <a:prstClr val="black"/>
              </a:solidFill>
            </a:endParaRPr>
          </a:p>
          <a:p>
            <a:endParaRPr lang="en-GB" sz="2000" b="1" dirty="0" smtClean="0">
              <a:solidFill>
                <a:prstClr val="black"/>
              </a:solidFill>
            </a:endParaRPr>
          </a:p>
          <a:p>
            <a:pPr lvl="1"/>
            <a:endParaRPr lang="en-GB" dirty="0" smtClean="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862889"/>
            <a:ext cx="6766326" cy="3920862"/>
          </a:xfrm>
          <a:prstGeom prst="rect">
            <a:avLst/>
          </a:prstGeom>
        </p:spPr>
      </p:pic>
      <p:sp>
        <p:nvSpPr>
          <p:cNvPr id="8" name="Rectangle 7"/>
          <p:cNvSpPr/>
          <p:nvPr/>
        </p:nvSpPr>
        <p:spPr>
          <a:xfrm>
            <a:off x="-31041" y="4592086"/>
            <a:ext cx="9200886" cy="226591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smtClean="0">
                <a:solidFill>
                  <a:prstClr val="black"/>
                </a:solidFill>
              </a:rPr>
              <a:t>Settled dispute over whether Missouri should be admitted to Union as a slave state – Maine admitted as free state and banned slavery from all other former Louisiana territories north </a:t>
            </a:r>
            <a:r>
              <a:rPr lang="en-GB" sz="2000" dirty="0">
                <a:solidFill>
                  <a:prstClr val="black"/>
                </a:solidFill>
              </a:rPr>
              <a:t>of </a:t>
            </a:r>
            <a:r>
              <a:rPr lang="en-GB" sz="2000" dirty="0" smtClean="0">
                <a:solidFill>
                  <a:prstClr val="black"/>
                </a:solidFill>
              </a:rPr>
              <a:t>parallel </a:t>
            </a:r>
            <a:r>
              <a:rPr lang="en-GB" sz="2000" dirty="0">
                <a:solidFill>
                  <a:prstClr val="black"/>
                </a:solidFill>
              </a:rPr>
              <a:t>36°30</a:t>
            </a:r>
            <a:r>
              <a:rPr lang="en-GB" sz="2000" dirty="0" smtClean="0">
                <a:solidFill>
                  <a:prstClr val="black"/>
                </a:solidFill>
              </a:rPr>
              <a:t>′</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Created balance in no. senators admitted from slave and free states</a:t>
            </a:r>
            <a:endParaRPr lang="en-GB" dirty="0" smtClean="0"/>
          </a:p>
        </p:txBody>
      </p:sp>
    </p:spTree>
    <p:extLst>
      <p:ext uri="{BB962C8B-B14F-4D97-AF65-F5344CB8AC3E}">
        <p14:creationId xmlns:p14="http://schemas.microsoft.com/office/powerpoint/2010/main" val="39790835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98767"/>
            <a:ext cx="5508104" cy="5651456"/>
          </a:xfrm>
          <a:prstGeom prst="rect">
            <a:avLst/>
          </a:prstGeom>
        </p:spPr>
        <p:txBody>
          <a:bodyPr wrap="square" lIns="540000" tIns="360000" rIns="540000" bIns="360000">
            <a:spAutoFit/>
          </a:bodyPr>
          <a:lstStyle/>
          <a:p>
            <a:r>
              <a:rPr lang="en-US" sz="2000" b="1" dirty="0" smtClean="0"/>
              <a:t>1836–1845	Republic of Texas</a:t>
            </a:r>
            <a:endParaRPr lang="en-GB" sz="1200" b="1" dirty="0" smtClean="0"/>
          </a:p>
          <a:p>
            <a:endParaRPr lang="en-US" sz="2000" b="1" dirty="0" smtClean="0"/>
          </a:p>
          <a:p>
            <a:pPr marL="457200" indent="-457200">
              <a:buAutoNum type="arabicPlain" startAt="1845"/>
            </a:pPr>
            <a:r>
              <a:rPr lang="en-US" sz="2000" b="1" dirty="0" smtClean="0"/>
              <a:t> 		Annexation of Texas</a:t>
            </a:r>
          </a:p>
          <a:p>
            <a:endParaRPr lang="en-US" sz="2000" b="1" dirty="0" smtClean="0"/>
          </a:p>
          <a:p>
            <a:r>
              <a:rPr lang="en-US" sz="2000" b="1" dirty="0" smtClean="0"/>
              <a:t>1846–1848 	Mexican-American War </a:t>
            </a:r>
          </a:p>
          <a:p>
            <a:pPr marL="457200" indent="-457200">
              <a:buAutoNum type="arabicPlain" startAt="1845"/>
            </a:pPr>
            <a:endParaRPr lang="en-GB" sz="2000" dirty="0"/>
          </a:p>
          <a:p>
            <a:pPr marL="457200" indent="-457200">
              <a:buAutoNum type="arabicPlain" startAt="1848"/>
            </a:pPr>
            <a:r>
              <a:rPr lang="en-US" sz="2000" b="1" dirty="0" smtClean="0"/>
              <a:t> </a:t>
            </a:r>
            <a:r>
              <a:rPr lang="en-US" sz="2000" b="1" i="1" dirty="0" smtClean="0"/>
              <a:t>	</a:t>
            </a:r>
            <a:r>
              <a:rPr lang="en-US" sz="2000" b="1" dirty="0" smtClean="0"/>
              <a:t>Treaty </a:t>
            </a:r>
            <a:r>
              <a:rPr lang="en-US" sz="2000" b="1" dirty="0"/>
              <a:t>of Guadalupe Hidalgo</a:t>
            </a:r>
            <a:r>
              <a:rPr lang="en-US" sz="2000" dirty="0"/>
              <a:t>.  </a:t>
            </a:r>
            <a:r>
              <a:rPr lang="en-US" sz="2000" dirty="0" smtClean="0"/>
              <a:t>	Mexico </a:t>
            </a:r>
            <a:r>
              <a:rPr lang="en-US" sz="2000" dirty="0"/>
              <a:t>accepts Rio Grande </a:t>
            </a:r>
            <a:r>
              <a:rPr lang="en-US" sz="2000" dirty="0" smtClean="0"/>
              <a:t>	river </a:t>
            </a:r>
            <a:r>
              <a:rPr lang="en-US" sz="2000" dirty="0"/>
              <a:t>as Texas’s border with </a:t>
            </a:r>
            <a:r>
              <a:rPr lang="en-US" sz="2000" dirty="0" smtClean="0"/>
              <a:t>	Mexico </a:t>
            </a:r>
            <a:r>
              <a:rPr lang="en-US" sz="2000" dirty="0"/>
              <a:t>and cedes present day </a:t>
            </a:r>
            <a:r>
              <a:rPr lang="en-US" sz="2000" dirty="0" smtClean="0"/>
              <a:t>	territory </a:t>
            </a:r>
            <a:r>
              <a:rPr lang="en-US" sz="2000" dirty="0"/>
              <a:t>of California, New </a:t>
            </a:r>
            <a:r>
              <a:rPr lang="en-US" sz="2000" dirty="0" smtClean="0"/>
              <a:t>	Mexico</a:t>
            </a:r>
            <a:r>
              <a:rPr lang="en-US" sz="2000" dirty="0"/>
              <a:t>, Nevada, and parts of </a:t>
            </a:r>
            <a:r>
              <a:rPr lang="en-US" sz="2000" dirty="0" smtClean="0"/>
              <a:t>	Colorado</a:t>
            </a:r>
            <a:r>
              <a:rPr lang="en-US" sz="2000" dirty="0"/>
              <a:t>, Arizona, and Utah, to </a:t>
            </a:r>
            <a:r>
              <a:rPr lang="en-US" sz="2000" dirty="0" smtClean="0"/>
              <a:t>	the </a:t>
            </a:r>
            <a:r>
              <a:rPr lang="en-US" sz="2000" dirty="0"/>
              <a:t>United States</a:t>
            </a:r>
            <a:r>
              <a:rPr lang="en-US" sz="2000" dirty="0" smtClean="0"/>
              <a:t>.</a:t>
            </a:r>
          </a:p>
          <a:p>
            <a:r>
              <a:rPr lang="en-US" sz="2000" b="1" dirty="0" smtClean="0"/>
              <a:t>		</a:t>
            </a:r>
            <a:endParaRPr lang="en-GB" sz="2000" dirty="0"/>
          </a:p>
          <a:p>
            <a:endParaRPr lang="en-GB" sz="2000" b="1" u="sng" dirty="0">
              <a:solidFill>
                <a:prstClr val="black"/>
              </a:solidFill>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5379929" y="76470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a:solidFill>
                  <a:prstClr val="black"/>
                </a:solidFill>
              </a:rPr>
              <a:t>Texas and Mexican-American War</a:t>
            </a:r>
          </a:p>
        </p:txBody>
      </p:sp>
    </p:spTree>
    <p:extLst>
      <p:ext uri="{BB962C8B-B14F-4D97-AF65-F5344CB8AC3E}">
        <p14:creationId xmlns:p14="http://schemas.microsoft.com/office/powerpoint/2010/main" val="2425385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1" y="898767"/>
            <a:ext cx="9124499" cy="5343680"/>
          </a:xfrm>
          <a:prstGeom prst="rect">
            <a:avLst/>
          </a:prstGeom>
        </p:spPr>
        <p:txBody>
          <a:bodyPr wrap="square" lIns="540000" tIns="360000" rIns="540000" bIns="360000">
            <a:spAutoFit/>
          </a:bodyPr>
          <a:lstStyle/>
          <a:p>
            <a:pPr algn="just"/>
            <a:r>
              <a:rPr lang="en-GB" sz="2000" dirty="0" smtClean="0"/>
              <a:t>1846  </a:t>
            </a:r>
          </a:p>
          <a:p>
            <a:pPr algn="just"/>
            <a:r>
              <a:rPr lang="en-GB" sz="2000" dirty="0" smtClean="0"/>
              <a:t>Representative David Wilmot proposes prohibition of slavery in  any land acquired from Mexico</a:t>
            </a:r>
          </a:p>
          <a:p>
            <a:pPr algn="just"/>
            <a:endParaRPr lang="en-GB" sz="2000" dirty="0"/>
          </a:p>
          <a:p>
            <a:pPr marL="457200" indent="-457200" algn="just">
              <a:buAutoNum type="arabicPlain" startAt="1847"/>
            </a:pPr>
            <a:r>
              <a:rPr lang="en-GB" sz="2000" dirty="0" smtClean="0"/>
              <a:t> </a:t>
            </a:r>
            <a:endParaRPr lang="en-GB" sz="2000" dirty="0"/>
          </a:p>
          <a:p>
            <a:pPr algn="just"/>
            <a:r>
              <a:rPr lang="en-GB" sz="2000" dirty="0" smtClean="0"/>
              <a:t>Senator Stephen A Douglas  articulates the doctrine of  popular sovereignty</a:t>
            </a:r>
          </a:p>
          <a:p>
            <a:pPr marL="457200" indent="-457200" algn="just">
              <a:buAutoNum type="arabicPlain" startAt="1847"/>
            </a:pPr>
            <a:endParaRPr lang="en-GB" sz="2000" dirty="0" smtClean="0"/>
          </a:p>
          <a:p>
            <a:pPr algn="just"/>
            <a:r>
              <a:rPr lang="en-GB" sz="2000" dirty="0" smtClean="0"/>
              <a:t>1849</a:t>
            </a:r>
          </a:p>
          <a:p>
            <a:pPr algn="just"/>
            <a:r>
              <a:rPr lang="en-GB" sz="2000" dirty="0" smtClean="0"/>
              <a:t>California and New Mexico draft constitutions forbidding slavery  and apply for admission to Union, upsetting 15:15 free-slave state balance </a:t>
            </a:r>
            <a:endParaRPr lang="en-GB" sz="2000" dirty="0"/>
          </a:p>
          <a:p>
            <a:pPr algn="just"/>
            <a:endParaRPr lang="en-GB" sz="2000" dirty="0" smtClean="0"/>
          </a:p>
          <a:p>
            <a:pPr algn="ctr"/>
            <a:r>
              <a:rPr lang="en-GB" sz="2000" b="1" dirty="0" smtClean="0"/>
              <a:t>Wilmot Proviso </a:t>
            </a:r>
            <a:r>
              <a:rPr lang="en-GB" sz="2000" dirty="0" smtClean="0"/>
              <a:t>=</a:t>
            </a:r>
            <a:r>
              <a:rPr lang="en-GB" sz="2000" b="1" dirty="0" smtClean="0"/>
              <a:t> </a:t>
            </a:r>
            <a:r>
              <a:rPr lang="en-GB" sz="2000" dirty="0" smtClean="0"/>
              <a:t>ban on spread of slavery</a:t>
            </a:r>
            <a:endParaRPr lang="en-GB" sz="2000" b="1" dirty="0" smtClean="0"/>
          </a:p>
          <a:p>
            <a:pPr algn="ctr"/>
            <a:r>
              <a:rPr lang="en-US" sz="2000" dirty="0" smtClean="0"/>
              <a:t> v</a:t>
            </a:r>
          </a:p>
          <a:p>
            <a:pPr algn="ctr"/>
            <a:r>
              <a:rPr lang="en-US" sz="2000" b="1" dirty="0" smtClean="0"/>
              <a:t>Popular Sovereignty </a:t>
            </a:r>
            <a:r>
              <a:rPr lang="en-US" sz="2000" dirty="0" smtClean="0"/>
              <a:t>= states’ rights to self-determination on slave issue via democratic vote of the electorate</a:t>
            </a:r>
            <a:endParaRPr lang="en-GB" sz="2000" b="1" u="sng" dirty="0">
              <a:solidFill>
                <a:prstClr val="black"/>
              </a:solidFill>
            </a:endParaRP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a:solidFill>
                  <a:prstClr val="black"/>
                </a:solidFill>
              </a:rPr>
              <a:t>Texas and Mexican-American War</a:t>
            </a:r>
          </a:p>
        </p:txBody>
      </p:sp>
    </p:spTree>
    <p:extLst>
      <p:ext uri="{BB962C8B-B14F-4D97-AF65-F5344CB8AC3E}">
        <p14:creationId xmlns:p14="http://schemas.microsoft.com/office/powerpoint/2010/main" val="10778010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98767"/>
            <a:ext cx="9124498"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California admitted as a free state</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Decree that popular sovereignty would decide whether slavery was permitted in New Mexico and Utah  - Texas relinquished claims to New Mexico territory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New Fugitive Slave Act – enabled slave-owners to arrest runaway slaves without warrant; runaways denied right to trial by jury; fines and jail terms as punishments for those assisting runaways</a:t>
            </a:r>
            <a:endParaRPr lang="en-GB" sz="2000" b="1" u="sng"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Compromise of 1850</a:t>
            </a:r>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59" y="790514"/>
            <a:ext cx="4896546" cy="2864845"/>
          </a:xfrm>
          <a:prstGeom prst="rect">
            <a:avLst/>
          </a:prstGeom>
        </p:spPr>
      </p:pic>
    </p:spTree>
    <p:extLst>
      <p:ext uri="{BB962C8B-B14F-4D97-AF65-F5344CB8AC3E}">
        <p14:creationId xmlns:p14="http://schemas.microsoft.com/office/powerpoint/2010/main" val="27039279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98767"/>
            <a:ext cx="5613122"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Stephen A Douglas (1813–1861), Senator for Illinois, 1847–1861</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Supporter of planned transcontinental railroad; believed formal government in unorganised territories was necessary for its completion</a:t>
            </a:r>
          </a:p>
          <a:p>
            <a:pPr marL="342900" indent="-342900" algn="just">
              <a:buFont typeface="Arial" panose="020B0604020202020204" pitchFamily="34" charset="0"/>
              <a:buChar char="•"/>
            </a:pPr>
            <a:endParaRPr lang="en-GB" sz="2000" b="1"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Advocated popular sovereignty – the directly-elected will of the people at a local level – as middle ground between northern and southern agitators </a:t>
            </a:r>
            <a:endParaRPr lang="en-GB" sz="2000" dirty="0">
              <a:solidFill>
                <a:prstClr val="black"/>
              </a:solidFill>
            </a:endParaRP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Stephen A Douglas and popular sovereignty </a:t>
            </a:r>
            <a:endParaRPr lang="en-GB" sz="2000" b="1" u="sng" dirty="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624" y="898767"/>
            <a:ext cx="3458937" cy="4609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59891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98767"/>
            <a:ext cx="9124498"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Douglas argued popular sovereignty trumped terms of the Missouri Compromise</a:t>
            </a:r>
          </a:p>
          <a:p>
            <a:pPr marL="342900" indent="-342900" algn="just">
              <a:buFont typeface="Arial" panose="020B0604020202020204" pitchFamily="34" charset="0"/>
              <a:buChar char="•"/>
            </a:pPr>
            <a:r>
              <a:rPr lang="en-GB" sz="2000" dirty="0" smtClean="0"/>
              <a:t>‘Bleeding Kansas’ violence on borders 1854–1861: Missourians cross border to vote for proslavery legislatures; rival pro- and antislavery constitutions put in place</a:t>
            </a:r>
          </a:p>
          <a:p>
            <a:pPr marL="342900" indent="-342900" algn="just">
              <a:buFont typeface="Arial" panose="020B0604020202020204" pitchFamily="34" charset="0"/>
              <a:buChar char="•"/>
            </a:pPr>
            <a:r>
              <a:rPr lang="en-GB" sz="2000" dirty="0" smtClean="0">
                <a:solidFill>
                  <a:prstClr val="black"/>
                </a:solidFill>
              </a:rPr>
              <a:t>Fractured unity of Democratic and Whig Parties along geographical/sectional lines </a:t>
            </a:r>
            <a:endParaRPr lang="en-GB" sz="2000" dirty="0">
              <a:solidFill>
                <a:prstClr val="black"/>
              </a:solidFill>
            </a:endParaRP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The Kansas-Nebraska Act, 1854</a:t>
            </a:r>
            <a:endParaRPr lang="en-GB" sz="2000" b="1" u="sng"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800" y="711966"/>
            <a:ext cx="5796136" cy="3556985"/>
          </a:xfrm>
          <a:prstGeom prst="rect">
            <a:avLst/>
          </a:prstGeom>
        </p:spPr>
      </p:pic>
    </p:spTree>
    <p:extLst>
      <p:ext uri="{BB962C8B-B14F-4D97-AF65-F5344CB8AC3E}">
        <p14:creationId xmlns:p14="http://schemas.microsoft.com/office/powerpoint/2010/main" val="17645252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662014"/>
            <a:ext cx="7144786" cy="657478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US Supreme Court heard case of Dred Scott, a slave who was petitioning for freedom, on the basis that his master, John Emerson, had transported him across the state borders of Illinois, a free state, and the Wisconsin territory, where slavery was barred under the Missouri Compromise, before settling in Missouri</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For Chief Justice Roger B Taney, the case pertained to three key questions: </a:t>
            </a:r>
          </a:p>
          <a:p>
            <a:pPr marL="342900" indent="-342900" algn="just">
              <a:buFont typeface="Arial" panose="020B0604020202020204" pitchFamily="34" charset="0"/>
              <a:buChar char="•"/>
            </a:pPr>
            <a:endParaRPr lang="en-GB" sz="2000" dirty="0" smtClean="0"/>
          </a:p>
          <a:p>
            <a:pPr lvl="1"/>
            <a:r>
              <a:rPr lang="en-GB" sz="2000" dirty="0" smtClean="0"/>
              <a:t>1</a:t>
            </a:r>
            <a:r>
              <a:rPr lang="en-GB" sz="2000" dirty="0"/>
              <a:t>. Did the Supreme Court have jurisdiction to hear Scott's case?</a:t>
            </a:r>
          </a:p>
          <a:p>
            <a:pPr lvl="1"/>
            <a:r>
              <a:rPr lang="en-GB" sz="2000" dirty="0" smtClean="0"/>
              <a:t>2. Was the Missouri Compromise of 1820 in compliance with the Constitution or an overreach by Congress?</a:t>
            </a:r>
          </a:p>
          <a:p>
            <a:pPr lvl="1"/>
            <a:r>
              <a:rPr lang="en-GB" sz="2000" dirty="0" smtClean="0"/>
              <a:t>3. Did residency in free territories or states entitle a slave to freedom?</a:t>
            </a:r>
          </a:p>
          <a:p>
            <a:pPr lvl="1"/>
            <a:endParaRPr lang="en-GB" sz="2000" dirty="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US" sz="2000" b="1" u="sng" dirty="0" smtClean="0">
                <a:solidFill>
                  <a:prstClr val="black"/>
                </a:solidFill>
              </a:rPr>
              <a:t>2. Territorial expansion and sectional conflict</a:t>
            </a:r>
            <a:r>
              <a:rPr lang="en-GB" sz="2000" b="1" u="sng" dirty="0" smtClean="0">
                <a:solidFill>
                  <a:prstClr val="black"/>
                </a:solidFill>
              </a:rPr>
              <a:t>: </a:t>
            </a:r>
            <a:r>
              <a:rPr lang="en-GB" sz="2000" b="1" u="sng" dirty="0" smtClean="0">
                <a:solidFill>
                  <a:prstClr val="black"/>
                </a:solidFill>
              </a:rPr>
              <a:t>Dred Scott case (1857) </a:t>
            </a:r>
            <a:endParaRPr lang="en-GB" sz="2000" b="1" u="sng" dirty="0">
              <a:solidFill>
                <a:prstClr val="black"/>
              </a:solidFill>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6090" y="869361"/>
            <a:ext cx="2065523" cy="2926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AutoShape 2" descr="https://upload.wikimedia.org/wikipedia/commons/4/48/TANEY,_Roger_B-Treasury_(BEP_engraved_portrait).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AutoShape 4" descr="https://upload.wikimedia.org/wikipedia/commons/4/48/TANEY,_Roger_B-Treasury_(BEP_engraved_portrait).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267908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52930"/>
            <a:ext cx="9124498" cy="1004030"/>
          </a:xfrm>
          <a:prstGeom prst="rect">
            <a:avLst/>
          </a:prstGeom>
        </p:spPr>
        <p:txBody>
          <a:bodyPr wrap="square" lIns="540000" tIns="360000" rIns="540000" bIns="360000">
            <a:spAutoFit/>
          </a:bodyPr>
          <a:lstStyle/>
          <a:p>
            <a:pPr marL="457200" indent="-457200">
              <a:buAutoNum type="arabicPeriod"/>
            </a:pPr>
            <a:endParaRPr lang="en-GB" dirty="0" smtClean="0"/>
          </a:p>
        </p:txBody>
      </p:sp>
      <p:sp>
        <p:nvSpPr>
          <p:cNvPr id="4" name="Rectangle 3"/>
          <p:cNvSpPr/>
          <p:nvPr/>
        </p:nvSpPr>
        <p:spPr>
          <a:xfrm>
            <a:off x="-56886" y="0"/>
            <a:ext cx="9200886" cy="6897951"/>
          </a:xfrm>
          <a:prstGeom prst="rect">
            <a:avLst/>
          </a:prstGeom>
        </p:spPr>
        <p:txBody>
          <a:bodyPr wrap="square" lIns="540000" tIns="360000" rIns="540000" bIns="360000">
            <a:spAutoFit/>
          </a:bodyPr>
          <a:lstStyle/>
          <a:p>
            <a:r>
              <a:rPr lang="en-GB" sz="2000" b="1" u="sng" dirty="0" smtClean="0">
                <a:solidFill>
                  <a:prstClr val="black"/>
                </a:solidFill>
              </a:rPr>
              <a:t>1.Territorial </a:t>
            </a:r>
            <a:r>
              <a:rPr lang="en-GB" sz="2000" b="1" u="sng" dirty="0">
                <a:solidFill>
                  <a:prstClr val="black"/>
                </a:solidFill>
              </a:rPr>
              <a:t>expansion and the origins of sectional conflict: </a:t>
            </a:r>
            <a:r>
              <a:rPr lang="en-GB" sz="2000" b="1" u="sng" dirty="0" smtClean="0">
                <a:solidFill>
                  <a:prstClr val="black"/>
                </a:solidFill>
              </a:rPr>
              <a:t>Dred Scott case</a:t>
            </a:r>
          </a:p>
          <a:p>
            <a:pPr marL="457200" indent="-457200">
              <a:buAutoNum type="arabicPeriod"/>
            </a:pPr>
            <a:endParaRPr lang="en-GB" sz="1900" b="1" u="sng" dirty="0" smtClean="0">
              <a:solidFill>
                <a:prstClr val="black"/>
              </a:solidFill>
            </a:endParaRPr>
          </a:p>
          <a:p>
            <a:pPr marL="457200" indent="-457200">
              <a:buAutoNum type="arabicPeriod"/>
            </a:pPr>
            <a:r>
              <a:rPr lang="en-GB" sz="1900" b="1" dirty="0"/>
              <a:t>Did the Supreme Court have jurisdiction to hear Scott's case?</a:t>
            </a:r>
          </a:p>
          <a:p>
            <a:pPr algn="just"/>
            <a:endParaRPr lang="en-GB" sz="1000" dirty="0" smtClean="0"/>
          </a:p>
          <a:p>
            <a:pPr algn="just"/>
            <a:r>
              <a:rPr lang="en-GB" sz="1900" dirty="0" smtClean="0"/>
              <a:t>Ruled </a:t>
            </a:r>
            <a:r>
              <a:rPr lang="en-GB" sz="1900" dirty="0"/>
              <a:t>NO: that Scott was not a Missouri citizen and, further, could not have been recognised as a US citizen at time of Constitution being written when Africans were deemed “a subordinate and inferior class of beings ... and altogether unfit to associate with the white race, either in social or political relations, and so far inferior that they had no rights which the white man was bound to respect.”</a:t>
            </a:r>
          </a:p>
          <a:p>
            <a:endParaRPr lang="en-GB" sz="1900" dirty="0"/>
          </a:p>
          <a:p>
            <a:r>
              <a:rPr lang="en-GB" sz="1900" b="1" dirty="0"/>
              <a:t>2. Was the Missouri Compromise of 1820 in compliance with the Constitution or an overreach by Congress?</a:t>
            </a:r>
          </a:p>
          <a:p>
            <a:endParaRPr lang="en-GB" sz="1000" dirty="0" smtClean="0"/>
          </a:p>
          <a:p>
            <a:r>
              <a:rPr lang="en-GB" sz="1900" dirty="0" smtClean="0"/>
              <a:t>Ruled  </a:t>
            </a:r>
            <a:r>
              <a:rPr lang="en-GB" sz="1900" dirty="0"/>
              <a:t>NO:  ”nothing in this Constitution shall be so construed as to Prejudice any Claims of the United States, or of any particular State” regarding land and property</a:t>
            </a:r>
          </a:p>
          <a:p>
            <a:endParaRPr lang="en-GB" sz="1900" dirty="0"/>
          </a:p>
          <a:p>
            <a:r>
              <a:rPr lang="en-GB" sz="1900" b="1" dirty="0"/>
              <a:t>3. Did residency in free territories or states entitle a slave to freedom?</a:t>
            </a:r>
          </a:p>
          <a:p>
            <a:endParaRPr lang="en-GB" sz="1000" dirty="0" smtClean="0"/>
          </a:p>
          <a:p>
            <a:r>
              <a:rPr lang="en-GB" sz="1900" dirty="0" smtClean="0"/>
              <a:t>Ruled NO: “It </a:t>
            </a:r>
            <a:r>
              <a:rPr lang="en-GB" sz="1900" dirty="0"/>
              <a:t>is now firmly settled </a:t>
            </a:r>
            <a:r>
              <a:rPr lang="en-GB" sz="1900" dirty="0" smtClean="0"/>
              <a:t> that </a:t>
            </a:r>
            <a:r>
              <a:rPr lang="en-GB" sz="1900" dirty="0"/>
              <a:t>Scott and his family upon their return were not free, but were, by the laws of Missouri, the property of the defendant; and that the Circuit Court of the United States had no jurisdiction, when, by the laws of the State, the plaintiff was a slave, and not a citizen</a:t>
            </a:r>
            <a:r>
              <a:rPr lang="en-GB" dirty="0" smtClean="0"/>
              <a:t>.”</a:t>
            </a:r>
            <a:endParaRPr lang="en-GB" b="1" u="sng" dirty="0">
              <a:solidFill>
                <a:prstClr val="black"/>
              </a:solidFill>
            </a:endParaRPr>
          </a:p>
        </p:txBody>
      </p:sp>
    </p:spTree>
    <p:extLst>
      <p:ext uri="{BB962C8B-B14F-4D97-AF65-F5344CB8AC3E}">
        <p14:creationId xmlns:p14="http://schemas.microsoft.com/office/powerpoint/2010/main" val="16269347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52930"/>
            <a:ext cx="9124498" cy="2573691"/>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By 1804, all northern states of the union had abolished slavery (often by gradual means): Pennsylvania </a:t>
            </a:r>
            <a:r>
              <a:rPr lang="en-GB" sz="2000" dirty="0"/>
              <a:t>(1780), New Hampshire and Massachusetts (1783), Connecticut and Rhode Island (</a:t>
            </a:r>
            <a:r>
              <a:rPr lang="en-GB" sz="2000" dirty="0" smtClean="0"/>
              <a:t>1784), Vermont (1777; admitted as state 1791), New </a:t>
            </a:r>
            <a:r>
              <a:rPr lang="en-GB" sz="2000" dirty="0"/>
              <a:t>York (1799), New Jersey (1804</a:t>
            </a:r>
            <a:r>
              <a:rPr lang="en-GB" sz="2000" dirty="0" smtClean="0"/>
              <a:t>)</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1807 Jefferson signs Act Prohibiting Importation of Slaves to United States</a:t>
            </a:r>
            <a:endParaRPr lang="en-GB" sz="2000" dirty="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Precursors</a:t>
            </a:r>
            <a:endParaRPr lang="en-GB" sz="2000" b="1" u="sng" dirty="0">
              <a:solidFill>
                <a:prstClr val="black"/>
              </a:solidFill>
            </a:endParaRPr>
          </a:p>
        </p:txBody>
      </p:sp>
    </p:spTree>
    <p:extLst>
      <p:ext uri="{BB962C8B-B14F-4D97-AF65-F5344CB8AC3E}">
        <p14:creationId xmlns:p14="http://schemas.microsoft.com/office/powerpoint/2010/main" val="29039917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1124744"/>
            <a:ext cx="9145016" cy="6574786"/>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‘The Great Awakening’ of early 19</a:t>
            </a:r>
            <a:r>
              <a:rPr lang="en-GB" sz="2000" baseline="30000" dirty="0" smtClean="0"/>
              <a:t>th</a:t>
            </a:r>
            <a:r>
              <a:rPr lang="en-GB" sz="2000" dirty="0" smtClean="0"/>
              <a:t> century, c. </a:t>
            </a:r>
            <a:r>
              <a:rPr lang="en-GB" altLang="en-US" sz="2000" dirty="0" smtClean="0"/>
              <a:t>1790–1840 </a:t>
            </a:r>
            <a:endParaRPr lang="en-GB" sz="2000" dirty="0" smtClean="0"/>
          </a:p>
          <a:p>
            <a:pPr marL="342900" indent="-342900" algn="just">
              <a:buFont typeface="Arial" panose="020B0604020202020204" pitchFamily="34" charset="0"/>
              <a:buChar char="•"/>
            </a:pPr>
            <a:r>
              <a:rPr lang="en-GB" sz="2000" dirty="0" smtClean="0"/>
              <a:t>Evangelical Christians (Baptists, Methodists) reject orthodox Calvinism and belief in predestination</a:t>
            </a:r>
          </a:p>
          <a:p>
            <a:pPr algn="just"/>
            <a:r>
              <a:rPr lang="en-GB" sz="2000" i="1" dirty="0" smtClean="0"/>
              <a:t>Rather </a:t>
            </a:r>
          </a:p>
          <a:p>
            <a:pPr marL="342900" indent="-342900" algn="just">
              <a:buFont typeface="Arial" panose="020B0604020202020204" pitchFamily="34" charset="0"/>
              <a:buChar char="•"/>
            </a:pPr>
            <a:r>
              <a:rPr lang="en-GB" sz="2000" dirty="0" smtClean="0"/>
              <a:t>Revivalists stressed importance of reform movements designed to remedy the evils of society before the anticipated Second Coming of Jesus Christ</a:t>
            </a:r>
          </a:p>
          <a:p>
            <a:pPr marL="342900" indent="-342900" algn="just">
              <a:buFont typeface="Arial" panose="020B0604020202020204" pitchFamily="34" charset="0"/>
              <a:buChar char="•"/>
            </a:pPr>
            <a:r>
              <a:rPr lang="en-GB" altLang="en-US" sz="2000" dirty="0" smtClean="0"/>
              <a:t>Belief in individuals’ capacity to change their life and fate – influence of Charles </a:t>
            </a:r>
            <a:r>
              <a:rPr lang="en-GB" altLang="en-US" sz="2000" dirty="0" err="1" smtClean="0"/>
              <a:t>Grandison</a:t>
            </a:r>
            <a:r>
              <a:rPr lang="en-GB" altLang="en-US" sz="2000" dirty="0" smtClean="0"/>
              <a:t> Finney</a:t>
            </a:r>
          </a:p>
          <a:p>
            <a:pPr marL="342900" indent="-342900" algn="just">
              <a:buFont typeface="Arial" panose="020B0604020202020204" pitchFamily="34" charset="0"/>
              <a:buChar char="•"/>
            </a:pPr>
            <a:endParaRPr lang="en-GB" altLang="en-US" sz="2000" dirty="0" smtClean="0"/>
          </a:p>
          <a:p>
            <a:pPr marL="342900" indent="-342900" algn="just">
              <a:buFont typeface="Arial" panose="020B0604020202020204" pitchFamily="34" charset="0"/>
              <a:buChar char="•"/>
            </a:pPr>
            <a:endParaRPr lang="en-GB" sz="20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0"/>
            <a:ext cx="8048902" cy="40244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886" y="0"/>
            <a:ext cx="9200886" cy="1342584"/>
          </a:xfrm>
          <a:prstGeom prst="rect">
            <a:avLst/>
          </a:prstGeom>
        </p:spPr>
        <p:txBody>
          <a:bodyPr wrap="square" lIns="540000" tIns="360000" rIns="540000" bIns="360000">
            <a:spAutoFit/>
          </a:bodyPr>
          <a:lstStyle/>
          <a:p>
            <a:r>
              <a:rPr lang="en-GB" sz="2000" b="1" u="sng" dirty="0" smtClean="0">
                <a:solidFill>
                  <a:srgbClr val="FFFF00"/>
                </a:solidFill>
                <a:effectLst>
                  <a:outerShdw blurRad="38100" dist="38100" dir="2700000" algn="tl">
                    <a:srgbClr val="000000">
                      <a:alpha val="43137"/>
                    </a:srgbClr>
                  </a:outerShdw>
                </a:effectLst>
              </a:rPr>
              <a:t>3. Abolitionism: </a:t>
            </a:r>
            <a:endParaRPr lang="en-GB" sz="2000" b="1" u="sng" dirty="0" smtClean="0">
              <a:solidFill>
                <a:srgbClr val="FFFF00"/>
              </a:solidFill>
              <a:effectLst>
                <a:outerShdw blurRad="38100" dist="38100" dir="2700000" algn="tl">
                  <a:srgbClr val="000000">
                    <a:alpha val="43137"/>
                  </a:srgbClr>
                </a:outerShdw>
              </a:effectLst>
            </a:endParaRPr>
          </a:p>
          <a:p>
            <a:r>
              <a:rPr lang="en-GB" sz="2000" b="1" u="sng" dirty="0" smtClean="0">
                <a:solidFill>
                  <a:srgbClr val="FFFF00"/>
                </a:solidFill>
                <a:effectLst>
                  <a:outerShdw blurRad="38100" dist="38100" dir="2700000" algn="tl">
                    <a:srgbClr val="000000">
                      <a:alpha val="43137"/>
                    </a:srgbClr>
                  </a:outerShdw>
                </a:effectLst>
              </a:rPr>
              <a:t>Reform</a:t>
            </a:r>
            <a:endParaRPr lang="en-GB" sz="2000" b="1" u="sng" dirty="0">
              <a:solidFill>
                <a:srgbClr val="FFFF00"/>
              </a:solidFill>
              <a:effectLst>
                <a:outerShdw blurRad="38100" dist="38100" dir="2700000" algn="tl">
                  <a:srgbClr val="000000">
                    <a:alpha val="43137"/>
                  </a:srgbClr>
                </a:outerShdw>
              </a:effectLst>
            </a:endParaRPr>
          </a:p>
        </p:txBody>
      </p:sp>
      <p:sp>
        <p:nvSpPr>
          <p:cNvPr id="2" name="Rectangle 1"/>
          <p:cNvSpPr/>
          <p:nvPr/>
        </p:nvSpPr>
        <p:spPr>
          <a:xfrm>
            <a:off x="-56886" y="2012224"/>
            <a:ext cx="1296144" cy="1477328"/>
          </a:xfrm>
          <a:prstGeom prst="rect">
            <a:avLst/>
          </a:prstGeom>
        </p:spPr>
        <p:txBody>
          <a:bodyPr wrap="square">
            <a:spAutoFit/>
          </a:bodyPr>
          <a:lstStyle/>
          <a:p>
            <a:r>
              <a:rPr lang="en-GB" dirty="0"/>
              <a:t>Methodist camp meeting, March </a:t>
            </a:r>
            <a:r>
              <a:rPr lang="en-GB" dirty="0" smtClean="0"/>
              <a:t>1 </a:t>
            </a:r>
            <a:r>
              <a:rPr lang="en-GB" dirty="0"/>
              <a:t>1819</a:t>
            </a:r>
          </a:p>
        </p:txBody>
      </p:sp>
    </p:spTree>
    <p:extLst>
      <p:ext uri="{BB962C8B-B14F-4D97-AF65-F5344CB8AC3E}">
        <p14:creationId xmlns:p14="http://schemas.microsoft.com/office/powerpoint/2010/main" val="38116236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52930"/>
            <a:ext cx="9124498" cy="4728127"/>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‘The Great Awakening’ of early 19</a:t>
            </a:r>
            <a:r>
              <a:rPr lang="en-GB" sz="2000" baseline="30000" dirty="0" smtClean="0"/>
              <a:t>th</a:t>
            </a:r>
            <a:r>
              <a:rPr lang="en-GB" sz="2000" dirty="0"/>
              <a:t> </a:t>
            </a:r>
            <a:r>
              <a:rPr lang="en-GB" sz="2000" dirty="0" smtClean="0"/>
              <a:t>century, c. </a:t>
            </a:r>
            <a:r>
              <a:rPr lang="en-GB" altLang="en-US" sz="2000" dirty="0" smtClean="0"/>
              <a:t>1790–1840 </a:t>
            </a:r>
            <a:endParaRPr lang="en-GB" sz="2000" dirty="0" smtClean="0"/>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altLang="en-US" sz="2000" dirty="0"/>
              <a:t>Coincided with the emergence of a distinctive and powerful middle class in the United States—what Americans of the time referred to as a ‘middling class</a:t>
            </a:r>
            <a:r>
              <a:rPr lang="en-GB" altLang="en-US" sz="2000" dirty="0" smtClean="0"/>
              <a:t>.’</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altLang="en-US" sz="2000" dirty="0"/>
              <a:t>This class was composed primarily of artisans, shopkeepers, bankers, farmers, clergy, teachers, insurance agents, and those on the lower rungs of the legal and medical professions. </a:t>
            </a:r>
          </a:p>
          <a:p>
            <a:pPr marL="342900" indent="-342900" algn="just">
              <a:buFont typeface="Arial" panose="020B0604020202020204" pitchFamily="34" charset="0"/>
              <a:buChar char="•"/>
            </a:pPr>
            <a:endParaRPr lang="en-GB" altLang="en-US" sz="2000" dirty="0" smtClean="0"/>
          </a:p>
          <a:p>
            <a:pPr marL="342900" indent="-342900" algn="just">
              <a:buFont typeface="Arial" panose="020B0604020202020204" pitchFamily="34" charset="0"/>
              <a:buChar char="•"/>
            </a:pPr>
            <a:r>
              <a:rPr lang="en-GB" altLang="en-US" sz="2000" dirty="0" smtClean="0"/>
              <a:t>Middling-classes concentrated in the north</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endParaRPr lang="en-GB" sz="2000" dirty="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Reform</a:t>
            </a:r>
            <a:endParaRPr lang="en-GB" sz="2000" b="1" u="sng" dirty="0">
              <a:solidFill>
                <a:prstClr val="black"/>
              </a:solidFill>
            </a:endParaRPr>
          </a:p>
        </p:txBody>
      </p:sp>
    </p:spTree>
    <p:extLst>
      <p:ext uri="{BB962C8B-B14F-4D97-AF65-F5344CB8AC3E}">
        <p14:creationId xmlns:p14="http://schemas.microsoft.com/office/powerpoint/2010/main" val="36464745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52930"/>
            <a:ext cx="9124498" cy="5959233"/>
          </a:xfrm>
          <a:prstGeom prst="rect">
            <a:avLst/>
          </a:prstGeom>
        </p:spPr>
        <p:txBody>
          <a:bodyPr wrap="square" lIns="540000" tIns="360000" rIns="540000" bIns="360000">
            <a:spAutoFit/>
          </a:bodyPr>
          <a:lstStyle/>
          <a:p>
            <a:pPr algn="just"/>
            <a:r>
              <a:rPr lang="en-GB" sz="2000" dirty="0" smtClean="0"/>
              <a:t>Reform causes:</a:t>
            </a:r>
          </a:p>
          <a:p>
            <a:pPr algn="just"/>
            <a:endParaRPr lang="en-GB" sz="2000" dirty="0"/>
          </a:p>
          <a:p>
            <a:pPr marL="342900" indent="-342900" algn="just">
              <a:buFontTx/>
              <a:buChar char="-"/>
            </a:pPr>
            <a:r>
              <a:rPr lang="en-GB" sz="2000" dirty="0" smtClean="0"/>
              <a:t>Prison legislation</a:t>
            </a:r>
          </a:p>
          <a:p>
            <a:pPr marL="342900" indent="-342900" algn="just">
              <a:buFontTx/>
              <a:buChar char="-"/>
            </a:pPr>
            <a:r>
              <a:rPr lang="en-GB" sz="2000" dirty="0" smtClean="0"/>
              <a:t>Asylums for physically disabled people as well as those deemed “insane”</a:t>
            </a:r>
          </a:p>
          <a:p>
            <a:pPr marL="342900" indent="-342900" algn="just">
              <a:buFontTx/>
              <a:buChar char="-"/>
            </a:pPr>
            <a:r>
              <a:rPr lang="en-GB" sz="2000" dirty="0" smtClean="0"/>
              <a:t>Introduction of free public school system</a:t>
            </a:r>
          </a:p>
          <a:p>
            <a:pPr marL="342900" indent="-342900" algn="just">
              <a:buFontTx/>
              <a:buChar char="-"/>
            </a:pPr>
            <a:r>
              <a:rPr lang="en-GB" sz="2000" dirty="0" smtClean="0"/>
              <a:t>Sunday schools and religious education</a:t>
            </a:r>
          </a:p>
          <a:p>
            <a:pPr marL="342900" indent="-342900" algn="just">
              <a:buFontTx/>
              <a:buChar char="-"/>
            </a:pPr>
            <a:r>
              <a:rPr lang="en-GB" sz="2000" dirty="0" smtClean="0"/>
              <a:t>Temperance</a:t>
            </a:r>
          </a:p>
          <a:p>
            <a:pPr marL="342900" indent="-342900" algn="just">
              <a:buFontTx/>
              <a:buChar char="-"/>
            </a:pPr>
            <a:r>
              <a:rPr lang="en-GB" sz="2000" dirty="0" smtClean="0"/>
              <a:t>Pacifism</a:t>
            </a:r>
          </a:p>
          <a:p>
            <a:pPr marL="342900" indent="-342900" algn="just">
              <a:buFontTx/>
              <a:buChar char="-"/>
            </a:pPr>
            <a:r>
              <a:rPr lang="en-GB" sz="2000" dirty="0" smtClean="0"/>
              <a:t>Anti-prostitution (e.g. </a:t>
            </a:r>
            <a:r>
              <a:rPr lang="en-GB" altLang="en-US" sz="2000" dirty="0" smtClean="0"/>
              <a:t>Female </a:t>
            </a:r>
            <a:r>
              <a:rPr lang="en-GB" altLang="en-US" sz="2000" dirty="0"/>
              <a:t>Moral Reform </a:t>
            </a:r>
            <a:r>
              <a:rPr lang="en-GB" altLang="en-US" sz="2000" dirty="0" smtClean="0"/>
              <a:t>Society)</a:t>
            </a:r>
            <a:endParaRPr lang="en-GB" altLang="en-US" sz="2000" dirty="0"/>
          </a:p>
          <a:p>
            <a:pPr marL="342900" indent="-342900" algn="just">
              <a:buFontTx/>
              <a:buChar char="-"/>
            </a:pPr>
            <a:r>
              <a:rPr lang="en-GB" sz="2000" dirty="0" smtClean="0"/>
              <a:t>Missionary work (e.g. </a:t>
            </a:r>
            <a:r>
              <a:rPr lang="en-GB" sz="2000" dirty="0"/>
              <a:t>American Bible </a:t>
            </a:r>
            <a:r>
              <a:rPr lang="en-GB" sz="2000" dirty="0" smtClean="0"/>
              <a:t>Society – see Elias Boudinot Week 3)</a:t>
            </a:r>
          </a:p>
          <a:p>
            <a:pPr marL="342900" indent="-342900" algn="just">
              <a:buFontTx/>
              <a:buChar char="-"/>
            </a:pPr>
            <a:r>
              <a:rPr lang="en-GB" sz="2000" dirty="0" smtClean="0"/>
              <a:t>Women’s rights and women’s suffrage (e.g. Seneca Falls Declaration – Week 3)</a:t>
            </a:r>
          </a:p>
          <a:p>
            <a:pPr marL="342900" indent="-342900" algn="just">
              <a:buFontTx/>
              <a:buChar char="-"/>
            </a:pPr>
            <a:r>
              <a:rPr lang="en-GB" sz="2000" dirty="0" smtClean="0"/>
              <a:t>Abolitionism</a:t>
            </a:r>
          </a:p>
          <a:p>
            <a:pPr marL="342900" indent="-342900" algn="just">
              <a:buFontTx/>
              <a:buChar char="-"/>
            </a:pPr>
            <a:r>
              <a:rPr lang="en-GB" sz="2000" dirty="0" smtClean="0"/>
              <a:t>Colonisation</a:t>
            </a:r>
            <a:endParaRPr lang="en-GB" sz="2000" dirty="0"/>
          </a:p>
          <a:p>
            <a:pPr marL="342900" indent="-342900" algn="just">
              <a:buFontTx/>
              <a:buChar char="-"/>
            </a:pPr>
            <a:endParaRPr lang="en-GB" sz="2000" dirty="0"/>
          </a:p>
          <a:p>
            <a:pPr marL="342900" indent="-342900" algn="just">
              <a:buFontTx/>
              <a:buChar char="-"/>
            </a:pPr>
            <a:endParaRPr lang="en-GB" sz="2000" dirty="0"/>
          </a:p>
          <a:p>
            <a:pPr marL="342900" indent="-342900" algn="just">
              <a:buFont typeface="Arial" panose="020B0604020202020204" pitchFamily="34" charset="0"/>
              <a:buChar char="•"/>
            </a:pPr>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Reform</a:t>
            </a:r>
            <a:endParaRPr lang="en-GB" sz="2000" b="1" u="sng" dirty="0">
              <a:solidFill>
                <a:prstClr val="black"/>
              </a:solidFill>
            </a:endParaRPr>
          </a:p>
        </p:txBody>
      </p:sp>
    </p:spTree>
    <p:extLst>
      <p:ext uri="{BB962C8B-B14F-4D97-AF65-F5344CB8AC3E}">
        <p14:creationId xmlns:p14="http://schemas.microsoft.com/office/powerpoint/2010/main" val="36446316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2276872"/>
            <a:ext cx="9124498"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The </a:t>
            </a:r>
            <a:r>
              <a:rPr lang="en-GB" sz="2000" dirty="0"/>
              <a:t>Society for the Colonization of Free People of Color of </a:t>
            </a:r>
            <a:r>
              <a:rPr lang="en-GB" sz="2000" dirty="0" smtClean="0"/>
              <a:t>America (aka American Colonization Society est. 1816)</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Favoured resettling of freed African slaves in West Africa</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Private investors est. Liberia as colony for this purpose 1822 (Liberia granted independence 1847)</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12,000 Americans relocated under the scheme, supported by prominent Americans including Henry Clay, James Monroe and, latterly, Abraham Lincoln</a:t>
            </a: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Colonisation</a:t>
            </a:r>
            <a:endParaRPr lang="en-GB" sz="2000" b="1" u="sng" dirty="0">
              <a:solidFill>
                <a:prstClr val="black"/>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774588"/>
            <a:ext cx="3098377" cy="1630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1817" y="76762"/>
            <a:ext cx="3720789" cy="2715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28756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1" y="852930"/>
            <a:ext cx="9092093" cy="5959233"/>
          </a:xfrm>
          <a:prstGeom prst="rect">
            <a:avLst/>
          </a:prstGeom>
        </p:spPr>
        <p:txBody>
          <a:bodyPr wrap="square" lIns="540000" tIns="360000" rIns="540000" bIns="360000">
            <a:spAutoFit/>
          </a:bodyPr>
          <a:lstStyle/>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endParaRPr lang="en-GB" altLang="en-US" sz="2000" dirty="0" smtClean="0"/>
          </a:p>
          <a:p>
            <a:pPr marL="342900" indent="-342900">
              <a:buFont typeface="Arial" panose="020B0604020202020204" pitchFamily="34" charset="0"/>
              <a:buChar char="•"/>
            </a:pPr>
            <a:r>
              <a:rPr lang="en-GB" altLang="en-US" sz="2000" dirty="0" smtClean="0"/>
              <a:t>William Lloyd Garrison (1805–1879) est. </a:t>
            </a:r>
            <a:r>
              <a:rPr lang="en-GB" altLang="en-US" sz="2000" i="1" dirty="0" smtClean="0"/>
              <a:t>The Liberator </a:t>
            </a:r>
            <a:r>
              <a:rPr lang="en-GB" altLang="en-US" sz="2000" dirty="0" smtClean="0"/>
              <a:t>as an abolitionist newspaper 1831</a:t>
            </a:r>
          </a:p>
          <a:p>
            <a:pPr algn="just"/>
            <a:r>
              <a:rPr lang="en-GB" altLang="en-US" sz="2000" dirty="0" smtClean="0"/>
              <a:t>“Assenting </a:t>
            </a:r>
            <a:r>
              <a:rPr lang="en-GB" altLang="en-US" sz="2000" dirty="0"/>
              <a:t>to the </a:t>
            </a:r>
            <a:r>
              <a:rPr lang="en-GB" altLang="en-US" sz="2000" dirty="0" smtClean="0"/>
              <a:t>‘self-evident truth that </a:t>
            </a:r>
            <a:r>
              <a:rPr lang="en-GB" altLang="en-US" sz="2000" dirty="0"/>
              <a:t>all men are created </a:t>
            </a:r>
            <a:r>
              <a:rPr lang="en-GB" altLang="en-US" sz="2000" dirty="0" smtClean="0"/>
              <a:t>equal’ ….  I </a:t>
            </a:r>
            <a:r>
              <a:rPr lang="en-GB" altLang="en-US" sz="2000" dirty="0"/>
              <a:t>shall strenuously contend for the immediate enfranchisement of our slave </a:t>
            </a:r>
            <a:r>
              <a:rPr lang="en-GB" altLang="en-US" sz="2000" dirty="0" smtClean="0"/>
              <a:t>population … [In this] I </a:t>
            </a:r>
            <a:r>
              <a:rPr lang="en-GB" altLang="en-US" sz="2000" dirty="0"/>
              <a:t>will be as harsh as truth, and as uncompromising as justice. On this subject, I do not wish to think, or speak, or write, with moderation. No! no</a:t>
            </a:r>
            <a:r>
              <a:rPr lang="en-GB" altLang="en-US" sz="2000" dirty="0" smtClean="0"/>
              <a:t>!. …I am in earnest—I will not equivocate—I will not excuse—I will not retreat a single inch—and I will be heard.”</a:t>
            </a:r>
          </a:p>
          <a:p>
            <a:pPr algn="just"/>
            <a:r>
              <a:rPr lang="en-GB" altLang="en-US" sz="2000" dirty="0" smtClean="0"/>
              <a:t>- </a:t>
            </a:r>
            <a:r>
              <a:rPr lang="en-GB" altLang="en-US" sz="1600" dirty="0" smtClean="0"/>
              <a:t>William Lloyd Garrison, </a:t>
            </a:r>
            <a:r>
              <a:rPr lang="en-GB" altLang="en-US" sz="1600" i="1" dirty="0" smtClean="0"/>
              <a:t>The Liberator</a:t>
            </a:r>
            <a:r>
              <a:rPr lang="en-GB" altLang="en-US" sz="1600" dirty="0" smtClean="0"/>
              <a:t>,  no. 1 1831</a:t>
            </a:r>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William Lloyd Garrison and </a:t>
            </a:r>
            <a:r>
              <a:rPr lang="en-GB" sz="2000" b="1" i="1" u="sng" dirty="0" smtClean="0">
                <a:solidFill>
                  <a:prstClr val="black"/>
                </a:solidFill>
              </a:rPr>
              <a:t>The Liberator</a:t>
            </a:r>
            <a:endParaRPr lang="en-GB" sz="2000" b="1" u="sng"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03539" y="848916"/>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507" y="737642"/>
            <a:ext cx="6699069" cy="2763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4313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1" y="852930"/>
            <a:ext cx="7072779" cy="1958138"/>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American </a:t>
            </a:r>
            <a:r>
              <a:rPr lang="en-GB" sz="2000" dirty="0"/>
              <a:t>Anti-Slavery </a:t>
            </a:r>
            <a:r>
              <a:rPr lang="en-GB" sz="2000" dirty="0" smtClean="0"/>
              <a:t>Society est. by Garrison 1833</a:t>
            </a:r>
          </a:p>
          <a:p>
            <a:pPr marL="342900" indent="-342900" algn="just">
              <a:buFont typeface="Arial" panose="020B0604020202020204" pitchFamily="34" charset="0"/>
              <a:buChar char="•"/>
            </a:pPr>
            <a:r>
              <a:rPr lang="en-GB" sz="2000" dirty="0" smtClean="0"/>
              <a:t>Links to other reformist causes – including feminism</a:t>
            </a:r>
          </a:p>
          <a:p>
            <a:pPr algn="just"/>
            <a:endParaRPr lang="en-GB" altLang="en-US" sz="2000" dirty="0" smtClean="0"/>
          </a:p>
          <a:p>
            <a:pPr algn="just"/>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William Lloyd Garrison and </a:t>
            </a:r>
            <a:r>
              <a:rPr lang="en-GB" sz="2000" b="1" i="1" u="sng" dirty="0" smtClean="0">
                <a:solidFill>
                  <a:prstClr val="black"/>
                </a:solidFill>
              </a:rPr>
              <a:t>The Liberator</a:t>
            </a:r>
            <a:endParaRPr lang="en-GB" sz="2000" b="1" u="sng" dirty="0">
              <a:solidFill>
                <a:prstClr val="black"/>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5944" y="99282"/>
            <a:ext cx="1908056" cy="22920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0644" y="2330413"/>
            <a:ext cx="2892675" cy="44371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2" y="2636912"/>
            <a:ext cx="3023984" cy="295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779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3" y="692696"/>
            <a:ext cx="2736128" cy="2573691"/>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p:txBody>
      </p:sp>
      <p:sp>
        <p:nvSpPr>
          <p:cNvPr id="4" name="Rectangle 3"/>
          <p:cNvSpPr/>
          <p:nvPr/>
        </p:nvSpPr>
        <p:spPr>
          <a:xfrm>
            <a:off x="-56886" y="0"/>
            <a:ext cx="9200886" cy="1650361"/>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African American role in abolition movement ]</a:t>
            </a:r>
          </a:p>
          <a:p>
            <a:endParaRPr lang="en-GB" sz="2000" b="1" dirty="0">
              <a:solidFill>
                <a:prstClr val="black"/>
              </a:solidFill>
            </a:endParaRPr>
          </a:p>
          <a:p>
            <a:r>
              <a:rPr lang="en-GB" sz="2000" b="1" dirty="0" smtClean="0">
                <a:solidFill>
                  <a:prstClr val="black"/>
                </a:solidFill>
              </a:rPr>
              <a:t>Nat Turner’s rebellion, 1831</a:t>
            </a:r>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5364088" y="686272"/>
            <a:ext cx="2736128" cy="1342584"/>
          </a:xfrm>
          <a:prstGeom prst="rect">
            <a:avLst/>
          </a:prstGeom>
        </p:spPr>
        <p:txBody>
          <a:bodyPr wrap="square" lIns="540000" tIns="360000" rIns="540000" bIns="360000">
            <a:spAutoFit/>
          </a:bodyPr>
          <a:lstStyle/>
          <a:p>
            <a:pPr algn="just"/>
            <a:endParaRPr lang="en-GB" sz="2000" dirty="0" smtClean="0"/>
          </a:p>
          <a:p>
            <a:pPr algn="just"/>
            <a:endParaRPr lang="en-GB" sz="2000" dirty="0"/>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979541"/>
            <a:ext cx="8316416" cy="43314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6596729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692696"/>
            <a:ext cx="9144000" cy="6297787"/>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endParaRPr lang="en-GB" dirty="0" smtClean="0"/>
          </a:p>
          <a:p>
            <a:pPr marL="342900" indent="-342900" algn="just">
              <a:buFont typeface="Arial" panose="020B0604020202020204" pitchFamily="34" charset="0"/>
              <a:buChar char="•"/>
            </a:pPr>
            <a:r>
              <a:rPr lang="en-GB" dirty="0" smtClean="0"/>
              <a:t>Frederick Douglass (1818–1895) prominent face of </a:t>
            </a:r>
            <a:r>
              <a:rPr lang="en-GB" dirty="0"/>
              <a:t>American Anti-Slavery Society</a:t>
            </a:r>
          </a:p>
          <a:p>
            <a:pPr marL="342900" indent="-342900" algn="just">
              <a:buFont typeface="Arial" panose="020B0604020202020204" pitchFamily="34" charset="0"/>
              <a:buChar char="•"/>
            </a:pPr>
            <a:r>
              <a:rPr lang="en-GB" altLang="en-US" dirty="0"/>
              <a:t>b</a:t>
            </a:r>
            <a:r>
              <a:rPr lang="en-GB" altLang="en-US" dirty="0" smtClean="0"/>
              <a:t>. as a slave in Maryland; became freeman in 1838</a:t>
            </a:r>
          </a:p>
          <a:p>
            <a:pPr marL="342900" indent="-342900" algn="just">
              <a:buFont typeface="Arial" panose="020B0604020202020204" pitchFamily="34" charset="0"/>
              <a:buChar char="•"/>
            </a:pPr>
            <a:r>
              <a:rPr lang="en-GB" altLang="en-US" dirty="0" smtClean="0"/>
              <a:t>Began preaching and public oratory: caught attention  of Garrison (and vice versa)</a:t>
            </a:r>
          </a:p>
          <a:p>
            <a:pPr marL="342900" indent="-342900" algn="just">
              <a:buFont typeface="Arial" panose="020B0604020202020204" pitchFamily="34" charset="0"/>
              <a:buChar char="•"/>
            </a:pPr>
            <a:r>
              <a:rPr lang="en-GB" altLang="en-US" dirty="0" smtClean="0"/>
              <a:t>Gave speeches at </a:t>
            </a:r>
            <a:r>
              <a:rPr lang="en-GB" dirty="0"/>
              <a:t>Anti-Slavery </a:t>
            </a:r>
            <a:r>
              <a:rPr lang="en-GB" dirty="0" smtClean="0"/>
              <a:t>Society rallies</a:t>
            </a:r>
            <a:endParaRPr lang="en-GB" dirty="0"/>
          </a:p>
          <a:p>
            <a:pPr marL="342900" indent="-342900" algn="just">
              <a:buFont typeface="Arial" panose="020B0604020202020204" pitchFamily="34" charset="0"/>
              <a:buChar char="•"/>
            </a:pPr>
            <a:r>
              <a:rPr lang="en-GB" altLang="en-US" i="1" dirty="0" smtClean="0"/>
              <a:t>Narrative </a:t>
            </a:r>
            <a:r>
              <a:rPr lang="en-GB" altLang="en-US" i="1" dirty="0"/>
              <a:t>of the Life of Frederick Douglass, an American </a:t>
            </a:r>
            <a:r>
              <a:rPr lang="en-GB" altLang="en-US" i="1" dirty="0" smtClean="0"/>
              <a:t>Slave </a:t>
            </a:r>
            <a:r>
              <a:rPr lang="en-GB" altLang="en-US" dirty="0" smtClean="0"/>
              <a:t>(1845) published with support of Garrison</a:t>
            </a:r>
          </a:p>
          <a:p>
            <a:pPr marL="342900" indent="-342900" algn="just">
              <a:buFont typeface="Arial" panose="020B0604020202020204" pitchFamily="34" charset="0"/>
              <a:buChar char="•"/>
            </a:pPr>
            <a:r>
              <a:rPr lang="en-GB" altLang="en-US" dirty="0" smtClean="0"/>
              <a:t>Attracted widespread acclaim;  toured Britain and Ireland to publicise abolitionism</a:t>
            </a:r>
          </a:p>
          <a:p>
            <a:pPr marL="342900" indent="-342900" algn="just">
              <a:buFont typeface="Arial" panose="020B0604020202020204" pitchFamily="34" charset="0"/>
              <a:buChar char="•"/>
            </a:pPr>
            <a:r>
              <a:rPr lang="en-GB" altLang="en-US" dirty="0" smtClean="0"/>
              <a:t>Only </a:t>
            </a:r>
            <a:r>
              <a:rPr lang="en-GB" altLang="en-US" dirty="0"/>
              <a:t>African American at Seneca Falls convention; signatory of Stanton’s </a:t>
            </a:r>
            <a:r>
              <a:rPr lang="en-GB" altLang="en-US" dirty="0" smtClean="0"/>
              <a:t>declaration</a:t>
            </a:r>
          </a:p>
          <a:p>
            <a:pPr marL="342900" indent="-342900" algn="just">
              <a:buFont typeface="Arial" panose="020B0604020202020204" pitchFamily="34" charset="0"/>
              <a:buChar char="•"/>
            </a:pPr>
            <a:r>
              <a:rPr lang="en-GB" altLang="en-US" dirty="0" smtClean="0"/>
              <a:t>Remained a public figure throughout his life</a:t>
            </a:r>
            <a:endParaRPr lang="en-GB" altLang="en-US" dirty="0"/>
          </a:p>
          <a:p>
            <a:pPr algn="just"/>
            <a:endParaRPr lang="en-GB" sz="2000" dirty="0" smtClean="0"/>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Frederick Douglass</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20072" y="193378"/>
            <a:ext cx="2572233" cy="3276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61896" y="699266"/>
            <a:ext cx="3427940" cy="2769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954320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3" y="692696"/>
            <a:ext cx="2736128" cy="6267009"/>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a:t>Harriet Tubman, organiser of ‘Underground Railway’ network for escaped slaves</a:t>
            </a: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African American role in abolition movement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692076"/>
            <a:ext cx="2175793" cy="3630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27783" y="744683"/>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728269" y="744683"/>
            <a:ext cx="2459977" cy="5035903"/>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endParaRPr lang="en-GB" sz="2000" dirty="0"/>
          </a:p>
          <a:p>
            <a:pPr algn="ctr"/>
            <a:endParaRPr lang="en-GB" sz="2000" dirty="0"/>
          </a:p>
          <a:p>
            <a:pPr algn="ctr"/>
            <a:r>
              <a:rPr lang="en-GB" sz="2000" dirty="0" smtClean="0"/>
              <a:t>Sojourner Truth</a:t>
            </a:r>
          </a:p>
          <a:p>
            <a:endParaRPr lang="en-GB" sz="2000" dirty="0"/>
          </a:p>
        </p:txBody>
      </p:sp>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0140" y="749371"/>
            <a:ext cx="2670858" cy="3076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364088" y="686272"/>
            <a:ext cx="2736128" cy="4420350"/>
          </a:xfrm>
          <a:prstGeom prst="rect">
            <a:avLst/>
          </a:prstGeom>
        </p:spPr>
        <p:txBody>
          <a:bodyPr wrap="square" lIns="540000" tIns="360000" rIns="540000" bIns="360000">
            <a:spAutoFit/>
          </a:bodyPr>
          <a:lstStyle/>
          <a:p>
            <a:pPr algn="just"/>
            <a:endParaRPr lang="en-GB" sz="2000" dirty="0" smtClean="0"/>
          </a:p>
          <a:p>
            <a:pPr algn="just"/>
            <a:endParaRPr lang="en-GB" sz="2000" dirty="0"/>
          </a:p>
          <a:p>
            <a:pPr algn="just"/>
            <a:endParaRPr lang="en-GB" sz="2000" dirty="0" smtClean="0"/>
          </a:p>
          <a:p>
            <a:pPr algn="just"/>
            <a:endParaRPr lang="en-GB" sz="2000" dirty="0"/>
          </a:p>
          <a:p>
            <a:pPr algn="just"/>
            <a:endParaRPr lang="en-GB" sz="2000" dirty="0" smtClean="0"/>
          </a:p>
          <a:p>
            <a:endParaRPr lang="en-GB" sz="2000" dirty="0"/>
          </a:p>
          <a:p>
            <a:endParaRPr lang="en-GB" sz="2000" dirty="0"/>
          </a:p>
          <a:p>
            <a:endParaRPr lang="en-GB" sz="2000" dirty="0"/>
          </a:p>
          <a:p>
            <a:endParaRPr lang="en-GB" sz="2000" dirty="0"/>
          </a:p>
          <a:p>
            <a:pPr algn="ctr"/>
            <a:endParaRPr lang="en-GB" sz="2000" dirty="0" smtClean="0"/>
          </a:p>
          <a:p>
            <a:pPr algn="ctr"/>
            <a:r>
              <a:rPr lang="en-GB" sz="2000" dirty="0" smtClean="0"/>
              <a:t>William Wells Brown</a:t>
            </a:r>
            <a:endParaRPr lang="en-GB" sz="2000" dirty="0"/>
          </a:p>
        </p:txBody>
      </p:sp>
    </p:spTree>
    <p:extLst>
      <p:ext uri="{BB962C8B-B14F-4D97-AF65-F5344CB8AC3E}">
        <p14:creationId xmlns:p14="http://schemas.microsoft.com/office/powerpoint/2010/main" val="21096256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u="sng" dirty="0" smtClean="0">
                <a:solidFill>
                  <a:prstClr val="black"/>
                </a:solidFill>
              </a:rPr>
              <a:t>African American role in abolition movement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832641"/>
            <a:ext cx="2962275"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5378" y="832641"/>
            <a:ext cx="2456358" cy="39839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84168" y="819073"/>
            <a:ext cx="2870886" cy="4155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8067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smtClean="0">
                <a:solidFill>
                  <a:prstClr val="black"/>
                </a:solidFill>
              </a:rPr>
              <a:t>3. Abolitionism: </a:t>
            </a:r>
            <a:r>
              <a:rPr lang="en-GB" sz="2000" b="1" i="1" u="sng" dirty="0" smtClean="0">
                <a:solidFill>
                  <a:prstClr val="black"/>
                </a:solidFill>
              </a:rPr>
              <a:t>Uncle Tom’s Cabin </a:t>
            </a:r>
            <a:r>
              <a:rPr lang="en-GB" sz="2000" b="1" u="sng" dirty="0" smtClean="0">
                <a:solidFill>
                  <a:prstClr val="black"/>
                </a:solidFill>
              </a:rPr>
              <a:t>(1852)</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694331"/>
            <a:ext cx="2734327" cy="4750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912" y="692696"/>
            <a:ext cx="5210944" cy="3361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5816" y="3665147"/>
            <a:ext cx="2664801" cy="3157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12160" y="3704995"/>
            <a:ext cx="2500313"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38106" y="5496870"/>
            <a:ext cx="2377606" cy="923330"/>
          </a:xfrm>
          <a:prstGeom prst="rect">
            <a:avLst/>
          </a:prstGeom>
        </p:spPr>
        <p:txBody>
          <a:bodyPr wrap="square">
            <a:spAutoFit/>
          </a:bodyPr>
          <a:lstStyle/>
          <a:p>
            <a:r>
              <a:rPr lang="en-GB" b="1" dirty="0" smtClean="0">
                <a:solidFill>
                  <a:srgbClr val="FF0000"/>
                </a:solidFill>
              </a:rPr>
              <a:t>Stowe: “the </a:t>
            </a:r>
            <a:r>
              <a:rPr lang="en-GB" b="1" dirty="0">
                <a:solidFill>
                  <a:srgbClr val="FF0000"/>
                </a:solidFill>
              </a:rPr>
              <a:t>little lady who started this great </a:t>
            </a:r>
            <a:r>
              <a:rPr lang="en-GB" b="1" dirty="0" smtClean="0">
                <a:solidFill>
                  <a:srgbClr val="FF0000"/>
                </a:solidFill>
              </a:rPr>
              <a:t>war” (Lincoln)</a:t>
            </a:r>
            <a:endParaRPr lang="en-GB" dirty="0"/>
          </a:p>
        </p:txBody>
      </p:sp>
    </p:spTree>
    <p:extLst>
      <p:ext uri="{BB962C8B-B14F-4D97-AF65-F5344CB8AC3E}">
        <p14:creationId xmlns:p14="http://schemas.microsoft.com/office/powerpoint/2010/main" val="40521126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5959233"/>
          </a:xfrm>
          <a:prstGeom prst="rect">
            <a:avLst/>
          </a:prstGeom>
        </p:spPr>
        <p:txBody>
          <a:bodyPr wrap="square" lIns="540000" tIns="360000" rIns="540000" bIns="360000">
            <a:spAutoFit/>
          </a:bodyPr>
          <a:lstStyle/>
          <a:p>
            <a:r>
              <a:rPr lang="en-GB" sz="2000" b="1" u="sng" dirty="0" smtClean="0">
                <a:solidFill>
                  <a:prstClr val="black"/>
                </a:solidFill>
              </a:rPr>
              <a:t>4. The Republican Party: </a:t>
            </a:r>
            <a:r>
              <a:rPr lang="en-GB" sz="2000" b="1" u="sng" dirty="0" smtClean="0">
                <a:solidFill>
                  <a:prstClr val="black"/>
                </a:solidFill>
              </a:rPr>
              <a:t>Origins and makeup</a:t>
            </a:r>
          </a:p>
          <a:p>
            <a:endParaRPr lang="en-GB" sz="2000" b="1" u="sng" dirty="0">
              <a:solidFill>
                <a:prstClr val="black"/>
              </a:solidFill>
            </a:endParaRPr>
          </a:p>
          <a:p>
            <a:pPr marL="342900" indent="-342900">
              <a:buFont typeface="Arial" panose="020B0604020202020204" pitchFamily="34" charset="0"/>
              <a:buChar char="•"/>
            </a:pPr>
            <a:r>
              <a:rPr lang="en-GB" sz="2000" dirty="0" smtClean="0">
                <a:solidFill>
                  <a:prstClr val="black"/>
                </a:solidFill>
              </a:rPr>
              <a:t>Est. 1854, drawing members and support from Whig Party which had fractured as a result of the Kansas-Nebraska Act</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Supplanted Free Soil Party which had stood presidential candidates in 1848, 1852</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Supported </a:t>
            </a:r>
            <a:r>
              <a:rPr lang="en-GB" sz="2000" i="1" dirty="0" smtClean="0">
                <a:solidFill>
                  <a:prstClr val="black"/>
                </a:solidFill>
              </a:rPr>
              <a:t>explicit </a:t>
            </a:r>
            <a:r>
              <a:rPr lang="en-GB" sz="2000" dirty="0" smtClean="0">
                <a:solidFill>
                  <a:prstClr val="black"/>
                </a:solidFill>
              </a:rPr>
              <a:t>forbidding of slavery in western territories; actively abolitionist; opposed to popular sovereignty argument and in favour of federal government control</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Support mainly in north</a:t>
            </a:r>
          </a:p>
          <a:p>
            <a:pPr marL="342900" indent="-342900">
              <a:buFont typeface="Arial" panose="020B0604020202020204" pitchFamily="34" charset="0"/>
              <a:buChar char="•"/>
            </a:pPr>
            <a:endParaRPr lang="en-GB" sz="2000" dirty="0" smtClean="0">
              <a:solidFill>
                <a:prstClr val="black"/>
              </a:solidFill>
            </a:endParaRPr>
          </a:p>
          <a:p>
            <a:pPr marL="342900" indent="-342900">
              <a:buFont typeface="Arial" panose="020B0604020202020204" pitchFamily="34" charset="0"/>
              <a:buChar char="•"/>
            </a:pPr>
            <a:r>
              <a:rPr lang="en-GB" sz="2000" dirty="0" smtClean="0">
                <a:solidFill>
                  <a:prstClr val="black"/>
                </a:solidFill>
              </a:rPr>
              <a:t>John </a:t>
            </a:r>
            <a:r>
              <a:rPr lang="en-GB" sz="2000" dirty="0">
                <a:solidFill>
                  <a:prstClr val="black"/>
                </a:solidFill>
              </a:rPr>
              <a:t>C. </a:t>
            </a:r>
            <a:r>
              <a:rPr lang="en-GB" sz="2000" dirty="0" smtClean="0">
                <a:solidFill>
                  <a:prstClr val="black"/>
                </a:solidFill>
              </a:rPr>
              <a:t>Frémont, an explorer, first </a:t>
            </a:r>
            <a:r>
              <a:rPr lang="en-GB" sz="2000" dirty="0">
                <a:solidFill>
                  <a:prstClr val="black"/>
                </a:solidFill>
              </a:rPr>
              <a:t>Republican nominee for President in 1856 </a:t>
            </a:r>
            <a:r>
              <a:rPr lang="en-GB" sz="2000" dirty="0" smtClean="0">
                <a:solidFill>
                  <a:prstClr val="black"/>
                </a:solidFill>
              </a:rPr>
              <a:t>with slogan</a:t>
            </a:r>
            <a:r>
              <a:rPr lang="en-GB" sz="2000" dirty="0">
                <a:solidFill>
                  <a:prstClr val="black"/>
                </a:solidFill>
              </a:rPr>
              <a:t>: "Free soil, free silver, free men, Frémont and victory!" </a:t>
            </a:r>
            <a:endParaRPr lang="en-GB" sz="2000" dirty="0" smtClean="0">
              <a:solidFill>
                <a:prstClr val="black"/>
              </a:solidFill>
            </a:endParaRPr>
          </a:p>
          <a:p>
            <a:pPr marL="342900" indent="-342900">
              <a:buFont typeface="Arial" panose="020B0604020202020204" pitchFamily="34" charset="0"/>
              <a:buChar char="•"/>
            </a:pP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72404789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5997038" cy="6267009"/>
          </a:xfrm>
          <a:prstGeom prst="rect">
            <a:avLst/>
          </a:prstGeom>
        </p:spPr>
        <p:txBody>
          <a:bodyPr wrap="square" lIns="540000" tIns="360000" rIns="540000" bIns="360000">
            <a:spAutoFit/>
          </a:bodyPr>
          <a:lstStyle/>
          <a:p>
            <a:r>
              <a:rPr lang="en-GB" sz="2000" b="1" u="sng" dirty="0" smtClean="0">
                <a:solidFill>
                  <a:prstClr val="black"/>
                </a:solidFill>
              </a:rPr>
              <a:t>4. The Republican Party: </a:t>
            </a:r>
            <a:r>
              <a:rPr lang="en-GB" sz="2000" b="1" u="sng" dirty="0" smtClean="0">
                <a:solidFill>
                  <a:prstClr val="black"/>
                </a:solidFill>
              </a:rPr>
              <a:t>Abraham Lincoln</a:t>
            </a:r>
          </a:p>
          <a:p>
            <a:endParaRPr lang="en-GB" sz="2000"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B. Kentucky 1809; settled in Illinois in 1820s</a:t>
            </a:r>
          </a:p>
          <a:p>
            <a:pPr marL="342900" indent="-342900" algn="just">
              <a:buFont typeface="Arial" panose="020B0604020202020204" pitchFamily="34" charset="0"/>
              <a:buChar char="•"/>
            </a:pPr>
            <a:r>
              <a:rPr lang="en-GB" sz="2000" dirty="0" smtClean="0">
                <a:solidFill>
                  <a:prstClr val="black"/>
                </a:solidFill>
              </a:rPr>
              <a:t>Representative in </a:t>
            </a:r>
            <a:r>
              <a:rPr lang="en-GB" sz="2000" dirty="0">
                <a:solidFill>
                  <a:prstClr val="black"/>
                </a:solidFill>
              </a:rPr>
              <a:t>state legislature </a:t>
            </a:r>
            <a:r>
              <a:rPr lang="en-GB" sz="2000" dirty="0" smtClean="0">
                <a:solidFill>
                  <a:prstClr val="black"/>
                </a:solidFill>
              </a:rPr>
              <a:t>1834–1842; in US House of Representatives 1847–1849; left to practice law</a:t>
            </a:r>
          </a:p>
          <a:p>
            <a:pPr marL="342900" indent="-342900" algn="just">
              <a:buFont typeface="Arial" panose="020B0604020202020204" pitchFamily="34" charset="0"/>
              <a:buChar char="•"/>
            </a:pPr>
            <a:r>
              <a:rPr lang="en-GB" sz="2000" dirty="0" smtClean="0">
                <a:solidFill>
                  <a:prstClr val="black"/>
                </a:solidFill>
              </a:rPr>
              <a:t>Previously a Whig and supporter of colonization movement – returned to politics in 1854 and joined newly-founded Republican Party</a:t>
            </a:r>
          </a:p>
          <a:p>
            <a:pPr marL="342900" indent="-342900" algn="just">
              <a:buFont typeface="Arial" panose="020B0604020202020204" pitchFamily="34" charset="0"/>
              <a:buChar char="•"/>
            </a:pPr>
            <a:r>
              <a:rPr lang="en-GB" sz="2000" dirty="0" smtClean="0">
                <a:solidFill>
                  <a:prstClr val="black"/>
                </a:solidFill>
              </a:rPr>
              <a:t>Opposition to Dred Scott verdict: “</a:t>
            </a:r>
            <a:r>
              <a:rPr lang="en-GB" sz="2000" dirty="0" smtClean="0"/>
              <a:t>The </a:t>
            </a:r>
            <a:r>
              <a:rPr lang="en-GB" sz="2000" dirty="0"/>
              <a:t>authors of the Declaration of Independence never intended 'to say all were equal in color, size, intellect, moral developments, or social capacity', but they 'did consider all men created equal—equal in certain inalienable rights, among which are life, liberty, and the pursuit of </a:t>
            </a:r>
            <a:r>
              <a:rPr lang="en-GB" sz="2000" dirty="0" smtClean="0"/>
              <a:t>happiness”</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04714" y="891507"/>
            <a:ext cx="2629481" cy="3329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591659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7251894"/>
          </a:xfrm>
          <a:prstGeom prst="rect">
            <a:avLst/>
          </a:prstGeom>
        </p:spPr>
        <p:txBody>
          <a:bodyPr wrap="square" lIns="540000" tIns="360000" rIns="540000" bIns="360000">
            <a:spAutoFit/>
          </a:bodyPr>
          <a:lstStyle/>
          <a:p>
            <a:r>
              <a:rPr lang="en-GB" sz="2000" b="1" u="sng" dirty="0" smtClean="0">
                <a:solidFill>
                  <a:prstClr val="black"/>
                </a:solidFill>
              </a:rPr>
              <a:t>4. The Republican Party: </a:t>
            </a:r>
            <a:r>
              <a:rPr lang="en-GB" sz="2000" b="1" u="sng" dirty="0" smtClean="0">
                <a:solidFill>
                  <a:prstClr val="black"/>
                </a:solidFill>
              </a:rPr>
              <a:t>Lincoln-Douglas debates</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b="1" u="sng" dirty="0" smtClean="0">
              <a:solidFill>
                <a:prstClr val="black"/>
              </a:solidFill>
            </a:endParaRPr>
          </a:p>
          <a:p>
            <a:endParaRPr lang="en-GB" b="1" u="sng" dirty="0">
              <a:solidFill>
                <a:prstClr val="black"/>
              </a:solidFill>
            </a:endParaRPr>
          </a:p>
          <a:p>
            <a:endParaRPr lang="en-GB" b="1" u="sng" dirty="0" smtClean="0">
              <a:solidFill>
                <a:prstClr val="black"/>
              </a:solidFill>
            </a:endParaRPr>
          </a:p>
          <a:p>
            <a:pPr marL="342900" indent="-342900">
              <a:buFont typeface="Arial" panose="020B0604020202020204" pitchFamily="34" charset="0"/>
              <a:buChar char="•"/>
            </a:pPr>
            <a:r>
              <a:rPr lang="en-GB" b="1" dirty="0" smtClean="0">
                <a:solidFill>
                  <a:prstClr val="black"/>
                </a:solidFill>
              </a:rPr>
              <a:t>Opposed to Douglas’s exercise of the popular sovereignty argument; stood against him in the 1858 Illinois Senatorial election </a:t>
            </a:r>
          </a:p>
          <a:p>
            <a:pPr marL="342900" indent="-342900">
              <a:buFont typeface="Arial" panose="020B0604020202020204" pitchFamily="34" charset="0"/>
              <a:buChar char="•"/>
            </a:pPr>
            <a:endParaRPr lang="en-GB" b="1" dirty="0" smtClean="0">
              <a:solidFill>
                <a:prstClr val="black"/>
              </a:solidFill>
            </a:endParaRPr>
          </a:p>
          <a:p>
            <a:pPr marL="342900" indent="-342900">
              <a:buFont typeface="Arial" panose="020B0604020202020204" pitchFamily="34" charset="0"/>
              <a:buChar char="•"/>
            </a:pPr>
            <a:r>
              <a:rPr lang="en-GB" b="1" dirty="0" smtClean="0">
                <a:solidFill>
                  <a:prstClr val="black"/>
                </a:solidFill>
              </a:rPr>
              <a:t>Challenged Douglas to series of debates which received national attention, and won Lincoln a reputation for oratory. Response to increased secessionist sentiments in South:</a:t>
            </a:r>
          </a:p>
          <a:p>
            <a:pPr marL="342900" indent="-342900">
              <a:buFont typeface="Arial" panose="020B0604020202020204" pitchFamily="34" charset="0"/>
              <a:buChar char="•"/>
            </a:pPr>
            <a:endParaRPr lang="en-GB" b="1" dirty="0">
              <a:solidFill>
                <a:prstClr val="black"/>
              </a:solidFill>
            </a:endParaRPr>
          </a:p>
          <a:p>
            <a:pPr algn="just"/>
            <a:r>
              <a:rPr lang="en-GB" dirty="0" smtClean="0">
                <a:solidFill>
                  <a:srgbClr val="FF0000"/>
                </a:solidFill>
              </a:rPr>
              <a:t>A </a:t>
            </a:r>
            <a:r>
              <a:rPr lang="en-GB" dirty="0">
                <a:solidFill>
                  <a:srgbClr val="FF0000"/>
                </a:solidFill>
              </a:rPr>
              <a:t>house divided against itself cannot stand</a:t>
            </a:r>
            <a:r>
              <a:rPr lang="en-GB" dirty="0">
                <a:solidFill>
                  <a:prstClr val="black"/>
                </a:solidFill>
              </a:rPr>
              <a:t>. </a:t>
            </a:r>
            <a:r>
              <a:rPr lang="en-GB" b="1" dirty="0">
                <a:solidFill>
                  <a:srgbClr val="FF0000"/>
                </a:solidFill>
              </a:rPr>
              <a:t>I believe this government cannot endure, permanently, half slave and half free</a:t>
            </a:r>
            <a:r>
              <a:rPr lang="en-GB" dirty="0">
                <a:solidFill>
                  <a:prstClr val="black"/>
                </a:solidFill>
              </a:rPr>
              <a:t>. I do not expect the Union to be dissolved — I do not expect the house to fall — but I do expect it will cease to be divided. </a:t>
            </a:r>
            <a:r>
              <a:rPr lang="en-GB" dirty="0">
                <a:solidFill>
                  <a:srgbClr val="FF0000"/>
                </a:solidFill>
              </a:rPr>
              <a:t>It will become all one thing or all the other</a:t>
            </a:r>
            <a:r>
              <a:rPr lang="en-GB" dirty="0">
                <a:solidFill>
                  <a:prstClr val="black"/>
                </a:solidFill>
              </a:rPr>
              <a:t>. Either the opponents of slavery will arrest the further spread of it, and place it where the public mind shall rest in the belief that it is in the course of ultimate extinction; or its advocates will push it forward, till it shall become lawful in all the States, old as well as new — North as well as South</a:t>
            </a:r>
            <a:r>
              <a:rPr lang="en-GB" dirty="0" smtClean="0">
                <a:solidFill>
                  <a:prstClr val="black"/>
                </a:solidFill>
              </a:rPr>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0739" y="767052"/>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9477414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6882563"/>
          </a:xfrm>
          <a:prstGeom prst="rect">
            <a:avLst/>
          </a:prstGeom>
        </p:spPr>
        <p:txBody>
          <a:bodyPr wrap="square" lIns="540000" tIns="360000" rIns="540000" bIns="360000">
            <a:spAutoFit/>
          </a:bodyPr>
          <a:lstStyle/>
          <a:p>
            <a:r>
              <a:rPr lang="en-GB" sz="2000" b="1" u="sng" dirty="0" smtClean="0">
                <a:solidFill>
                  <a:prstClr val="black"/>
                </a:solidFill>
              </a:rPr>
              <a:t>4. The Republican Party: </a:t>
            </a:r>
            <a:r>
              <a:rPr lang="en-GB" sz="2000" b="1" u="sng" dirty="0" smtClean="0">
                <a:solidFill>
                  <a:prstClr val="black"/>
                </a:solidFill>
              </a:rPr>
              <a:t>1860 Election</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endParaRPr lang="en-GB" sz="2000" b="1" u="sng"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Lincoln the Republican nominee for November 1860 presidential election</a:t>
            </a:r>
          </a:p>
          <a:p>
            <a:pPr marL="342900" indent="-342900">
              <a:buFont typeface="Arial" panose="020B0604020202020204" pitchFamily="34" charset="0"/>
              <a:buChar char="•"/>
            </a:pPr>
            <a:endParaRPr lang="en-GB" sz="2000" b="1" dirty="0">
              <a:solidFill>
                <a:prstClr val="black"/>
              </a:solidFill>
            </a:endParaRPr>
          </a:p>
          <a:p>
            <a:pPr marL="342900" indent="-342900">
              <a:buFont typeface="Arial" panose="020B0604020202020204" pitchFamily="34" charset="0"/>
              <a:buChar char="•"/>
            </a:pPr>
            <a:r>
              <a:rPr lang="en-GB" sz="2000" b="1" dirty="0" smtClean="0">
                <a:solidFill>
                  <a:prstClr val="black"/>
                </a:solidFill>
              </a:rPr>
              <a:t>Democratic candidacy split between John C Breckinridge (‘Southern Democrats’) and Douglas, </a:t>
            </a:r>
            <a:r>
              <a:rPr lang="en-GB" sz="2000" b="1" dirty="0">
                <a:solidFill>
                  <a:prstClr val="black"/>
                </a:solidFill>
              </a:rPr>
              <a:t>plus Constitutional Union </a:t>
            </a:r>
            <a:r>
              <a:rPr lang="en-GB" sz="2000" b="1" dirty="0" smtClean="0">
                <a:solidFill>
                  <a:prstClr val="black"/>
                </a:solidFill>
              </a:rPr>
              <a:t>Party of non-secessionist southern ex-Whigs and Democrats</a:t>
            </a:r>
          </a:p>
          <a:p>
            <a:pPr marL="342900" indent="-342900">
              <a:buFont typeface="Arial" panose="020B0604020202020204" pitchFamily="34" charset="0"/>
              <a:buChar char="•"/>
            </a:pPr>
            <a:endParaRPr lang="en-GB" sz="2000" b="1" dirty="0" smtClean="0">
              <a:solidFill>
                <a:prstClr val="black"/>
              </a:solidFill>
            </a:endParaRPr>
          </a:p>
          <a:p>
            <a:pPr marL="342900" indent="-342900">
              <a:buFont typeface="Arial" panose="020B0604020202020204" pitchFamily="34" charset="0"/>
              <a:buChar char="•"/>
            </a:pPr>
            <a:r>
              <a:rPr lang="en-GB" sz="2000" b="1" dirty="0" smtClean="0">
                <a:solidFill>
                  <a:prstClr val="black"/>
                </a:solidFill>
              </a:rPr>
              <a:t>Exaggerating sectional differences: polarization between North/West (Republican) and South (Democrats of various stripes)</a:t>
            </a:r>
            <a:endParaRPr lang="en-GB" sz="2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75" y="764704"/>
            <a:ext cx="3764790" cy="300316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08" y="678521"/>
            <a:ext cx="3412819" cy="3175527"/>
          </a:xfrm>
          <a:prstGeom prst="rect">
            <a:avLst/>
          </a:prstGeom>
        </p:spPr>
      </p:pic>
      <p:sp>
        <p:nvSpPr>
          <p:cNvPr id="6" name="Rectangle 5"/>
          <p:cNvSpPr/>
          <p:nvPr/>
        </p:nvSpPr>
        <p:spPr>
          <a:xfrm>
            <a:off x="1043608" y="958124"/>
            <a:ext cx="1080120"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1856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5076056" y="908720"/>
            <a:ext cx="1108907" cy="783869"/>
          </a:xfrm>
          <a:prstGeom prst="rect">
            <a:avLst/>
          </a:prstGeom>
        </p:spPr>
        <p:txBody>
          <a:bodyPr wrap="square">
            <a:spAutoFit/>
          </a:bodyPr>
          <a:lstStyle/>
          <a:p>
            <a:pPr algn="r">
              <a:lnSpc>
                <a:spcPct val="107000"/>
              </a:lnSpc>
              <a:spcAft>
                <a:spcPts val="800"/>
              </a:spcAft>
            </a:pPr>
            <a:r>
              <a:rPr lang="en-GB" sz="1400" b="1" dirty="0" smtClean="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1806 </a:t>
            </a: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56945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6429086" cy="5866900"/>
          </a:xfrm>
          <a:prstGeom prst="rect">
            <a:avLst/>
          </a:prstGeom>
        </p:spPr>
        <p:txBody>
          <a:bodyPr wrap="square" lIns="540000" tIns="360000" rIns="540000" bIns="360000">
            <a:spAutoFit/>
          </a:bodyPr>
          <a:lstStyle/>
          <a:p>
            <a:r>
              <a:rPr lang="en-GB" sz="2000" b="1" u="sng" dirty="0" smtClean="0">
                <a:solidFill>
                  <a:prstClr val="black"/>
                </a:solidFill>
              </a:rPr>
              <a:t>5. The Civil War: </a:t>
            </a:r>
            <a:r>
              <a:rPr lang="en-GB" sz="2000" b="1" u="sng" dirty="0" smtClean="0">
                <a:solidFill>
                  <a:prstClr val="black"/>
                </a:solidFill>
              </a:rPr>
              <a:t>Secession </a:t>
            </a:r>
            <a:endParaRPr lang="en-GB" sz="2000" b="1" u="sng" dirty="0">
              <a:solidFill>
                <a:prstClr val="black"/>
              </a:solidFill>
            </a:endParaRPr>
          </a:p>
          <a:p>
            <a:endParaRPr lang="en-GB" sz="2000" b="1" u="sng" dirty="0" smtClean="0">
              <a:solidFill>
                <a:prstClr val="black"/>
              </a:solidFill>
            </a:endParaRPr>
          </a:p>
          <a:p>
            <a:pPr algn="just"/>
            <a:r>
              <a:rPr lang="en-GB" sz="2000" dirty="0" smtClean="0">
                <a:solidFill>
                  <a:prstClr val="black"/>
                </a:solidFill>
              </a:rPr>
              <a:t>“The </a:t>
            </a:r>
            <a:r>
              <a:rPr lang="en-GB" sz="2000" dirty="0">
                <a:solidFill>
                  <a:prstClr val="black"/>
                </a:solidFill>
              </a:rPr>
              <a:t>people of the State of South Carolina, in Convention assembled, on the 26th day of April, </a:t>
            </a:r>
            <a:r>
              <a:rPr lang="en-GB" sz="2000" dirty="0" smtClean="0">
                <a:solidFill>
                  <a:prstClr val="black"/>
                </a:solidFill>
              </a:rPr>
              <a:t>AD </a:t>
            </a:r>
            <a:r>
              <a:rPr lang="en-GB" sz="2000" dirty="0">
                <a:solidFill>
                  <a:prstClr val="black"/>
                </a:solidFill>
              </a:rPr>
              <a:t>1852, declared that the </a:t>
            </a:r>
            <a:r>
              <a:rPr lang="en-GB" sz="2000" b="1" dirty="0">
                <a:solidFill>
                  <a:prstClr val="black"/>
                </a:solidFill>
              </a:rPr>
              <a:t>frequent violations of the Constitution of the United </a:t>
            </a:r>
            <a:r>
              <a:rPr lang="en-GB" sz="2000" b="1" dirty="0" smtClean="0">
                <a:solidFill>
                  <a:prstClr val="black"/>
                </a:solidFill>
              </a:rPr>
              <a:t>States </a:t>
            </a:r>
            <a:r>
              <a:rPr lang="en-GB" sz="2000" b="1" dirty="0">
                <a:solidFill>
                  <a:prstClr val="black"/>
                </a:solidFill>
              </a:rPr>
              <a:t>by the Federal Government, and its encroachments upon the reserved rights of the States, fully justified this State in then withdrawing from the Federal Union</a:t>
            </a:r>
            <a:r>
              <a:rPr lang="en-GB" sz="2000" dirty="0">
                <a:solidFill>
                  <a:prstClr val="black"/>
                </a:solidFill>
              </a:rPr>
              <a:t>; but in deference to the opinions and wishes of the other </a:t>
            </a:r>
            <a:r>
              <a:rPr lang="en-GB" sz="2000" b="1" dirty="0">
                <a:solidFill>
                  <a:prstClr val="black"/>
                </a:solidFill>
              </a:rPr>
              <a:t>slaveholding States</a:t>
            </a:r>
            <a:r>
              <a:rPr lang="en-GB" sz="2000" dirty="0">
                <a:solidFill>
                  <a:prstClr val="black"/>
                </a:solidFill>
              </a:rPr>
              <a:t>, she forbore at that time to exercise this right. Since that time, these </a:t>
            </a:r>
            <a:r>
              <a:rPr lang="en-GB" sz="2000" b="1" dirty="0">
                <a:solidFill>
                  <a:prstClr val="black"/>
                </a:solidFill>
              </a:rPr>
              <a:t>encroachments have continued to increase, and further forbearance ceases to be a virtue</a:t>
            </a:r>
            <a:r>
              <a:rPr lang="en-GB" sz="2000" dirty="0" smtClean="0">
                <a:solidFill>
                  <a:prstClr val="black"/>
                </a:solidFill>
              </a:rPr>
              <a:t>.”</a:t>
            </a:r>
          </a:p>
          <a:p>
            <a:pPr marL="342900" indent="-342900" algn="r">
              <a:buFontTx/>
              <a:buChar char="-"/>
            </a:pPr>
            <a:r>
              <a:rPr lang="en-GB" i="1" dirty="0" smtClean="0"/>
              <a:t>Declaration </a:t>
            </a:r>
            <a:r>
              <a:rPr lang="en-GB" i="1" dirty="0"/>
              <a:t>of the Immediate Causes Which Induce and Justify the Secession of South Carolina from the Federal </a:t>
            </a:r>
            <a:r>
              <a:rPr lang="en-GB" i="1" dirty="0" smtClean="0"/>
              <a:t>Union</a:t>
            </a:r>
            <a:r>
              <a:rPr lang="en-GB" dirty="0" smtClean="0"/>
              <a:t>, December 20 1860</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831" y="3356992"/>
            <a:ext cx="2488169" cy="309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123586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6712717" cy="6836396"/>
          </a:xfrm>
          <a:prstGeom prst="rect">
            <a:avLst/>
          </a:prstGeom>
        </p:spPr>
        <p:txBody>
          <a:bodyPr wrap="square" lIns="540000" tIns="360000" rIns="540000" bIns="360000">
            <a:spAutoFit/>
          </a:bodyPr>
          <a:lstStyle/>
          <a:p>
            <a:r>
              <a:rPr lang="en-GB" sz="2000" b="1" u="sng" dirty="0" smtClean="0">
                <a:solidFill>
                  <a:prstClr val="black"/>
                </a:solidFill>
              </a:rPr>
              <a:t>5. The Civil War: </a:t>
            </a:r>
            <a:r>
              <a:rPr lang="en-GB" sz="2000" b="1" u="sng" dirty="0" smtClean="0">
                <a:solidFill>
                  <a:prstClr val="black"/>
                </a:solidFill>
              </a:rPr>
              <a:t>Secession </a:t>
            </a:r>
            <a:endParaRPr lang="en-GB" sz="2000" b="1" u="sng" dirty="0">
              <a:solidFill>
                <a:prstClr val="black"/>
              </a:solidFill>
            </a:endParaRPr>
          </a:p>
          <a:p>
            <a:endParaRPr lang="en-GB" sz="2000" b="1" u="sng" dirty="0" smtClean="0">
              <a:solidFill>
                <a:prstClr val="black"/>
              </a:solidFill>
            </a:endParaRPr>
          </a:p>
          <a:p>
            <a:pPr algn="just"/>
            <a:r>
              <a:rPr lang="en-GB" sz="1700" dirty="0" smtClean="0">
                <a:solidFill>
                  <a:prstClr val="black"/>
                </a:solidFill>
              </a:rPr>
              <a:t>“A</a:t>
            </a:r>
            <a:r>
              <a:rPr lang="en-GB" sz="1700" b="1" dirty="0" smtClean="0">
                <a:solidFill>
                  <a:prstClr val="black"/>
                </a:solidFill>
              </a:rPr>
              <a:t>n </a:t>
            </a:r>
            <a:r>
              <a:rPr lang="en-GB" sz="1700" b="1" dirty="0">
                <a:solidFill>
                  <a:prstClr val="black"/>
                </a:solidFill>
              </a:rPr>
              <a:t>increasing hostility on the part of the non-slaveholding States to the institution of slavery</a:t>
            </a:r>
            <a:r>
              <a:rPr lang="en-GB" sz="1700" dirty="0">
                <a:solidFill>
                  <a:prstClr val="black"/>
                </a:solidFill>
              </a:rPr>
              <a:t>, has led to a disregard of their </a:t>
            </a:r>
            <a:r>
              <a:rPr lang="en-GB" sz="1700" dirty="0" smtClean="0">
                <a:solidFill>
                  <a:prstClr val="black"/>
                </a:solidFill>
              </a:rPr>
              <a:t>obligations [to other slave states], </a:t>
            </a:r>
            <a:r>
              <a:rPr lang="en-GB" sz="1700" dirty="0">
                <a:solidFill>
                  <a:prstClr val="black"/>
                </a:solidFill>
              </a:rPr>
              <a:t>and the laws of the General Government have ceased to effect the objects of the Constitution</a:t>
            </a:r>
            <a:r>
              <a:rPr lang="en-GB" sz="1700" dirty="0" smtClean="0">
                <a:solidFill>
                  <a:prstClr val="black"/>
                </a:solidFill>
              </a:rPr>
              <a:t>.</a:t>
            </a:r>
          </a:p>
          <a:p>
            <a:pPr algn="just"/>
            <a:r>
              <a:rPr lang="en-GB" sz="1700" i="1" dirty="0" smtClean="0">
                <a:solidFill>
                  <a:prstClr val="black"/>
                </a:solidFill>
              </a:rPr>
              <a:t>	“</a:t>
            </a:r>
            <a:r>
              <a:rPr lang="en-GB" sz="1700" dirty="0" smtClean="0">
                <a:solidFill>
                  <a:prstClr val="black"/>
                </a:solidFill>
              </a:rPr>
              <a:t>The </a:t>
            </a:r>
            <a:r>
              <a:rPr lang="en-GB" sz="1700" dirty="0" smtClean="0"/>
              <a:t>ends </a:t>
            </a:r>
            <a:r>
              <a:rPr lang="en-GB" sz="1700" dirty="0"/>
              <a:t>for which the </a:t>
            </a:r>
            <a:r>
              <a:rPr lang="en-GB" sz="1700" dirty="0" smtClean="0"/>
              <a:t>Constitution was </a:t>
            </a:r>
            <a:r>
              <a:rPr lang="en-GB" sz="1700" dirty="0"/>
              <a:t>framed are declared by itself to be </a:t>
            </a:r>
            <a:r>
              <a:rPr lang="en-GB" sz="1700" dirty="0" smtClean="0"/>
              <a:t>‘to </a:t>
            </a:r>
            <a:r>
              <a:rPr lang="en-GB" sz="1700" dirty="0"/>
              <a:t>form a more perfect union, establish justice, insure domestic </a:t>
            </a:r>
            <a:r>
              <a:rPr lang="en-GB" sz="1700" dirty="0" smtClean="0"/>
              <a:t>tranquillity, </a:t>
            </a:r>
            <a:r>
              <a:rPr lang="en-GB" sz="1700" dirty="0"/>
              <a:t>provide for the common defence, promote the general welfare, and secure the blessings of liberty to ourselves and our posterity</a:t>
            </a:r>
            <a:r>
              <a:rPr lang="en-GB" sz="1700" dirty="0" smtClean="0"/>
              <a:t>.’</a:t>
            </a:r>
            <a:endParaRPr lang="en-GB" sz="1700" dirty="0"/>
          </a:p>
          <a:p>
            <a:pPr algn="just"/>
            <a:r>
              <a:rPr lang="en-GB" sz="1700" dirty="0" smtClean="0"/>
              <a:t>	“These </a:t>
            </a:r>
            <a:r>
              <a:rPr lang="en-GB" sz="1700" dirty="0"/>
              <a:t>ends it endeavored to accomplish by a Federal Government, in which each State was recognized as an equal, and had separate control over its own institutions. </a:t>
            </a:r>
            <a:r>
              <a:rPr lang="en-GB" sz="1700" b="1" dirty="0"/>
              <a:t>The right of property in slaves was recognized by giving to free persons distinct political rights, by giving them the right to represent, and burthening them with direct taxes for three-fifths of their slaves; by authorizing the importation of slaves for twenty years; and by stipulating for the rendition of fugitives from </a:t>
            </a:r>
            <a:r>
              <a:rPr lang="en-GB" sz="1700" b="1" dirty="0" smtClean="0"/>
              <a:t>labour</a:t>
            </a:r>
            <a:r>
              <a:rPr lang="en-GB" sz="1700" dirty="0" smtClean="0"/>
              <a:t>.”</a:t>
            </a:r>
            <a:endParaRPr lang="en-GB" sz="1700" i="1" dirty="0">
              <a:solidFill>
                <a:prstClr val="black"/>
              </a:solidFill>
            </a:endParaRPr>
          </a:p>
          <a:p>
            <a:pPr marL="285750" indent="-285750" algn="r">
              <a:buFontTx/>
              <a:buChar char="-"/>
            </a:pPr>
            <a:r>
              <a:rPr lang="en-GB" sz="1700" i="1" dirty="0" smtClean="0"/>
              <a:t>Declaration </a:t>
            </a:r>
            <a:r>
              <a:rPr lang="en-GB" sz="1700" i="1" dirty="0"/>
              <a:t>of </a:t>
            </a:r>
            <a:r>
              <a:rPr lang="en-GB" sz="1700" i="1" dirty="0" smtClean="0"/>
              <a:t>… the </a:t>
            </a:r>
            <a:r>
              <a:rPr lang="en-GB" sz="1700" i="1" dirty="0"/>
              <a:t>Secession of South Carolina from the Federal </a:t>
            </a:r>
            <a:r>
              <a:rPr lang="en-GB" sz="1700" i="1" dirty="0" smtClean="0"/>
              <a:t>Union</a:t>
            </a:r>
            <a:r>
              <a:rPr lang="en-GB" sz="1700" dirty="0" smtClean="0"/>
              <a:t>, December 20 1860</a:t>
            </a:r>
            <a:endParaRPr lang="en-GB" sz="16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831" y="3356992"/>
            <a:ext cx="2488169" cy="309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707009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697897"/>
          </a:xfrm>
          <a:prstGeom prst="rect">
            <a:avLst/>
          </a:prstGeom>
        </p:spPr>
        <p:txBody>
          <a:bodyPr wrap="square" lIns="540000" tIns="360000" rIns="540000" bIns="360000">
            <a:spAutoFit/>
          </a:bodyPr>
          <a:lstStyle/>
          <a:p>
            <a:pPr lvl="0"/>
            <a:r>
              <a:rPr lang="en-GB" sz="2000" b="1" dirty="0">
                <a:solidFill>
                  <a:srgbClr val="FF0000"/>
                </a:solidFill>
                <a:effectLst>
                  <a:outerShdw blurRad="38100" dist="38100" dir="2700000" algn="tl">
                    <a:srgbClr val="000000">
                      <a:alpha val="43137"/>
                    </a:srgbClr>
                  </a:outerShdw>
                </a:effectLst>
              </a:rPr>
              <a:t>‘In focus’ workshop: Narratives of Slavery and </a:t>
            </a:r>
            <a:r>
              <a:rPr lang="en-GB" sz="2000" b="1" dirty="0" smtClean="0">
                <a:solidFill>
                  <a:srgbClr val="FF0000"/>
                </a:solidFill>
                <a:effectLst>
                  <a:outerShdw blurRad="38100" dist="38100" dir="2700000" algn="tl">
                    <a:srgbClr val="000000">
                      <a:alpha val="43137"/>
                    </a:srgbClr>
                  </a:outerShdw>
                </a:effectLst>
              </a:rPr>
              <a:t>Freedom</a:t>
            </a:r>
          </a:p>
          <a:p>
            <a:endParaRPr lang="en-GB" sz="2000" u="sng" dirty="0" smtClean="0"/>
          </a:p>
          <a:p>
            <a:r>
              <a:rPr lang="en-GB" sz="2000" u="sng" dirty="0" smtClean="0"/>
              <a:t>Required </a:t>
            </a:r>
            <a:r>
              <a:rPr lang="en-GB" sz="2000" u="sng" dirty="0"/>
              <a:t>workshop readings:</a:t>
            </a:r>
            <a:endParaRPr lang="en-GB" sz="2000" dirty="0"/>
          </a:p>
          <a:p>
            <a:pPr lvl="0"/>
            <a:r>
              <a:rPr lang="en-GB" sz="2000" dirty="0"/>
              <a:t>Frederick Douglass, </a:t>
            </a:r>
            <a:r>
              <a:rPr lang="en-GB" sz="2000" i="1" dirty="0"/>
              <a:t>Narrative of the Life of Frederick Douglass, an American Slave </a:t>
            </a:r>
            <a:r>
              <a:rPr lang="en-GB" sz="2000" dirty="0"/>
              <a:t>(1845), chapters 1, 2, 6, 7, 10 and </a:t>
            </a:r>
            <a:r>
              <a:rPr lang="en-GB" sz="2000" dirty="0" smtClean="0"/>
              <a:t>11</a:t>
            </a:r>
            <a:endParaRPr lang="en-GB" sz="2000" dirty="0"/>
          </a:p>
          <a:p>
            <a:pPr marL="285750" lvl="0" indent="-285750">
              <a:buFont typeface="Arial" panose="020B0604020202020204" pitchFamily="34" charset="0"/>
              <a:buChar char="•"/>
            </a:pPr>
            <a:endParaRPr lang="en-GB" sz="1600" b="1" dirty="0" smtClean="0"/>
          </a:p>
          <a:p>
            <a:pPr marL="285750" lvl="0" indent="-285750">
              <a:buFont typeface="Arial" panose="020B0604020202020204" pitchFamily="34" charset="0"/>
              <a:buChar char="•"/>
            </a:pPr>
            <a:r>
              <a:rPr lang="en-GB" sz="1600" b="1" dirty="0" smtClean="0"/>
              <a:t>Douglass </a:t>
            </a:r>
            <a:r>
              <a:rPr lang="en-GB" sz="1600" b="1" dirty="0"/>
              <a:t>opens his </a:t>
            </a:r>
            <a:r>
              <a:rPr lang="en-GB" sz="1600" b="1" i="1" dirty="0"/>
              <a:t>Narrative </a:t>
            </a:r>
            <a:r>
              <a:rPr lang="en-GB" sz="1600" b="1" dirty="0"/>
              <a:t>by telling readers that he is troubled by not knowing when he was born. Why do you think slave owners kept slaves ignorant about their birthdays and parentage?</a:t>
            </a:r>
            <a:endParaRPr lang="en-GB" sz="1600" dirty="0"/>
          </a:p>
          <a:p>
            <a:pPr marL="285750" indent="-285750">
              <a:buFont typeface="Arial" panose="020B0604020202020204" pitchFamily="34" charset="0"/>
              <a:buChar char="•"/>
            </a:pPr>
            <a:endParaRPr lang="en-GB" sz="1600" dirty="0"/>
          </a:p>
          <a:p>
            <a:pPr marL="285750" lvl="0" indent="-285750">
              <a:buFont typeface="Arial" panose="020B0604020202020204" pitchFamily="34" charset="0"/>
              <a:buChar char="•"/>
            </a:pPr>
            <a:r>
              <a:rPr lang="en-GB" sz="1600" b="1" dirty="0"/>
              <a:t>What does Douglass list as some of the most important the turning points in his life, and why?</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What virtues, attributes or phenomena does Douglass associate with freedom? In what sorts of activities does he think a slave might engage in order to become free? Is freedom defined by legal or moral arguments?</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Several times in his </a:t>
            </a:r>
            <a:r>
              <a:rPr lang="en-GB" sz="1600" b="1" i="1" dirty="0"/>
              <a:t>Narrative, </a:t>
            </a:r>
            <a:r>
              <a:rPr lang="en-GB" sz="1600" b="1" dirty="0"/>
              <a:t>Douglass expresses his view that slavery is bad for both whites and blacks. In what ways does he suggest that slavery detrimental to the South and to southerners?</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What is your opinion of Douglass as a writer? Do you find his style effective and why? Is he a persuasive writer? </a:t>
            </a: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356412359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1125</TotalTime>
  <Words>2663</Words>
  <Application>Microsoft Office PowerPoint</Application>
  <PresentationFormat>On-screen Show (4:3)</PresentationFormat>
  <Paragraphs>426</Paragraphs>
  <Slides>36</Slides>
  <Notes>34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Times New Roman</vt:lpstr>
      <vt:lpstr>1_Office Theme</vt:lpstr>
      <vt:lpstr>PowerPoint Presentation</vt:lpstr>
      <vt:lpstr> US Presidential Election Special Lectures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63</cp:revision>
  <dcterms:created xsi:type="dcterms:W3CDTF">2016-02-15T13:20:03Z</dcterms:created>
  <dcterms:modified xsi:type="dcterms:W3CDTF">2016-10-24T11:35:59Z</dcterms:modified>
</cp:coreProperties>
</file>