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72" r:id="rId3"/>
    <p:sldId id="271" r:id="rId4"/>
    <p:sldId id="285" r:id="rId5"/>
    <p:sldId id="283" r:id="rId6"/>
    <p:sldId id="279" r:id="rId7"/>
    <p:sldId id="284" r:id="rId8"/>
    <p:sldId id="280" r:id="rId9"/>
    <p:sldId id="274" r:id="rId10"/>
    <p:sldId id="276" r:id="rId11"/>
    <p:sldId id="270" r:id="rId12"/>
    <p:sldId id="286"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8" autoAdjust="0"/>
    <p:restoredTop sz="94660"/>
  </p:normalViewPr>
  <p:slideViewPr>
    <p:cSldViewPr snapToGrid="0">
      <p:cViewPr>
        <p:scale>
          <a:sx n="88" d="100"/>
          <a:sy n="88" d="100"/>
        </p:scale>
        <p:origin x="1456" y="752"/>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2879055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2984083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312815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2971040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533219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689467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79701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3508974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468324-40A5-45FC-91D1-7088CE6057A9}" type="slidenum">
              <a:rPr lang="en-GB" smtClean="0"/>
              <a:pPr/>
              <a:t>‹#›</a:t>
            </a:fld>
            <a:endParaRPr lang="en-GB"/>
          </a:p>
        </p:txBody>
      </p:sp>
      <p:sp>
        <p:nvSpPr>
          <p:cNvPr id="5" name="Date Placeholder 4"/>
          <p:cNvSpPr>
            <a:spLocks noGrp="1"/>
          </p:cNvSpPr>
          <p:nvPr>
            <p:ph type="dt" sz="half" idx="10"/>
          </p:nvPr>
        </p:nvSpPr>
        <p:spPr/>
        <p:txBody>
          <a:bodyPr/>
          <a:lstStyle/>
          <a:p>
            <a:fld id="{BADBD3D2-85FA-4D3F-80D5-6C1F1C17C289}" type="datetimeFigureOut">
              <a:rPr lang="en-GB" smtClean="0"/>
              <a:pPr/>
              <a:t>11/11/2018</a:t>
            </a:fld>
            <a:endParaRPr lang="en-GB"/>
          </a:p>
        </p:txBody>
      </p:sp>
    </p:spTree>
    <p:extLst>
      <p:ext uri="{BB962C8B-B14F-4D97-AF65-F5344CB8AC3E}">
        <p14:creationId xmlns:p14="http://schemas.microsoft.com/office/powerpoint/2010/main" val="1136505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711772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511445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10607986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114391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1523706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17186748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71621985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DBD3D2-85FA-4D3F-80D5-6C1F1C17C289}" type="datetimeFigureOut">
              <a:rPr lang="en-GB" smtClean="0"/>
              <a:pPr/>
              <a:t>11/11/2018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B468324-40A5-45FC-91D1-7088CE6057A9}" type="slidenum">
              <a:rPr lang="en-GB" smtClean="0"/>
              <a:pPr/>
              <a:t>‹#›</a:t>
            </a:fld>
            <a:endParaRPr lang="en-GB"/>
          </a:p>
        </p:txBody>
      </p:sp>
    </p:spTree>
    <p:extLst>
      <p:ext uri="{BB962C8B-B14F-4D97-AF65-F5344CB8AC3E}">
        <p14:creationId xmlns:p14="http://schemas.microsoft.com/office/powerpoint/2010/main" val="197566196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192211E-5E7A-423A-AE9F-28556B7521C1}"/>
              </a:ext>
            </a:extLst>
          </p:cNvPr>
          <p:cNvSpPr>
            <a:spLocks noGrp="1"/>
          </p:cNvSpPr>
          <p:nvPr>
            <p:ph type="ctrTitle"/>
          </p:nvPr>
        </p:nvSpPr>
        <p:spPr>
          <a:xfrm>
            <a:off x="1173065" y="1506561"/>
            <a:ext cx="9177866" cy="1646302"/>
          </a:xfrm>
        </p:spPr>
        <p:txBody>
          <a:bodyPr/>
          <a:lstStyle/>
          <a:p>
            <a:r>
              <a:rPr lang="en-GB" b="1" dirty="0">
                <a:solidFill>
                  <a:schemeClr val="tx1"/>
                </a:solidFill>
                <a:latin typeface="Arial Rounded MT Bold" panose="020F0704030504030204" pitchFamily="34" charset="0"/>
              </a:rPr>
              <a:t>What happened in </a:t>
            </a:r>
            <a:r>
              <a:rPr lang="en-GB" b="1" dirty="0" smtClean="0">
                <a:solidFill>
                  <a:schemeClr val="tx1"/>
                </a:solidFill>
                <a:latin typeface="Arial Rounded MT Bold" panose="020F0704030504030204" pitchFamily="34" charset="0"/>
              </a:rPr>
              <a:t>Canada; </a:t>
            </a:r>
            <a:r>
              <a:rPr lang="en-GB" b="1" dirty="0">
                <a:solidFill>
                  <a:schemeClr val="tx1"/>
                </a:solidFill>
                <a:latin typeface="Arial Rounded MT Bold" panose="020F0704030504030204" pitchFamily="34" charset="0"/>
              </a:rPr>
              <a:t/>
            </a:r>
            <a:br>
              <a:rPr lang="en-GB" b="1" dirty="0">
                <a:solidFill>
                  <a:schemeClr val="tx1"/>
                </a:solidFill>
                <a:latin typeface="Arial Rounded MT Bold" panose="020F0704030504030204" pitchFamily="34" charset="0"/>
              </a:rPr>
            </a:br>
            <a:r>
              <a:rPr lang="en-GB" b="1" dirty="0">
                <a:solidFill>
                  <a:schemeClr val="tx1"/>
                </a:solidFill>
                <a:latin typeface="Arial Rounded MT Bold" panose="020F0704030504030204" pitchFamily="34" charset="0"/>
              </a:rPr>
              <a:t>The Dark Chapter. </a:t>
            </a:r>
          </a:p>
        </p:txBody>
      </p:sp>
      <p:sp>
        <p:nvSpPr>
          <p:cNvPr id="3" name="Subtitle 2">
            <a:extLst>
              <a:ext uri="{FF2B5EF4-FFF2-40B4-BE49-F238E27FC236}">
                <a16:creationId xmlns:a16="http://schemas.microsoft.com/office/drawing/2014/main" xmlns="" id="{3A1F67A9-5F4E-4B65-8407-DB0C70C852C2}"/>
              </a:ext>
            </a:extLst>
          </p:cNvPr>
          <p:cNvSpPr>
            <a:spLocks noGrp="1"/>
          </p:cNvSpPr>
          <p:nvPr>
            <p:ph type="subTitle" idx="1"/>
          </p:nvPr>
        </p:nvSpPr>
        <p:spPr>
          <a:xfrm>
            <a:off x="1808217" y="5162349"/>
            <a:ext cx="7766936" cy="1096899"/>
          </a:xfrm>
        </p:spPr>
        <p:txBody>
          <a:bodyPr/>
          <a:lstStyle/>
          <a:p>
            <a:r>
              <a:rPr lang="en-GB" i="1" dirty="0">
                <a:solidFill>
                  <a:schemeClr val="tx1"/>
                </a:solidFill>
                <a:latin typeface="Arial Rounded MT Bold" panose="020F0704030504030204" pitchFamily="34" charset="0"/>
              </a:rPr>
              <a:t>Mali Burgess - P151027</a:t>
            </a:r>
          </a:p>
        </p:txBody>
      </p:sp>
      <p:pic>
        <p:nvPicPr>
          <p:cNvPr id="2050" name="Picture 2" descr="http://www.trc.ca/websites/trcinstitution/Image/TRC_logo_en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980" y="3646449"/>
            <a:ext cx="5234256" cy="1731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7007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83045"/>
            <a:ext cx="8596668" cy="1063584"/>
          </a:xfrm>
        </p:spPr>
        <p:txBody>
          <a:bodyPr/>
          <a:lstStyle/>
          <a:p>
            <a:pPr algn="ctr"/>
            <a:r>
              <a:rPr lang="en-US" sz="4800" b="1" dirty="0" smtClean="0"/>
              <a:t>Introduction</a:t>
            </a:r>
            <a:r>
              <a:rPr lang="en-US" dirty="0" smtClean="0"/>
              <a:t> </a:t>
            </a:r>
            <a:endParaRPr lang="en-US" dirty="0"/>
          </a:p>
        </p:txBody>
      </p:sp>
      <p:sp>
        <p:nvSpPr>
          <p:cNvPr id="3" name="Content Placeholder 2"/>
          <p:cNvSpPr>
            <a:spLocks noGrp="1"/>
          </p:cNvSpPr>
          <p:nvPr>
            <p:ph idx="1"/>
          </p:nvPr>
        </p:nvSpPr>
        <p:spPr>
          <a:xfrm>
            <a:off x="677334" y="885371"/>
            <a:ext cx="8596668" cy="5849258"/>
          </a:xfrm>
        </p:spPr>
        <p:txBody>
          <a:bodyPr>
            <a:normAutofit fontScale="70000" lnSpcReduction="20000"/>
          </a:bodyPr>
          <a:lstStyle/>
          <a:p>
            <a:endParaRPr lang="en-US" dirty="0">
              <a:solidFill>
                <a:srgbClr val="FF0000"/>
              </a:solidFill>
            </a:endParaRPr>
          </a:p>
          <a:p>
            <a:pPr>
              <a:lnSpc>
                <a:spcPct val="170000"/>
              </a:lnSpc>
            </a:pPr>
            <a:r>
              <a:rPr lang="en-US" sz="2600" b="1" dirty="0" smtClean="0"/>
              <a:t>The </a:t>
            </a:r>
            <a:r>
              <a:rPr lang="en-US" sz="2600" b="1" dirty="0"/>
              <a:t>purpose of this presentation is to investigate the context in which the residential school agreement </a:t>
            </a:r>
            <a:r>
              <a:rPr lang="en-US" sz="2600" b="1" dirty="0" smtClean="0"/>
              <a:t>in Canada came </a:t>
            </a:r>
            <a:r>
              <a:rPr lang="en-US" sz="2600" b="1" dirty="0"/>
              <a:t>about and the subsequent formation of the </a:t>
            </a:r>
            <a:r>
              <a:rPr lang="en-US" sz="2600" b="1" dirty="0" smtClean="0"/>
              <a:t>related Truth Commission. Furthermore, this presentation will look </a:t>
            </a:r>
            <a:r>
              <a:rPr lang="en-US" sz="2600" b="1" dirty="0"/>
              <a:t>to critically </a:t>
            </a:r>
            <a:r>
              <a:rPr lang="en-GB" sz="2600" b="1" dirty="0" smtClean="0"/>
              <a:t>evaluate</a:t>
            </a:r>
            <a:r>
              <a:rPr lang="en-US" sz="2600" b="1" dirty="0" smtClean="0"/>
              <a:t> </a:t>
            </a:r>
            <a:r>
              <a:rPr lang="en-US" sz="2600" b="1" dirty="0"/>
              <a:t>whether </a:t>
            </a:r>
            <a:r>
              <a:rPr lang="en-US" sz="2600" b="1" dirty="0" smtClean="0"/>
              <a:t>the Canadian TRC’s </a:t>
            </a:r>
            <a:r>
              <a:rPr lang="en-US" sz="2600" b="1" dirty="0"/>
              <a:t>objectives </a:t>
            </a:r>
            <a:r>
              <a:rPr lang="en-US" sz="2600" b="1" dirty="0" smtClean="0"/>
              <a:t>were met; This will be achieved by:</a:t>
            </a:r>
            <a:endParaRPr lang="en-US" sz="2600" b="1" dirty="0"/>
          </a:p>
          <a:p>
            <a:pPr>
              <a:lnSpc>
                <a:spcPct val="170000"/>
              </a:lnSpc>
            </a:pPr>
            <a:r>
              <a:rPr lang="en-US" sz="2200" dirty="0" smtClean="0">
                <a:solidFill>
                  <a:srgbClr val="0070C0"/>
                </a:solidFill>
              </a:rPr>
              <a:t>Providing an overview of what happened within the Indian Residential Schools in Canada following the introduction of the Indian Act 1876.</a:t>
            </a:r>
          </a:p>
          <a:p>
            <a:pPr>
              <a:lnSpc>
                <a:spcPct val="170000"/>
              </a:lnSpc>
            </a:pPr>
            <a:r>
              <a:rPr lang="en-US" sz="2200" dirty="0" smtClean="0"/>
              <a:t>Exploring the Truth Commission of Canada and why it was formed</a:t>
            </a:r>
          </a:p>
          <a:p>
            <a:pPr>
              <a:lnSpc>
                <a:spcPct val="170000"/>
              </a:lnSpc>
            </a:pPr>
            <a:r>
              <a:rPr lang="en-US" sz="2200" dirty="0" smtClean="0">
                <a:solidFill>
                  <a:srgbClr val="0070C0"/>
                </a:solidFill>
              </a:rPr>
              <a:t>Analysing the effectiveness of the Commission </a:t>
            </a:r>
          </a:p>
          <a:p>
            <a:pPr>
              <a:lnSpc>
                <a:spcPct val="170000"/>
              </a:lnSpc>
            </a:pPr>
            <a:r>
              <a:rPr lang="en-US" sz="2200" dirty="0" smtClean="0"/>
              <a:t>Analysing the chosen case with reference to theories of restorative justice and restorative practice </a:t>
            </a:r>
            <a:endParaRPr lang="en-US" sz="2200" dirty="0"/>
          </a:p>
        </p:txBody>
      </p:sp>
    </p:spTree>
    <p:extLst>
      <p:ext uri="{BB962C8B-B14F-4D97-AF65-F5344CB8AC3E}">
        <p14:creationId xmlns:p14="http://schemas.microsoft.com/office/powerpoint/2010/main" val="428721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mph" presetSubtype="2" fill="hold" nodeType="clickEffect">
                                  <p:stCondLst>
                                    <p:cond delay="0"/>
                                  </p:stCondLst>
                                  <p:childTnLst>
                                    <p:animClr clrSpc="rgb" dir="cw">
                                      <p:cBhvr>
                                        <p:cTn id="12" dur="2000" fill="hold"/>
                                        <p:tgtEl>
                                          <p:spTgt spid="2"/>
                                        </p:tgtEl>
                                        <p:attrNameLst>
                                          <p:attrName>fillcolor</p:attrName>
                                        </p:attrNameLst>
                                      </p:cBhvr>
                                      <p:to>
                                        <a:schemeClr val="accent2"/>
                                      </p:to>
                                    </p:animClr>
                                    <p:set>
                                      <p:cBhvr>
                                        <p:cTn id="13" dur="2000" fill="hold"/>
                                        <p:tgtEl>
                                          <p:spTgt spid="2"/>
                                        </p:tgtEl>
                                        <p:attrNameLst>
                                          <p:attrName>fill.type</p:attrName>
                                        </p:attrNameLst>
                                      </p:cBhvr>
                                      <p:to>
                                        <p:strVal val="solid"/>
                                      </p:to>
                                    </p:set>
                                    <p:set>
                                      <p:cBhvr>
                                        <p:cTn id="14" dur="2000" fill="hold"/>
                                        <p:tgtEl>
                                          <p:spTgt spid="2"/>
                                        </p:tgtEl>
                                        <p:attrNameLst>
                                          <p:attrName>fill.on</p:attrName>
                                        </p:attrNameLst>
                                      </p:cBhvr>
                                      <p:to>
                                        <p:strVal val="true"/>
                                      </p:to>
                                    </p:set>
                                  </p:childTnLst>
                                </p:cTn>
                              </p:par>
                            </p:childTnLst>
                          </p:cTn>
                        </p:par>
                      </p:childTnLst>
                    </p:cTn>
                  </p:par>
                  <p:par>
                    <p:cTn id="15" fill="hold">
                      <p:stCondLst>
                        <p:cond delay="indefinite"/>
                      </p:stCondLst>
                      <p:childTnLst>
                        <p:par>
                          <p:cTn id="16" fill="hold">
                            <p:stCondLst>
                              <p:cond delay="0"/>
                            </p:stCondLst>
                            <p:childTnLst>
                              <p:par>
                                <p:cTn id="17" presetID="3" presetClass="entr" presetSubtype="1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blinds(horizontal)">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blinds(horizontal)">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blinds(horizontal)">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3" presetClass="entr" presetSubtype="1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blinds(horizontal)">
                                      <p:cBhvr>
                                        <p:cTn id="34" dur="500"/>
                                        <p:tgtEl>
                                          <p:spTgt spid="3">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 presetClass="entr" presetSubtype="10" fill="hold"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blinds(horizontal)">
                                      <p:cBhvr>
                                        <p:cTn id="3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226786"/>
            <a:ext cx="8916609" cy="1297214"/>
          </a:xfrm>
        </p:spPr>
        <p:txBody>
          <a:bodyPr>
            <a:normAutofit/>
          </a:bodyPr>
          <a:lstStyle/>
          <a:p>
            <a:r>
              <a:rPr lang="en-US" b="1" dirty="0"/>
              <a:t>Exploring the </a:t>
            </a:r>
            <a:r>
              <a:rPr lang="en-US" b="1" dirty="0" smtClean="0"/>
              <a:t>role of Truth Commissions</a:t>
            </a:r>
            <a:r>
              <a:rPr lang="en-US" dirty="0" smtClean="0"/>
              <a:t> </a:t>
            </a:r>
            <a:r>
              <a:rPr lang="en-US" dirty="0"/>
              <a:t/>
            </a:r>
            <a:br>
              <a:rPr lang="en-US" dirty="0"/>
            </a:br>
            <a:endParaRPr lang="en-GB" dirty="0"/>
          </a:p>
        </p:txBody>
      </p:sp>
      <p:sp>
        <p:nvSpPr>
          <p:cNvPr id="3" name="Content Placeholder 2"/>
          <p:cNvSpPr>
            <a:spLocks noGrp="1"/>
          </p:cNvSpPr>
          <p:nvPr>
            <p:ph idx="1"/>
          </p:nvPr>
        </p:nvSpPr>
        <p:spPr>
          <a:xfrm>
            <a:off x="677333" y="1190170"/>
            <a:ext cx="9018209" cy="5667829"/>
          </a:xfrm>
        </p:spPr>
        <p:txBody>
          <a:bodyPr>
            <a:normAutofit fontScale="55000" lnSpcReduction="20000"/>
          </a:bodyPr>
          <a:lstStyle/>
          <a:p>
            <a:endParaRPr lang="en-GB" dirty="0" smtClean="0"/>
          </a:p>
          <a:p>
            <a:endParaRPr lang="en-GB" dirty="0" smtClean="0"/>
          </a:p>
          <a:p>
            <a:r>
              <a:rPr lang="en-GB" sz="3600" b="1" dirty="0" smtClean="0">
                <a:solidFill>
                  <a:srgbClr val="0070C0"/>
                </a:solidFill>
              </a:rPr>
              <a:t>Tasked with discovering and revealing past wrong doing such as:</a:t>
            </a:r>
          </a:p>
          <a:p>
            <a:pPr lvl="1"/>
            <a:r>
              <a:rPr lang="en-GB" sz="2900" dirty="0">
                <a:solidFill>
                  <a:srgbClr val="FF0000"/>
                </a:solidFill>
              </a:rPr>
              <a:t>H</a:t>
            </a:r>
            <a:r>
              <a:rPr lang="en-GB" sz="2900" dirty="0" smtClean="0">
                <a:solidFill>
                  <a:srgbClr val="FF0000"/>
                </a:solidFill>
              </a:rPr>
              <a:t>uman rights violations, </a:t>
            </a:r>
          </a:p>
          <a:p>
            <a:pPr lvl="1"/>
            <a:r>
              <a:rPr lang="en-GB" sz="2900" dirty="0">
                <a:solidFill>
                  <a:srgbClr val="FF0000"/>
                </a:solidFill>
              </a:rPr>
              <a:t>W</a:t>
            </a:r>
            <a:r>
              <a:rPr lang="en-GB" sz="2900" dirty="0" smtClean="0">
                <a:solidFill>
                  <a:srgbClr val="FF0000"/>
                </a:solidFill>
              </a:rPr>
              <a:t>ar crimes  </a:t>
            </a:r>
          </a:p>
          <a:p>
            <a:pPr lvl="1"/>
            <a:r>
              <a:rPr lang="en-GB" sz="2900" dirty="0">
                <a:solidFill>
                  <a:srgbClr val="FF0000"/>
                </a:solidFill>
              </a:rPr>
              <a:t>O</a:t>
            </a:r>
            <a:r>
              <a:rPr lang="en-GB" sz="2900" dirty="0" smtClean="0">
                <a:solidFill>
                  <a:srgbClr val="FF0000"/>
                </a:solidFill>
              </a:rPr>
              <a:t>ther serious abuses </a:t>
            </a:r>
          </a:p>
          <a:p>
            <a:endParaRPr lang="en-GB" sz="3600" dirty="0" smtClean="0"/>
          </a:p>
          <a:p>
            <a:pPr marL="0" indent="0">
              <a:buNone/>
            </a:pPr>
            <a:endParaRPr lang="en-GB" sz="3600" dirty="0" smtClean="0"/>
          </a:p>
          <a:p>
            <a:r>
              <a:rPr lang="en-GB" sz="3600" b="1" dirty="0">
                <a:solidFill>
                  <a:srgbClr val="0070C0"/>
                </a:solidFill>
              </a:rPr>
              <a:t>A</a:t>
            </a:r>
            <a:r>
              <a:rPr lang="en-GB" sz="3600" b="1" dirty="0" smtClean="0">
                <a:solidFill>
                  <a:srgbClr val="0070C0"/>
                </a:solidFill>
              </a:rPr>
              <a:t>im to identify the causes and consequences of the abuses, which may have been committed by repressive regimes or by armed groups.</a:t>
            </a:r>
          </a:p>
          <a:p>
            <a:pPr marL="0" indent="0">
              <a:buNone/>
            </a:pPr>
            <a:endParaRPr lang="en-GB" sz="3600" dirty="0" smtClean="0"/>
          </a:p>
          <a:p>
            <a:pPr marL="0" indent="0">
              <a:buNone/>
            </a:pPr>
            <a:endParaRPr lang="en-GB" sz="3600" dirty="0" smtClean="0"/>
          </a:p>
          <a:p>
            <a:r>
              <a:rPr lang="en-GB" sz="3600" b="1" dirty="0" smtClean="0">
                <a:solidFill>
                  <a:srgbClr val="0070C0"/>
                </a:solidFill>
              </a:rPr>
              <a:t>Before a TRC is initiated in a particular setting , it has to have popular support.</a:t>
            </a:r>
          </a:p>
          <a:p>
            <a:pPr>
              <a:buNone/>
            </a:pPr>
            <a:endParaRPr lang="en-GB" sz="1400" dirty="0" smtClean="0"/>
          </a:p>
          <a:p>
            <a:pPr>
              <a:buNone/>
            </a:pPr>
            <a:endParaRPr lang="en-GB" sz="1400" dirty="0"/>
          </a:p>
          <a:p>
            <a:pPr>
              <a:buNone/>
            </a:pPr>
            <a:endParaRPr lang="en-GB" sz="1400" dirty="0"/>
          </a:p>
          <a:p>
            <a:pPr>
              <a:buNone/>
            </a:pPr>
            <a:r>
              <a:rPr lang="en-GB" sz="3400" dirty="0"/>
              <a:t>(Hayner 2017</a:t>
            </a:r>
            <a:r>
              <a:rPr lang="en-GB" sz="3400" dirty="0" smtClean="0"/>
              <a:t>) </a:t>
            </a:r>
            <a:r>
              <a:rPr lang="en-GB" sz="3400" dirty="0"/>
              <a:t>(Shaw 2005).</a:t>
            </a:r>
          </a:p>
          <a:p>
            <a:pPr>
              <a:buNone/>
            </a:pPr>
            <a:endParaRPr lang="en-GB" sz="1400" dirty="0"/>
          </a:p>
          <a:p>
            <a:pPr>
              <a:buNone/>
            </a:pPr>
            <a:endParaRPr lang="en-GB"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mph" presetSubtype="2" fill="hold" nodeType="clickEffect">
                                  <p:stCondLst>
                                    <p:cond delay="0"/>
                                  </p:stCondLst>
                                  <p:childTnLst>
                                    <p:animClr clrSpc="rgb" dir="cw">
                                      <p:cBhvr>
                                        <p:cTn id="13" dur="2000" fill="hold"/>
                                        <p:tgtEl>
                                          <p:spTgt spid="2"/>
                                        </p:tgtEl>
                                        <p:attrNameLst>
                                          <p:attrName>fillcolor</p:attrName>
                                        </p:attrNameLst>
                                      </p:cBhvr>
                                      <p:to>
                                        <a:schemeClr val="accent2"/>
                                      </p:to>
                                    </p:animClr>
                                    <p:set>
                                      <p:cBhvr>
                                        <p:cTn id="14" dur="2000" fill="hold"/>
                                        <p:tgtEl>
                                          <p:spTgt spid="2"/>
                                        </p:tgtEl>
                                        <p:attrNameLst>
                                          <p:attrName>fill.type</p:attrName>
                                        </p:attrNameLst>
                                      </p:cBhvr>
                                      <p:to>
                                        <p:strVal val="solid"/>
                                      </p:to>
                                    </p:set>
                                    <p:set>
                                      <p:cBhvr>
                                        <p:cTn id="15" dur="2000" fill="hold"/>
                                        <p:tgtEl>
                                          <p:spTgt spid="2"/>
                                        </p:tgtEl>
                                        <p:attrNameLst>
                                          <p:attrName>fill.on</p:attrName>
                                        </p:attrNameLst>
                                      </p:cBhvr>
                                      <p:to>
                                        <p:strVal val="true"/>
                                      </p:to>
                                    </p:set>
                                  </p:childTnLst>
                                </p:cTn>
                              </p:par>
                            </p:childTnLst>
                          </p:cTn>
                        </p:par>
                      </p:childTnLst>
                    </p:cTn>
                  </p:par>
                  <p:par>
                    <p:cTn id="16" fill="hold">
                      <p:stCondLst>
                        <p:cond delay="indefinite"/>
                      </p:stCondLst>
                      <p:childTnLst>
                        <p:par>
                          <p:cTn id="17" fill="hold">
                            <p:stCondLst>
                              <p:cond delay="0"/>
                            </p:stCondLst>
                            <p:childTnLst>
                              <p:par>
                                <p:cTn id="18" presetID="55"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p:cTn id="20"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1"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2" dur="1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down)">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5"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 calcmode="lin" valueType="num">
                                      <p:cBhvr>
                                        <p:cTn id="42" dur="1000" fill="hold"/>
                                        <p:tgtEl>
                                          <p:spTgt spid="3">
                                            <p:txEl>
                                              <p:pRg st="8" end="8"/>
                                            </p:txEl>
                                          </p:spTgt>
                                        </p:tgtEl>
                                        <p:attrNameLst>
                                          <p:attrName>ppt_w</p:attrName>
                                        </p:attrNameLst>
                                      </p:cBhvr>
                                      <p:tavLst>
                                        <p:tav tm="0">
                                          <p:val>
                                            <p:strVal val="#ppt_w*0.70"/>
                                          </p:val>
                                        </p:tav>
                                        <p:tav tm="100000">
                                          <p:val>
                                            <p:strVal val="#ppt_w"/>
                                          </p:val>
                                        </p:tav>
                                      </p:tavLst>
                                    </p:anim>
                                    <p:anim calcmode="lin" valueType="num">
                                      <p:cBhvr>
                                        <p:cTn id="43" dur="1000" fill="hold"/>
                                        <p:tgtEl>
                                          <p:spTgt spid="3">
                                            <p:txEl>
                                              <p:pRg st="8" end="8"/>
                                            </p:txEl>
                                          </p:spTgt>
                                        </p:tgtEl>
                                        <p:attrNameLst>
                                          <p:attrName>ppt_h</p:attrName>
                                        </p:attrNameLst>
                                      </p:cBhvr>
                                      <p:tavLst>
                                        <p:tav tm="0">
                                          <p:val>
                                            <p:strVal val="#ppt_h"/>
                                          </p:val>
                                        </p:tav>
                                        <p:tav tm="100000">
                                          <p:val>
                                            <p:strVal val="#ppt_h"/>
                                          </p:val>
                                        </p:tav>
                                      </p:tavLst>
                                    </p:anim>
                                    <p:animEffect transition="in" filter="fade">
                                      <p:cBhvr>
                                        <p:cTn id="44" dur="1000"/>
                                        <p:tgtEl>
                                          <p:spTgt spid="3">
                                            <p:txEl>
                                              <p:pRg st="8" end="8"/>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5" presetClass="entr" presetSubtype="0" fill="hold" nodeType="click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anim calcmode="lin" valueType="num">
                                      <p:cBhvr>
                                        <p:cTn id="49" dur="1000" fill="hold"/>
                                        <p:tgtEl>
                                          <p:spTgt spid="3">
                                            <p:txEl>
                                              <p:pRg st="11" end="11"/>
                                            </p:txEl>
                                          </p:spTgt>
                                        </p:tgtEl>
                                        <p:attrNameLst>
                                          <p:attrName>ppt_w</p:attrName>
                                        </p:attrNameLst>
                                      </p:cBhvr>
                                      <p:tavLst>
                                        <p:tav tm="0">
                                          <p:val>
                                            <p:strVal val="#ppt_w*0.70"/>
                                          </p:val>
                                        </p:tav>
                                        <p:tav tm="100000">
                                          <p:val>
                                            <p:strVal val="#ppt_w"/>
                                          </p:val>
                                        </p:tav>
                                      </p:tavLst>
                                    </p:anim>
                                    <p:anim calcmode="lin" valueType="num">
                                      <p:cBhvr>
                                        <p:cTn id="50" dur="1000" fill="hold"/>
                                        <p:tgtEl>
                                          <p:spTgt spid="3">
                                            <p:txEl>
                                              <p:pRg st="11" end="11"/>
                                            </p:txEl>
                                          </p:spTgt>
                                        </p:tgtEl>
                                        <p:attrNameLst>
                                          <p:attrName>ppt_h</p:attrName>
                                        </p:attrNameLst>
                                      </p:cBhvr>
                                      <p:tavLst>
                                        <p:tav tm="0">
                                          <p:val>
                                            <p:strVal val="#ppt_h"/>
                                          </p:val>
                                        </p:tav>
                                        <p:tav tm="100000">
                                          <p:val>
                                            <p:strVal val="#ppt_h"/>
                                          </p:val>
                                        </p:tav>
                                      </p:tavLst>
                                    </p:anim>
                                    <p:animEffect transition="in" filter="fade">
                                      <p:cBhvr>
                                        <p:cTn id="51"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113" y="261257"/>
            <a:ext cx="9710057" cy="1320800"/>
          </a:xfrm>
        </p:spPr>
        <p:txBody>
          <a:bodyPr/>
          <a:lstStyle/>
          <a:p>
            <a:pPr algn="ctr"/>
            <a:r>
              <a:rPr lang="en-GB" b="1" dirty="0"/>
              <a:t>Examples of Truth </a:t>
            </a:r>
            <a:r>
              <a:rPr lang="en-GB" sz="4000" b="1" dirty="0"/>
              <a:t>Commissions</a:t>
            </a:r>
            <a:endParaRPr lang="en-US" b="1" dirty="0"/>
          </a:p>
        </p:txBody>
      </p:sp>
      <p:sp>
        <p:nvSpPr>
          <p:cNvPr id="4" name="TextBox 3"/>
          <p:cNvSpPr txBox="1"/>
          <p:nvPr/>
        </p:nvSpPr>
        <p:spPr>
          <a:xfrm>
            <a:off x="495702" y="3499887"/>
            <a:ext cx="3721019" cy="861774"/>
          </a:xfrm>
          <a:prstGeom prst="rect">
            <a:avLst/>
          </a:prstGeom>
          <a:noFill/>
        </p:spPr>
        <p:txBody>
          <a:bodyPr wrap="none" rtlCol="0">
            <a:spAutoFit/>
          </a:bodyPr>
          <a:lstStyle/>
          <a:p>
            <a:r>
              <a:rPr lang="en-GB" dirty="0" smtClean="0"/>
              <a:t>Sierra </a:t>
            </a:r>
            <a:r>
              <a:rPr lang="en-GB" dirty="0"/>
              <a:t>L</a:t>
            </a:r>
            <a:r>
              <a:rPr lang="en-GB" dirty="0" smtClean="0"/>
              <a:t>eone civil War - 1991-2002</a:t>
            </a:r>
          </a:p>
          <a:p>
            <a:r>
              <a:rPr lang="en-GB" sz="1400" i="1" dirty="0" smtClean="0"/>
              <a:t> </a:t>
            </a:r>
            <a:r>
              <a:rPr lang="en-GB" sz="1400" i="1" dirty="0"/>
              <a:t>(Sheriff &amp; </a:t>
            </a:r>
            <a:r>
              <a:rPr lang="en-GB" sz="1400" i="1" dirty="0" err="1"/>
              <a:t>Bobson</a:t>
            </a:r>
            <a:r>
              <a:rPr lang="en-GB" sz="1400" i="1" dirty="0"/>
              <a:t> Kamara, 2005)</a:t>
            </a:r>
            <a:endParaRPr lang="en-US" sz="1400" i="1" dirty="0"/>
          </a:p>
          <a:p>
            <a:endParaRPr lang="en-US" dirty="0"/>
          </a:p>
        </p:txBody>
      </p:sp>
      <p:sp>
        <p:nvSpPr>
          <p:cNvPr id="5" name="Rectangle 4"/>
          <p:cNvSpPr/>
          <p:nvPr/>
        </p:nvSpPr>
        <p:spPr>
          <a:xfrm>
            <a:off x="4842075" y="3499887"/>
            <a:ext cx="4502978" cy="369332"/>
          </a:xfrm>
          <a:prstGeom prst="rect">
            <a:avLst/>
          </a:prstGeom>
        </p:spPr>
        <p:txBody>
          <a:bodyPr wrap="square">
            <a:spAutoFit/>
          </a:bodyPr>
          <a:lstStyle/>
          <a:p>
            <a:r>
              <a:rPr lang="en-GB" dirty="0" smtClean="0"/>
              <a:t>Rwanda mass Slaughter of Tutsi - 1994</a:t>
            </a:r>
            <a:endParaRPr lang="en-US" dirty="0"/>
          </a:p>
        </p:txBody>
      </p:sp>
      <p:sp>
        <p:nvSpPr>
          <p:cNvPr id="6" name="Rectangle 5"/>
          <p:cNvSpPr/>
          <p:nvPr/>
        </p:nvSpPr>
        <p:spPr>
          <a:xfrm>
            <a:off x="5639024" y="5967841"/>
            <a:ext cx="4176464" cy="584775"/>
          </a:xfrm>
          <a:prstGeom prst="rect">
            <a:avLst/>
          </a:prstGeom>
        </p:spPr>
        <p:txBody>
          <a:bodyPr wrap="none">
            <a:spAutoFit/>
          </a:bodyPr>
          <a:lstStyle/>
          <a:p>
            <a:r>
              <a:rPr lang="en-GB" dirty="0"/>
              <a:t>South Africa , </a:t>
            </a:r>
            <a:r>
              <a:rPr lang="en-GB" dirty="0" smtClean="0"/>
              <a:t>Apartheid 1994</a:t>
            </a:r>
          </a:p>
          <a:p>
            <a:r>
              <a:rPr lang="en-GB" sz="1400" i="1" dirty="0"/>
              <a:t>(Truth and Reconciliation of South Africa , 1999)</a:t>
            </a:r>
            <a:r>
              <a:rPr lang="en-US" sz="1400" i="1" dirty="0"/>
              <a:t> </a:t>
            </a:r>
            <a:endParaRPr lang="en-GB" sz="1400" i="1" dirty="0" smtClean="0"/>
          </a:p>
        </p:txBody>
      </p:sp>
      <p:sp>
        <p:nvSpPr>
          <p:cNvPr id="7" name="Rectangle 6"/>
          <p:cNvSpPr/>
          <p:nvPr/>
        </p:nvSpPr>
        <p:spPr>
          <a:xfrm>
            <a:off x="495702" y="5927645"/>
            <a:ext cx="4061968" cy="1077218"/>
          </a:xfrm>
          <a:prstGeom prst="rect">
            <a:avLst/>
          </a:prstGeom>
        </p:spPr>
        <p:txBody>
          <a:bodyPr wrap="square">
            <a:spAutoFit/>
          </a:bodyPr>
          <a:lstStyle/>
          <a:p>
            <a:r>
              <a:rPr lang="en-GB" dirty="0" smtClean="0"/>
              <a:t>Kenya elections – 1992</a:t>
            </a:r>
          </a:p>
          <a:p>
            <a:r>
              <a:rPr lang="en-GB" sz="1400" dirty="0"/>
              <a:t>(Truth, Justice and Reconciliation Commission, 2013)</a:t>
            </a:r>
            <a:endParaRPr lang="en-US" sz="1400" dirty="0"/>
          </a:p>
          <a:p>
            <a:endParaRPr lang="en-US" dirty="0"/>
          </a:p>
        </p:txBody>
      </p:sp>
      <p:pic>
        <p:nvPicPr>
          <p:cNvPr id="4098" name="Picture 2" descr="mage result for Rwanda fla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9710" y="1705506"/>
            <a:ext cx="2618794" cy="174542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mage result for sierra leone fla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3946" y="1744344"/>
            <a:ext cx="2502604" cy="166775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mage result for kenya fla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7614" y="4215220"/>
            <a:ext cx="2503379" cy="1668502"/>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mage result for south africa fla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69710" y="4215220"/>
            <a:ext cx="2618794" cy="1712425"/>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4487394" y="3796933"/>
            <a:ext cx="4960012" cy="369332"/>
          </a:xfrm>
          <a:prstGeom prst="rect">
            <a:avLst/>
          </a:prstGeom>
        </p:spPr>
        <p:txBody>
          <a:bodyPr wrap="none">
            <a:spAutoFit/>
          </a:bodyPr>
          <a:lstStyle/>
          <a:p>
            <a:r>
              <a:rPr lang="en-GB" i="1" dirty="0"/>
              <a:t> </a:t>
            </a:r>
            <a:r>
              <a:rPr lang="en-GB" sz="1400" i="1" dirty="0"/>
              <a:t>(The National Unity and Reconciliation Commission, 2016)</a:t>
            </a:r>
            <a:endParaRPr lang="en-US" sz="1400" i="1" dirty="0"/>
          </a:p>
        </p:txBody>
      </p:sp>
      <p:sp>
        <p:nvSpPr>
          <p:cNvPr id="3" name="TextBox 2"/>
          <p:cNvSpPr txBox="1"/>
          <p:nvPr/>
        </p:nvSpPr>
        <p:spPr>
          <a:xfrm>
            <a:off x="-711200" y="13933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91353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mph" presetSubtype="2" fill="hold" nodeType="clickEffect">
                                  <p:stCondLst>
                                    <p:cond delay="0"/>
                                  </p:stCondLst>
                                  <p:childTnLst>
                                    <p:animClr clrSpc="rgb" dir="cw">
                                      <p:cBhvr>
                                        <p:cTn id="14" dur="2000" fill="hold"/>
                                        <p:tgtEl>
                                          <p:spTgt spid="2"/>
                                        </p:tgtEl>
                                        <p:attrNameLst>
                                          <p:attrName>fillcolor</p:attrName>
                                        </p:attrNameLst>
                                      </p:cBhvr>
                                      <p:to>
                                        <a:schemeClr val="accent2"/>
                                      </p:to>
                                    </p:animClr>
                                    <p:set>
                                      <p:cBhvr>
                                        <p:cTn id="15" dur="2000" fill="hold"/>
                                        <p:tgtEl>
                                          <p:spTgt spid="2"/>
                                        </p:tgtEl>
                                        <p:attrNameLst>
                                          <p:attrName>fill.type</p:attrName>
                                        </p:attrNameLst>
                                      </p:cBhvr>
                                      <p:to>
                                        <p:strVal val="solid"/>
                                      </p:to>
                                    </p:set>
                                    <p:set>
                                      <p:cBhvr>
                                        <p:cTn id="16" dur="2000" fill="hold"/>
                                        <p:tgtEl>
                                          <p:spTgt spid="2"/>
                                        </p:tgtEl>
                                        <p:attrNameLst>
                                          <p:attrName>fill.on</p:attrName>
                                        </p:attrNameLst>
                                      </p:cBhvr>
                                      <p:to>
                                        <p:strVal val="true"/>
                                      </p:to>
                                    </p:se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4100"/>
                                        </p:tgtEl>
                                        <p:attrNameLst>
                                          <p:attrName>style.visibility</p:attrName>
                                        </p:attrNameLst>
                                      </p:cBhvr>
                                      <p:to>
                                        <p:strVal val="visible"/>
                                      </p:to>
                                    </p:set>
                                    <p:anim calcmode="lin" valueType="num">
                                      <p:cBhvr>
                                        <p:cTn id="21" dur="1000" fill="hold"/>
                                        <p:tgtEl>
                                          <p:spTgt spid="4100"/>
                                        </p:tgtEl>
                                        <p:attrNameLst>
                                          <p:attrName>ppt_w</p:attrName>
                                        </p:attrNameLst>
                                      </p:cBhvr>
                                      <p:tavLst>
                                        <p:tav tm="0">
                                          <p:val>
                                            <p:fltVal val="0"/>
                                          </p:val>
                                        </p:tav>
                                        <p:tav tm="100000">
                                          <p:val>
                                            <p:strVal val="#ppt_w"/>
                                          </p:val>
                                        </p:tav>
                                      </p:tavLst>
                                    </p:anim>
                                    <p:anim calcmode="lin" valueType="num">
                                      <p:cBhvr>
                                        <p:cTn id="22" dur="1000" fill="hold"/>
                                        <p:tgtEl>
                                          <p:spTgt spid="4100"/>
                                        </p:tgtEl>
                                        <p:attrNameLst>
                                          <p:attrName>ppt_h</p:attrName>
                                        </p:attrNameLst>
                                      </p:cBhvr>
                                      <p:tavLst>
                                        <p:tav tm="0">
                                          <p:val>
                                            <p:fltVal val="0"/>
                                          </p:val>
                                        </p:tav>
                                        <p:tav tm="100000">
                                          <p:val>
                                            <p:strVal val="#ppt_h"/>
                                          </p:val>
                                        </p:tav>
                                      </p:tavLst>
                                    </p:anim>
                                    <p:anim calcmode="lin" valueType="num">
                                      <p:cBhvr>
                                        <p:cTn id="23" dur="1000" fill="hold"/>
                                        <p:tgtEl>
                                          <p:spTgt spid="4100"/>
                                        </p:tgtEl>
                                        <p:attrNameLst>
                                          <p:attrName>style.rotation</p:attrName>
                                        </p:attrNameLst>
                                      </p:cBhvr>
                                      <p:tavLst>
                                        <p:tav tm="0">
                                          <p:val>
                                            <p:fltVal val="90"/>
                                          </p:val>
                                        </p:tav>
                                        <p:tav tm="100000">
                                          <p:val>
                                            <p:fltVal val="0"/>
                                          </p:val>
                                        </p:tav>
                                      </p:tavLst>
                                    </p:anim>
                                    <p:animEffect transition="in" filter="fade">
                                      <p:cBhvr>
                                        <p:cTn id="24" dur="1000"/>
                                        <p:tgtEl>
                                          <p:spTgt spid="4100"/>
                                        </p:tgtEl>
                                      </p:cBhvr>
                                    </p:animEffect>
                                  </p:childTnLst>
                                </p:cTn>
                              </p:par>
                              <p:par>
                                <p:cTn id="25" presetID="31" presetClass="entr" presetSubtype="0" fill="hold" grpId="0" nodeType="withEffect">
                                  <p:stCondLst>
                                    <p:cond delay="0"/>
                                  </p:stCondLst>
                                  <p:childTnLst>
                                    <p:set>
                                      <p:cBhvr>
                                        <p:cTn id="26" dur="1" fill="hold">
                                          <p:stCondLst>
                                            <p:cond delay="0"/>
                                          </p:stCondLst>
                                        </p:cTn>
                                        <p:tgtEl>
                                          <p:spTgt spid="4"/>
                                        </p:tgtEl>
                                        <p:attrNameLst>
                                          <p:attrName>style.visibility</p:attrName>
                                        </p:attrNameLst>
                                      </p:cBhvr>
                                      <p:to>
                                        <p:strVal val="visible"/>
                                      </p:to>
                                    </p:set>
                                    <p:anim calcmode="lin" valueType="num">
                                      <p:cBhvr>
                                        <p:cTn id="27" dur="1000" fill="hold"/>
                                        <p:tgtEl>
                                          <p:spTgt spid="4"/>
                                        </p:tgtEl>
                                        <p:attrNameLst>
                                          <p:attrName>ppt_w</p:attrName>
                                        </p:attrNameLst>
                                      </p:cBhvr>
                                      <p:tavLst>
                                        <p:tav tm="0">
                                          <p:val>
                                            <p:fltVal val="0"/>
                                          </p:val>
                                        </p:tav>
                                        <p:tav tm="100000">
                                          <p:val>
                                            <p:strVal val="#ppt_w"/>
                                          </p:val>
                                        </p:tav>
                                      </p:tavLst>
                                    </p:anim>
                                    <p:anim calcmode="lin" valueType="num">
                                      <p:cBhvr>
                                        <p:cTn id="28" dur="1000" fill="hold"/>
                                        <p:tgtEl>
                                          <p:spTgt spid="4"/>
                                        </p:tgtEl>
                                        <p:attrNameLst>
                                          <p:attrName>ppt_h</p:attrName>
                                        </p:attrNameLst>
                                      </p:cBhvr>
                                      <p:tavLst>
                                        <p:tav tm="0">
                                          <p:val>
                                            <p:fltVal val="0"/>
                                          </p:val>
                                        </p:tav>
                                        <p:tav tm="100000">
                                          <p:val>
                                            <p:strVal val="#ppt_h"/>
                                          </p:val>
                                        </p:tav>
                                      </p:tavLst>
                                    </p:anim>
                                    <p:anim calcmode="lin" valueType="num">
                                      <p:cBhvr>
                                        <p:cTn id="29" dur="1000" fill="hold"/>
                                        <p:tgtEl>
                                          <p:spTgt spid="4"/>
                                        </p:tgtEl>
                                        <p:attrNameLst>
                                          <p:attrName>style.rotation</p:attrName>
                                        </p:attrNameLst>
                                      </p:cBhvr>
                                      <p:tavLst>
                                        <p:tav tm="0">
                                          <p:val>
                                            <p:fltVal val="90"/>
                                          </p:val>
                                        </p:tav>
                                        <p:tav tm="100000">
                                          <p:val>
                                            <p:fltVal val="0"/>
                                          </p:val>
                                        </p:tav>
                                      </p:tavLst>
                                    </p:anim>
                                    <p:animEffect transition="in" filter="fade">
                                      <p:cBhvr>
                                        <p:cTn id="30" dur="1000"/>
                                        <p:tgtEl>
                                          <p:spTgt spid="4"/>
                                        </p:tgtEl>
                                      </p:cBhvr>
                                    </p:animEffect>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nodeType="clickEffect">
                                  <p:stCondLst>
                                    <p:cond delay="0"/>
                                  </p:stCondLst>
                                  <p:childTnLst>
                                    <p:set>
                                      <p:cBhvr>
                                        <p:cTn id="34" dur="1" fill="hold">
                                          <p:stCondLst>
                                            <p:cond delay="0"/>
                                          </p:stCondLst>
                                        </p:cTn>
                                        <p:tgtEl>
                                          <p:spTgt spid="4098"/>
                                        </p:tgtEl>
                                        <p:attrNameLst>
                                          <p:attrName>style.visibility</p:attrName>
                                        </p:attrNameLst>
                                      </p:cBhvr>
                                      <p:to>
                                        <p:strVal val="visible"/>
                                      </p:to>
                                    </p:set>
                                    <p:anim calcmode="lin" valueType="num">
                                      <p:cBhvr>
                                        <p:cTn id="35" dur="1000" fill="hold"/>
                                        <p:tgtEl>
                                          <p:spTgt spid="4098"/>
                                        </p:tgtEl>
                                        <p:attrNameLst>
                                          <p:attrName>ppt_w</p:attrName>
                                        </p:attrNameLst>
                                      </p:cBhvr>
                                      <p:tavLst>
                                        <p:tav tm="0">
                                          <p:val>
                                            <p:fltVal val="0"/>
                                          </p:val>
                                        </p:tav>
                                        <p:tav tm="100000">
                                          <p:val>
                                            <p:strVal val="#ppt_w"/>
                                          </p:val>
                                        </p:tav>
                                      </p:tavLst>
                                    </p:anim>
                                    <p:anim calcmode="lin" valueType="num">
                                      <p:cBhvr>
                                        <p:cTn id="36" dur="1000" fill="hold"/>
                                        <p:tgtEl>
                                          <p:spTgt spid="4098"/>
                                        </p:tgtEl>
                                        <p:attrNameLst>
                                          <p:attrName>ppt_h</p:attrName>
                                        </p:attrNameLst>
                                      </p:cBhvr>
                                      <p:tavLst>
                                        <p:tav tm="0">
                                          <p:val>
                                            <p:fltVal val="0"/>
                                          </p:val>
                                        </p:tav>
                                        <p:tav tm="100000">
                                          <p:val>
                                            <p:strVal val="#ppt_h"/>
                                          </p:val>
                                        </p:tav>
                                      </p:tavLst>
                                    </p:anim>
                                    <p:anim calcmode="lin" valueType="num">
                                      <p:cBhvr>
                                        <p:cTn id="37" dur="1000" fill="hold"/>
                                        <p:tgtEl>
                                          <p:spTgt spid="4098"/>
                                        </p:tgtEl>
                                        <p:attrNameLst>
                                          <p:attrName>style.rotation</p:attrName>
                                        </p:attrNameLst>
                                      </p:cBhvr>
                                      <p:tavLst>
                                        <p:tav tm="0">
                                          <p:val>
                                            <p:fltVal val="90"/>
                                          </p:val>
                                        </p:tav>
                                        <p:tav tm="100000">
                                          <p:val>
                                            <p:fltVal val="0"/>
                                          </p:val>
                                        </p:tav>
                                      </p:tavLst>
                                    </p:anim>
                                    <p:animEffect transition="in" filter="fade">
                                      <p:cBhvr>
                                        <p:cTn id="38" dur="1000"/>
                                        <p:tgtEl>
                                          <p:spTgt spid="4098"/>
                                        </p:tgtEl>
                                      </p:cBhvr>
                                    </p:animEffect>
                                  </p:childTnLst>
                                </p:cTn>
                              </p:par>
                              <p:par>
                                <p:cTn id="39" presetID="31" presetClass="entr" presetSubtype="0" fill="hold" grpId="0" nodeType="withEffect">
                                  <p:stCondLst>
                                    <p:cond delay="0"/>
                                  </p:stCondLst>
                                  <p:childTnLst>
                                    <p:set>
                                      <p:cBhvr>
                                        <p:cTn id="40" dur="1" fill="hold">
                                          <p:stCondLst>
                                            <p:cond delay="0"/>
                                          </p:stCondLst>
                                        </p:cTn>
                                        <p:tgtEl>
                                          <p:spTgt spid="5"/>
                                        </p:tgtEl>
                                        <p:attrNameLst>
                                          <p:attrName>style.visibility</p:attrName>
                                        </p:attrNameLst>
                                      </p:cBhvr>
                                      <p:to>
                                        <p:strVal val="visible"/>
                                      </p:to>
                                    </p:set>
                                    <p:anim calcmode="lin" valueType="num">
                                      <p:cBhvr>
                                        <p:cTn id="41" dur="1000" fill="hold"/>
                                        <p:tgtEl>
                                          <p:spTgt spid="5"/>
                                        </p:tgtEl>
                                        <p:attrNameLst>
                                          <p:attrName>ppt_w</p:attrName>
                                        </p:attrNameLst>
                                      </p:cBhvr>
                                      <p:tavLst>
                                        <p:tav tm="0">
                                          <p:val>
                                            <p:fltVal val="0"/>
                                          </p:val>
                                        </p:tav>
                                        <p:tav tm="100000">
                                          <p:val>
                                            <p:strVal val="#ppt_w"/>
                                          </p:val>
                                        </p:tav>
                                      </p:tavLst>
                                    </p:anim>
                                    <p:anim calcmode="lin" valueType="num">
                                      <p:cBhvr>
                                        <p:cTn id="42" dur="1000" fill="hold"/>
                                        <p:tgtEl>
                                          <p:spTgt spid="5"/>
                                        </p:tgtEl>
                                        <p:attrNameLst>
                                          <p:attrName>ppt_h</p:attrName>
                                        </p:attrNameLst>
                                      </p:cBhvr>
                                      <p:tavLst>
                                        <p:tav tm="0">
                                          <p:val>
                                            <p:fltVal val="0"/>
                                          </p:val>
                                        </p:tav>
                                        <p:tav tm="100000">
                                          <p:val>
                                            <p:strVal val="#ppt_h"/>
                                          </p:val>
                                        </p:tav>
                                      </p:tavLst>
                                    </p:anim>
                                    <p:anim calcmode="lin" valueType="num">
                                      <p:cBhvr>
                                        <p:cTn id="43" dur="1000" fill="hold"/>
                                        <p:tgtEl>
                                          <p:spTgt spid="5"/>
                                        </p:tgtEl>
                                        <p:attrNameLst>
                                          <p:attrName>style.rotation</p:attrName>
                                        </p:attrNameLst>
                                      </p:cBhvr>
                                      <p:tavLst>
                                        <p:tav tm="0">
                                          <p:val>
                                            <p:fltVal val="90"/>
                                          </p:val>
                                        </p:tav>
                                        <p:tav tm="100000">
                                          <p:val>
                                            <p:fltVal val="0"/>
                                          </p:val>
                                        </p:tav>
                                      </p:tavLst>
                                    </p:anim>
                                    <p:animEffect transition="in" filter="fade">
                                      <p:cBhvr>
                                        <p:cTn id="44" dur="1000"/>
                                        <p:tgtEl>
                                          <p:spTgt spid="5"/>
                                        </p:tgtEl>
                                      </p:cBhvr>
                                    </p:animEffect>
                                  </p:childTnLst>
                                </p:cTn>
                              </p:par>
                            </p:childTnLst>
                          </p:cTn>
                        </p:par>
                      </p:childTnLst>
                    </p:cTn>
                  </p:par>
                  <p:par>
                    <p:cTn id="45" fill="hold">
                      <p:stCondLst>
                        <p:cond delay="indefinite"/>
                      </p:stCondLst>
                      <p:childTnLst>
                        <p:par>
                          <p:cTn id="46" fill="hold">
                            <p:stCondLst>
                              <p:cond delay="0"/>
                            </p:stCondLst>
                            <p:childTnLst>
                              <p:par>
                                <p:cTn id="47" presetID="31" presetClass="entr" presetSubtype="0" fill="hold" nodeType="clickEffect">
                                  <p:stCondLst>
                                    <p:cond delay="0"/>
                                  </p:stCondLst>
                                  <p:childTnLst>
                                    <p:set>
                                      <p:cBhvr>
                                        <p:cTn id="48" dur="1" fill="hold">
                                          <p:stCondLst>
                                            <p:cond delay="0"/>
                                          </p:stCondLst>
                                        </p:cTn>
                                        <p:tgtEl>
                                          <p:spTgt spid="4102"/>
                                        </p:tgtEl>
                                        <p:attrNameLst>
                                          <p:attrName>style.visibility</p:attrName>
                                        </p:attrNameLst>
                                      </p:cBhvr>
                                      <p:to>
                                        <p:strVal val="visible"/>
                                      </p:to>
                                    </p:set>
                                    <p:anim calcmode="lin" valueType="num">
                                      <p:cBhvr>
                                        <p:cTn id="49" dur="1000" fill="hold"/>
                                        <p:tgtEl>
                                          <p:spTgt spid="4102"/>
                                        </p:tgtEl>
                                        <p:attrNameLst>
                                          <p:attrName>ppt_w</p:attrName>
                                        </p:attrNameLst>
                                      </p:cBhvr>
                                      <p:tavLst>
                                        <p:tav tm="0">
                                          <p:val>
                                            <p:fltVal val="0"/>
                                          </p:val>
                                        </p:tav>
                                        <p:tav tm="100000">
                                          <p:val>
                                            <p:strVal val="#ppt_w"/>
                                          </p:val>
                                        </p:tav>
                                      </p:tavLst>
                                    </p:anim>
                                    <p:anim calcmode="lin" valueType="num">
                                      <p:cBhvr>
                                        <p:cTn id="50" dur="1000" fill="hold"/>
                                        <p:tgtEl>
                                          <p:spTgt spid="4102"/>
                                        </p:tgtEl>
                                        <p:attrNameLst>
                                          <p:attrName>ppt_h</p:attrName>
                                        </p:attrNameLst>
                                      </p:cBhvr>
                                      <p:tavLst>
                                        <p:tav tm="0">
                                          <p:val>
                                            <p:fltVal val="0"/>
                                          </p:val>
                                        </p:tav>
                                        <p:tav tm="100000">
                                          <p:val>
                                            <p:strVal val="#ppt_h"/>
                                          </p:val>
                                        </p:tav>
                                      </p:tavLst>
                                    </p:anim>
                                    <p:anim calcmode="lin" valueType="num">
                                      <p:cBhvr>
                                        <p:cTn id="51" dur="1000" fill="hold"/>
                                        <p:tgtEl>
                                          <p:spTgt spid="4102"/>
                                        </p:tgtEl>
                                        <p:attrNameLst>
                                          <p:attrName>style.rotation</p:attrName>
                                        </p:attrNameLst>
                                      </p:cBhvr>
                                      <p:tavLst>
                                        <p:tav tm="0">
                                          <p:val>
                                            <p:fltVal val="90"/>
                                          </p:val>
                                        </p:tav>
                                        <p:tav tm="100000">
                                          <p:val>
                                            <p:fltVal val="0"/>
                                          </p:val>
                                        </p:tav>
                                      </p:tavLst>
                                    </p:anim>
                                    <p:animEffect transition="in" filter="fade">
                                      <p:cBhvr>
                                        <p:cTn id="52" dur="1000"/>
                                        <p:tgtEl>
                                          <p:spTgt spid="4102"/>
                                        </p:tgtEl>
                                      </p:cBhvr>
                                    </p:animEffect>
                                  </p:childTnLst>
                                </p:cTn>
                              </p:par>
                              <p:par>
                                <p:cTn id="53" presetID="31" presetClass="entr" presetSubtype="0" fill="hold" grpId="0" nodeType="withEffect">
                                  <p:stCondLst>
                                    <p:cond delay="0"/>
                                  </p:stCondLst>
                                  <p:childTnLst>
                                    <p:set>
                                      <p:cBhvr>
                                        <p:cTn id="54" dur="1" fill="hold">
                                          <p:stCondLst>
                                            <p:cond delay="0"/>
                                          </p:stCondLst>
                                        </p:cTn>
                                        <p:tgtEl>
                                          <p:spTgt spid="7"/>
                                        </p:tgtEl>
                                        <p:attrNameLst>
                                          <p:attrName>style.visibility</p:attrName>
                                        </p:attrNameLst>
                                      </p:cBhvr>
                                      <p:to>
                                        <p:strVal val="visible"/>
                                      </p:to>
                                    </p:set>
                                    <p:anim calcmode="lin" valueType="num">
                                      <p:cBhvr>
                                        <p:cTn id="55" dur="1000" fill="hold"/>
                                        <p:tgtEl>
                                          <p:spTgt spid="7"/>
                                        </p:tgtEl>
                                        <p:attrNameLst>
                                          <p:attrName>ppt_w</p:attrName>
                                        </p:attrNameLst>
                                      </p:cBhvr>
                                      <p:tavLst>
                                        <p:tav tm="0">
                                          <p:val>
                                            <p:fltVal val="0"/>
                                          </p:val>
                                        </p:tav>
                                        <p:tav tm="100000">
                                          <p:val>
                                            <p:strVal val="#ppt_w"/>
                                          </p:val>
                                        </p:tav>
                                      </p:tavLst>
                                    </p:anim>
                                    <p:anim calcmode="lin" valueType="num">
                                      <p:cBhvr>
                                        <p:cTn id="56" dur="1000" fill="hold"/>
                                        <p:tgtEl>
                                          <p:spTgt spid="7"/>
                                        </p:tgtEl>
                                        <p:attrNameLst>
                                          <p:attrName>ppt_h</p:attrName>
                                        </p:attrNameLst>
                                      </p:cBhvr>
                                      <p:tavLst>
                                        <p:tav tm="0">
                                          <p:val>
                                            <p:fltVal val="0"/>
                                          </p:val>
                                        </p:tav>
                                        <p:tav tm="100000">
                                          <p:val>
                                            <p:strVal val="#ppt_h"/>
                                          </p:val>
                                        </p:tav>
                                      </p:tavLst>
                                    </p:anim>
                                    <p:anim calcmode="lin" valueType="num">
                                      <p:cBhvr>
                                        <p:cTn id="57" dur="1000" fill="hold"/>
                                        <p:tgtEl>
                                          <p:spTgt spid="7"/>
                                        </p:tgtEl>
                                        <p:attrNameLst>
                                          <p:attrName>style.rotation</p:attrName>
                                        </p:attrNameLst>
                                      </p:cBhvr>
                                      <p:tavLst>
                                        <p:tav tm="0">
                                          <p:val>
                                            <p:fltVal val="90"/>
                                          </p:val>
                                        </p:tav>
                                        <p:tav tm="100000">
                                          <p:val>
                                            <p:fltVal val="0"/>
                                          </p:val>
                                        </p:tav>
                                      </p:tavLst>
                                    </p:anim>
                                    <p:animEffect transition="in" filter="fade">
                                      <p:cBhvr>
                                        <p:cTn id="58" dur="1000"/>
                                        <p:tgtEl>
                                          <p:spTgt spid="7"/>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nodeType="clickEffect">
                                  <p:stCondLst>
                                    <p:cond delay="0"/>
                                  </p:stCondLst>
                                  <p:childTnLst>
                                    <p:set>
                                      <p:cBhvr>
                                        <p:cTn id="62" dur="1" fill="hold">
                                          <p:stCondLst>
                                            <p:cond delay="0"/>
                                          </p:stCondLst>
                                        </p:cTn>
                                        <p:tgtEl>
                                          <p:spTgt spid="4104"/>
                                        </p:tgtEl>
                                        <p:attrNameLst>
                                          <p:attrName>style.visibility</p:attrName>
                                        </p:attrNameLst>
                                      </p:cBhvr>
                                      <p:to>
                                        <p:strVal val="visible"/>
                                      </p:to>
                                    </p:set>
                                    <p:anim calcmode="lin" valueType="num">
                                      <p:cBhvr>
                                        <p:cTn id="63" dur="1000" fill="hold"/>
                                        <p:tgtEl>
                                          <p:spTgt spid="4104"/>
                                        </p:tgtEl>
                                        <p:attrNameLst>
                                          <p:attrName>ppt_w</p:attrName>
                                        </p:attrNameLst>
                                      </p:cBhvr>
                                      <p:tavLst>
                                        <p:tav tm="0">
                                          <p:val>
                                            <p:fltVal val="0"/>
                                          </p:val>
                                        </p:tav>
                                        <p:tav tm="100000">
                                          <p:val>
                                            <p:strVal val="#ppt_w"/>
                                          </p:val>
                                        </p:tav>
                                      </p:tavLst>
                                    </p:anim>
                                    <p:anim calcmode="lin" valueType="num">
                                      <p:cBhvr>
                                        <p:cTn id="64" dur="1000" fill="hold"/>
                                        <p:tgtEl>
                                          <p:spTgt spid="4104"/>
                                        </p:tgtEl>
                                        <p:attrNameLst>
                                          <p:attrName>ppt_h</p:attrName>
                                        </p:attrNameLst>
                                      </p:cBhvr>
                                      <p:tavLst>
                                        <p:tav tm="0">
                                          <p:val>
                                            <p:fltVal val="0"/>
                                          </p:val>
                                        </p:tav>
                                        <p:tav tm="100000">
                                          <p:val>
                                            <p:strVal val="#ppt_h"/>
                                          </p:val>
                                        </p:tav>
                                      </p:tavLst>
                                    </p:anim>
                                    <p:anim calcmode="lin" valueType="num">
                                      <p:cBhvr>
                                        <p:cTn id="65" dur="1000" fill="hold"/>
                                        <p:tgtEl>
                                          <p:spTgt spid="4104"/>
                                        </p:tgtEl>
                                        <p:attrNameLst>
                                          <p:attrName>style.rotation</p:attrName>
                                        </p:attrNameLst>
                                      </p:cBhvr>
                                      <p:tavLst>
                                        <p:tav tm="0">
                                          <p:val>
                                            <p:fltVal val="90"/>
                                          </p:val>
                                        </p:tav>
                                        <p:tav tm="100000">
                                          <p:val>
                                            <p:fltVal val="0"/>
                                          </p:val>
                                        </p:tav>
                                      </p:tavLst>
                                    </p:anim>
                                    <p:animEffect transition="in" filter="fade">
                                      <p:cBhvr>
                                        <p:cTn id="66" dur="1000"/>
                                        <p:tgtEl>
                                          <p:spTgt spid="4104"/>
                                        </p:tgtEl>
                                      </p:cBhvr>
                                    </p:animEffect>
                                  </p:childTnLst>
                                </p:cTn>
                              </p:par>
                              <p:par>
                                <p:cTn id="67" presetID="31" presetClass="entr" presetSubtype="0" fill="hold" grpId="0" nodeType="withEffect">
                                  <p:stCondLst>
                                    <p:cond delay="0"/>
                                  </p:stCondLst>
                                  <p:childTnLst>
                                    <p:set>
                                      <p:cBhvr>
                                        <p:cTn id="68" dur="1" fill="hold">
                                          <p:stCondLst>
                                            <p:cond delay="0"/>
                                          </p:stCondLst>
                                        </p:cTn>
                                        <p:tgtEl>
                                          <p:spTgt spid="6"/>
                                        </p:tgtEl>
                                        <p:attrNameLst>
                                          <p:attrName>style.visibility</p:attrName>
                                        </p:attrNameLst>
                                      </p:cBhvr>
                                      <p:to>
                                        <p:strVal val="visible"/>
                                      </p:to>
                                    </p:set>
                                    <p:anim calcmode="lin" valueType="num">
                                      <p:cBhvr>
                                        <p:cTn id="69" dur="1000" fill="hold"/>
                                        <p:tgtEl>
                                          <p:spTgt spid="6"/>
                                        </p:tgtEl>
                                        <p:attrNameLst>
                                          <p:attrName>ppt_w</p:attrName>
                                        </p:attrNameLst>
                                      </p:cBhvr>
                                      <p:tavLst>
                                        <p:tav tm="0">
                                          <p:val>
                                            <p:fltVal val="0"/>
                                          </p:val>
                                        </p:tav>
                                        <p:tav tm="100000">
                                          <p:val>
                                            <p:strVal val="#ppt_w"/>
                                          </p:val>
                                        </p:tav>
                                      </p:tavLst>
                                    </p:anim>
                                    <p:anim calcmode="lin" valueType="num">
                                      <p:cBhvr>
                                        <p:cTn id="70" dur="1000" fill="hold"/>
                                        <p:tgtEl>
                                          <p:spTgt spid="6"/>
                                        </p:tgtEl>
                                        <p:attrNameLst>
                                          <p:attrName>ppt_h</p:attrName>
                                        </p:attrNameLst>
                                      </p:cBhvr>
                                      <p:tavLst>
                                        <p:tav tm="0">
                                          <p:val>
                                            <p:fltVal val="0"/>
                                          </p:val>
                                        </p:tav>
                                        <p:tav tm="100000">
                                          <p:val>
                                            <p:strVal val="#ppt_h"/>
                                          </p:val>
                                        </p:tav>
                                      </p:tavLst>
                                    </p:anim>
                                    <p:anim calcmode="lin" valueType="num">
                                      <p:cBhvr>
                                        <p:cTn id="71" dur="1000" fill="hold"/>
                                        <p:tgtEl>
                                          <p:spTgt spid="6"/>
                                        </p:tgtEl>
                                        <p:attrNameLst>
                                          <p:attrName>style.rotation</p:attrName>
                                        </p:attrNameLst>
                                      </p:cBhvr>
                                      <p:tavLst>
                                        <p:tav tm="0">
                                          <p:val>
                                            <p:fltVal val="90"/>
                                          </p:val>
                                        </p:tav>
                                        <p:tav tm="100000">
                                          <p:val>
                                            <p:fltVal val="0"/>
                                          </p:val>
                                        </p:tav>
                                      </p:tavLst>
                                    </p:anim>
                                    <p:animEffect transition="in" filter="fade">
                                      <p:cBhvr>
                                        <p:cTn id="72"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03200"/>
            <a:ext cx="9768114" cy="1422400"/>
          </a:xfrm>
        </p:spPr>
        <p:txBody>
          <a:bodyPr/>
          <a:lstStyle/>
          <a:p>
            <a:pPr algn="ctr"/>
            <a:r>
              <a:rPr lang="en-US" b="1" dirty="0" smtClean="0"/>
              <a:t>Transitional Justice and the role of Truth Commissions.</a:t>
            </a:r>
            <a:endParaRPr lang="en-US" b="1" dirty="0"/>
          </a:p>
        </p:txBody>
      </p:sp>
      <p:sp>
        <p:nvSpPr>
          <p:cNvPr id="3" name="Content Placeholder 2"/>
          <p:cNvSpPr>
            <a:spLocks noGrp="1"/>
          </p:cNvSpPr>
          <p:nvPr>
            <p:ph idx="1"/>
          </p:nvPr>
        </p:nvSpPr>
        <p:spPr/>
        <p:txBody>
          <a:bodyPr>
            <a:normAutofit lnSpcReduction="10000"/>
          </a:bodyPr>
          <a:lstStyle/>
          <a:p>
            <a:r>
              <a:rPr lang="en-US" dirty="0" smtClean="0">
                <a:solidFill>
                  <a:srgbClr val="0070C0"/>
                </a:solidFill>
              </a:rPr>
              <a:t>Transitional justice is the process that a country will look to undertake in order to gain resolution to historic events which have been deemed as contributors to systemic human rights violations. Such events include periods of conflict and repression. </a:t>
            </a:r>
          </a:p>
          <a:p>
            <a:pPr marL="0" indent="0">
              <a:buNone/>
            </a:pPr>
            <a:r>
              <a:rPr lang="en-GB" dirty="0" smtClean="0"/>
              <a:t>(</a:t>
            </a:r>
            <a:r>
              <a:rPr lang="en-GB" dirty="0"/>
              <a:t>International Centre For Transitional Justice, 2018</a:t>
            </a:r>
            <a:r>
              <a:rPr lang="en-GB" dirty="0" smtClean="0"/>
              <a:t>)</a:t>
            </a:r>
          </a:p>
          <a:p>
            <a:pPr marL="0" indent="0">
              <a:buNone/>
            </a:pPr>
            <a:endParaRPr lang="en-GB" dirty="0" smtClean="0"/>
          </a:p>
          <a:p>
            <a:pPr marL="0" indent="0">
              <a:buNone/>
            </a:pPr>
            <a:endParaRPr lang="en-US" dirty="0"/>
          </a:p>
          <a:p>
            <a:r>
              <a:rPr lang="en-US" dirty="0" smtClean="0">
                <a:solidFill>
                  <a:srgbClr val="0070C0"/>
                </a:solidFill>
              </a:rPr>
              <a:t>One such form of Transitional justice is truth commissions in that they aim to uncover the truth of such historic events and in doing so allow countries to come to terms with past human rights violations whilst in addition allow the victims to gain closure. </a:t>
            </a:r>
          </a:p>
          <a:p>
            <a:pPr marL="0" indent="0">
              <a:buNone/>
            </a:pPr>
            <a:r>
              <a:rPr lang="en-GB" dirty="0" smtClean="0"/>
              <a:t>(</a:t>
            </a:r>
            <a:r>
              <a:rPr lang="en-GB" dirty="0"/>
              <a:t>McAdams, 2001</a:t>
            </a:r>
            <a:r>
              <a:rPr lang="en-GB" dirty="0" smtClean="0"/>
              <a:t>)</a:t>
            </a:r>
            <a:endParaRPr lang="en-US" dirty="0"/>
          </a:p>
          <a:p>
            <a:endParaRPr lang="en-US" dirty="0"/>
          </a:p>
        </p:txBody>
      </p:sp>
    </p:spTree>
    <p:extLst>
      <p:ext uri="{BB962C8B-B14F-4D97-AF65-F5344CB8AC3E}">
        <p14:creationId xmlns:p14="http://schemas.microsoft.com/office/powerpoint/2010/main" val="1986299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 presetClass="emph" presetSubtype="2" fill="hold" nodeType="clickEffect">
                                  <p:stCondLst>
                                    <p:cond delay="0"/>
                                  </p:stCondLst>
                                  <p:childTnLst>
                                    <p:animClr clrSpc="rgb" dir="cw">
                                      <p:cBhvr>
                                        <p:cTn id="14" dur="2000" fill="hold"/>
                                        <p:tgtEl>
                                          <p:spTgt spid="2"/>
                                        </p:tgtEl>
                                        <p:attrNameLst>
                                          <p:attrName>fillcolor</p:attrName>
                                        </p:attrNameLst>
                                      </p:cBhvr>
                                      <p:to>
                                        <a:schemeClr val="accent2"/>
                                      </p:to>
                                    </p:animClr>
                                    <p:set>
                                      <p:cBhvr>
                                        <p:cTn id="15" dur="2000" fill="hold"/>
                                        <p:tgtEl>
                                          <p:spTgt spid="2"/>
                                        </p:tgtEl>
                                        <p:attrNameLst>
                                          <p:attrName>fill.type</p:attrName>
                                        </p:attrNameLst>
                                      </p:cBhvr>
                                      <p:to>
                                        <p:strVal val="solid"/>
                                      </p:to>
                                    </p:set>
                                    <p:set>
                                      <p:cBhvr>
                                        <p:cTn id="16" dur="2000" fill="hold"/>
                                        <p:tgtEl>
                                          <p:spTgt spid="2"/>
                                        </p:tgtEl>
                                        <p:attrNameLst>
                                          <p:attrName>fill.on</p:attrName>
                                        </p:attrNameLst>
                                      </p:cBhvr>
                                      <p:to>
                                        <p:strVal val="true"/>
                                      </p:to>
                                    </p:set>
                                  </p:childTnLst>
                                </p:cTn>
                              </p:par>
                            </p:childTnLst>
                          </p:cTn>
                        </p:par>
                      </p:childTnLst>
                    </p:cTn>
                  </p:par>
                  <p:par>
                    <p:cTn id="17" fill="hold">
                      <p:stCondLst>
                        <p:cond delay="indefinite"/>
                      </p:stCondLst>
                      <p:childTnLst>
                        <p:par>
                          <p:cTn id="18" fill="hold">
                            <p:stCondLst>
                              <p:cond delay="0"/>
                            </p:stCondLst>
                            <p:childTnLst>
                              <p:par>
                                <p:cTn id="19" presetID="25"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 calcmode="lin" valueType="num">
                                      <p:cBhvr>
                                        <p:cTn id="21" dur="500" decel="50000" fill="hold">
                                          <p:stCondLst>
                                            <p:cond delay="0"/>
                                          </p:stCondLst>
                                        </p:cTn>
                                        <p:tgtEl>
                                          <p:spTgt spid="3">
                                            <p:txEl>
                                              <p:pRg st="0" end="0"/>
                                            </p:txEl>
                                          </p:spTgt>
                                        </p:tgtEl>
                                        <p:attrNameLst>
                                          <p:attrName>style.rotation</p:attrName>
                                        </p:attrNameLst>
                                      </p:cBhvr>
                                      <p:tavLst>
                                        <p:tav tm="0">
                                          <p:val>
                                            <p:fltVal val="-90"/>
                                          </p:val>
                                        </p:tav>
                                        <p:tav tm="100000">
                                          <p:val>
                                            <p:fltVal val="0"/>
                                          </p:val>
                                        </p:tav>
                                      </p:tavLst>
                                    </p:anim>
                                    <p:anim calcmode="lin" valueType="num">
                                      <p:cBhvr>
                                        <p:cTn id="22" dur="500" decel="50000" fill="hold">
                                          <p:stCondLst>
                                            <p:cond delay="0"/>
                                          </p:stCondLst>
                                        </p:cTn>
                                        <p:tgtEl>
                                          <p:spTgt spid="3">
                                            <p:txEl>
                                              <p:pRg st="0" end="0"/>
                                            </p:txEl>
                                          </p:spTgt>
                                        </p:tgtEl>
                                        <p:attrNameLst>
                                          <p:attrName>ppt_w</p:attrName>
                                        </p:attrNameLst>
                                      </p:cBhvr>
                                      <p:tavLst>
                                        <p:tav tm="0">
                                          <p:val>
                                            <p:strVal val="#ppt_w"/>
                                          </p:val>
                                        </p:tav>
                                        <p:tav tm="100000">
                                          <p:val>
                                            <p:strVal val="#ppt_w*.05"/>
                                          </p:val>
                                        </p:tav>
                                      </p:tavLst>
                                    </p:anim>
                                    <p:anim calcmode="lin" valueType="num">
                                      <p:cBhvr>
                                        <p:cTn id="23" dur="500" accel="50000" fill="hold">
                                          <p:stCondLst>
                                            <p:cond delay="500"/>
                                          </p:stCondLst>
                                        </p:cTn>
                                        <p:tgtEl>
                                          <p:spTgt spid="3">
                                            <p:txEl>
                                              <p:pRg st="0" end="0"/>
                                            </p:txEl>
                                          </p:spTgt>
                                        </p:tgtEl>
                                        <p:attrNameLst>
                                          <p:attrName>ppt_w</p:attrName>
                                        </p:attrNameLst>
                                      </p:cBhvr>
                                      <p:tavLst>
                                        <p:tav tm="0">
                                          <p:val>
                                            <p:strVal val="#ppt_w*.05"/>
                                          </p:val>
                                        </p:tav>
                                        <p:tav tm="100000">
                                          <p:val>
                                            <p:strVal val="#ppt_w"/>
                                          </p:val>
                                        </p:tav>
                                      </p:tavLst>
                                    </p:anim>
                                    <p:anim calcmode="lin" valueType="num">
                                      <p:cBhvr>
                                        <p:cTn id="24" dur="1000" fill="hold"/>
                                        <p:tgtEl>
                                          <p:spTgt spid="3">
                                            <p:txEl>
                                              <p:pRg st="0" end="0"/>
                                            </p:txEl>
                                          </p:spTgt>
                                        </p:tgtEl>
                                        <p:attrNameLst>
                                          <p:attrName>ppt_h</p:attrName>
                                        </p:attrNameLst>
                                      </p:cBhvr>
                                      <p:tavLst>
                                        <p:tav tm="0">
                                          <p:val>
                                            <p:strVal val="#ppt_h"/>
                                          </p:val>
                                        </p:tav>
                                        <p:tav tm="100000">
                                          <p:val>
                                            <p:strVal val="#ppt_h"/>
                                          </p:val>
                                        </p:tav>
                                      </p:tavLst>
                                    </p:anim>
                                    <p:anim calcmode="lin" valueType="num">
                                      <p:cBhvr>
                                        <p:cTn id="25" dur="500" decel="50000" fill="hold">
                                          <p:stCondLst>
                                            <p:cond delay="0"/>
                                          </p:stCondLst>
                                        </p:cTn>
                                        <p:tgtEl>
                                          <p:spTgt spid="3">
                                            <p:txEl>
                                              <p:pRg st="0" end="0"/>
                                            </p:txEl>
                                          </p:spTgt>
                                        </p:tgtEl>
                                        <p:attrNameLst>
                                          <p:attrName>ppt_x</p:attrName>
                                        </p:attrNameLst>
                                      </p:cBhvr>
                                      <p:tavLst>
                                        <p:tav tm="0">
                                          <p:val>
                                            <p:strVal val="#ppt_x+.4"/>
                                          </p:val>
                                        </p:tav>
                                        <p:tav tm="100000">
                                          <p:val>
                                            <p:strVal val="#ppt_x"/>
                                          </p:val>
                                        </p:tav>
                                      </p:tavLst>
                                    </p:anim>
                                    <p:anim calcmode="lin" valueType="num">
                                      <p:cBhvr>
                                        <p:cTn id="26" dur="500" decel="50000" fill="hold">
                                          <p:stCondLst>
                                            <p:cond delay="0"/>
                                          </p:stCondLst>
                                        </p:cTn>
                                        <p:tgtEl>
                                          <p:spTgt spid="3">
                                            <p:txEl>
                                              <p:pRg st="0" end="0"/>
                                            </p:txEl>
                                          </p:spTgt>
                                        </p:tgtEl>
                                        <p:attrNameLst>
                                          <p:attrName>ppt_y</p:attrName>
                                        </p:attrNameLst>
                                      </p:cBhvr>
                                      <p:tavLst>
                                        <p:tav tm="0">
                                          <p:val>
                                            <p:strVal val="#ppt_y-.2"/>
                                          </p:val>
                                        </p:tav>
                                        <p:tav tm="100000">
                                          <p:val>
                                            <p:strVal val="#ppt_y+.1"/>
                                          </p:val>
                                        </p:tav>
                                      </p:tavLst>
                                    </p:anim>
                                    <p:anim calcmode="lin" valueType="num">
                                      <p:cBhvr>
                                        <p:cTn id="27" dur="500" accel="50000" fill="hold">
                                          <p:stCondLst>
                                            <p:cond delay="500"/>
                                          </p:stCondLst>
                                        </p:cTn>
                                        <p:tgtEl>
                                          <p:spTgt spid="3">
                                            <p:txEl>
                                              <p:pRg st="0" end="0"/>
                                            </p:txEl>
                                          </p:spTgt>
                                        </p:tgtEl>
                                        <p:attrNameLst>
                                          <p:attrName>ppt_y</p:attrName>
                                        </p:attrNameLst>
                                      </p:cBhvr>
                                      <p:tavLst>
                                        <p:tav tm="0">
                                          <p:val>
                                            <p:strVal val="#ppt_y+.1"/>
                                          </p:val>
                                        </p:tav>
                                        <p:tav tm="100000">
                                          <p:val>
                                            <p:strVal val="#ppt_y"/>
                                          </p:val>
                                        </p:tav>
                                      </p:tavLst>
                                    </p:anim>
                                    <p:animEffect transition="in" filter="fade">
                                      <p:cBhvr>
                                        <p:cTn id="28" dur="1000" decel="50000">
                                          <p:stCondLst>
                                            <p:cond delay="0"/>
                                          </p:stCondLst>
                                        </p:cTn>
                                        <p:tgtEl>
                                          <p:spTgt spid="3">
                                            <p:txEl>
                                              <p:pRg st="0" end="0"/>
                                            </p:txEl>
                                          </p:spTgt>
                                        </p:tgtEl>
                                      </p:cBhvr>
                                    </p:animEffect>
                                  </p:childTnLst>
                                </p:cTn>
                              </p:par>
                              <p:par>
                                <p:cTn id="29" presetID="25" presetClass="entr" presetSubtype="0" fill="hold" nodeType="with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p:cTn id="31" dur="500" decel="50000" fill="hold">
                                          <p:stCondLst>
                                            <p:cond delay="0"/>
                                          </p:stCondLst>
                                        </p:cTn>
                                        <p:tgtEl>
                                          <p:spTgt spid="3">
                                            <p:txEl>
                                              <p:pRg st="1" end="1"/>
                                            </p:txEl>
                                          </p:spTgt>
                                        </p:tgtEl>
                                        <p:attrNameLst>
                                          <p:attrName>style.rotation</p:attrName>
                                        </p:attrNameLst>
                                      </p:cBhvr>
                                      <p:tavLst>
                                        <p:tav tm="0">
                                          <p:val>
                                            <p:fltVal val="-90"/>
                                          </p:val>
                                        </p:tav>
                                        <p:tav tm="100000">
                                          <p:val>
                                            <p:fltVal val="0"/>
                                          </p:val>
                                        </p:tav>
                                      </p:tavLst>
                                    </p:anim>
                                    <p:anim calcmode="lin" valueType="num">
                                      <p:cBhvr>
                                        <p:cTn id="32" dur="500" decel="50000" fill="hold">
                                          <p:stCondLst>
                                            <p:cond delay="0"/>
                                          </p:stCondLst>
                                        </p:cTn>
                                        <p:tgtEl>
                                          <p:spTgt spid="3">
                                            <p:txEl>
                                              <p:pRg st="1" end="1"/>
                                            </p:txEl>
                                          </p:spTgt>
                                        </p:tgtEl>
                                        <p:attrNameLst>
                                          <p:attrName>ppt_w</p:attrName>
                                        </p:attrNameLst>
                                      </p:cBhvr>
                                      <p:tavLst>
                                        <p:tav tm="0">
                                          <p:val>
                                            <p:strVal val="#ppt_w"/>
                                          </p:val>
                                        </p:tav>
                                        <p:tav tm="100000">
                                          <p:val>
                                            <p:strVal val="#ppt_w*.05"/>
                                          </p:val>
                                        </p:tav>
                                      </p:tavLst>
                                    </p:anim>
                                    <p:anim calcmode="lin" valueType="num">
                                      <p:cBhvr>
                                        <p:cTn id="33" dur="500" accel="50000" fill="hold">
                                          <p:stCondLst>
                                            <p:cond delay="500"/>
                                          </p:stCondLst>
                                        </p:cTn>
                                        <p:tgtEl>
                                          <p:spTgt spid="3">
                                            <p:txEl>
                                              <p:pRg st="1" end="1"/>
                                            </p:txEl>
                                          </p:spTgt>
                                        </p:tgtEl>
                                        <p:attrNameLst>
                                          <p:attrName>ppt_w</p:attrName>
                                        </p:attrNameLst>
                                      </p:cBhvr>
                                      <p:tavLst>
                                        <p:tav tm="0">
                                          <p:val>
                                            <p:strVal val="#ppt_w*.05"/>
                                          </p:val>
                                        </p:tav>
                                        <p:tav tm="100000">
                                          <p:val>
                                            <p:strVal val="#ppt_w"/>
                                          </p:val>
                                        </p:tav>
                                      </p:tavLst>
                                    </p:anim>
                                    <p:anim calcmode="lin" valueType="num">
                                      <p:cBhvr>
                                        <p:cTn id="34" dur="1000" fill="hold"/>
                                        <p:tgtEl>
                                          <p:spTgt spid="3">
                                            <p:txEl>
                                              <p:pRg st="1" end="1"/>
                                            </p:txEl>
                                          </p:spTgt>
                                        </p:tgtEl>
                                        <p:attrNameLst>
                                          <p:attrName>ppt_h</p:attrName>
                                        </p:attrNameLst>
                                      </p:cBhvr>
                                      <p:tavLst>
                                        <p:tav tm="0">
                                          <p:val>
                                            <p:strVal val="#ppt_h"/>
                                          </p:val>
                                        </p:tav>
                                        <p:tav tm="100000">
                                          <p:val>
                                            <p:strVal val="#ppt_h"/>
                                          </p:val>
                                        </p:tav>
                                      </p:tavLst>
                                    </p:anim>
                                    <p:anim calcmode="lin" valueType="num">
                                      <p:cBhvr>
                                        <p:cTn id="35" dur="500" decel="50000" fill="hold">
                                          <p:stCondLst>
                                            <p:cond delay="0"/>
                                          </p:stCondLst>
                                        </p:cTn>
                                        <p:tgtEl>
                                          <p:spTgt spid="3">
                                            <p:txEl>
                                              <p:pRg st="1" end="1"/>
                                            </p:txEl>
                                          </p:spTgt>
                                        </p:tgtEl>
                                        <p:attrNameLst>
                                          <p:attrName>ppt_x</p:attrName>
                                        </p:attrNameLst>
                                      </p:cBhvr>
                                      <p:tavLst>
                                        <p:tav tm="0">
                                          <p:val>
                                            <p:strVal val="#ppt_x+.4"/>
                                          </p:val>
                                        </p:tav>
                                        <p:tav tm="100000">
                                          <p:val>
                                            <p:strVal val="#ppt_x"/>
                                          </p:val>
                                        </p:tav>
                                      </p:tavLst>
                                    </p:anim>
                                    <p:anim calcmode="lin" valueType="num">
                                      <p:cBhvr>
                                        <p:cTn id="36" dur="500" decel="50000" fill="hold">
                                          <p:stCondLst>
                                            <p:cond delay="0"/>
                                          </p:stCondLst>
                                        </p:cTn>
                                        <p:tgtEl>
                                          <p:spTgt spid="3">
                                            <p:txEl>
                                              <p:pRg st="1" end="1"/>
                                            </p:txEl>
                                          </p:spTgt>
                                        </p:tgtEl>
                                        <p:attrNameLst>
                                          <p:attrName>ppt_y</p:attrName>
                                        </p:attrNameLst>
                                      </p:cBhvr>
                                      <p:tavLst>
                                        <p:tav tm="0">
                                          <p:val>
                                            <p:strVal val="#ppt_y-.2"/>
                                          </p:val>
                                        </p:tav>
                                        <p:tav tm="100000">
                                          <p:val>
                                            <p:strVal val="#ppt_y+.1"/>
                                          </p:val>
                                        </p:tav>
                                      </p:tavLst>
                                    </p:anim>
                                    <p:anim calcmode="lin" valueType="num">
                                      <p:cBhvr>
                                        <p:cTn id="37" dur="500" accel="50000" fill="hold">
                                          <p:stCondLst>
                                            <p:cond delay="500"/>
                                          </p:stCondLst>
                                        </p:cTn>
                                        <p:tgtEl>
                                          <p:spTgt spid="3">
                                            <p:txEl>
                                              <p:pRg st="1" end="1"/>
                                            </p:txEl>
                                          </p:spTgt>
                                        </p:tgtEl>
                                        <p:attrNameLst>
                                          <p:attrName>ppt_y</p:attrName>
                                        </p:attrNameLst>
                                      </p:cBhvr>
                                      <p:tavLst>
                                        <p:tav tm="0">
                                          <p:val>
                                            <p:strVal val="#ppt_y+.1"/>
                                          </p:val>
                                        </p:tav>
                                        <p:tav tm="100000">
                                          <p:val>
                                            <p:strVal val="#ppt_y"/>
                                          </p:val>
                                        </p:tav>
                                      </p:tavLst>
                                    </p:anim>
                                    <p:animEffect transition="in" filter="fade">
                                      <p:cBhvr>
                                        <p:cTn id="38" dur="1000" decel="50000">
                                          <p:stCondLst>
                                            <p:cond delay="0"/>
                                          </p:stCondLst>
                                        </p:cTn>
                                        <p:tgtEl>
                                          <p:spTgt spid="3">
                                            <p:txEl>
                                              <p:pRg st="1" end="1"/>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5"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p:cTn id="43" dur="500" decel="50000" fill="hold">
                                          <p:stCondLst>
                                            <p:cond delay="0"/>
                                          </p:stCondLst>
                                        </p:cTn>
                                        <p:tgtEl>
                                          <p:spTgt spid="3">
                                            <p:txEl>
                                              <p:pRg st="4" end="4"/>
                                            </p:txEl>
                                          </p:spTgt>
                                        </p:tgtEl>
                                        <p:attrNameLst>
                                          <p:attrName>style.rotation</p:attrName>
                                        </p:attrNameLst>
                                      </p:cBhvr>
                                      <p:tavLst>
                                        <p:tav tm="0">
                                          <p:val>
                                            <p:fltVal val="-90"/>
                                          </p:val>
                                        </p:tav>
                                        <p:tav tm="100000">
                                          <p:val>
                                            <p:fltVal val="0"/>
                                          </p:val>
                                        </p:tav>
                                      </p:tavLst>
                                    </p:anim>
                                    <p:anim calcmode="lin" valueType="num">
                                      <p:cBhvr>
                                        <p:cTn id="44" dur="500" decel="50000" fill="hold">
                                          <p:stCondLst>
                                            <p:cond delay="0"/>
                                          </p:stCondLst>
                                        </p:cTn>
                                        <p:tgtEl>
                                          <p:spTgt spid="3">
                                            <p:txEl>
                                              <p:pRg st="4" end="4"/>
                                            </p:txEl>
                                          </p:spTgt>
                                        </p:tgtEl>
                                        <p:attrNameLst>
                                          <p:attrName>ppt_w</p:attrName>
                                        </p:attrNameLst>
                                      </p:cBhvr>
                                      <p:tavLst>
                                        <p:tav tm="0">
                                          <p:val>
                                            <p:strVal val="#ppt_w"/>
                                          </p:val>
                                        </p:tav>
                                        <p:tav tm="100000">
                                          <p:val>
                                            <p:strVal val="#ppt_w*.05"/>
                                          </p:val>
                                        </p:tav>
                                      </p:tavLst>
                                    </p:anim>
                                    <p:anim calcmode="lin" valueType="num">
                                      <p:cBhvr>
                                        <p:cTn id="45" dur="500" accel="50000" fill="hold">
                                          <p:stCondLst>
                                            <p:cond delay="500"/>
                                          </p:stCondLst>
                                        </p:cTn>
                                        <p:tgtEl>
                                          <p:spTgt spid="3">
                                            <p:txEl>
                                              <p:pRg st="4" end="4"/>
                                            </p:txEl>
                                          </p:spTgt>
                                        </p:tgtEl>
                                        <p:attrNameLst>
                                          <p:attrName>ppt_w</p:attrName>
                                        </p:attrNameLst>
                                      </p:cBhvr>
                                      <p:tavLst>
                                        <p:tav tm="0">
                                          <p:val>
                                            <p:strVal val="#ppt_w*.05"/>
                                          </p:val>
                                        </p:tav>
                                        <p:tav tm="100000">
                                          <p:val>
                                            <p:strVal val="#ppt_w"/>
                                          </p:val>
                                        </p:tav>
                                      </p:tavLst>
                                    </p:anim>
                                    <p:anim calcmode="lin" valueType="num">
                                      <p:cBhvr>
                                        <p:cTn id="46" dur="1000" fill="hold"/>
                                        <p:tgtEl>
                                          <p:spTgt spid="3">
                                            <p:txEl>
                                              <p:pRg st="4" end="4"/>
                                            </p:txEl>
                                          </p:spTgt>
                                        </p:tgtEl>
                                        <p:attrNameLst>
                                          <p:attrName>ppt_h</p:attrName>
                                        </p:attrNameLst>
                                      </p:cBhvr>
                                      <p:tavLst>
                                        <p:tav tm="0">
                                          <p:val>
                                            <p:strVal val="#ppt_h"/>
                                          </p:val>
                                        </p:tav>
                                        <p:tav tm="100000">
                                          <p:val>
                                            <p:strVal val="#ppt_h"/>
                                          </p:val>
                                        </p:tav>
                                      </p:tavLst>
                                    </p:anim>
                                    <p:anim calcmode="lin" valueType="num">
                                      <p:cBhvr>
                                        <p:cTn id="47" dur="500" decel="50000" fill="hold">
                                          <p:stCondLst>
                                            <p:cond delay="0"/>
                                          </p:stCondLst>
                                        </p:cTn>
                                        <p:tgtEl>
                                          <p:spTgt spid="3">
                                            <p:txEl>
                                              <p:pRg st="4" end="4"/>
                                            </p:txEl>
                                          </p:spTgt>
                                        </p:tgtEl>
                                        <p:attrNameLst>
                                          <p:attrName>ppt_x</p:attrName>
                                        </p:attrNameLst>
                                      </p:cBhvr>
                                      <p:tavLst>
                                        <p:tav tm="0">
                                          <p:val>
                                            <p:strVal val="#ppt_x+.4"/>
                                          </p:val>
                                        </p:tav>
                                        <p:tav tm="100000">
                                          <p:val>
                                            <p:strVal val="#ppt_x"/>
                                          </p:val>
                                        </p:tav>
                                      </p:tavLst>
                                    </p:anim>
                                    <p:anim calcmode="lin" valueType="num">
                                      <p:cBhvr>
                                        <p:cTn id="48" dur="500" decel="50000" fill="hold">
                                          <p:stCondLst>
                                            <p:cond delay="0"/>
                                          </p:stCondLst>
                                        </p:cTn>
                                        <p:tgtEl>
                                          <p:spTgt spid="3">
                                            <p:txEl>
                                              <p:pRg st="4" end="4"/>
                                            </p:txEl>
                                          </p:spTgt>
                                        </p:tgtEl>
                                        <p:attrNameLst>
                                          <p:attrName>ppt_y</p:attrName>
                                        </p:attrNameLst>
                                      </p:cBhvr>
                                      <p:tavLst>
                                        <p:tav tm="0">
                                          <p:val>
                                            <p:strVal val="#ppt_y-.2"/>
                                          </p:val>
                                        </p:tav>
                                        <p:tav tm="100000">
                                          <p:val>
                                            <p:strVal val="#ppt_y+.1"/>
                                          </p:val>
                                        </p:tav>
                                      </p:tavLst>
                                    </p:anim>
                                    <p:anim calcmode="lin" valueType="num">
                                      <p:cBhvr>
                                        <p:cTn id="49" dur="500" accel="50000" fill="hold">
                                          <p:stCondLst>
                                            <p:cond delay="500"/>
                                          </p:stCondLst>
                                        </p:cTn>
                                        <p:tgtEl>
                                          <p:spTgt spid="3">
                                            <p:txEl>
                                              <p:pRg st="4" end="4"/>
                                            </p:txEl>
                                          </p:spTgt>
                                        </p:tgtEl>
                                        <p:attrNameLst>
                                          <p:attrName>ppt_y</p:attrName>
                                        </p:attrNameLst>
                                      </p:cBhvr>
                                      <p:tavLst>
                                        <p:tav tm="0">
                                          <p:val>
                                            <p:strVal val="#ppt_y+.1"/>
                                          </p:val>
                                        </p:tav>
                                        <p:tav tm="100000">
                                          <p:val>
                                            <p:strVal val="#ppt_y"/>
                                          </p:val>
                                        </p:tav>
                                      </p:tavLst>
                                    </p:anim>
                                    <p:animEffect transition="in" filter="fade">
                                      <p:cBhvr>
                                        <p:cTn id="50" dur="1000" decel="50000">
                                          <p:stCondLst>
                                            <p:cond delay="0"/>
                                          </p:stCondLst>
                                        </p:cTn>
                                        <p:tgtEl>
                                          <p:spTgt spid="3">
                                            <p:txEl>
                                              <p:pRg st="4" end="4"/>
                                            </p:txEl>
                                          </p:spTgt>
                                        </p:tgtEl>
                                      </p:cBhvr>
                                    </p:animEffect>
                                  </p:childTnLst>
                                </p:cTn>
                              </p:par>
                              <p:par>
                                <p:cTn id="51" presetID="25" presetClass="entr" presetSubtype="0" fill="hold" nodeType="with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 calcmode="lin" valueType="num">
                                      <p:cBhvr>
                                        <p:cTn id="53" dur="500" decel="50000" fill="hold">
                                          <p:stCondLst>
                                            <p:cond delay="0"/>
                                          </p:stCondLst>
                                        </p:cTn>
                                        <p:tgtEl>
                                          <p:spTgt spid="3">
                                            <p:txEl>
                                              <p:pRg st="5" end="5"/>
                                            </p:txEl>
                                          </p:spTgt>
                                        </p:tgtEl>
                                        <p:attrNameLst>
                                          <p:attrName>style.rotation</p:attrName>
                                        </p:attrNameLst>
                                      </p:cBhvr>
                                      <p:tavLst>
                                        <p:tav tm="0">
                                          <p:val>
                                            <p:fltVal val="-90"/>
                                          </p:val>
                                        </p:tav>
                                        <p:tav tm="100000">
                                          <p:val>
                                            <p:fltVal val="0"/>
                                          </p:val>
                                        </p:tav>
                                      </p:tavLst>
                                    </p:anim>
                                    <p:anim calcmode="lin" valueType="num">
                                      <p:cBhvr>
                                        <p:cTn id="54" dur="500" decel="50000" fill="hold">
                                          <p:stCondLst>
                                            <p:cond delay="0"/>
                                          </p:stCondLst>
                                        </p:cTn>
                                        <p:tgtEl>
                                          <p:spTgt spid="3">
                                            <p:txEl>
                                              <p:pRg st="5" end="5"/>
                                            </p:txEl>
                                          </p:spTgt>
                                        </p:tgtEl>
                                        <p:attrNameLst>
                                          <p:attrName>ppt_w</p:attrName>
                                        </p:attrNameLst>
                                      </p:cBhvr>
                                      <p:tavLst>
                                        <p:tav tm="0">
                                          <p:val>
                                            <p:strVal val="#ppt_w"/>
                                          </p:val>
                                        </p:tav>
                                        <p:tav tm="100000">
                                          <p:val>
                                            <p:strVal val="#ppt_w*.05"/>
                                          </p:val>
                                        </p:tav>
                                      </p:tavLst>
                                    </p:anim>
                                    <p:anim calcmode="lin" valueType="num">
                                      <p:cBhvr>
                                        <p:cTn id="55" dur="500" accel="50000" fill="hold">
                                          <p:stCondLst>
                                            <p:cond delay="500"/>
                                          </p:stCondLst>
                                        </p:cTn>
                                        <p:tgtEl>
                                          <p:spTgt spid="3">
                                            <p:txEl>
                                              <p:pRg st="5" end="5"/>
                                            </p:txEl>
                                          </p:spTgt>
                                        </p:tgtEl>
                                        <p:attrNameLst>
                                          <p:attrName>ppt_w</p:attrName>
                                        </p:attrNameLst>
                                      </p:cBhvr>
                                      <p:tavLst>
                                        <p:tav tm="0">
                                          <p:val>
                                            <p:strVal val="#ppt_w*.05"/>
                                          </p:val>
                                        </p:tav>
                                        <p:tav tm="100000">
                                          <p:val>
                                            <p:strVal val="#ppt_w"/>
                                          </p:val>
                                        </p:tav>
                                      </p:tavLst>
                                    </p:anim>
                                    <p:anim calcmode="lin" valueType="num">
                                      <p:cBhvr>
                                        <p:cTn id="56" dur="1000" fill="hold"/>
                                        <p:tgtEl>
                                          <p:spTgt spid="3">
                                            <p:txEl>
                                              <p:pRg st="5" end="5"/>
                                            </p:txEl>
                                          </p:spTgt>
                                        </p:tgtEl>
                                        <p:attrNameLst>
                                          <p:attrName>ppt_h</p:attrName>
                                        </p:attrNameLst>
                                      </p:cBhvr>
                                      <p:tavLst>
                                        <p:tav tm="0">
                                          <p:val>
                                            <p:strVal val="#ppt_h"/>
                                          </p:val>
                                        </p:tav>
                                        <p:tav tm="100000">
                                          <p:val>
                                            <p:strVal val="#ppt_h"/>
                                          </p:val>
                                        </p:tav>
                                      </p:tavLst>
                                    </p:anim>
                                    <p:anim calcmode="lin" valueType="num">
                                      <p:cBhvr>
                                        <p:cTn id="57" dur="500" decel="50000" fill="hold">
                                          <p:stCondLst>
                                            <p:cond delay="0"/>
                                          </p:stCondLst>
                                        </p:cTn>
                                        <p:tgtEl>
                                          <p:spTgt spid="3">
                                            <p:txEl>
                                              <p:pRg st="5" end="5"/>
                                            </p:txEl>
                                          </p:spTgt>
                                        </p:tgtEl>
                                        <p:attrNameLst>
                                          <p:attrName>ppt_x</p:attrName>
                                        </p:attrNameLst>
                                      </p:cBhvr>
                                      <p:tavLst>
                                        <p:tav tm="0">
                                          <p:val>
                                            <p:strVal val="#ppt_x+.4"/>
                                          </p:val>
                                        </p:tav>
                                        <p:tav tm="100000">
                                          <p:val>
                                            <p:strVal val="#ppt_x"/>
                                          </p:val>
                                        </p:tav>
                                      </p:tavLst>
                                    </p:anim>
                                    <p:anim calcmode="lin" valueType="num">
                                      <p:cBhvr>
                                        <p:cTn id="58" dur="500" decel="50000" fill="hold">
                                          <p:stCondLst>
                                            <p:cond delay="0"/>
                                          </p:stCondLst>
                                        </p:cTn>
                                        <p:tgtEl>
                                          <p:spTgt spid="3">
                                            <p:txEl>
                                              <p:pRg st="5" end="5"/>
                                            </p:txEl>
                                          </p:spTgt>
                                        </p:tgtEl>
                                        <p:attrNameLst>
                                          <p:attrName>ppt_y</p:attrName>
                                        </p:attrNameLst>
                                      </p:cBhvr>
                                      <p:tavLst>
                                        <p:tav tm="0">
                                          <p:val>
                                            <p:strVal val="#ppt_y-.2"/>
                                          </p:val>
                                        </p:tav>
                                        <p:tav tm="100000">
                                          <p:val>
                                            <p:strVal val="#ppt_y+.1"/>
                                          </p:val>
                                        </p:tav>
                                      </p:tavLst>
                                    </p:anim>
                                    <p:anim calcmode="lin" valueType="num">
                                      <p:cBhvr>
                                        <p:cTn id="59" dur="500" accel="50000" fill="hold">
                                          <p:stCondLst>
                                            <p:cond delay="500"/>
                                          </p:stCondLst>
                                        </p:cTn>
                                        <p:tgtEl>
                                          <p:spTgt spid="3">
                                            <p:txEl>
                                              <p:pRg st="5" end="5"/>
                                            </p:txEl>
                                          </p:spTgt>
                                        </p:tgtEl>
                                        <p:attrNameLst>
                                          <p:attrName>ppt_y</p:attrName>
                                        </p:attrNameLst>
                                      </p:cBhvr>
                                      <p:tavLst>
                                        <p:tav tm="0">
                                          <p:val>
                                            <p:strVal val="#ppt_y+.1"/>
                                          </p:val>
                                        </p:tav>
                                        <p:tav tm="100000">
                                          <p:val>
                                            <p:strVal val="#ppt_y"/>
                                          </p:val>
                                        </p:tav>
                                      </p:tavLst>
                                    </p:anim>
                                    <p:animEffect transition="in" filter="fade">
                                      <p:cBhvr>
                                        <p:cTn id="60" dur="1000" decel="50000">
                                          <p:stCondLst>
                                            <p:cond delay="0"/>
                                          </p:stCondLst>
                                        </p:cTn>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45143"/>
            <a:ext cx="8596668" cy="1320800"/>
          </a:xfrm>
        </p:spPr>
        <p:txBody>
          <a:bodyPr>
            <a:noAutofit/>
          </a:bodyPr>
          <a:lstStyle/>
          <a:p>
            <a:pPr algn="ctr"/>
            <a:r>
              <a:rPr lang="en-US" sz="4400" b="1" dirty="0" smtClean="0"/>
              <a:t>The Indian act of 1876</a:t>
            </a:r>
            <a:r>
              <a:rPr lang="is-IS" sz="4400" b="1" dirty="0" smtClean="0"/>
              <a:t>… setting the scene</a:t>
            </a:r>
            <a:endParaRPr lang="en-US" sz="4400" b="1" dirty="0"/>
          </a:p>
        </p:txBody>
      </p:sp>
      <p:sp>
        <p:nvSpPr>
          <p:cNvPr id="3" name="Content Placeholder 2"/>
          <p:cNvSpPr>
            <a:spLocks noGrp="1"/>
          </p:cNvSpPr>
          <p:nvPr>
            <p:ph idx="1"/>
          </p:nvPr>
        </p:nvSpPr>
        <p:spPr>
          <a:xfrm>
            <a:off x="677334" y="2160589"/>
            <a:ext cx="8596668" cy="4559525"/>
          </a:xfrm>
        </p:spPr>
        <p:txBody>
          <a:bodyPr>
            <a:normAutofit/>
          </a:bodyPr>
          <a:lstStyle/>
          <a:p>
            <a:r>
              <a:rPr lang="en-GB" sz="2000" dirty="0">
                <a:solidFill>
                  <a:srgbClr val="0070C0"/>
                </a:solidFill>
              </a:rPr>
              <a:t>Indian act introduced in 1876 gave the </a:t>
            </a:r>
            <a:r>
              <a:rPr lang="en-GB" sz="2000" dirty="0" smtClean="0">
                <a:solidFill>
                  <a:srgbClr val="0070C0"/>
                </a:solidFill>
              </a:rPr>
              <a:t>Canadian </a:t>
            </a:r>
            <a:r>
              <a:rPr lang="en-GB" sz="2000" dirty="0">
                <a:solidFill>
                  <a:srgbClr val="0070C0"/>
                </a:solidFill>
              </a:rPr>
              <a:t>government license to control almost every aspect of indigenous peoples </a:t>
            </a:r>
            <a:r>
              <a:rPr lang="en-GB" sz="2000" dirty="0" smtClean="0">
                <a:solidFill>
                  <a:srgbClr val="0070C0"/>
                </a:solidFill>
              </a:rPr>
              <a:t>lives. </a:t>
            </a:r>
          </a:p>
          <a:p>
            <a:endParaRPr lang="en-GB" sz="2000" dirty="0">
              <a:solidFill>
                <a:srgbClr val="0070C0"/>
              </a:solidFill>
            </a:endParaRPr>
          </a:p>
          <a:p>
            <a:endParaRPr lang="en-GB" sz="2000" dirty="0" smtClean="0">
              <a:solidFill>
                <a:srgbClr val="0070C0"/>
              </a:solidFill>
            </a:endParaRPr>
          </a:p>
          <a:p>
            <a:r>
              <a:rPr lang="en-GB" sz="2000" dirty="0" smtClean="0">
                <a:solidFill>
                  <a:srgbClr val="0070C0"/>
                </a:solidFill>
              </a:rPr>
              <a:t>The act required children to attend residential schools, which operated after 1880.</a:t>
            </a:r>
          </a:p>
          <a:p>
            <a:endParaRPr lang="en-GB" sz="2000" dirty="0">
              <a:solidFill>
                <a:srgbClr val="0070C0"/>
              </a:solidFill>
            </a:endParaRPr>
          </a:p>
          <a:p>
            <a:endParaRPr lang="en-GB" sz="2000" dirty="0" smtClean="0">
              <a:solidFill>
                <a:srgbClr val="0070C0"/>
              </a:solidFill>
            </a:endParaRPr>
          </a:p>
          <a:p>
            <a:r>
              <a:rPr lang="en-GB" sz="2000" dirty="0" smtClean="0">
                <a:solidFill>
                  <a:srgbClr val="0070C0"/>
                </a:solidFill>
              </a:rPr>
              <a:t>Removing land ownership.</a:t>
            </a:r>
          </a:p>
          <a:p>
            <a:endParaRPr lang="en-GB" sz="2000" dirty="0"/>
          </a:p>
          <a:p>
            <a:pPr marL="0" indent="0">
              <a:buNone/>
            </a:pPr>
            <a:r>
              <a:rPr lang="en-GB" sz="2000" dirty="0">
                <a:solidFill>
                  <a:srgbClr val="0070C0"/>
                </a:solidFill>
              </a:rPr>
              <a:t>(Leslie, 2018)</a:t>
            </a:r>
            <a:endParaRPr lang="en-US" sz="2000" dirty="0">
              <a:solidFill>
                <a:srgbClr val="0070C0"/>
              </a:solidFill>
            </a:endParaRPr>
          </a:p>
          <a:p>
            <a:pPr marL="0" indent="0">
              <a:buNone/>
            </a:pPr>
            <a:endParaRPr lang="en-GB" dirty="0"/>
          </a:p>
          <a:p>
            <a:endParaRPr lang="en-US" dirty="0"/>
          </a:p>
        </p:txBody>
      </p:sp>
    </p:spTree>
    <p:extLst>
      <p:ext uri="{BB962C8B-B14F-4D97-AF65-F5344CB8AC3E}">
        <p14:creationId xmlns:p14="http://schemas.microsoft.com/office/powerpoint/2010/main" val="1279622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mph" presetSubtype="2" fill="hold" nodeType="clickEffect">
                                  <p:stCondLst>
                                    <p:cond delay="0"/>
                                  </p:stCondLst>
                                  <p:childTnLst>
                                    <p:animClr clrSpc="rgb" dir="cw">
                                      <p:cBhvr>
                                        <p:cTn id="12" dur="2000" fill="hold"/>
                                        <p:tgtEl>
                                          <p:spTgt spid="2"/>
                                        </p:tgtEl>
                                        <p:attrNameLst>
                                          <p:attrName>fillcolor</p:attrName>
                                        </p:attrNameLst>
                                      </p:cBhvr>
                                      <p:to>
                                        <a:schemeClr val="accent2"/>
                                      </p:to>
                                    </p:animClr>
                                    <p:set>
                                      <p:cBhvr>
                                        <p:cTn id="13" dur="2000" fill="hold"/>
                                        <p:tgtEl>
                                          <p:spTgt spid="2"/>
                                        </p:tgtEl>
                                        <p:attrNameLst>
                                          <p:attrName>fill.type</p:attrName>
                                        </p:attrNameLst>
                                      </p:cBhvr>
                                      <p:to>
                                        <p:strVal val="solid"/>
                                      </p:to>
                                    </p:set>
                                    <p:set>
                                      <p:cBhvr>
                                        <p:cTn id="14" dur="2000" fill="hold"/>
                                        <p:tgtEl>
                                          <p:spTgt spid="2"/>
                                        </p:tgtEl>
                                        <p:attrNameLst>
                                          <p:attrName>fill.on</p:attrName>
                                        </p:attrNameLst>
                                      </p:cBhvr>
                                      <p:to>
                                        <p:strVal val="tru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age result for Canadian Residential Schoo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055" y="1453738"/>
            <a:ext cx="9510485" cy="5406658"/>
          </a:xfrm>
          <a:prstGeom prst="rect">
            <a:avLst/>
          </a:prstGeom>
          <a:noFill/>
          <a:effectLst>
            <a:outerShdw blurRad="787400" dist="50800" dir="5400000" algn="ctr" rotWithShape="0">
              <a:srgbClr val="000000"/>
            </a:outerShdw>
            <a:softEdge rad="279400"/>
          </a:effectLst>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 y="145143"/>
            <a:ext cx="9463315" cy="1405982"/>
          </a:xfrm>
        </p:spPr>
        <p:txBody>
          <a:bodyPr>
            <a:normAutofit/>
          </a:bodyPr>
          <a:lstStyle/>
          <a:p>
            <a:pPr algn="ctr"/>
            <a:r>
              <a:rPr lang="en-US" b="1" dirty="0"/>
              <a:t>The Canadian Residential Schools</a:t>
            </a:r>
            <a:r>
              <a:rPr lang="is-IS" b="1" dirty="0"/>
              <a:t>… The Background</a:t>
            </a:r>
            <a:endParaRPr lang="en-US" dirty="0"/>
          </a:p>
        </p:txBody>
      </p:sp>
      <p:sp>
        <p:nvSpPr>
          <p:cNvPr id="4" name="TextBox 3"/>
          <p:cNvSpPr txBox="1"/>
          <p:nvPr/>
        </p:nvSpPr>
        <p:spPr>
          <a:xfrm>
            <a:off x="653143" y="1729596"/>
            <a:ext cx="3570514" cy="584775"/>
          </a:xfrm>
          <a:prstGeom prst="rect">
            <a:avLst/>
          </a:prstGeom>
          <a:noFill/>
        </p:spPr>
        <p:txBody>
          <a:bodyPr wrap="square" rtlCol="0">
            <a:spAutoFit/>
          </a:bodyPr>
          <a:lstStyle/>
          <a:p>
            <a:r>
              <a:rPr lang="en-US" sz="3200" b="1" dirty="0" smtClean="0">
                <a:solidFill>
                  <a:srgbClr val="FF0000"/>
                </a:solidFill>
              </a:rPr>
              <a:t>Colonization</a:t>
            </a:r>
            <a:r>
              <a:rPr lang="en-US" dirty="0" smtClean="0"/>
              <a:t> </a:t>
            </a:r>
            <a:endParaRPr lang="en-US" dirty="0"/>
          </a:p>
        </p:txBody>
      </p:sp>
      <p:sp>
        <p:nvSpPr>
          <p:cNvPr id="5" name="TextBox 4"/>
          <p:cNvSpPr txBox="1"/>
          <p:nvPr/>
        </p:nvSpPr>
        <p:spPr>
          <a:xfrm>
            <a:off x="6792682" y="2349309"/>
            <a:ext cx="3570514" cy="584775"/>
          </a:xfrm>
          <a:prstGeom prst="rect">
            <a:avLst/>
          </a:prstGeom>
          <a:noFill/>
        </p:spPr>
        <p:txBody>
          <a:bodyPr wrap="square" rtlCol="0">
            <a:spAutoFit/>
          </a:bodyPr>
          <a:lstStyle/>
          <a:p>
            <a:r>
              <a:rPr lang="en-US" sz="3200" b="1" dirty="0" smtClean="0">
                <a:solidFill>
                  <a:srgbClr val="FF0000"/>
                </a:solidFill>
              </a:rPr>
              <a:t>Assimilation</a:t>
            </a:r>
            <a:r>
              <a:rPr lang="en-US" dirty="0" smtClean="0"/>
              <a:t> </a:t>
            </a:r>
            <a:endParaRPr lang="en-US" dirty="0"/>
          </a:p>
        </p:txBody>
      </p:sp>
      <p:sp>
        <p:nvSpPr>
          <p:cNvPr id="6" name="TextBox 5"/>
          <p:cNvSpPr txBox="1"/>
          <p:nvPr/>
        </p:nvSpPr>
        <p:spPr>
          <a:xfrm>
            <a:off x="464458" y="2808710"/>
            <a:ext cx="4956628" cy="584775"/>
          </a:xfrm>
          <a:prstGeom prst="rect">
            <a:avLst/>
          </a:prstGeom>
          <a:noFill/>
        </p:spPr>
        <p:txBody>
          <a:bodyPr wrap="square" rtlCol="0">
            <a:spAutoFit/>
          </a:bodyPr>
          <a:lstStyle/>
          <a:p>
            <a:r>
              <a:rPr lang="en-US" sz="3200" b="1" dirty="0" smtClean="0">
                <a:solidFill>
                  <a:srgbClr val="FF0000"/>
                </a:solidFill>
              </a:rPr>
              <a:t>Human Right Violations </a:t>
            </a:r>
            <a:r>
              <a:rPr lang="en-US" dirty="0" smtClean="0"/>
              <a:t> </a:t>
            </a:r>
            <a:endParaRPr lang="en-US" dirty="0"/>
          </a:p>
        </p:txBody>
      </p:sp>
      <p:sp>
        <p:nvSpPr>
          <p:cNvPr id="7" name="TextBox 6"/>
          <p:cNvSpPr txBox="1"/>
          <p:nvPr/>
        </p:nvSpPr>
        <p:spPr>
          <a:xfrm>
            <a:off x="5399310" y="5860411"/>
            <a:ext cx="4963886" cy="584775"/>
          </a:xfrm>
          <a:prstGeom prst="rect">
            <a:avLst/>
          </a:prstGeom>
          <a:noFill/>
        </p:spPr>
        <p:txBody>
          <a:bodyPr wrap="square" rtlCol="0">
            <a:spAutoFit/>
          </a:bodyPr>
          <a:lstStyle/>
          <a:p>
            <a:r>
              <a:rPr lang="en-US" sz="3200" b="1" dirty="0" smtClean="0">
                <a:solidFill>
                  <a:srgbClr val="FF0000"/>
                </a:solidFill>
              </a:rPr>
              <a:t>Thousands of Deaths</a:t>
            </a:r>
            <a:r>
              <a:rPr lang="en-US" dirty="0" smtClean="0"/>
              <a:t> </a:t>
            </a:r>
            <a:endParaRPr lang="en-US" dirty="0"/>
          </a:p>
        </p:txBody>
      </p:sp>
      <p:sp>
        <p:nvSpPr>
          <p:cNvPr id="8" name="TextBox 7"/>
          <p:cNvSpPr txBox="1"/>
          <p:nvPr/>
        </p:nvSpPr>
        <p:spPr>
          <a:xfrm>
            <a:off x="1088571" y="4673972"/>
            <a:ext cx="1799771" cy="584775"/>
          </a:xfrm>
          <a:prstGeom prst="rect">
            <a:avLst/>
          </a:prstGeom>
          <a:noFill/>
        </p:spPr>
        <p:txBody>
          <a:bodyPr wrap="square" rtlCol="0">
            <a:spAutoFit/>
          </a:bodyPr>
          <a:lstStyle/>
          <a:p>
            <a:r>
              <a:rPr lang="en-US" sz="3200" b="1" dirty="0" smtClean="0">
                <a:solidFill>
                  <a:srgbClr val="FF0000"/>
                </a:solidFill>
              </a:rPr>
              <a:t>Abuse</a:t>
            </a:r>
            <a:r>
              <a:rPr lang="en-US" dirty="0" smtClean="0"/>
              <a:t> </a:t>
            </a:r>
            <a:endParaRPr lang="en-US" dirty="0"/>
          </a:p>
        </p:txBody>
      </p:sp>
      <p:sp>
        <p:nvSpPr>
          <p:cNvPr id="9" name="TextBox 8"/>
          <p:cNvSpPr txBox="1"/>
          <p:nvPr/>
        </p:nvSpPr>
        <p:spPr>
          <a:xfrm>
            <a:off x="2093687" y="5664429"/>
            <a:ext cx="3570514" cy="584775"/>
          </a:xfrm>
          <a:prstGeom prst="rect">
            <a:avLst/>
          </a:prstGeom>
          <a:noFill/>
        </p:spPr>
        <p:txBody>
          <a:bodyPr wrap="square" rtlCol="0">
            <a:spAutoFit/>
          </a:bodyPr>
          <a:lstStyle/>
          <a:p>
            <a:r>
              <a:rPr lang="en-US" sz="3200" b="1" dirty="0" smtClean="0">
                <a:solidFill>
                  <a:srgbClr val="FF0000"/>
                </a:solidFill>
              </a:rPr>
              <a:t>Neglect</a:t>
            </a:r>
            <a:r>
              <a:rPr lang="en-US" dirty="0" smtClean="0"/>
              <a:t> </a:t>
            </a:r>
            <a:endParaRPr lang="en-US" dirty="0"/>
          </a:p>
        </p:txBody>
      </p:sp>
      <p:sp>
        <p:nvSpPr>
          <p:cNvPr id="10" name="TextBox 9"/>
          <p:cNvSpPr txBox="1"/>
          <p:nvPr/>
        </p:nvSpPr>
        <p:spPr>
          <a:xfrm>
            <a:off x="7053942" y="3393485"/>
            <a:ext cx="3570514" cy="584775"/>
          </a:xfrm>
          <a:prstGeom prst="rect">
            <a:avLst/>
          </a:prstGeom>
          <a:noFill/>
        </p:spPr>
        <p:txBody>
          <a:bodyPr wrap="square" rtlCol="0">
            <a:spAutoFit/>
          </a:bodyPr>
          <a:lstStyle/>
          <a:p>
            <a:r>
              <a:rPr lang="en-US" sz="3200" b="1" dirty="0" smtClean="0">
                <a:solidFill>
                  <a:srgbClr val="FF0000"/>
                </a:solidFill>
              </a:rPr>
              <a:t>Starvation</a:t>
            </a:r>
            <a:r>
              <a:rPr lang="en-US" dirty="0" smtClean="0"/>
              <a:t> </a:t>
            </a:r>
            <a:endParaRPr lang="en-US" dirty="0"/>
          </a:p>
        </p:txBody>
      </p:sp>
      <p:sp>
        <p:nvSpPr>
          <p:cNvPr id="12" name="Rectangle 11"/>
          <p:cNvSpPr/>
          <p:nvPr/>
        </p:nvSpPr>
        <p:spPr>
          <a:xfrm>
            <a:off x="8996446" y="6434646"/>
            <a:ext cx="3256020" cy="369332"/>
          </a:xfrm>
          <a:prstGeom prst="rect">
            <a:avLst/>
          </a:prstGeom>
        </p:spPr>
        <p:txBody>
          <a:bodyPr wrap="none">
            <a:spAutoFit/>
          </a:bodyPr>
          <a:lstStyle/>
          <a:p>
            <a:r>
              <a:rPr lang="en-GB" b="1" dirty="0">
                <a:solidFill>
                  <a:schemeClr val="bg1"/>
                </a:solidFill>
              </a:rPr>
              <a:t>(Sinclair &amp; Littlechild, 2015)</a:t>
            </a:r>
            <a:endParaRPr lang="en-US" b="1" dirty="0">
              <a:solidFill>
                <a:schemeClr val="bg1"/>
              </a:solidFill>
            </a:endParaRPr>
          </a:p>
        </p:txBody>
      </p:sp>
    </p:spTree>
    <p:extLst>
      <p:ext uri="{BB962C8B-B14F-4D97-AF65-F5344CB8AC3E}">
        <p14:creationId xmlns:p14="http://schemas.microsoft.com/office/powerpoint/2010/main" val="779726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mph" presetSubtype="2" fill="hold" nodeType="clickEffect">
                                  <p:stCondLst>
                                    <p:cond delay="0"/>
                                  </p:stCondLst>
                                  <p:childTnLst>
                                    <p:animClr clrSpc="rgb" dir="cw">
                                      <p:cBhvr>
                                        <p:cTn id="11" dur="2000" fill="hold"/>
                                        <p:tgtEl>
                                          <p:spTgt spid="2"/>
                                        </p:tgtEl>
                                        <p:attrNameLst>
                                          <p:attrName>fillcolor</p:attrName>
                                        </p:attrNameLst>
                                      </p:cBhvr>
                                      <p:to>
                                        <a:schemeClr val="accent2"/>
                                      </p:to>
                                    </p:animClr>
                                    <p:set>
                                      <p:cBhvr>
                                        <p:cTn id="12" dur="2000" fill="hold"/>
                                        <p:tgtEl>
                                          <p:spTgt spid="2"/>
                                        </p:tgtEl>
                                        <p:attrNameLst>
                                          <p:attrName>fill.type</p:attrName>
                                        </p:attrNameLst>
                                      </p:cBhvr>
                                      <p:to>
                                        <p:strVal val="solid"/>
                                      </p:to>
                                    </p:set>
                                    <p:set>
                                      <p:cBhvr>
                                        <p:cTn id="13" dur="2000" fill="hold"/>
                                        <p:tgtEl>
                                          <p:spTgt spid="2"/>
                                        </p:tgtEl>
                                        <p:attrNameLst>
                                          <p:attrName>fill.on</p:attrName>
                                        </p:attrNameLst>
                                      </p:cBhvr>
                                      <p:to>
                                        <p:strVal val="true"/>
                                      </p:to>
                                    </p:se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074"/>
                                        </p:tgtEl>
                                        <p:attrNameLst>
                                          <p:attrName>style.visibility</p:attrName>
                                        </p:attrNameLst>
                                      </p:cBhvr>
                                      <p:to>
                                        <p:strVal val="visible"/>
                                      </p:to>
                                    </p:set>
                                    <p:anim calcmode="lin" valueType="num">
                                      <p:cBhvr additive="base">
                                        <p:cTn id="18" dur="500" fill="hold"/>
                                        <p:tgtEl>
                                          <p:spTgt spid="3074"/>
                                        </p:tgtEl>
                                        <p:attrNameLst>
                                          <p:attrName>ppt_x</p:attrName>
                                        </p:attrNameLst>
                                      </p:cBhvr>
                                      <p:tavLst>
                                        <p:tav tm="0">
                                          <p:val>
                                            <p:strVal val="#ppt_x"/>
                                          </p:val>
                                        </p:tav>
                                        <p:tav tm="100000">
                                          <p:val>
                                            <p:strVal val="#ppt_x"/>
                                          </p:val>
                                        </p:tav>
                                      </p:tavLst>
                                    </p:anim>
                                    <p:anim calcmode="lin" valueType="num">
                                      <p:cBhvr additive="base">
                                        <p:cTn id="19"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barn(inVertical)">
                                      <p:cBhvr>
                                        <p:cTn id="24" dur="500"/>
                                        <p:tgtEl>
                                          <p:spTgt spid="4">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5">
                                            <p:txEl>
                                              <p:pRg st="0" end="0"/>
                                            </p:txEl>
                                          </p:spTgt>
                                        </p:tgtEl>
                                        <p:attrNameLst>
                                          <p:attrName>style.visibility</p:attrName>
                                        </p:attrNameLst>
                                      </p:cBhvr>
                                      <p:to>
                                        <p:strVal val="visible"/>
                                      </p:to>
                                    </p:set>
                                    <p:animEffect transition="in" filter="barn(inVertical)">
                                      <p:cBhvr>
                                        <p:cTn id="29" dur="500"/>
                                        <p:tgtEl>
                                          <p:spTgt spid="5">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nodeType="clickEffect">
                                  <p:stCondLst>
                                    <p:cond delay="0"/>
                                  </p:stCondLst>
                                  <p:childTnLst>
                                    <p:set>
                                      <p:cBhvr>
                                        <p:cTn id="33" dur="1" fill="hold">
                                          <p:stCondLst>
                                            <p:cond delay="0"/>
                                          </p:stCondLst>
                                        </p:cTn>
                                        <p:tgtEl>
                                          <p:spTgt spid="6">
                                            <p:txEl>
                                              <p:pRg st="0" end="0"/>
                                            </p:txEl>
                                          </p:spTgt>
                                        </p:tgtEl>
                                        <p:attrNameLst>
                                          <p:attrName>style.visibility</p:attrName>
                                        </p:attrNameLst>
                                      </p:cBhvr>
                                      <p:to>
                                        <p:strVal val="visible"/>
                                      </p:to>
                                    </p:set>
                                    <p:animEffect transition="in" filter="barn(inVertical)">
                                      <p:cBhvr>
                                        <p:cTn id="34" dur="500"/>
                                        <p:tgtEl>
                                          <p:spTgt spid="6">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nodeType="clickEffect">
                                  <p:stCondLst>
                                    <p:cond delay="0"/>
                                  </p:stCondLst>
                                  <p:childTnLst>
                                    <p:set>
                                      <p:cBhvr>
                                        <p:cTn id="38" dur="1" fill="hold">
                                          <p:stCondLst>
                                            <p:cond delay="0"/>
                                          </p:stCondLst>
                                        </p:cTn>
                                        <p:tgtEl>
                                          <p:spTgt spid="8">
                                            <p:txEl>
                                              <p:pRg st="0" end="0"/>
                                            </p:txEl>
                                          </p:spTgt>
                                        </p:tgtEl>
                                        <p:attrNameLst>
                                          <p:attrName>style.visibility</p:attrName>
                                        </p:attrNameLst>
                                      </p:cBhvr>
                                      <p:to>
                                        <p:strVal val="visible"/>
                                      </p:to>
                                    </p:set>
                                    <p:animEffect transition="in" filter="barn(inVertical)">
                                      <p:cBhvr>
                                        <p:cTn id="39" dur="500"/>
                                        <p:tgtEl>
                                          <p:spTgt spid="8">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nodeType="clickEffect">
                                  <p:stCondLst>
                                    <p:cond delay="0"/>
                                  </p:stCondLst>
                                  <p:childTnLst>
                                    <p:set>
                                      <p:cBhvr>
                                        <p:cTn id="43" dur="1" fill="hold">
                                          <p:stCondLst>
                                            <p:cond delay="0"/>
                                          </p:stCondLst>
                                        </p:cTn>
                                        <p:tgtEl>
                                          <p:spTgt spid="9">
                                            <p:txEl>
                                              <p:pRg st="0" end="0"/>
                                            </p:txEl>
                                          </p:spTgt>
                                        </p:tgtEl>
                                        <p:attrNameLst>
                                          <p:attrName>style.visibility</p:attrName>
                                        </p:attrNameLst>
                                      </p:cBhvr>
                                      <p:to>
                                        <p:strVal val="visible"/>
                                      </p:to>
                                    </p:set>
                                    <p:animEffect transition="in" filter="barn(inVertical)">
                                      <p:cBhvr>
                                        <p:cTn id="44" dur="500"/>
                                        <p:tgtEl>
                                          <p:spTgt spid="9">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barn(inVertical)">
                                      <p:cBhvr>
                                        <p:cTn id="49" dur="500"/>
                                        <p:tgtEl>
                                          <p:spTgt spid="10"/>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barn(inVertical)">
                                      <p:cBhvr>
                                        <p:cTn id="5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43" y="145144"/>
            <a:ext cx="11771086" cy="1538514"/>
          </a:xfrm>
        </p:spPr>
        <p:txBody>
          <a:bodyPr>
            <a:normAutofit/>
          </a:bodyPr>
          <a:lstStyle/>
          <a:p>
            <a:pPr algn="ctr"/>
            <a:r>
              <a:rPr lang="en-US" b="1" dirty="0" smtClean="0"/>
              <a:t>The formation of the Truth Commission in the case of Canada’s Residential Schools</a:t>
            </a:r>
            <a:endParaRPr lang="en-US" b="1" dirty="0"/>
          </a:p>
        </p:txBody>
      </p:sp>
      <p:sp>
        <p:nvSpPr>
          <p:cNvPr id="3" name="Content Placeholder 2"/>
          <p:cNvSpPr>
            <a:spLocks noGrp="1"/>
          </p:cNvSpPr>
          <p:nvPr>
            <p:ph idx="1"/>
          </p:nvPr>
        </p:nvSpPr>
        <p:spPr>
          <a:xfrm>
            <a:off x="145143" y="1494971"/>
            <a:ext cx="9811657" cy="5196115"/>
          </a:xfrm>
        </p:spPr>
        <p:txBody>
          <a:bodyPr>
            <a:normAutofit lnSpcReduction="10000"/>
          </a:bodyPr>
          <a:lstStyle/>
          <a:p>
            <a:endParaRPr lang="en-GB" dirty="0" smtClean="0"/>
          </a:p>
          <a:p>
            <a:r>
              <a:rPr lang="en-GB" b="1" dirty="0">
                <a:solidFill>
                  <a:srgbClr val="0070C0"/>
                </a:solidFill>
              </a:rPr>
              <a:t>O</a:t>
            </a:r>
            <a:r>
              <a:rPr lang="en-GB" b="1" dirty="0" smtClean="0">
                <a:solidFill>
                  <a:srgbClr val="0070C0"/>
                </a:solidFill>
              </a:rPr>
              <a:t>rganised</a:t>
            </a:r>
            <a:r>
              <a:rPr lang="en-US" b="1" dirty="0" smtClean="0">
                <a:solidFill>
                  <a:srgbClr val="0070C0"/>
                </a:solidFill>
              </a:rPr>
              <a:t> by the parties of the Indian Schools settlement Agreement.</a:t>
            </a:r>
          </a:p>
          <a:p>
            <a:endParaRPr lang="en-US" b="1" dirty="0"/>
          </a:p>
          <a:p>
            <a:endParaRPr lang="en-US" b="1" dirty="0"/>
          </a:p>
          <a:p>
            <a:r>
              <a:rPr lang="en-US" b="1" dirty="0" smtClean="0"/>
              <a:t>The Settlement was an agreement between the Canadian government and approximately 86,000 Canadian’s who had enrolled as children in the IRS between 1879 and 1996. </a:t>
            </a:r>
          </a:p>
          <a:p>
            <a:endParaRPr lang="en-US" b="1" dirty="0"/>
          </a:p>
          <a:p>
            <a:endParaRPr lang="en-US" b="1" dirty="0" smtClean="0"/>
          </a:p>
          <a:p>
            <a:r>
              <a:rPr lang="en-US" b="1" dirty="0" smtClean="0">
                <a:solidFill>
                  <a:srgbClr val="0070C0"/>
                </a:solidFill>
              </a:rPr>
              <a:t>The TRC </a:t>
            </a:r>
            <a:r>
              <a:rPr lang="en-US" b="1" dirty="0">
                <a:solidFill>
                  <a:srgbClr val="0070C0"/>
                </a:solidFill>
              </a:rPr>
              <a:t>was formed by gathering all written and oral history of the Residential </a:t>
            </a:r>
            <a:r>
              <a:rPr lang="en-US" b="1" dirty="0" smtClean="0">
                <a:solidFill>
                  <a:srgbClr val="0070C0"/>
                </a:solidFill>
              </a:rPr>
              <a:t>schools.</a:t>
            </a:r>
          </a:p>
          <a:p>
            <a:pPr marL="0" indent="0">
              <a:buNone/>
            </a:pPr>
            <a:endParaRPr lang="en-GB" dirty="0" smtClean="0"/>
          </a:p>
          <a:p>
            <a:pPr marL="0" indent="0">
              <a:buNone/>
            </a:pPr>
            <a:endParaRPr lang="en-GB" dirty="0"/>
          </a:p>
          <a:p>
            <a:pPr marL="0" indent="0">
              <a:buNone/>
            </a:pPr>
            <a:endParaRPr lang="en-GB" dirty="0" smtClean="0"/>
          </a:p>
          <a:p>
            <a:pPr marL="0" indent="0">
              <a:buNone/>
            </a:pPr>
            <a:r>
              <a:rPr lang="en-GB" dirty="0" smtClean="0"/>
              <a:t>	Truth </a:t>
            </a:r>
            <a:r>
              <a:rPr lang="en-GB" dirty="0"/>
              <a:t>&amp; Reconciliation Commission of </a:t>
            </a:r>
            <a:r>
              <a:rPr lang="en-GB" dirty="0" smtClean="0"/>
              <a:t>Canada (2018)</a:t>
            </a:r>
            <a:endParaRPr lang="en-US" dirty="0" smtClean="0"/>
          </a:p>
          <a:p>
            <a:endParaRPr lang="en-US" dirty="0" smtClean="0"/>
          </a:p>
          <a:p>
            <a:endParaRPr lang="en-US" dirty="0" smtClean="0"/>
          </a:p>
          <a:p>
            <a:endParaRPr lang="en-US" dirty="0"/>
          </a:p>
          <a:p>
            <a:endParaRPr lang="en-US" dirty="0"/>
          </a:p>
        </p:txBody>
      </p:sp>
    </p:spTree>
    <p:extLst>
      <p:ext uri="{BB962C8B-B14F-4D97-AF65-F5344CB8AC3E}">
        <p14:creationId xmlns:p14="http://schemas.microsoft.com/office/powerpoint/2010/main" val="1174084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mph" presetSubtype="2" fill="hold" grpId="0" nodeType="clickEffect">
                                  <p:stCondLst>
                                    <p:cond delay="0"/>
                                  </p:stCondLst>
                                  <p:childTnLst>
                                    <p:animClr clrSpc="rgb" dir="cw">
                                      <p:cBhvr>
                                        <p:cTn id="11" dur="2000" fill="hold"/>
                                        <p:tgtEl>
                                          <p:spTgt spid="2"/>
                                        </p:tgtEl>
                                        <p:attrNameLst>
                                          <p:attrName>fillcolor</p:attrName>
                                        </p:attrNameLst>
                                      </p:cBhvr>
                                      <p:to>
                                        <a:schemeClr val="accent2"/>
                                      </p:to>
                                    </p:animClr>
                                    <p:set>
                                      <p:cBhvr>
                                        <p:cTn id="12" dur="2000" fill="hold"/>
                                        <p:tgtEl>
                                          <p:spTgt spid="2"/>
                                        </p:tgtEl>
                                        <p:attrNameLst>
                                          <p:attrName>fill.type</p:attrName>
                                        </p:attrNameLst>
                                      </p:cBhvr>
                                      <p:to>
                                        <p:strVal val="solid"/>
                                      </p:to>
                                    </p:set>
                                    <p:set>
                                      <p:cBhvr>
                                        <p:cTn id="13" dur="2000" fill="hold"/>
                                        <p:tgtEl>
                                          <p:spTgt spid="2"/>
                                        </p:tgtEl>
                                        <p:attrNameLst>
                                          <p:attrName>fill.on</p:attrName>
                                        </p:attrNameLst>
                                      </p:cBhvr>
                                      <p:to>
                                        <p:strVal val="true"/>
                                      </p:to>
                                    </p:se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dissolv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dissolve">
                                      <p:cBhvr>
                                        <p:cTn id="2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9" y="145143"/>
            <a:ext cx="12061371" cy="1059543"/>
          </a:xfrm>
        </p:spPr>
        <p:txBody>
          <a:bodyPr/>
          <a:lstStyle/>
          <a:p>
            <a:pPr algn="ctr"/>
            <a:r>
              <a:rPr lang="en-US" b="1" dirty="0" smtClean="0"/>
              <a:t>The Canadian Truth Commission; Mandate and Mission</a:t>
            </a:r>
            <a:endParaRPr lang="en-US" b="1" dirty="0"/>
          </a:p>
        </p:txBody>
      </p:sp>
      <p:sp>
        <p:nvSpPr>
          <p:cNvPr id="3" name="Content Placeholder 2"/>
          <p:cNvSpPr>
            <a:spLocks noGrp="1"/>
          </p:cNvSpPr>
          <p:nvPr>
            <p:ph idx="1"/>
          </p:nvPr>
        </p:nvSpPr>
        <p:spPr>
          <a:xfrm>
            <a:off x="406400" y="1204686"/>
            <a:ext cx="8867602" cy="5515427"/>
          </a:xfrm>
        </p:spPr>
        <p:txBody>
          <a:bodyPr>
            <a:normAutofit/>
          </a:bodyPr>
          <a:lstStyle/>
          <a:p>
            <a:endParaRPr lang="en-US" b="1" dirty="0" smtClean="0">
              <a:solidFill>
                <a:srgbClr val="FF0000"/>
              </a:solidFill>
            </a:endParaRPr>
          </a:p>
          <a:p>
            <a:r>
              <a:rPr lang="en-US" b="1" dirty="0" smtClean="0">
                <a:solidFill>
                  <a:srgbClr val="FF0000"/>
                </a:solidFill>
              </a:rPr>
              <a:t>Canadian TRC Mandate</a:t>
            </a:r>
          </a:p>
          <a:p>
            <a:pPr marL="0" indent="0">
              <a:buNone/>
            </a:pPr>
            <a:r>
              <a:rPr lang="en-US" dirty="0"/>
              <a:t>	</a:t>
            </a:r>
            <a:r>
              <a:rPr lang="en-US" dirty="0">
                <a:solidFill>
                  <a:srgbClr val="0070C0"/>
                </a:solidFill>
              </a:rPr>
              <a:t>Its mandate is to inform all Canadians about what happened in </a:t>
            </a:r>
            <a:r>
              <a:rPr lang="en-US" dirty="0" smtClean="0">
                <a:solidFill>
                  <a:srgbClr val="0070C0"/>
                </a:solidFill>
              </a:rPr>
              <a:t>the Indian </a:t>
            </a:r>
            <a:r>
              <a:rPr lang="en-US" dirty="0">
                <a:solidFill>
                  <a:srgbClr val="0070C0"/>
                </a:solidFill>
              </a:rPr>
              <a:t>Residential </a:t>
            </a:r>
            <a:r>
              <a:rPr lang="en-US" dirty="0" smtClean="0">
                <a:solidFill>
                  <a:srgbClr val="0070C0"/>
                </a:solidFill>
              </a:rPr>
              <a:t>Schools. </a:t>
            </a:r>
          </a:p>
          <a:p>
            <a:pPr marL="0" indent="0">
              <a:buNone/>
            </a:pPr>
            <a:r>
              <a:rPr lang="en-GB" dirty="0" smtClean="0"/>
              <a:t>(</a:t>
            </a:r>
            <a:r>
              <a:rPr lang="en-GB" dirty="0"/>
              <a:t>Truth and Reconciliation Commission of Canada, 2018</a:t>
            </a:r>
            <a:r>
              <a:rPr lang="en-GB" dirty="0" smtClean="0"/>
              <a:t>)</a:t>
            </a:r>
            <a:endParaRPr lang="en-US" dirty="0"/>
          </a:p>
          <a:p>
            <a:pPr marL="0" indent="0">
              <a:buNone/>
            </a:pPr>
            <a:endParaRPr lang="en-US" dirty="0" smtClean="0"/>
          </a:p>
          <a:p>
            <a:pPr marL="0" indent="0">
              <a:buNone/>
            </a:pPr>
            <a:endParaRPr lang="en-US" dirty="0" smtClean="0"/>
          </a:p>
          <a:p>
            <a:r>
              <a:rPr lang="en-US" b="1" dirty="0" smtClean="0">
                <a:solidFill>
                  <a:srgbClr val="FF0000"/>
                </a:solidFill>
              </a:rPr>
              <a:t>What the commission hoped to achieve</a:t>
            </a:r>
          </a:p>
          <a:p>
            <a:pPr marL="0" indent="0">
              <a:buNone/>
            </a:pPr>
            <a:r>
              <a:rPr lang="en-US" dirty="0"/>
              <a:t>	</a:t>
            </a:r>
            <a:r>
              <a:rPr lang="en-US" dirty="0" smtClean="0">
                <a:solidFill>
                  <a:srgbClr val="0070C0"/>
                </a:solidFill>
              </a:rPr>
              <a:t>The TRC hoped to guide and inspire Aboriginal peoples and Canadians in a process of reconciliation and renewed relationships that were based on mutual understanding and respect .</a:t>
            </a:r>
          </a:p>
          <a:p>
            <a:pPr marL="0" indent="0">
              <a:buNone/>
            </a:pPr>
            <a:r>
              <a:rPr lang="en-GB" dirty="0" smtClean="0"/>
              <a:t>(</a:t>
            </a:r>
            <a:r>
              <a:rPr lang="en-GB" dirty="0"/>
              <a:t>Truth and Reconciliation Commission of Canada, 2018</a:t>
            </a:r>
            <a:r>
              <a:rPr lang="en-GB" dirty="0" smtClean="0"/>
              <a:t>)</a:t>
            </a:r>
            <a:endParaRPr lang="en-US" dirty="0" smtClean="0"/>
          </a:p>
          <a:p>
            <a:pPr marL="0" indent="0">
              <a:buNone/>
            </a:pPr>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360731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mph" presetSubtype="2" fill="hold" grpId="0" nodeType="clickEffect">
                                  <p:stCondLst>
                                    <p:cond delay="0"/>
                                  </p:stCondLst>
                                  <p:childTnLst>
                                    <p:animClr clrSpc="rgb" dir="cw">
                                      <p:cBhvr>
                                        <p:cTn id="10" dur="2000" fill="hold"/>
                                        <p:tgtEl>
                                          <p:spTgt spid="2"/>
                                        </p:tgtEl>
                                        <p:attrNameLst>
                                          <p:attrName>fillcolor</p:attrName>
                                        </p:attrNameLst>
                                      </p:cBhvr>
                                      <p:to>
                                        <a:schemeClr val="accent2"/>
                                      </p:to>
                                    </p:animClr>
                                    <p:set>
                                      <p:cBhvr>
                                        <p:cTn id="11" dur="2000" fill="hold"/>
                                        <p:tgtEl>
                                          <p:spTgt spid="2"/>
                                        </p:tgtEl>
                                        <p:attrNameLst>
                                          <p:attrName>fill.type</p:attrName>
                                        </p:attrNameLst>
                                      </p:cBhvr>
                                      <p:to>
                                        <p:strVal val="solid"/>
                                      </p:to>
                                    </p:set>
                                    <p:set>
                                      <p:cBhvr>
                                        <p:cTn id="12" dur="2000" fill="hold"/>
                                        <p:tgtEl>
                                          <p:spTgt spid="2"/>
                                        </p:tgtEl>
                                        <p:attrNameLst>
                                          <p:attrName>fill.on</p:attrName>
                                        </p:attrNameLst>
                                      </p:cBhvr>
                                      <p:to>
                                        <p:strVal val="true"/>
                                      </p:to>
                                    </p:se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heckerboard(across)">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heckerboard(across)">
                                      <p:cBhvr>
                                        <p:cTn id="22" dur="500"/>
                                        <p:tgtEl>
                                          <p:spTgt spid="3">
                                            <p:txEl>
                                              <p:pRg st="2" end="2"/>
                                            </p:txEl>
                                          </p:spTgt>
                                        </p:tgtEl>
                                      </p:cBhvr>
                                    </p:animEffect>
                                  </p:childTnLst>
                                </p:cTn>
                              </p:par>
                              <p:par>
                                <p:cTn id="23" presetID="5" presetClass="entr" presetSubtype="10"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checkerboard(across)">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5" presetClass="entr" presetSubtype="10"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checkerboard(across)">
                                      <p:cBhvr>
                                        <p:cTn id="30" dur="500"/>
                                        <p:tgtEl>
                                          <p:spTgt spid="3">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 presetClass="entr" presetSubtype="1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checkerboard(across)">
                                      <p:cBhvr>
                                        <p:cTn id="35" dur="500"/>
                                        <p:tgtEl>
                                          <p:spTgt spid="3">
                                            <p:txEl>
                                              <p:pRg st="7" end="7"/>
                                            </p:txEl>
                                          </p:spTgt>
                                        </p:tgtEl>
                                      </p:cBhvr>
                                    </p:animEffect>
                                  </p:childTnLst>
                                </p:cTn>
                              </p:par>
                              <p:par>
                                <p:cTn id="36" presetID="5" presetClass="entr" presetSubtype="1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checkerboard(across)">
                                      <p:cBhvr>
                                        <p:cTn id="38"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9657"/>
            <a:ext cx="12075886" cy="1262743"/>
          </a:xfrm>
        </p:spPr>
        <p:txBody>
          <a:bodyPr>
            <a:noAutofit/>
          </a:bodyPr>
          <a:lstStyle/>
          <a:p>
            <a:pPr algn="ctr"/>
            <a:r>
              <a:rPr lang="en-US" b="1" dirty="0" smtClean="0"/>
              <a:t>The recommendations of the Commission explored</a:t>
            </a:r>
            <a:r>
              <a:rPr lang="is-IS" b="1" dirty="0" smtClean="0"/>
              <a:t>…</a:t>
            </a:r>
            <a:r>
              <a:rPr lang="en-US" b="1" dirty="0" smtClean="0"/>
              <a:t> </a:t>
            </a:r>
            <a:endParaRPr lang="en-US" b="1" dirty="0"/>
          </a:p>
        </p:txBody>
      </p:sp>
      <p:sp>
        <p:nvSpPr>
          <p:cNvPr id="3" name="Content Placeholder 2"/>
          <p:cNvSpPr>
            <a:spLocks noGrp="1"/>
          </p:cNvSpPr>
          <p:nvPr>
            <p:ph idx="1"/>
          </p:nvPr>
        </p:nvSpPr>
        <p:spPr>
          <a:xfrm>
            <a:off x="677334" y="1277257"/>
            <a:ext cx="9090780" cy="5428343"/>
          </a:xfrm>
        </p:spPr>
        <p:txBody>
          <a:bodyPr>
            <a:normAutofit/>
          </a:bodyPr>
          <a:lstStyle/>
          <a:p>
            <a:pPr marL="0" indent="0">
              <a:buNone/>
            </a:pPr>
            <a:endParaRPr lang="en-US" dirty="0"/>
          </a:p>
          <a:p>
            <a:r>
              <a:rPr lang="en-US" dirty="0" smtClean="0">
                <a:solidFill>
                  <a:srgbClr val="0070C0"/>
                </a:solidFill>
              </a:rPr>
              <a:t>94 recommendations were put forward in the Commissions landmark report in order to help guide reconciliation between Canada and the aboriginal peoples. </a:t>
            </a:r>
          </a:p>
          <a:p>
            <a:pPr marL="0" indent="0">
              <a:buNone/>
            </a:pPr>
            <a:r>
              <a:rPr lang="en-GB" dirty="0" smtClean="0"/>
              <a:t>(</a:t>
            </a:r>
            <a:r>
              <a:rPr lang="en-GB" dirty="0"/>
              <a:t>CBC News, 2015</a:t>
            </a:r>
            <a:r>
              <a:rPr lang="en-GB" dirty="0" smtClean="0"/>
              <a:t>)</a:t>
            </a:r>
          </a:p>
          <a:p>
            <a:pPr marL="0" indent="0">
              <a:buNone/>
            </a:pPr>
            <a:endParaRPr lang="en-GB" dirty="0" smtClean="0"/>
          </a:p>
          <a:p>
            <a:r>
              <a:rPr lang="en-GB" dirty="0" smtClean="0">
                <a:solidFill>
                  <a:srgbClr val="0070C0"/>
                </a:solidFill>
              </a:rPr>
              <a:t>These centred around key areas such as:</a:t>
            </a:r>
          </a:p>
          <a:p>
            <a:pPr lvl="1"/>
            <a:r>
              <a:rPr lang="en-GB" dirty="0">
                <a:solidFill>
                  <a:srgbClr val="FF0000"/>
                </a:solidFill>
              </a:rPr>
              <a:t>C</a:t>
            </a:r>
            <a:r>
              <a:rPr lang="en-GB" dirty="0" smtClean="0">
                <a:solidFill>
                  <a:srgbClr val="FF0000"/>
                </a:solidFill>
              </a:rPr>
              <a:t>hild welfare </a:t>
            </a:r>
          </a:p>
          <a:p>
            <a:pPr lvl="1"/>
            <a:r>
              <a:rPr lang="en-GB" dirty="0">
                <a:solidFill>
                  <a:srgbClr val="FF0000"/>
                </a:solidFill>
              </a:rPr>
              <a:t>E</a:t>
            </a:r>
            <a:r>
              <a:rPr lang="en-GB" dirty="0" smtClean="0">
                <a:solidFill>
                  <a:srgbClr val="FF0000"/>
                </a:solidFill>
              </a:rPr>
              <a:t>ducation</a:t>
            </a:r>
          </a:p>
          <a:p>
            <a:pPr lvl="1"/>
            <a:r>
              <a:rPr lang="en-GB" dirty="0">
                <a:solidFill>
                  <a:srgbClr val="FF0000"/>
                </a:solidFill>
              </a:rPr>
              <a:t>H</a:t>
            </a:r>
            <a:r>
              <a:rPr lang="en-GB" dirty="0" smtClean="0">
                <a:solidFill>
                  <a:srgbClr val="FF0000"/>
                </a:solidFill>
              </a:rPr>
              <a:t>ealth </a:t>
            </a:r>
          </a:p>
          <a:p>
            <a:pPr lvl="1"/>
            <a:r>
              <a:rPr lang="en-GB" dirty="0">
                <a:solidFill>
                  <a:srgbClr val="FF0000"/>
                </a:solidFill>
              </a:rPr>
              <a:t>L</a:t>
            </a:r>
            <a:r>
              <a:rPr lang="en-GB" dirty="0" smtClean="0">
                <a:solidFill>
                  <a:srgbClr val="FF0000"/>
                </a:solidFill>
              </a:rPr>
              <a:t>anguage and Culture </a:t>
            </a:r>
          </a:p>
          <a:p>
            <a:pPr lvl="1"/>
            <a:endParaRPr lang="en-GB" dirty="0"/>
          </a:p>
          <a:p>
            <a:r>
              <a:rPr lang="en-GB" dirty="0">
                <a:solidFill>
                  <a:srgbClr val="0070C0"/>
                </a:solidFill>
              </a:rPr>
              <a:t>S</a:t>
            </a:r>
            <a:r>
              <a:rPr lang="en-GB" dirty="0" smtClean="0">
                <a:solidFill>
                  <a:srgbClr val="0070C0"/>
                </a:solidFill>
              </a:rPr>
              <a:t>pecific examples include increased training for </a:t>
            </a:r>
            <a:r>
              <a:rPr lang="en-GB" dirty="0">
                <a:solidFill>
                  <a:srgbClr val="0070C0"/>
                </a:solidFill>
              </a:rPr>
              <a:t>s</a:t>
            </a:r>
            <a:r>
              <a:rPr lang="en-GB" dirty="0" smtClean="0">
                <a:solidFill>
                  <a:srgbClr val="0070C0"/>
                </a:solidFill>
              </a:rPr>
              <a:t>ocial workers about the Residential Schools history and an acknowledgment of aboriginal language rights.</a:t>
            </a:r>
          </a:p>
          <a:p>
            <a:pPr marL="0" indent="0">
              <a:buNone/>
            </a:pPr>
            <a:r>
              <a:rPr lang="en-GB" dirty="0" smtClean="0"/>
              <a:t>(</a:t>
            </a:r>
            <a:r>
              <a:rPr lang="en-GB" dirty="0"/>
              <a:t>Truth and Reconciliation Commission of Canada, 2012</a:t>
            </a:r>
            <a:r>
              <a:rPr lang="en-GB" dirty="0" smtClean="0"/>
              <a:t>)</a:t>
            </a:r>
          </a:p>
          <a:p>
            <a:endParaRPr lang="en-US" dirty="0"/>
          </a:p>
          <a:p>
            <a:endParaRPr lang="en-US" dirty="0" smtClean="0"/>
          </a:p>
          <a:p>
            <a:endParaRPr lang="en-US" dirty="0"/>
          </a:p>
          <a:p>
            <a:endParaRPr lang="en-US" dirty="0"/>
          </a:p>
        </p:txBody>
      </p:sp>
    </p:spTree>
    <p:extLst>
      <p:ext uri="{BB962C8B-B14F-4D97-AF65-F5344CB8AC3E}">
        <p14:creationId xmlns:p14="http://schemas.microsoft.com/office/powerpoint/2010/main" val="1457361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mph" presetSubtype="2" fill="hold" grpId="0" nodeType="clickEffect">
                                  <p:stCondLst>
                                    <p:cond delay="0"/>
                                  </p:stCondLst>
                                  <p:childTnLst>
                                    <p:animClr clrSpc="rgb" dir="cw">
                                      <p:cBhvr>
                                        <p:cTn id="11" dur="2000" fill="hold"/>
                                        <p:tgtEl>
                                          <p:spTgt spid="2"/>
                                        </p:tgtEl>
                                        <p:attrNameLst>
                                          <p:attrName>fillcolor</p:attrName>
                                        </p:attrNameLst>
                                      </p:cBhvr>
                                      <p:to>
                                        <a:schemeClr val="accent2"/>
                                      </p:to>
                                    </p:animClr>
                                    <p:set>
                                      <p:cBhvr>
                                        <p:cTn id="12" dur="2000" fill="hold"/>
                                        <p:tgtEl>
                                          <p:spTgt spid="2"/>
                                        </p:tgtEl>
                                        <p:attrNameLst>
                                          <p:attrName>fill.type</p:attrName>
                                        </p:attrNameLst>
                                      </p:cBhvr>
                                      <p:to>
                                        <p:strVal val="solid"/>
                                      </p:to>
                                    </p:set>
                                    <p:set>
                                      <p:cBhvr>
                                        <p:cTn id="13" dur="2000" fill="hold"/>
                                        <p:tgtEl>
                                          <p:spTgt spid="2"/>
                                        </p:tgtEl>
                                        <p:attrNameLst>
                                          <p:attrName>fill.on</p:attrName>
                                        </p:attrNameLst>
                                      </p:cBhvr>
                                      <p:to>
                                        <p:strVal val="true"/>
                                      </p:to>
                                    </p:se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1" end="11"/>
                                            </p:txEl>
                                          </p:spTgt>
                                        </p:tgtEl>
                                        <p:attrNameLst>
                                          <p:attrName>style.visibility</p:attrName>
                                        </p:attrNameLst>
                                      </p:cBhvr>
                                      <p:to>
                                        <p:strVal val="visible"/>
                                      </p:to>
                                    </p:set>
                                    <p:anim calcmode="lin" valueType="num">
                                      <p:cBhvr additive="base">
                                        <p:cTn id="5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71" y="174172"/>
            <a:ext cx="11829143" cy="1291772"/>
          </a:xfrm>
        </p:spPr>
        <p:txBody>
          <a:bodyPr/>
          <a:lstStyle/>
          <a:p>
            <a:pPr algn="ctr"/>
            <a:r>
              <a:rPr lang="en-GB" b="1" dirty="0" smtClean="0"/>
              <a:t>Outcomes Following the 94 Calls for Action</a:t>
            </a:r>
            <a:endParaRPr lang="en-GB" b="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3800" y="1465944"/>
            <a:ext cx="8978900" cy="4292600"/>
          </a:xfrm>
          <a:prstGeom prst="rect">
            <a:avLst/>
          </a:prstGeom>
          <a:effectLst>
            <a:softEdge rad="177800"/>
          </a:effectLst>
        </p:spPr>
      </p:pic>
      <p:sp>
        <p:nvSpPr>
          <p:cNvPr id="6" name="TextBox 5"/>
          <p:cNvSpPr txBox="1"/>
          <p:nvPr/>
        </p:nvSpPr>
        <p:spPr>
          <a:xfrm>
            <a:off x="1669143" y="5758544"/>
            <a:ext cx="3497943" cy="646331"/>
          </a:xfrm>
          <a:prstGeom prst="rect">
            <a:avLst/>
          </a:prstGeom>
          <a:noFill/>
        </p:spPr>
        <p:txBody>
          <a:bodyPr wrap="square" rtlCol="0">
            <a:spAutoFit/>
          </a:bodyPr>
          <a:lstStyle/>
          <a:p>
            <a:r>
              <a:rPr lang="en-US" dirty="0" smtClean="0"/>
              <a:t>Source: </a:t>
            </a:r>
            <a:r>
              <a:rPr lang="en-GB" dirty="0"/>
              <a:t>(CBC News, 2018)</a:t>
            </a:r>
            <a:endParaRPr lang="en-US"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mph" presetSubtype="2" fill="hold" grpId="0" nodeType="clickEffect">
                                  <p:stCondLst>
                                    <p:cond delay="0"/>
                                  </p:stCondLst>
                                  <p:childTnLst>
                                    <p:animClr clrSpc="rgb" dir="cw">
                                      <p:cBhvr>
                                        <p:cTn id="12" dur="2000" fill="hold"/>
                                        <p:tgtEl>
                                          <p:spTgt spid="2"/>
                                        </p:tgtEl>
                                        <p:attrNameLst>
                                          <p:attrName>fillcolor</p:attrName>
                                        </p:attrNameLst>
                                      </p:cBhvr>
                                      <p:to>
                                        <a:schemeClr val="accent2"/>
                                      </p:to>
                                    </p:animClr>
                                    <p:set>
                                      <p:cBhvr>
                                        <p:cTn id="13" dur="2000" fill="hold"/>
                                        <p:tgtEl>
                                          <p:spTgt spid="2"/>
                                        </p:tgtEl>
                                        <p:attrNameLst>
                                          <p:attrName>fill.type</p:attrName>
                                        </p:attrNameLst>
                                      </p:cBhvr>
                                      <p:to>
                                        <p:strVal val="solid"/>
                                      </p:to>
                                    </p:set>
                                    <p:set>
                                      <p:cBhvr>
                                        <p:cTn id="14" dur="2000" fill="hold"/>
                                        <p:tgtEl>
                                          <p:spTgt spid="2"/>
                                        </p:tgtEl>
                                        <p:attrNameLst>
                                          <p:attrName>fill.on</p:attrName>
                                        </p:attrNameLst>
                                      </p:cBhvr>
                                      <p:to>
                                        <p:strVal val="true"/>
                                      </p:to>
                                    </p:se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2000"/>
                                        <p:tgtEl>
                                          <p:spTgt spid="5"/>
                                        </p:tgtEl>
                                      </p:cBhvr>
                                    </p:animEffect>
                                    <p:anim calcmode="lin" valueType="num">
                                      <p:cBhvr>
                                        <p:cTn id="20" dur="2000" fill="hold"/>
                                        <p:tgtEl>
                                          <p:spTgt spid="5"/>
                                        </p:tgtEl>
                                        <p:attrNameLst>
                                          <p:attrName>ppt_w</p:attrName>
                                        </p:attrNameLst>
                                      </p:cBhvr>
                                      <p:tavLst>
                                        <p:tav tm="0" fmla="#ppt_w*sin(2.5*pi*$)">
                                          <p:val>
                                            <p:fltVal val="0"/>
                                          </p:val>
                                        </p:tav>
                                        <p:tav tm="100000">
                                          <p:val>
                                            <p:fltVal val="1"/>
                                          </p:val>
                                        </p:tav>
                                      </p:tavLst>
                                    </p:anim>
                                    <p:anim calcmode="lin" valueType="num">
                                      <p:cBhvr>
                                        <p:cTn id="21" dur="2000" fill="hold"/>
                                        <p:tgtEl>
                                          <p:spTgt spid="5"/>
                                        </p:tgtEl>
                                        <p:attrNameLst>
                                          <p:attrName>ppt_h</p:attrName>
                                        </p:attrNameLst>
                                      </p:cBhvr>
                                      <p:tavLst>
                                        <p:tav tm="0">
                                          <p:val>
                                            <p:strVal val="#ppt_h"/>
                                          </p:val>
                                        </p:tav>
                                        <p:tav tm="100000">
                                          <p:val>
                                            <p:strVal val="#ppt_h"/>
                                          </p:val>
                                        </p:tav>
                                      </p:tavLst>
                                    </p:anim>
                                  </p:childTnLst>
                                </p:cTn>
                              </p:par>
                              <p:par>
                                <p:cTn id="22" presetID="45" presetClass="entr" presetSubtype="0" fill="hold" grpId="0"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2000"/>
                                        <p:tgtEl>
                                          <p:spTgt spid="6"/>
                                        </p:tgtEl>
                                      </p:cBhvr>
                                    </p:animEffect>
                                    <p:anim calcmode="lin" valueType="num">
                                      <p:cBhvr>
                                        <p:cTn id="25" dur="2000" fill="hold"/>
                                        <p:tgtEl>
                                          <p:spTgt spid="6"/>
                                        </p:tgtEl>
                                        <p:attrNameLst>
                                          <p:attrName>ppt_w</p:attrName>
                                        </p:attrNameLst>
                                      </p:cBhvr>
                                      <p:tavLst>
                                        <p:tav tm="0" fmla="#ppt_w*sin(2.5*pi*$)">
                                          <p:val>
                                            <p:fltVal val="0"/>
                                          </p:val>
                                        </p:tav>
                                        <p:tav tm="100000">
                                          <p:val>
                                            <p:fltVal val="1"/>
                                          </p:val>
                                        </p:tav>
                                      </p:tavLst>
                                    </p:anim>
                                    <p:anim calcmode="lin" valueType="num">
                                      <p:cBhvr>
                                        <p:cTn id="26" dur="20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9" y="174171"/>
            <a:ext cx="11916227" cy="1030515"/>
          </a:xfrm>
        </p:spPr>
        <p:txBody>
          <a:bodyPr/>
          <a:lstStyle/>
          <a:p>
            <a:pPr algn="ctr"/>
            <a:r>
              <a:rPr lang="en-US" b="1" dirty="0" smtClean="0"/>
              <a:t>Critical Evaluation Continued</a:t>
            </a:r>
            <a:r>
              <a:rPr lang="is-IS" b="1" dirty="0" smtClean="0"/>
              <a:t>…</a:t>
            </a:r>
            <a:endParaRPr lang="en-US" b="1" dirty="0"/>
          </a:p>
        </p:txBody>
      </p:sp>
      <p:sp>
        <p:nvSpPr>
          <p:cNvPr id="3" name="Content Placeholder 2"/>
          <p:cNvSpPr>
            <a:spLocks noGrp="1"/>
          </p:cNvSpPr>
          <p:nvPr>
            <p:ph idx="1"/>
          </p:nvPr>
        </p:nvSpPr>
        <p:spPr>
          <a:xfrm>
            <a:off x="290286" y="1204687"/>
            <a:ext cx="9376228" cy="5442856"/>
          </a:xfrm>
        </p:spPr>
        <p:txBody>
          <a:bodyPr>
            <a:normAutofit/>
          </a:bodyPr>
          <a:lstStyle/>
          <a:p>
            <a:r>
              <a:rPr lang="en-US" sz="2000" dirty="0" smtClean="0">
                <a:solidFill>
                  <a:srgbClr val="0070C0"/>
                </a:solidFill>
              </a:rPr>
              <a:t>The main aim of the TRC was to bring out the truth</a:t>
            </a:r>
            <a:r>
              <a:rPr lang="is-IS" sz="2000" dirty="0" smtClean="0">
                <a:solidFill>
                  <a:srgbClr val="0070C0"/>
                </a:solidFill>
              </a:rPr>
              <a:t>…</a:t>
            </a:r>
            <a:r>
              <a:rPr lang="en-US" sz="2000" dirty="0" smtClean="0">
                <a:solidFill>
                  <a:srgbClr val="0070C0"/>
                </a:solidFill>
              </a:rPr>
              <a:t> </a:t>
            </a:r>
          </a:p>
          <a:p>
            <a:endParaRPr lang="en-US" sz="2000" dirty="0" smtClean="0"/>
          </a:p>
          <a:p>
            <a:r>
              <a:rPr lang="en-US" sz="2000" dirty="0" smtClean="0"/>
              <a:t>However, only a handful of calls have ever actually been resolved. </a:t>
            </a:r>
          </a:p>
          <a:p>
            <a:endParaRPr lang="en-US" sz="2000" dirty="0"/>
          </a:p>
          <a:p>
            <a:r>
              <a:rPr lang="en-US" sz="2000" dirty="0" smtClean="0">
                <a:solidFill>
                  <a:srgbClr val="0070C0"/>
                </a:solidFill>
              </a:rPr>
              <a:t>widespread racism is still prominent and well voiced </a:t>
            </a:r>
            <a:r>
              <a:rPr lang="en-GB" sz="2000" dirty="0">
                <a:solidFill>
                  <a:srgbClr val="0070C0"/>
                </a:solidFill>
              </a:rPr>
              <a:t>(Bear &amp; Andersen, 2017</a:t>
            </a:r>
            <a:r>
              <a:rPr lang="en-GB" sz="2000" dirty="0" smtClean="0">
                <a:solidFill>
                  <a:srgbClr val="0070C0"/>
                </a:solidFill>
              </a:rPr>
              <a:t>)</a:t>
            </a:r>
            <a:r>
              <a:rPr lang="en-US" sz="2000" dirty="0" smtClean="0">
                <a:solidFill>
                  <a:srgbClr val="0070C0"/>
                </a:solidFill>
              </a:rPr>
              <a:t>.</a:t>
            </a:r>
          </a:p>
          <a:p>
            <a:endParaRPr lang="en-US" sz="2000" dirty="0" smtClean="0"/>
          </a:p>
          <a:p>
            <a:r>
              <a:rPr lang="en-US" sz="2000" dirty="0"/>
              <a:t>R</a:t>
            </a:r>
            <a:r>
              <a:rPr lang="en-US" sz="2000" dirty="0" smtClean="0"/>
              <a:t>ecent high profile cases involving unsolved murders of indigenous people have brought into question the reconciliation efforts </a:t>
            </a:r>
            <a:r>
              <a:rPr lang="en-GB" sz="2000" dirty="0" smtClean="0"/>
              <a:t>(</a:t>
            </a:r>
            <a:r>
              <a:rPr lang="en-GB" sz="2000" dirty="0"/>
              <a:t>CBC News, 2018</a:t>
            </a:r>
            <a:r>
              <a:rPr lang="en-GB" sz="2000" dirty="0" smtClean="0"/>
              <a:t>)</a:t>
            </a:r>
            <a:r>
              <a:rPr lang="en-US" sz="2000" dirty="0"/>
              <a:t>.</a:t>
            </a:r>
            <a:r>
              <a:rPr lang="en-US" sz="2000" dirty="0" smtClean="0"/>
              <a:t>    </a:t>
            </a:r>
          </a:p>
          <a:p>
            <a:endParaRPr lang="en-US" sz="2000" dirty="0" smtClean="0"/>
          </a:p>
          <a:p>
            <a:r>
              <a:rPr lang="en-US" sz="2000" dirty="0" smtClean="0">
                <a:solidFill>
                  <a:srgbClr val="0070C0"/>
                </a:solidFill>
              </a:rPr>
              <a:t>These points would suggest that the Canadian TRC has contributed a great deal in terms of Canada's pursuit of transitional justice however it appears there is still a significant amount of work to be done in order for full reconciliation to be achieved.   </a:t>
            </a:r>
          </a:p>
          <a:p>
            <a:endParaRPr lang="en-US" dirty="0"/>
          </a:p>
          <a:p>
            <a:endParaRPr lang="en-US" dirty="0" smtClean="0"/>
          </a:p>
          <a:p>
            <a:endParaRPr lang="en-US" dirty="0"/>
          </a:p>
          <a:p>
            <a:endParaRPr lang="en-US" dirty="0"/>
          </a:p>
        </p:txBody>
      </p:sp>
    </p:spTree>
    <p:extLst>
      <p:ext uri="{BB962C8B-B14F-4D97-AF65-F5344CB8AC3E}">
        <p14:creationId xmlns:p14="http://schemas.microsoft.com/office/powerpoint/2010/main" val="121169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mph" presetSubtype="2" fill="hold" nodeType="clickEffect">
                                  <p:stCondLst>
                                    <p:cond delay="0"/>
                                  </p:stCondLst>
                                  <p:childTnLst>
                                    <p:animClr clrSpc="rgb" dir="cw">
                                      <p:cBhvr>
                                        <p:cTn id="11" dur="2000" fill="hold"/>
                                        <p:tgtEl>
                                          <p:spTgt spid="2"/>
                                        </p:tgtEl>
                                        <p:attrNameLst>
                                          <p:attrName>fillcolor</p:attrName>
                                        </p:attrNameLst>
                                      </p:cBhvr>
                                      <p:to>
                                        <a:schemeClr val="accent2"/>
                                      </p:to>
                                    </p:animClr>
                                    <p:set>
                                      <p:cBhvr>
                                        <p:cTn id="12" dur="2000" fill="hold"/>
                                        <p:tgtEl>
                                          <p:spTgt spid="2"/>
                                        </p:tgtEl>
                                        <p:attrNameLst>
                                          <p:attrName>fill.type</p:attrName>
                                        </p:attrNameLst>
                                      </p:cBhvr>
                                      <p:to>
                                        <p:strVal val="solid"/>
                                      </p:to>
                                    </p:set>
                                    <p:set>
                                      <p:cBhvr>
                                        <p:cTn id="13" dur="2000" fill="hold"/>
                                        <p:tgtEl>
                                          <p:spTgt spid="2"/>
                                        </p:tgtEl>
                                        <p:attrNameLst>
                                          <p:attrName>fill.on</p:attrName>
                                        </p:attrNameLst>
                                      </p:cBhvr>
                                      <p:to>
                                        <p:strVal val="true"/>
                                      </p:to>
                                    </p:se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checkerboard(across)">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checkerboard(across)">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 presetClass="entr" presetSubtype="1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checkerboard(across)">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 presetClass="entr" presetSubtype="1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checkerboard(across)">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5" presetClass="entr" presetSubtype="10" fill="hold"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checkerboard(across)">
                                      <p:cBhvr>
                                        <p:cTn id="38"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4B6842-B258-4AD7-AB10-9A440B5C5E33}"/>
              </a:ext>
            </a:extLst>
          </p:cNvPr>
          <p:cNvSpPr>
            <a:spLocks noGrp="1"/>
          </p:cNvSpPr>
          <p:nvPr>
            <p:ph type="title"/>
          </p:nvPr>
        </p:nvSpPr>
        <p:spPr/>
        <p:txBody>
          <a:bodyPr/>
          <a:lstStyle/>
          <a:p>
            <a:pPr algn="ctr"/>
            <a:r>
              <a:rPr lang="en-GB" dirty="0"/>
              <a:t>Reference list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78628" y="1489543"/>
            <a:ext cx="4733146" cy="5208799"/>
          </a:xfrm>
          <a:prstGeom prst="rect">
            <a:avLst/>
          </a:prstGeom>
        </p:spPr>
      </p:pic>
    </p:spTree>
    <p:extLst>
      <p:ext uri="{BB962C8B-B14F-4D97-AF65-F5344CB8AC3E}">
        <p14:creationId xmlns:p14="http://schemas.microsoft.com/office/powerpoint/2010/main" val="2478555966"/>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Custom 1">
      <a:dk1>
        <a:sysClr val="windowText" lastClr="000000"/>
      </a:dk1>
      <a:lt1>
        <a:sysClr val="window" lastClr="FFFFFF"/>
      </a:lt1>
      <a:dk2>
        <a:srgbClr val="2C3C43"/>
      </a:dk2>
      <a:lt2>
        <a:srgbClr val="EBEBEB"/>
      </a:lt2>
      <a:accent1>
        <a:srgbClr val="2C3C43"/>
      </a:accent1>
      <a:accent2>
        <a:srgbClr val="FF0000"/>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9336</TotalTime>
  <Words>734</Words>
  <Application>Microsoft Macintosh PowerPoint</Application>
  <PresentationFormat>Widescreen</PresentationFormat>
  <Paragraphs>118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 Rounded MT Bold</vt:lpstr>
      <vt:lpstr>Trebuchet MS</vt:lpstr>
      <vt:lpstr>Wingdings 3</vt:lpstr>
      <vt:lpstr>Arial</vt:lpstr>
      <vt:lpstr>Facet</vt:lpstr>
      <vt:lpstr>What happened in Canada;  The Dark Chapter. </vt:lpstr>
      <vt:lpstr>Introduction </vt:lpstr>
      <vt:lpstr>Exploring the role of Truth Commissions  </vt:lpstr>
      <vt:lpstr>Examples of Truth Commissions</vt:lpstr>
      <vt:lpstr>Transitional Justice and the role of Truth Commissions.</vt:lpstr>
      <vt:lpstr>The Indian act of 1876… setting the scene</vt:lpstr>
      <vt:lpstr>The Canadian Residential Schools… The Background</vt:lpstr>
      <vt:lpstr>The formation of the Truth Commission in the case of Canada’s Residential Schools</vt:lpstr>
      <vt:lpstr>The Canadian Truth Commission; Mandate and Mission</vt:lpstr>
      <vt:lpstr>The recommendations of the Commission explored… </vt:lpstr>
      <vt:lpstr>Outcomes Following the 94 Calls for Action</vt:lpstr>
      <vt:lpstr>Critical Evaluation Continued…</vt:lpstr>
      <vt:lpstr>Reference list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happened in Canada;  The Dark Chapter</dc:title>
  <dc:creator>Mali Burgess</dc:creator>
  <cp:lastModifiedBy>Richard Stephenson (P146092)</cp:lastModifiedBy>
  <cp:revision>208</cp:revision>
  <dcterms:created xsi:type="dcterms:W3CDTF">2018-10-20T16:08:37Z</dcterms:created>
  <dcterms:modified xsi:type="dcterms:W3CDTF">2018-11-11T21:04:07Z</dcterms:modified>
</cp:coreProperties>
</file>