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71" r:id="rId4"/>
    <p:sldId id="272" r:id="rId5"/>
    <p:sldId id="273" r:id="rId6"/>
    <p:sldId id="274" r:id="rId7"/>
    <p:sldId id="275" r:id="rId8"/>
    <p:sldId id="270" r:id="rId9"/>
    <p:sldId id="269" r:id="rId10"/>
    <p:sldId id="276" r:id="rId11"/>
    <p:sldId id="277" r:id="rId12"/>
    <p:sldId id="278" r:id="rId13"/>
    <p:sldId id="279" r:id="rId14"/>
    <p:sldId id="280" r:id="rId15"/>
    <p:sldId id="283" r:id="rId16"/>
    <p:sldId id="282" r:id="rId17"/>
    <p:sldId id="261" r:id="rId18"/>
    <p:sldId id="26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102" d="100"/>
          <a:sy n="102" d="100"/>
        </p:scale>
        <p:origin x="192" y="2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2057D98-8BA0-47ED-94B0-BC884E350FA6}"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2026417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057D98-8BA0-47ED-94B0-BC884E350FA6}"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2212697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2057D98-8BA0-47ED-94B0-BC884E350FA6}"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40158087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2057D98-8BA0-47ED-94B0-BC884E350FA6}" type="datetimeFigureOut">
              <a:rPr lang="en-GB" smtClean="0"/>
              <a:t>23/10/2019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8280127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2057D98-8BA0-47ED-94B0-BC884E350FA6}" type="datetimeFigureOut">
              <a:rPr lang="en-GB" smtClean="0"/>
              <a:t>23/10/2019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1518429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2057D98-8BA0-47ED-94B0-BC884E350FA6}" type="datetimeFigureOut">
              <a:rPr lang="en-GB" smtClean="0"/>
              <a:t>23/10/2019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320845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057D98-8BA0-47ED-94B0-BC884E350FA6}" type="datetimeFigureOut">
              <a:rPr lang="en-GB" smtClean="0"/>
              <a:t>23/10/2019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3006759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057D98-8BA0-47ED-94B0-BC884E350FA6}" type="datetimeFigureOut">
              <a:rPr lang="en-GB" smtClean="0"/>
              <a:t>23/10/2019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37825719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2057D98-8BA0-47ED-94B0-BC884E350FA6}" type="datetimeFigureOut">
              <a:rPr lang="en-GB" smtClean="0"/>
              <a:t>23/10/2019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4959444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057D98-8BA0-47ED-94B0-BC884E350FA6}"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1874021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2057D98-8BA0-47ED-94B0-BC884E350FA6}" type="datetimeFigureOut">
              <a:rPr lang="en-GB" smtClean="0"/>
              <a:t>23/10/2019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6175A46-8EBF-4CFA-A177-18C69342B988}" type="slidenum">
              <a:rPr lang="en-GB" smtClean="0"/>
              <a:t>‹#›</a:t>
            </a:fld>
            <a:endParaRPr lang="en-GB"/>
          </a:p>
        </p:txBody>
      </p:sp>
    </p:spTree>
    <p:extLst>
      <p:ext uri="{BB962C8B-B14F-4D97-AF65-F5344CB8AC3E}">
        <p14:creationId xmlns:p14="http://schemas.microsoft.com/office/powerpoint/2010/main" val="26882794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057D98-8BA0-47ED-94B0-BC884E350FA6}" type="datetimeFigureOut">
              <a:rPr lang="en-GB" smtClean="0"/>
              <a:t>23/10/2019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175A46-8EBF-4CFA-A177-18C69342B988}" type="slidenum">
              <a:rPr lang="en-GB" smtClean="0"/>
              <a:t>‹#›</a:t>
            </a:fld>
            <a:endParaRPr lang="en-GB"/>
          </a:p>
        </p:txBody>
      </p:sp>
    </p:spTree>
    <p:extLst>
      <p:ext uri="{BB962C8B-B14F-4D97-AF65-F5344CB8AC3E}">
        <p14:creationId xmlns:p14="http://schemas.microsoft.com/office/powerpoint/2010/main" val="154808905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98323" y="683953"/>
            <a:ext cx="9144000" cy="2387600"/>
          </a:xfrm>
        </p:spPr>
        <p:txBody>
          <a:bodyPr/>
          <a:lstStyle/>
          <a:p>
            <a:r>
              <a:rPr lang="en-GB" sz="4000" dirty="0"/>
              <a:t>Exploring Dance Styles</a:t>
            </a:r>
          </a:p>
        </p:txBody>
      </p:sp>
      <p:sp>
        <p:nvSpPr>
          <p:cNvPr id="3" name="Subtitle 2"/>
          <p:cNvSpPr>
            <a:spLocks noGrp="1"/>
          </p:cNvSpPr>
          <p:nvPr>
            <p:ph type="subTitle" idx="1"/>
          </p:nvPr>
        </p:nvSpPr>
        <p:spPr>
          <a:xfrm>
            <a:off x="1198323" y="3071553"/>
            <a:ext cx="9144000" cy="1655762"/>
          </a:xfrm>
        </p:spPr>
        <p:txBody>
          <a:bodyPr/>
          <a:lstStyle/>
          <a:p>
            <a:r>
              <a:rPr lang="en-GB" dirty="0"/>
              <a:t>Professional Development Plan (PDP)</a:t>
            </a:r>
          </a:p>
          <a:p>
            <a:endParaRPr lang="en-GB" dirty="0"/>
          </a:p>
        </p:txBody>
      </p:sp>
    </p:spTree>
    <p:extLst>
      <p:ext uri="{BB962C8B-B14F-4D97-AF65-F5344CB8AC3E}">
        <p14:creationId xmlns:p14="http://schemas.microsoft.com/office/powerpoint/2010/main" val="1342161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8619" y="465333"/>
            <a:ext cx="10515600" cy="1325563"/>
          </a:xfrm>
        </p:spPr>
        <p:txBody>
          <a:bodyPr>
            <a:normAutofit fontScale="90000"/>
          </a:bodyPr>
          <a:lstStyle/>
          <a:p>
            <a:r>
              <a:rPr lang="en-GB" dirty="0"/>
              <a:t>Exploring Dance Styles – Professional Development Plan</a:t>
            </a:r>
            <a:br>
              <a:rPr lang="en-GB" dirty="0"/>
            </a:br>
            <a:endParaRPr lang="en-GB" dirty="0"/>
          </a:p>
        </p:txBody>
      </p:sp>
      <p:sp>
        <p:nvSpPr>
          <p:cNvPr id="3" name="Content Placeholder 2"/>
          <p:cNvSpPr>
            <a:spLocks noGrp="1"/>
          </p:cNvSpPr>
          <p:nvPr>
            <p:ph idx="1"/>
          </p:nvPr>
        </p:nvSpPr>
        <p:spPr>
          <a:xfrm>
            <a:off x="538619" y="1540702"/>
            <a:ext cx="10815181" cy="5187166"/>
          </a:xfrm>
        </p:spPr>
        <p:txBody>
          <a:bodyPr>
            <a:normAutofit/>
          </a:bodyPr>
          <a:lstStyle/>
          <a:p>
            <a:pPr marL="0" lvl="0" indent="0" fontAlgn="base" hangingPunct="0">
              <a:buNone/>
            </a:pPr>
            <a:r>
              <a:rPr lang="en-GB" sz="3500" b="1" dirty="0"/>
              <a:t>You will be required to create your own development plan, setting targets for you to review your own and your peer’s progress. Your plan will also need to evaluate your performance in both works.</a:t>
            </a:r>
          </a:p>
          <a:p>
            <a:pPr marL="0" lvl="0" indent="0" fontAlgn="base" hangingPunct="0">
              <a:buNone/>
            </a:pPr>
            <a:endParaRPr lang="en-GB" dirty="0"/>
          </a:p>
          <a:p>
            <a:pPr marL="0" lvl="0" indent="0" fontAlgn="base" hangingPunct="0">
              <a:buNone/>
            </a:pPr>
            <a:r>
              <a:rPr lang="en-GB" dirty="0"/>
              <a:t>The student should be able to:</a:t>
            </a:r>
          </a:p>
          <a:p>
            <a:pPr marL="0" lvl="0" indent="0" fontAlgn="base" hangingPunct="0">
              <a:buNone/>
            </a:pPr>
            <a:r>
              <a:rPr lang="en-GB" dirty="0"/>
              <a:t>• Demonstrate basic knowledge and understanding of the qualities of a</a:t>
            </a:r>
          </a:p>
          <a:p>
            <a:pPr marL="0" lvl="0" indent="0" fontAlgn="base" hangingPunct="0">
              <a:buNone/>
            </a:pPr>
            <a:r>
              <a:rPr lang="en-GB" dirty="0"/>
              <a:t>range of dance styles. (Criteria 2)</a:t>
            </a:r>
          </a:p>
          <a:p>
            <a:pPr marL="0" lvl="0" indent="0" fontAlgn="base" hangingPunct="0">
              <a:buNone/>
            </a:pPr>
            <a:r>
              <a:rPr lang="en-GB" dirty="0"/>
              <a:t>• Evaluate the strengths and weaknesses of their own performance and</a:t>
            </a:r>
          </a:p>
          <a:p>
            <a:pPr marL="0" lvl="0" indent="0" fontAlgn="base" hangingPunct="0">
              <a:buNone/>
            </a:pPr>
            <a:r>
              <a:rPr lang="en-GB" dirty="0"/>
              <a:t>that of their peers. (Criteria 4)</a:t>
            </a:r>
          </a:p>
          <a:p>
            <a:endParaRPr lang="en-GB" dirty="0"/>
          </a:p>
        </p:txBody>
      </p:sp>
    </p:spTree>
    <p:extLst>
      <p:ext uri="{BB962C8B-B14F-4D97-AF65-F5344CB8AC3E}">
        <p14:creationId xmlns:p14="http://schemas.microsoft.com/office/powerpoint/2010/main" val="3743809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CONTENT of PDP</a:t>
            </a:r>
          </a:p>
        </p:txBody>
      </p:sp>
      <p:sp>
        <p:nvSpPr>
          <p:cNvPr id="3" name="Content Placeholder 2"/>
          <p:cNvSpPr>
            <a:spLocks noGrp="1"/>
          </p:cNvSpPr>
          <p:nvPr>
            <p:ph idx="1"/>
          </p:nvPr>
        </p:nvSpPr>
        <p:spPr>
          <a:xfrm>
            <a:off x="838200" y="1399739"/>
            <a:ext cx="10515600" cy="4676775"/>
          </a:xfrm>
        </p:spPr>
        <p:txBody>
          <a:bodyPr>
            <a:normAutofit/>
          </a:bodyPr>
          <a:lstStyle/>
          <a:p>
            <a:pPr marL="0" lvl="0" indent="0" fontAlgn="base" hangingPunct="0">
              <a:buNone/>
            </a:pPr>
            <a:r>
              <a:rPr lang="en-GB" dirty="0"/>
              <a:t>It is an opportunity to evaluate yourself, your strengths and weaknesses and prepare themselves for the rehearsals and performances of both works. </a:t>
            </a:r>
          </a:p>
          <a:p>
            <a:pPr marL="0" lvl="0" indent="0" fontAlgn="base" hangingPunct="0">
              <a:buNone/>
            </a:pPr>
            <a:endParaRPr lang="en-GB" dirty="0"/>
          </a:p>
          <a:p>
            <a:pPr marL="0" lvl="0" indent="0" fontAlgn="base" hangingPunct="0">
              <a:buNone/>
            </a:pPr>
            <a:r>
              <a:rPr lang="en-GB" dirty="0"/>
              <a:t>You will need to identify the wide variety of opportunities and challenges you may face. </a:t>
            </a:r>
          </a:p>
          <a:p>
            <a:pPr marL="0" lvl="0" indent="0" fontAlgn="base" hangingPunct="0">
              <a:buNone/>
            </a:pPr>
            <a:endParaRPr lang="en-GB" dirty="0"/>
          </a:p>
          <a:p>
            <a:pPr marL="0" indent="0">
              <a:buNone/>
            </a:pPr>
            <a:endParaRPr lang="en-GB" dirty="0"/>
          </a:p>
        </p:txBody>
      </p:sp>
    </p:spTree>
    <p:extLst>
      <p:ext uri="{BB962C8B-B14F-4D97-AF65-F5344CB8AC3E}">
        <p14:creationId xmlns:p14="http://schemas.microsoft.com/office/powerpoint/2010/main" val="23994662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Why write a PDP?</a:t>
            </a:r>
          </a:p>
        </p:txBody>
      </p:sp>
      <p:sp>
        <p:nvSpPr>
          <p:cNvPr id="3" name="Content Placeholder 2"/>
          <p:cNvSpPr>
            <a:spLocks noGrp="1"/>
          </p:cNvSpPr>
          <p:nvPr>
            <p:ph idx="1"/>
          </p:nvPr>
        </p:nvSpPr>
        <p:spPr>
          <a:xfrm>
            <a:off x="838200" y="1399739"/>
            <a:ext cx="10515600" cy="4676775"/>
          </a:xfrm>
        </p:spPr>
        <p:txBody>
          <a:bodyPr>
            <a:normAutofit/>
          </a:bodyPr>
          <a:lstStyle/>
          <a:p>
            <a:pPr marL="0" lvl="0" indent="0" fontAlgn="base" hangingPunct="0">
              <a:buNone/>
            </a:pPr>
            <a:endParaRPr lang="en-GB" dirty="0"/>
          </a:p>
          <a:p>
            <a:pPr marL="0" lvl="0" indent="0" fontAlgn="base" hangingPunct="0">
              <a:buNone/>
            </a:pPr>
            <a:r>
              <a:rPr lang="en-GB" dirty="0"/>
              <a:t>To identify </a:t>
            </a:r>
          </a:p>
          <a:p>
            <a:pPr marL="0" lvl="0" indent="0" fontAlgn="base" hangingPunct="0">
              <a:buNone/>
            </a:pPr>
            <a:endParaRPr lang="en-GB" dirty="0"/>
          </a:p>
          <a:p>
            <a:pPr lvl="0" fontAlgn="base" hangingPunct="0"/>
            <a:r>
              <a:rPr lang="en-GB" dirty="0"/>
              <a:t>Where am I?</a:t>
            </a:r>
          </a:p>
          <a:p>
            <a:pPr lvl="0" fontAlgn="base" hangingPunct="0"/>
            <a:r>
              <a:rPr lang="en-GB" dirty="0"/>
              <a:t>Where do I want to be?</a:t>
            </a:r>
          </a:p>
          <a:p>
            <a:pPr lvl="0" fontAlgn="base" hangingPunct="0"/>
            <a:r>
              <a:rPr lang="en-GB" dirty="0"/>
              <a:t>How will I get there?</a:t>
            </a:r>
          </a:p>
          <a:p>
            <a:pPr lvl="0" fontAlgn="base" hangingPunct="0"/>
            <a:r>
              <a:rPr lang="en-GB" dirty="0"/>
              <a:t>How to prepare for End of Year show and performing in two new works</a:t>
            </a:r>
          </a:p>
          <a:p>
            <a:endParaRPr lang="en-GB" dirty="0"/>
          </a:p>
        </p:txBody>
      </p:sp>
    </p:spTree>
    <p:extLst>
      <p:ext uri="{BB962C8B-B14F-4D97-AF65-F5344CB8AC3E}">
        <p14:creationId xmlns:p14="http://schemas.microsoft.com/office/powerpoint/2010/main" val="4024467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8704"/>
            <a:ext cx="10515600" cy="1325563"/>
          </a:xfrm>
        </p:spPr>
        <p:txBody>
          <a:bodyPr/>
          <a:lstStyle/>
          <a:p>
            <a:r>
              <a:rPr lang="en-GB" dirty="0"/>
              <a:t>There are 9 steps to completing a PDP:</a:t>
            </a:r>
          </a:p>
        </p:txBody>
      </p:sp>
      <p:sp>
        <p:nvSpPr>
          <p:cNvPr id="3" name="Content Placeholder 2"/>
          <p:cNvSpPr>
            <a:spLocks noGrp="1"/>
          </p:cNvSpPr>
          <p:nvPr>
            <p:ph idx="1"/>
          </p:nvPr>
        </p:nvSpPr>
        <p:spPr>
          <a:xfrm>
            <a:off x="838200" y="1485619"/>
            <a:ext cx="10515600" cy="4676775"/>
          </a:xfrm>
        </p:spPr>
        <p:txBody>
          <a:bodyPr>
            <a:normAutofit lnSpcReduction="10000"/>
          </a:bodyPr>
          <a:lstStyle/>
          <a:p>
            <a:r>
              <a:rPr lang="en-GB" dirty="0"/>
              <a:t>Assess where you are now.</a:t>
            </a:r>
          </a:p>
          <a:p>
            <a:r>
              <a:rPr lang="en-GB" dirty="0"/>
              <a:t>Identify your specific goals.</a:t>
            </a:r>
          </a:p>
          <a:p>
            <a:r>
              <a:rPr lang="en-GB" dirty="0"/>
              <a:t>Gather information.</a:t>
            </a:r>
          </a:p>
          <a:p>
            <a:r>
              <a:rPr lang="en-GB" dirty="0"/>
              <a:t>Identify what skills you already have and which you need to work on. (Gap analysis)</a:t>
            </a:r>
          </a:p>
          <a:p>
            <a:r>
              <a:rPr lang="en-GB" dirty="0"/>
              <a:t>Choose how you will accomplish your goals.</a:t>
            </a:r>
          </a:p>
          <a:p>
            <a:r>
              <a:rPr lang="en-GB" dirty="0"/>
              <a:t>Develop a timeline for accomplishing your specific targets and goals.</a:t>
            </a:r>
          </a:p>
          <a:p>
            <a:r>
              <a:rPr lang="en-GB" dirty="0"/>
              <a:t>Write it all down.</a:t>
            </a:r>
          </a:p>
          <a:p>
            <a:r>
              <a:rPr lang="en-GB" dirty="0"/>
              <a:t>Evaluate your plan.</a:t>
            </a:r>
          </a:p>
          <a:p>
            <a:r>
              <a:rPr lang="en-GB" dirty="0"/>
              <a:t>Measure your progress.</a:t>
            </a:r>
          </a:p>
          <a:p>
            <a:endParaRPr lang="en-GB" dirty="0"/>
          </a:p>
        </p:txBody>
      </p:sp>
    </p:spTree>
    <p:extLst>
      <p:ext uri="{BB962C8B-B14F-4D97-AF65-F5344CB8AC3E}">
        <p14:creationId xmlns:p14="http://schemas.microsoft.com/office/powerpoint/2010/main" val="13384087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8704"/>
            <a:ext cx="10515600" cy="1325563"/>
          </a:xfrm>
        </p:spPr>
        <p:txBody>
          <a:bodyPr/>
          <a:lstStyle/>
          <a:p>
            <a:r>
              <a:rPr lang="en-GB" b="1" dirty="0"/>
              <a:t>Assess where you are now.</a:t>
            </a:r>
          </a:p>
        </p:txBody>
      </p:sp>
      <p:sp>
        <p:nvSpPr>
          <p:cNvPr id="3" name="Content Placeholder 2"/>
          <p:cNvSpPr>
            <a:spLocks noGrp="1"/>
          </p:cNvSpPr>
          <p:nvPr>
            <p:ph idx="1"/>
          </p:nvPr>
        </p:nvSpPr>
        <p:spPr>
          <a:xfrm>
            <a:off x="838200" y="1485619"/>
            <a:ext cx="10515600" cy="5372381"/>
          </a:xfrm>
        </p:spPr>
        <p:txBody>
          <a:bodyPr>
            <a:normAutofit fontScale="77500" lnSpcReduction="20000"/>
          </a:bodyPr>
          <a:lstStyle/>
          <a:p>
            <a:pPr marL="0" indent="0">
              <a:buNone/>
            </a:pPr>
            <a:r>
              <a:rPr lang="en-GB" b="1" dirty="0"/>
              <a:t>How is your dancing currently progressing? </a:t>
            </a:r>
            <a:r>
              <a:rPr lang="en-GB" dirty="0"/>
              <a:t>Assessing your current situation is a good place to start. Ask yourself the following questions:</a:t>
            </a:r>
          </a:p>
          <a:p>
            <a:endParaRPr lang="en-GB" dirty="0"/>
          </a:p>
          <a:p>
            <a:r>
              <a:rPr lang="en-GB" dirty="0"/>
              <a:t>What have you been doing over the past month, term or year?</a:t>
            </a:r>
          </a:p>
          <a:p>
            <a:endParaRPr lang="en-GB" dirty="0"/>
          </a:p>
          <a:p>
            <a:r>
              <a:rPr lang="en-GB" dirty="0"/>
              <a:t>Are you where you thought you’d be at this stage in your training?</a:t>
            </a:r>
          </a:p>
          <a:p>
            <a:endParaRPr lang="en-GB" dirty="0"/>
          </a:p>
          <a:p>
            <a:r>
              <a:rPr lang="en-GB" dirty="0"/>
              <a:t>Do you have the skills to work across different works?</a:t>
            </a:r>
          </a:p>
          <a:p>
            <a:endParaRPr lang="en-GB" dirty="0"/>
          </a:p>
          <a:p>
            <a:r>
              <a:rPr lang="en-GB" dirty="0"/>
              <a:t>If the answers are ‘nothing’ and ‘no’, a PDP is a great place to start to begin turning that around. Even if those were not your answers, this step will give you the chance to assess the effectiveness of the strategies and actions you have been taking in the past.</a:t>
            </a:r>
          </a:p>
          <a:p>
            <a:endParaRPr lang="en-GB" dirty="0"/>
          </a:p>
          <a:p>
            <a:r>
              <a:rPr lang="en-GB" dirty="0"/>
              <a:t>Take this opportunity to reflect on your actions, and be honest with yourself. Identify, and write down, any actions that have specifically helped, or hindered, your professional development.</a:t>
            </a:r>
            <a:br>
              <a:rPr lang="en-GB" dirty="0"/>
            </a:br>
            <a:endParaRPr lang="en-GB" dirty="0"/>
          </a:p>
        </p:txBody>
      </p:sp>
    </p:spTree>
    <p:extLst>
      <p:ext uri="{BB962C8B-B14F-4D97-AF65-F5344CB8AC3E}">
        <p14:creationId xmlns:p14="http://schemas.microsoft.com/office/powerpoint/2010/main" val="31814157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8704"/>
            <a:ext cx="10515600" cy="1325563"/>
          </a:xfrm>
        </p:spPr>
        <p:txBody>
          <a:bodyPr/>
          <a:lstStyle/>
          <a:p>
            <a:r>
              <a:rPr lang="en-GB" b="1" dirty="0"/>
              <a:t>Identify your specific goals.</a:t>
            </a:r>
          </a:p>
        </p:txBody>
      </p:sp>
      <p:sp>
        <p:nvSpPr>
          <p:cNvPr id="3" name="Content Placeholder 2"/>
          <p:cNvSpPr>
            <a:spLocks noGrp="1"/>
          </p:cNvSpPr>
          <p:nvPr>
            <p:ph idx="1"/>
          </p:nvPr>
        </p:nvSpPr>
        <p:spPr>
          <a:xfrm>
            <a:off x="838200" y="1184995"/>
            <a:ext cx="10515600" cy="5554301"/>
          </a:xfrm>
        </p:spPr>
        <p:txBody>
          <a:bodyPr>
            <a:normAutofit fontScale="70000" lnSpcReduction="20000"/>
          </a:bodyPr>
          <a:lstStyle/>
          <a:p>
            <a:pPr marL="0" indent="0">
              <a:buNone/>
            </a:pPr>
            <a:r>
              <a:rPr lang="en-GB" b="1" dirty="0"/>
              <a:t>What do you want to achieve?</a:t>
            </a:r>
          </a:p>
          <a:p>
            <a:pPr marL="0" indent="0">
              <a:buNone/>
            </a:pPr>
            <a:r>
              <a:rPr lang="en-GB" dirty="0"/>
              <a:t>Answering this question can take a </a:t>
            </a:r>
            <a:r>
              <a:rPr lang="en-GB" b="1" dirty="0"/>
              <a:t>lot</a:t>
            </a:r>
            <a:r>
              <a:rPr lang="en-GB" dirty="0"/>
              <a:t> of time. It is a good idea to carve out a block of about thirty minutes; sit calmly and don’t rush.</a:t>
            </a:r>
          </a:p>
          <a:p>
            <a:endParaRPr lang="en-GB" dirty="0"/>
          </a:p>
          <a:p>
            <a:r>
              <a:rPr lang="en-GB" dirty="0"/>
              <a:t>To help you get started with identifying your goals, ask yourself the following questions:</a:t>
            </a:r>
          </a:p>
          <a:p>
            <a:endParaRPr lang="en-GB" dirty="0"/>
          </a:p>
          <a:p>
            <a:r>
              <a:rPr lang="en-GB" b="1" dirty="0"/>
              <a:t>What does success mean to you? </a:t>
            </a:r>
            <a:r>
              <a:rPr lang="en-GB" dirty="0"/>
              <a:t>The definition of ‘success’ varies from person to person. There is no ‘one-size-fits-all’, so you need to understand what </a:t>
            </a:r>
            <a:r>
              <a:rPr lang="en-GB" i="1" dirty="0"/>
              <a:t>your</a:t>
            </a:r>
            <a:r>
              <a:rPr lang="en-GB" dirty="0"/>
              <a:t> motivations are to answer this question.</a:t>
            </a:r>
          </a:p>
          <a:p>
            <a:endParaRPr lang="en-GB" dirty="0"/>
          </a:p>
          <a:p>
            <a:r>
              <a:rPr lang="en-GB" b="1" dirty="0"/>
              <a:t>Are you experiencing a version of this success currently? </a:t>
            </a:r>
          </a:p>
          <a:p>
            <a:endParaRPr lang="en-GB" b="1" dirty="0"/>
          </a:p>
          <a:p>
            <a:r>
              <a:rPr lang="en-GB" b="1" dirty="0"/>
              <a:t>Where would you like to be at the end of the module, Ignite, next year. </a:t>
            </a:r>
            <a:r>
              <a:rPr lang="en-GB" dirty="0"/>
              <a:t>This is a good time to identify your long-term goals.</a:t>
            </a:r>
          </a:p>
          <a:p>
            <a:endParaRPr lang="en-GB" dirty="0"/>
          </a:p>
          <a:p>
            <a:r>
              <a:rPr lang="en-GB" dirty="0"/>
              <a:t>Defining your long and short-term goals can be scary. It can take a long time and a </a:t>
            </a:r>
            <a:r>
              <a:rPr lang="en-GB" i="1" dirty="0"/>
              <a:t>lot</a:t>
            </a:r>
            <a:r>
              <a:rPr lang="en-GB" dirty="0"/>
              <a:t> of thought, and you might start to get overwhelmed by the enormity of all the decisions, but that’s alright. Remember it’s okay to think big because with a proper PDP anything should be possible.</a:t>
            </a:r>
          </a:p>
        </p:txBody>
      </p:sp>
    </p:spTree>
    <p:extLst>
      <p:ext uri="{BB962C8B-B14F-4D97-AF65-F5344CB8AC3E}">
        <p14:creationId xmlns:p14="http://schemas.microsoft.com/office/powerpoint/2010/main" val="4824564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GOAL setting</a:t>
            </a:r>
          </a:p>
        </p:txBody>
      </p:sp>
      <p:sp>
        <p:nvSpPr>
          <p:cNvPr id="3" name="Content Placeholder 2"/>
          <p:cNvSpPr>
            <a:spLocks noGrp="1"/>
          </p:cNvSpPr>
          <p:nvPr>
            <p:ph idx="1"/>
          </p:nvPr>
        </p:nvSpPr>
        <p:spPr>
          <a:xfrm>
            <a:off x="838200" y="1536700"/>
            <a:ext cx="10515600" cy="4978400"/>
          </a:xfrm>
        </p:spPr>
        <p:txBody>
          <a:bodyPr>
            <a:normAutofit/>
          </a:bodyPr>
          <a:lstStyle/>
          <a:p>
            <a:endParaRPr lang="en-GB" dirty="0"/>
          </a:p>
          <a:p>
            <a:r>
              <a:rPr lang="en-GB" dirty="0"/>
              <a:t>Long and short term goals</a:t>
            </a:r>
          </a:p>
          <a:p>
            <a:r>
              <a:rPr lang="en-GB" dirty="0"/>
              <a:t>Main goals </a:t>
            </a:r>
          </a:p>
          <a:p>
            <a:r>
              <a:rPr lang="en-GB" dirty="0"/>
              <a:t>Steps to get there</a:t>
            </a:r>
          </a:p>
        </p:txBody>
      </p:sp>
    </p:spTree>
    <p:extLst>
      <p:ext uri="{BB962C8B-B14F-4D97-AF65-F5344CB8AC3E}">
        <p14:creationId xmlns:p14="http://schemas.microsoft.com/office/powerpoint/2010/main" val="35946196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lstStyle/>
          <a:p>
            <a:r>
              <a:rPr lang="en-GB" b="1" dirty="0"/>
              <a:t>GOAL setting - </a:t>
            </a:r>
            <a:r>
              <a:rPr lang="en-GB" dirty="0"/>
              <a:t>SMART targets </a:t>
            </a:r>
            <a:endParaRPr lang="en-GB" b="1" dirty="0"/>
          </a:p>
        </p:txBody>
      </p:sp>
      <p:sp>
        <p:nvSpPr>
          <p:cNvPr id="3" name="Content Placeholder 2"/>
          <p:cNvSpPr>
            <a:spLocks noGrp="1"/>
          </p:cNvSpPr>
          <p:nvPr>
            <p:ph idx="1"/>
          </p:nvPr>
        </p:nvSpPr>
        <p:spPr>
          <a:xfrm>
            <a:off x="838200" y="1536700"/>
            <a:ext cx="10515600" cy="4978400"/>
          </a:xfrm>
        </p:spPr>
        <p:txBody>
          <a:bodyPr>
            <a:normAutofit/>
          </a:bodyPr>
          <a:lstStyle/>
          <a:p>
            <a:r>
              <a:rPr lang="en-GB" dirty="0"/>
              <a:t>Specific</a:t>
            </a:r>
          </a:p>
          <a:p>
            <a:r>
              <a:rPr lang="en-GB" dirty="0"/>
              <a:t>Measurable</a:t>
            </a:r>
          </a:p>
          <a:p>
            <a:r>
              <a:rPr lang="en-GB" dirty="0"/>
              <a:t>Achievable </a:t>
            </a:r>
          </a:p>
          <a:p>
            <a:r>
              <a:rPr lang="en-GB" dirty="0"/>
              <a:t>Realistic</a:t>
            </a:r>
          </a:p>
          <a:p>
            <a:r>
              <a:rPr lang="en-GB" dirty="0"/>
              <a:t>Time bound</a:t>
            </a:r>
          </a:p>
        </p:txBody>
      </p:sp>
    </p:spTree>
    <p:extLst>
      <p:ext uri="{BB962C8B-B14F-4D97-AF65-F5344CB8AC3E}">
        <p14:creationId xmlns:p14="http://schemas.microsoft.com/office/powerpoint/2010/main" val="11329097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0"/>
            <a:ext cx="10515600" cy="1325563"/>
          </a:xfrm>
        </p:spPr>
        <p:txBody>
          <a:bodyPr/>
          <a:lstStyle/>
          <a:p>
            <a:r>
              <a:rPr lang="en-GB" b="1" dirty="0"/>
              <a:t> Gather information</a:t>
            </a:r>
          </a:p>
        </p:txBody>
      </p:sp>
      <p:sp>
        <p:nvSpPr>
          <p:cNvPr id="3" name="Content Placeholder 2"/>
          <p:cNvSpPr>
            <a:spLocks noGrp="1"/>
          </p:cNvSpPr>
          <p:nvPr>
            <p:ph idx="1"/>
          </p:nvPr>
        </p:nvSpPr>
        <p:spPr>
          <a:xfrm>
            <a:off x="838200" y="1185971"/>
            <a:ext cx="10515600" cy="5502927"/>
          </a:xfrm>
        </p:spPr>
        <p:txBody>
          <a:bodyPr>
            <a:normAutofit fontScale="70000" lnSpcReduction="20000"/>
          </a:bodyPr>
          <a:lstStyle/>
          <a:p>
            <a:pPr marL="0" indent="0">
              <a:buNone/>
            </a:pPr>
            <a:r>
              <a:rPr lang="en-GB" b="1" dirty="0"/>
              <a:t>What skills are needed to get where you want to go? </a:t>
            </a:r>
          </a:p>
          <a:p>
            <a:endParaRPr lang="en-GB" dirty="0"/>
          </a:p>
          <a:p>
            <a:r>
              <a:rPr lang="en-GB" dirty="0"/>
              <a:t>After you have identified your long and short-term goals, researching what you need to achieve them is the next step. Which skills you might need before you start the rehearsals? What knowledge do you need to know before you begin?</a:t>
            </a:r>
          </a:p>
          <a:p>
            <a:endParaRPr lang="en-GB" dirty="0"/>
          </a:p>
          <a:p>
            <a:r>
              <a:rPr lang="en-GB" dirty="0"/>
              <a:t>Take this time to break your long-term goals down into more manageable steps. </a:t>
            </a:r>
          </a:p>
          <a:p>
            <a:endParaRPr lang="en-GB" dirty="0"/>
          </a:p>
          <a:p>
            <a:r>
              <a:rPr lang="en-GB" dirty="0"/>
              <a:t>Meeting with your teacher is a good place to start, as they might help you identify other areas you need to work on and offer suggestions about what might be useful to help you develop. </a:t>
            </a:r>
          </a:p>
          <a:p>
            <a:r>
              <a:rPr lang="en-GB" dirty="0"/>
              <a:t>provided by the company. Research the choreographer will help you envision yourself working with them. </a:t>
            </a:r>
          </a:p>
          <a:p>
            <a:endParaRPr lang="en-GB" dirty="0"/>
          </a:p>
          <a:p>
            <a:r>
              <a:rPr lang="en-GB" dirty="0"/>
              <a:t>This step is important because it helps you identify the professional skills and abilities you need to help you reach your goals, enabling you to plan new learning and development opportunities that are relevant to your professional development.</a:t>
            </a:r>
          </a:p>
          <a:p>
            <a:pPr marL="0" indent="0">
              <a:buNone/>
            </a:pPr>
            <a:br>
              <a:rPr lang="en-GB" dirty="0"/>
            </a:br>
            <a:endParaRPr lang="en-GB" dirty="0"/>
          </a:p>
        </p:txBody>
      </p:sp>
    </p:spTree>
    <p:extLst>
      <p:ext uri="{BB962C8B-B14F-4D97-AF65-F5344CB8AC3E}">
        <p14:creationId xmlns:p14="http://schemas.microsoft.com/office/powerpoint/2010/main" val="39574074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lstStyle/>
          <a:p>
            <a:r>
              <a:rPr lang="en-GB" b="1" dirty="0"/>
              <a:t>Evaluate your current dance skills.</a:t>
            </a:r>
          </a:p>
        </p:txBody>
      </p:sp>
      <p:sp>
        <p:nvSpPr>
          <p:cNvPr id="3" name="Content Placeholder 2"/>
          <p:cNvSpPr>
            <a:spLocks noGrp="1"/>
          </p:cNvSpPr>
          <p:nvPr>
            <p:ph idx="1"/>
          </p:nvPr>
        </p:nvSpPr>
        <p:spPr>
          <a:xfrm>
            <a:off x="838200" y="1536700"/>
            <a:ext cx="10515600" cy="4978400"/>
          </a:xfrm>
        </p:spPr>
        <p:txBody>
          <a:bodyPr>
            <a:normAutofit/>
          </a:bodyPr>
          <a:lstStyle/>
          <a:p>
            <a:r>
              <a:rPr lang="en-GB" dirty="0"/>
              <a:t>Now that you have identified what skills are desirable, take a moment to tick off ones you’re already proficient in.</a:t>
            </a:r>
          </a:p>
          <a:p>
            <a:endParaRPr lang="en-GB" dirty="0"/>
          </a:p>
          <a:p>
            <a:r>
              <a:rPr lang="en-GB" dirty="0"/>
              <a:t>Knowing your current strengths is important, so you can clearly distinguish what you are lacking that might be holding you back.</a:t>
            </a:r>
          </a:p>
          <a:p>
            <a:pPr marL="0" indent="0">
              <a:buNone/>
            </a:pPr>
            <a:br>
              <a:rPr lang="en-GB" dirty="0"/>
            </a:br>
            <a:endParaRPr lang="en-GB" dirty="0"/>
          </a:p>
        </p:txBody>
      </p:sp>
    </p:spTree>
    <p:extLst>
      <p:ext uri="{BB962C8B-B14F-4D97-AF65-F5344CB8AC3E}">
        <p14:creationId xmlns:p14="http://schemas.microsoft.com/office/powerpoint/2010/main" val="32526440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lstStyle/>
          <a:p>
            <a:r>
              <a:rPr lang="en-GB" b="1" dirty="0"/>
              <a:t>Decide on a strategy</a:t>
            </a:r>
          </a:p>
        </p:txBody>
      </p:sp>
      <p:sp>
        <p:nvSpPr>
          <p:cNvPr id="3" name="Content Placeholder 2"/>
          <p:cNvSpPr>
            <a:spLocks noGrp="1"/>
          </p:cNvSpPr>
          <p:nvPr>
            <p:ph idx="1"/>
          </p:nvPr>
        </p:nvSpPr>
        <p:spPr>
          <a:xfrm>
            <a:off x="838200" y="1536700"/>
            <a:ext cx="10515600" cy="4978400"/>
          </a:xfrm>
        </p:spPr>
        <p:txBody>
          <a:bodyPr>
            <a:normAutofit fontScale="77500" lnSpcReduction="20000"/>
          </a:bodyPr>
          <a:lstStyle/>
          <a:p>
            <a:r>
              <a:rPr lang="en-GB" dirty="0"/>
              <a:t>Now that you have identified the areas you need to work on, it is time to decide how you will remedy this. To be effective, your professional development should be;</a:t>
            </a:r>
          </a:p>
          <a:p>
            <a:endParaRPr lang="en-GB" dirty="0"/>
          </a:p>
          <a:p>
            <a:r>
              <a:rPr lang="en-GB" dirty="0"/>
              <a:t>Course/rehearsal embedded</a:t>
            </a:r>
          </a:p>
          <a:p>
            <a:endParaRPr lang="en-GB" dirty="0"/>
          </a:p>
          <a:p>
            <a:r>
              <a:rPr lang="en-GB" dirty="0"/>
              <a:t>Strategic</a:t>
            </a:r>
          </a:p>
          <a:p>
            <a:endParaRPr lang="en-GB" dirty="0"/>
          </a:p>
          <a:p>
            <a:r>
              <a:rPr lang="en-GB" dirty="0"/>
              <a:t>Continuous and ongoing</a:t>
            </a:r>
          </a:p>
          <a:p>
            <a:r>
              <a:rPr lang="en-GB" dirty="0"/>
              <a:t>Perhaps there are other classes you could take, build in additional self-rehearsals. </a:t>
            </a:r>
          </a:p>
          <a:p>
            <a:pPr marL="0" indent="0">
              <a:buNone/>
            </a:pPr>
            <a:endParaRPr lang="en-GB" dirty="0"/>
          </a:p>
          <a:p>
            <a:r>
              <a:rPr lang="en-GB" dirty="0"/>
              <a:t>There are many strategic ways to develop the skills you need to accomplish your goals; take it in small chunks, relate all learning experiences to the skills identified by your PDP and remember this is a process of continual development – not a one-time thing.</a:t>
            </a:r>
          </a:p>
        </p:txBody>
      </p:sp>
    </p:spTree>
    <p:extLst>
      <p:ext uri="{BB962C8B-B14F-4D97-AF65-F5344CB8AC3E}">
        <p14:creationId xmlns:p14="http://schemas.microsoft.com/office/powerpoint/2010/main" val="2844677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lstStyle/>
          <a:p>
            <a:r>
              <a:rPr lang="en-GB" b="1" dirty="0"/>
              <a:t> Develop a timeline</a:t>
            </a:r>
          </a:p>
        </p:txBody>
      </p:sp>
      <p:sp>
        <p:nvSpPr>
          <p:cNvPr id="3" name="Content Placeholder 2"/>
          <p:cNvSpPr>
            <a:spLocks noGrp="1"/>
          </p:cNvSpPr>
          <p:nvPr>
            <p:ph idx="1"/>
          </p:nvPr>
        </p:nvSpPr>
        <p:spPr>
          <a:xfrm>
            <a:off x="838200" y="1536700"/>
            <a:ext cx="10515600" cy="4978400"/>
          </a:xfrm>
        </p:spPr>
        <p:txBody>
          <a:bodyPr>
            <a:normAutofit/>
          </a:bodyPr>
          <a:lstStyle/>
          <a:p>
            <a:r>
              <a:rPr lang="en-GB" dirty="0"/>
              <a:t>It is important to decide when you want to achieve your goals and laying out a time-frame is an important factor in making sure that you stick to your PDP. </a:t>
            </a:r>
          </a:p>
          <a:p>
            <a:endParaRPr lang="en-GB" dirty="0"/>
          </a:p>
          <a:p>
            <a:r>
              <a:rPr lang="en-GB" dirty="0"/>
              <a:t>Knowing you have given yourself a deadline means you are more likely to achieve your plans.</a:t>
            </a:r>
          </a:p>
          <a:p>
            <a:endParaRPr lang="en-GB" dirty="0"/>
          </a:p>
          <a:p>
            <a:r>
              <a:rPr lang="en-GB" dirty="0"/>
              <a:t>Plan your targets on a regular basis, make sure to give each target more time than you envision it taking because things rarely go to plan, and schedule your targets around opportunities you’d like to achieve.</a:t>
            </a:r>
          </a:p>
          <a:p>
            <a:endParaRPr lang="en-GB" dirty="0"/>
          </a:p>
        </p:txBody>
      </p:sp>
    </p:spTree>
    <p:extLst>
      <p:ext uri="{BB962C8B-B14F-4D97-AF65-F5344CB8AC3E}">
        <p14:creationId xmlns:p14="http://schemas.microsoft.com/office/powerpoint/2010/main" val="39197658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lstStyle/>
          <a:p>
            <a:r>
              <a:rPr lang="en-GB" b="1" dirty="0"/>
              <a:t> Write it all down</a:t>
            </a:r>
            <a:br>
              <a:rPr lang="en-GB" b="1" dirty="0"/>
            </a:br>
            <a:endParaRPr lang="en-GB" b="1" dirty="0"/>
          </a:p>
        </p:txBody>
      </p:sp>
      <p:sp>
        <p:nvSpPr>
          <p:cNvPr id="3" name="Content Placeholder 2"/>
          <p:cNvSpPr>
            <a:spLocks noGrp="1"/>
          </p:cNvSpPr>
          <p:nvPr>
            <p:ph idx="1"/>
          </p:nvPr>
        </p:nvSpPr>
        <p:spPr>
          <a:xfrm>
            <a:off x="838200" y="1536700"/>
            <a:ext cx="10515600" cy="4978400"/>
          </a:xfrm>
        </p:spPr>
        <p:txBody>
          <a:bodyPr>
            <a:normAutofit fontScale="92500" lnSpcReduction="10000"/>
          </a:bodyPr>
          <a:lstStyle/>
          <a:p>
            <a:r>
              <a:rPr lang="en-GB" dirty="0"/>
              <a:t>Keep detailed notes of your Professional Development Plan that you can update and alter as you go along. </a:t>
            </a:r>
          </a:p>
          <a:p>
            <a:endParaRPr lang="en-GB" dirty="0"/>
          </a:p>
          <a:p>
            <a:r>
              <a:rPr lang="en-GB" dirty="0"/>
              <a:t>Writing it all down will help you remember your overall goal and all the steps you have laid out for yourself.</a:t>
            </a:r>
          </a:p>
          <a:p>
            <a:endParaRPr lang="en-GB" dirty="0"/>
          </a:p>
          <a:p>
            <a:r>
              <a:rPr lang="en-GB" dirty="0"/>
              <a:t>A PDP is not something to be written and forgotten. It can be a career-long tool that you should refer to regularly.</a:t>
            </a:r>
          </a:p>
          <a:p>
            <a:endParaRPr lang="en-GB" dirty="0"/>
          </a:p>
          <a:p>
            <a:r>
              <a:rPr lang="en-GB" dirty="0"/>
              <a:t>Writing it down will also be handy for when you are ready to apply for a new job/opportunity. You will have a detailed list of all the professional skills you have been working on, and examples of just how you have gone about facilitating your own professional development.</a:t>
            </a:r>
          </a:p>
          <a:p>
            <a:endParaRPr lang="en-GB" dirty="0"/>
          </a:p>
        </p:txBody>
      </p:sp>
    </p:spTree>
    <p:extLst>
      <p:ext uri="{BB962C8B-B14F-4D97-AF65-F5344CB8AC3E}">
        <p14:creationId xmlns:p14="http://schemas.microsoft.com/office/powerpoint/2010/main" val="682551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fontScale="90000"/>
          </a:bodyPr>
          <a:lstStyle/>
          <a:p>
            <a:r>
              <a:rPr lang="en-GB" b="1" dirty="0"/>
              <a:t> </a:t>
            </a:r>
            <a:br>
              <a:rPr lang="en-GB" b="1" dirty="0"/>
            </a:br>
            <a:r>
              <a:rPr lang="en-GB" b="1" dirty="0"/>
              <a:t>Evaluate your plan</a:t>
            </a:r>
            <a:br>
              <a:rPr lang="en-GB" b="1" dirty="0"/>
            </a:br>
            <a:br>
              <a:rPr lang="en-GB" b="1" dirty="0"/>
            </a:br>
            <a:endParaRPr lang="en-GB" b="1" dirty="0"/>
          </a:p>
        </p:txBody>
      </p:sp>
      <p:sp>
        <p:nvSpPr>
          <p:cNvPr id="3" name="Content Placeholder 2"/>
          <p:cNvSpPr>
            <a:spLocks noGrp="1"/>
          </p:cNvSpPr>
          <p:nvPr>
            <p:ph idx="1"/>
          </p:nvPr>
        </p:nvSpPr>
        <p:spPr>
          <a:xfrm>
            <a:off x="838200" y="1536700"/>
            <a:ext cx="10515600" cy="4978400"/>
          </a:xfrm>
        </p:spPr>
        <p:txBody>
          <a:bodyPr>
            <a:normAutofit fontScale="85000" lnSpcReduction="20000"/>
          </a:bodyPr>
          <a:lstStyle/>
          <a:p>
            <a:r>
              <a:rPr lang="en-GB" dirty="0"/>
              <a:t>Before you commit to your PDP, look over it. Check again that all the goals and steps are:</a:t>
            </a:r>
          </a:p>
          <a:p>
            <a:endParaRPr lang="en-GB" dirty="0"/>
          </a:p>
          <a:p>
            <a:r>
              <a:rPr lang="en-GB" dirty="0"/>
              <a:t>Specific.</a:t>
            </a:r>
          </a:p>
          <a:p>
            <a:r>
              <a:rPr lang="en-GB" dirty="0"/>
              <a:t>Measurable.</a:t>
            </a:r>
          </a:p>
          <a:p>
            <a:r>
              <a:rPr lang="en-GB" dirty="0"/>
              <a:t>Achievable.</a:t>
            </a:r>
          </a:p>
          <a:p>
            <a:r>
              <a:rPr lang="en-GB" dirty="0"/>
              <a:t>Realistic.</a:t>
            </a:r>
          </a:p>
          <a:p>
            <a:r>
              <a:rPr lang="en-GB" dirty="0"/>
              <a:t>Timely.</a:t>
            </a:r>
          </a:p>
          <a:p>
            <a:endParaRPr lang="en-GB" dirty="0"/>
          </a:p>
          <a:p>
            <a:pPr marL="0" indent="0">
              <a:buNone/>
            </a:pPr>
            <a:r>
              <a:rPr lang="en-GB" dirty="0"/>
              <a:t>Remember - setting unreasonable goals and targets will make the experience of following a PDP stressful and disheartening. </a:t>
            </a:r>
          </a:p>
          <a:p>
            <a:pPr marL="0" indent="0">
              <a:buNone/>
            </a:pPr>
            <a:endParaRPr lang="en-GB" dirty="0"/>
          </a:p>
          <a:p>
            <a:pPr marL="0" indent="0">
              <a:buNone/>
            </a:pPr>
            <a:r>
              <a:rPr lang="en-GB" dirty="0"/>
              <a:t>It’s important to evaluate your plan to make sure you can meet your targets – be it task or time-frame – and that your goals are realistic and achievable.</a:t>
            </a:r>
          </a:p>
          <a:p>
            <a:endParaRPr lang="en-GB" dirty="0"/>
          </a:p>
        </p:txBody>
      </p:sp>
    </p:spTree>
    <p:extLst>
      <p:ext uri="{BB962C8B-B14F-4D97-AF65-F5344CB8AC3E}">
        <p14:creationId xmlns:p14="http://schemas.microsoft.com/office/powerpoint/2010/main" val="53028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ormAutofit fontScale="90000"/>
          </a:bodyPr>
          <a:lstStyle/>
          <a:p>
            <a:r>
              <a:rPr lang="en-GB" b="1" dirty="0"/>
              <a:t> </a:t>
            </a:r>
            <a:br>
              <a:rPr lang="en-GB" b="1" dirty="0"/>
            </a:br>
            <a:br>
              <a:rPr lang="en-GB" b="1" dirty="0"/>
            </a:br>
            <a:r>
              <a:rPr lang="en-GB" b="1" dirty="0"/>
              <a:t>Measure your progress</a:t>
            </a:r>
            <a:br>
              <a:rPr lang="en-GB" b="1" dirty="0"/>
            </a:br>
            <a:br>
              <a:rPr lang="en-GB" b="1" dirty="0"/>
            </a:br>
            <a:br>
              <a:rPr lang="en-GB" b="1" dirty="0"/>
            </a:br>
            <a:endParaRPr lang="en-GB" b="1" dirty="0"/>
          </a:p>
        </p:txBody>
      </p:sp>
      <p:sp>
        <p:nvSpPr>
          <p:cNvPr id="3" name="Content Placeholder 2"/>
          <p:cNvSpPr>
            <a:spLocks noGrp="1"/>
          </p:cNvSpPr>
          <p:nvPr>
            <p:ph idx="1"/>
          </p:nvPr>
        </p:nvSpPr>
        <p:spPr>
          <a:xfrm>
            <a:off x="838200" y="1536700"/>
            <a:ext cx="10515600" cy="4978400"/>
          </a:xfrm>
        </p:spPr>
        <p:txBody>
          <a:bodyPr>
            <a:normAutofit fontScale="85000" lnSpcReduction="20000"/>
          </a:bodyPr>
          <a:lstStyle/>
          <a:p>
            <a:pPr marL="0" indent="0">
              <a:buNone/>
            </a:pPr>
            <a:r>
              <a:rPr lang="en-GB" b="1" dirty="0"/>
              <a:t>Are you meeting your targets? </a:t>
            </a:r>
          </a:p>
          <a:p>
            <a:endParaRPr lang="en-GB" dirty="0"/>
          </a:p>
          <a:p>
            <a:r>
              <a:rPr lang="en-GB" dirty="0"/>
              <a:t>Assessing your progress regularly is important. Even though you know your professional development is important (you’ve made a plan for it, after all) professional education can quickly fall in priority.</a:t>
            </a:r>
          </a:p>
          <a:p>
            <a:endParaRPr lang="en-GB" dirty="0"/>
          </a:p>
          <a:p>
            <a:r>
              <a:rPr lang="en-GB" dirty="0"/>
              <a:t>Measuring your progress will help you know if you are hitting your ‘check lists’, meeting your targets and are on track for reaching your goals. You may need to set more manageable steps, or make new targets, or even set new goals.</a:t>
            </a:r>
          </a:p>
          <a:p>
            <a:endParaRPr lang="en-GB" dirty="0"/>
          </a:p>
          <a:p>
            <a:r>
              <a:rPr lang="en-GB" dirty="0"/>
              <a:t>Remember that plans change and, as you go you go your goals will progress with you. </a:t>
            </a:r>
          </a:p>
          <a:p>
            <a:endParaRPr lang="en-GB" dirty="0"/>
          </a:p>
          <a:p>
            <a:r>
              <a:rPr lang="en-GB" dirty="0"/>
              <a:t>Learning is a lifelong process, and it’s important to continue your professional development to ensure career success.</a:t>
            </a:r>
          </a:p>
          <a:p>
            <a:endParaRPr lang="en-GB" dirty="0"/>
          </a:p>
        </p:txBody>
      </p:sp>
    </p:spTree>
    <p:extLst>
      <p:ext uri="{BB962C8B-B14F-4D97-AF65-F5344CB8AC3E}">
        <p14:creationId xmlns:p14="http://schemas.microsoft.com/office/powerpoint/2010/main" val="40316535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 I do now?.....</a:t>
            </a:r>
          </a:p>
        </p:txBody>
      </p:sp>
      <p:sp>
        <p:nvSpPr>
          <p:cNvPr id="3" name="Content Placeholder 2"/>
          <p:cNvSpPr>
            <a:spLocks noGrp="1"/>
          </p:cNvSpPr>
          <p:nvPr>
            <p:ph idx="1"/>
          </p:nvPr>
        </p:nvSpPr>
        <p:spPr>
          <a:xfrm>
            <a:off x="838200" y="1825624"/>
            <a:ext cx="10515600" cy="4664075"/>
          </a:xfrm>
        </p:spPr>
        <p:txBody>
          <a:bodyPr>
            <a:normAutofit/>
          </a:bodyPr>
          <a:lstStyle/>
          <a:p>
            <a:pPr marL="0" indent="0">
              <a:buNone/>
            </a:pPr>
            <a:r>
              <a:rPr lang="en-GB" sz="2400" dirty="0"/>
              <a:t>Think about, </a:t>
            </a:r>
          </a:p>
          <a:p>
            <a:pPr marL="0" indent="0">
              <a:buNone/>
            </a:pPr>
            <a:endParaRPr lang="en-GB" sz="2400" dirty="0"/>
          </a:p>
          <a:p>
            <a:pPr marL="0" indent="0">
              <a:buNone/>
            </a:pPr>
            <a:r>
              <a:rPr lang="en-GB" sz="2400" dirty="0"/>
              <a:t>Where you are now? </a:t>
            </a:r>
          </a:p>
          <a:p>
            <a:pPr marL="0" indent="0">
              <a:buNone/>
            </a:pPr>
            <a:endParaRPr lang="en-GB" sz="2400" dirty="0"/>
          </a:p>
          <a:p>
            <a:pPr marL="0" indent="0">
              <a:buNone/>
            </a:pPr>
            <a:r>
              <a:rPr lang="en-GB" sz="2400" dirty="0"/>
              <a:t>What do you want to achieve? </a:t>
            </a:r>
          </a:p>
          <a:p>
            <a:pPr marL="0" indent="0">
              <a:buNone/>
            </a:pPr>
            <a:endParaRPr lang="en-GB" sz="2400" dirty="0"/>
          </a:p>
          <a:p>
            <a:pPr marL="0" indent="0">
              <a:buNone/>
            </a:pPr>
            <a:r>
              <a:rPr lang="en-GB" sz="2400" dirty="0"/>
              <a:t>What are your strengths and weakness, opportunities and threats (SWOT analysis)?</a:t>
            </a:r>
          </a:p>
          <a:p>
            <a:pPr marL="0" indent="0">
              <a:buNone/>
            </a:pPr>
            <a:endParaRPr lang="en-GB" sz="2400" dirty="0"/>
          </a:p>
        </p:txBody>
      </p:sp>
    </p:spTree>
    <p:extLst>
      <p:ext uri="{BB962C8B-B14F-4D97-AF65-F5344CB8AC3E}">
        <p14:creationId xmlns:p14="http://schemas.microsoft.com/office/powerpoint/2010/main" val="2997329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9100" y="455612"/>
            <a:ext cx="10934700" cy="801688"/>
          </a:xfrm>
        </p:spPr>
        <p:txBody>
          <a:bodyPr>
            <a:normAutofit fontScale="90000"/>
          </a:bodyPr>
          <a:lstStyle/>
          <a:p>
            <a:br>
              <a:rPr lang="en-GB" dirty="0"/>
            </a:br>
            <a:r>
              <a:rPr lang="en-GB" dirty="0"/>
              <a:t>Undertake a </a:t>
            </a:r>
            <a:r>
              <a:rPr lang="en-GB" sz="5300" b="1" dirty="0"/>
              <a:t>SWOT</a:t>
            </a:r>
            <a:r>
              <a:rPr lang="en-GB" dirty="0"/>
              <a:t> analysis of your answers/ideas</a:t>
            </a:r>
          </a:p>
        </p:txBody>
      </p:sp>
      <p:sp>
        <p:nvSpPr>
          <p:cNvPr id="3" name="Content Placeholder 2"/>
          <p:cNvSpPr>
            <a:spLocks noGrp="1"/>
          </p:cNvSpPr>
          <p:nvPr>
            <p:ph idx="1"/>
          </p:nvPr>
        </p:nvSpPr>
        <p:spPr>
          <a:xfrm>
            <a:off x="927100" y="1028700"/>
            <a:ext cx="10426700" cy="5562600"/>
          </a:xfrm>
        </p:spPr>
        <p:txBody>
          <a:bodyPr/>
          <a:lstStyle/>
          <a:p>
            <a:pPr marL="0" indent="0">
              <a:buNone/>
            </a:pPr>
            <a:endParaRPr lang="en-GB" dirty="0"/>
          </a:p>
          <a:p>
            <a:r>
              <a:rPr lang="en-GB" dirty="0"/>
              <a:t>a study undertaken by an organization to identify its internal strengths and weaknesses, as well as its external opportunities and threats.</a:t>
            </a:r>
          </a:p>
          <a:p>
            <a:endParaRPr lang="en-GB" dirty="0"/>
          </a:p>
          <a:p>
            <a:r>
              <a:rPr lang="en-GB" b="1" dirty="0"/>
              <a:t>S</a:t>
            </a:r>
            <a:r>
              <a:rPr lang="en-GB" dirty="0"/>
              <a:t>TRENGTHS</a:t>
            </a:r>
          </a:p>
          <a:p>
            <a:r>
              <a:rPr lang="en-GB" b="1" dirty="0"/>
              <a:t>W</a:t>
            </a:r>
            <a:r>
              <a:rPr lang="en-GB" dirty="0"/>
              <a:t>EAKNESSES</a:t>
            </a:r>
          </a:p>
          <a:p>
            <a:r>
              <a:rPr lang="en-GB" b="1" dirty="0"/>
              <a:t>O</a:t>
            </a:r>
            <a:r>
              <a:rPr lang="en-GB" dirty="0"/>
              <a:t>PPORTUNITIES</a:t>
            </a:r>
          </a:p>
          <a:p>
            <a:r>
              <a:rPr lang="en-GB" b="1" dirty="0"/>
              <a:t>T</a:t>
            </a:r>
            <a:r>
              <a:rPr lang="en-GB" dirty="0"/>
              <a:t>HREATS</a:t>
            </a:r>
          </a:p>
          <a:p>
            <a:endParaRPr lang="en-GB" dirty="0"/>
          </a:p>
          <a:p>
            <a:pPr marL="0" indent="0" algn="ctr">
              <a:buNone/>
            </a:pPr>
            <a:r>
              <a:rPr lang="en-GB" u="sng" dirty="0"/>
              <a:t>BE HONEST WITH YOURSELF!</a:t>
            </a:r>
          </a:p>
        </p:txBody>
      </p:sp>
    </p:spTree>
    <p:extLst>
      <p:ext uri="{BB962C8B-B14F-4D97-AF65-F5344CB8AC3E}">
        <p14:creationId xmlns:p14="http://schemas.microsoft.com/office/powerpoint/2010/main" val="9368086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5774</TotalTime>
  <Words>1477</Words>
  <Application>Microsoft Macintosh PowerPoint</Application>
  <PresentationFormat>Widescreen</PresentationFormat>
  <Paragraphs>150</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Office Theme</vt:lpstr>
      <vt:lpstr>Exploring Dance Styles</vt:lpstr>
      <vt:lpstr>Exploring Dance Styles – Professional Development Plan </vt:lpstr>
      <vt:lpstr>CONTENT of PDP</vt:lpstr>
      <vt:lpstr>Why write a PDP?</vt:lpstr>
      <vt:lpstr>There are 9 steps to completing a PDP:</vt:lpstr>
      <vt:lpstr>Assess where you are now.</vt:lpstr>
      <vt:lpstr>Identify your specific goals.</vt:lpstr>
      <vt:lpstr>GOAL setting</vt:lpstr>
      <vt:lpstr>GOAL setting - SMART targets </vt:lpstr>
      <vt:lpstr> Gather information</vt:lpstr>
      <vt:lpstr>Evaluate your current dance skills.</vt:lpstr>
      <vt:lpstr>Decide on a strategy</vt:lpstr>
      <vt:lpstr> Develop a timeline</vt:lpstr>
      <vt:lpstr> Write it all down </vt:lpstr>
      <vt:lpstr>  Evaluate your plan  </vt:lpstr>
      <vt:lpstr>   Measure your progress   </vt:lpstr>
      <vt:lpstr>What do I do now?.....</vt:lpstr>
      <vt:lpstr> Undertake a SWOT analysis of your answers/ideas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Professional Practice HPAC 6004</dc:title>
  <dc:creator>Lynne Seymour</dc:creator>
  <cp:lastModifiedBy>Gwyn Emberton</cp:lastModifiedBy>
  <cp:revision>16</cp:revision>
  <dcterms:created xsi:type="dcterms:W3CDTF">2018-09-25T09:22:28Z</dcterms:created>
  <dcterms:modified xsi:type="dcterms:W3CDTF">2019-10-23T16:29:21Z</dcterms:modified>
</cp:coreProperties>
</file>