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17"/>
  </p:notesMasterIdLst>
  <p:sldIdLst>
    <p:sldId id="256" r:id="rId2"/>
    <p:sldId id="272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1" autoAdjust="0"/>
    <p:restoredTop sz="91088" autoAdjust="0"/>
  </p:normalViewPr>
  <p:slideViewPr>
    <p:cSldViewPr snapToGrid="0">
      <p:cViewPr varScale="1">
        <p:scale>
          <a:sx n="75" d="100"/>
          <a:sy n="75" d="100"/>
        </p:scale>
        <p:origin x="974" y="53"/>
      </p:cViewPr>
      <p:guideLst/>
    </p:cSldViewPr>
  </p:slideViewPr>
  <p:outlineViewPr>
    <p:cViewPr>
      <p:scale>
        <a:sx n="33" d="100"/>
        <a:sy n="33" d="100"/>
      </p:scale>
      <p:origin x="0" y="0"/>
    </p:cViewPr>
    <p:sldLst>
      <p:sld r:id="rId1" collapse="1"/>
      <p:sld r:id="rId2" collapse="1"/>
      <p:sld r:id="rId3" collapse="1"/>
      <p:sld r:id="rId4" collapse="1"/>
      <p:sld r:id="rId5" collapse="1"/>
      <p:sld r:id="rId6" collapse="1"/>
      <p:sld r:id="rId7" collapse="1"/>
      <p:sld r:id="rId8" collapse="1"/>
      <p:sld r:id="rId9" collapse="1"/>
      <p:sld r:id="rId10" collapse="1"/>
      <p:sld r:id="rId11" collapse="1"/>
      <p:sld r:id="rId12" collapse="1"/>
      <p:sld r:id="rId13" collapse="1"/>
      <p:sld r:id="rId14" collapse="1"/>
    </p:sldLst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_rels/viewProps.xml.rels><?xml version="1.0" encoding="UTF-8" standalone="yes"?>
<Relationships xmlns="http://schemas.openxmlformats.org/package/2006/relationships"><Relationship Id="rId8" Type="http://schemas.openxmlformats.org/officeDocument/2006/relationships/slide" Target="slides/slide9.xml"/><Relationship Id="rId13" Type="http://schemas.openxmlformats.org/officeDocument/2006/relationships/slide" Target="slides/slide14.xml"/><Relationship Id="rId3" Type="http://schemas.openxmlformats.org/officeDocument/2006/relationships/slide" Target="slides/slide4.xml"/><Relationship Id="rId7" Type="http://schemas.openxmlformats.org/officeDocument/2006/relationships/slide" Target="slides/slide8.xml"/><Relationship Id="rId12" Type="http://schemas.openxmlformats.org/officeDocument/2006/relationships/slide" Target="slides/slide13.xml"/><Relationship Id="rId2" Type="http://schemas.openxmlformats.org/officeDocument/2006/relationships/slide" Target="slides/slide3.xml"/><Relationship Id="rId1" Type="http://schemas.openxmlformats.org/officeDocument/2006/relationships/slide" Target="slides/slide1.xml"/><Relationship Id="rId6" Type="http://schemas.openxmlformats.org/officeDocument/2006/relationships/slide" Target="slides/slide7.xml"/><Relationship Id="rId11" Type="http://schemas.openxmlformats.org/officeDocument/2006/relationships/slide" Target="slides/slide12.xml"/><Relationship Id="rId5" Type="http://schemas.openxmlformats.org/officeDocument/2006/relationships/slide" Target="slides/slide6.xml"/><Relationship Id="rId10" Type="http://schemas.openxmlformats.org/officeDocument/2006/relationships/slide" Target="slides/slide11.xml"/><Relationship Id="rId4" Type="http://schemas.openxmlformats.org/officeDocument/2006/relationships/slide" Target="slides/slide5.xml"/><Relationship Id="rId9" Type="http://schemas.openxmlformats.org/officeDocument/2006/relationships/slide" Target="slides/slide10.xml"/><Relationship Id="rId14" Type="http://schemas.openxmlformats.org/officeDocument/2006/relationships/slide" Target="slides/slide1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"/>
          <p:cNvSpPr>
            <a:spLocks noGrp="1"/>
          </p:cNvSpPr>
          <p:nvPr>
            <p:ph type="hdr" sz="quarter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" name="Date Placeholder"/>
          <p:cNvSpPr>
            <a:spLocks noGrp="1"/>
          </p:cNvSpPr>
          <p:nvPr>
            <p:ph type="dt" sz="quarter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4" name="Slide Image Placeholder"/>
          <p:cNvSpPr>
            <a:spLocks noGrp="1" noRot="1" noChangeAspect="1"/>
          </p:cNvSpPr>
          <p:nvPr>
            <p:ph type="sldImg" idx="2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5" name="Notes Placeholder"/>
          <p:cNvSpPr>
            <a:spLocks noGrp="1"/>
          </p:cNvSpPr>
          <p:nvPr>
            <p:ph type="body" sz="quarter" idx="3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6" name="Footer Placeholder"/>
          <p:cNvSpPr>
            <a:spLocks noGrp="1"/>
          </p:cNvSpPr>
          <p:nvPr>
            <p:ph type="ftr" sz="quarter" idx="4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7" name="Slide Number Placeholder"/>
          <p:cNvSpPr>
            <a:spLocks noGrp="1"/>
          </p:cNvSpPr>
          <p:nvPr>
            <p:ph type="sldNum" sz="quarter" idx="5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/>
    </a:lvl1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I will first explain the problem and the project objectives. Then I will discuss the research, the system functions and the technical design. I will finish with the testing plan, the timeline and the expected outcome.</a:t>
            </a:r>
          </a:p>
          <a:p>
            <a:endParaRPr/>
          </a:p>
          <a:p>
            <a:r>
              <a:t>Sources</a:t>
            </a:r>
          </a:p>
          <a:p>
            <a:r>
              <a:t>Mihai Fartais, Smart Student Task Management System, final project proposal, 22 July 2026.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B98599-7777-AAC8-B8E1-6C38FC6D372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buNone/>
              <a:defRPr sz="6000"/>
            </a:lvl1pPr>
          </a:lstStyle>
          <a:p>
            <a:r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5013415-6BFB-5057-02D0-B1F437B4B9A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649530-90A7-9CD9-6005-24D7184F0C1F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fld id="{DB9CDC27-B47D-48F2-824F-1F78A662A822}" type="datetime1">
              <a:rPr lang="en-US" smtClean="0"/>
              <a:t>9/21/2026</a:t>
            </a:fld>
            <a:endParaRPr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E025AB-05AA-1644-BCC0-B876ADCCF358}"/>
              </a:ext>
            </a:extLst>
          </p:cNvPr>
          <p:cNvSpPr>
            <a:spLocks noGrp="1"/>
          </p:cNvSpPr>
          <p:nvPr>
            <p:ph type="ft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2C5E58-8224-61CF-8B9D-21BCD7511415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249F4CCB-CDDB-44D6-A365-F4E679C41005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511C12-D363-F880-B7C4-52E431B682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35A96A-84D2-2B28-88E9-741F6B34B5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r>
              <a:t>Click to edit Master text styles</a:t>
            </a:r>
          </a:p>
          <a:p>
            <a:pPr lvl="1">
              <a:buNone/>
            </a:pPr>
            <a:r>
              <a:t>Second level</a:t>
            </a:r>
          </a:p>
          <a:p>
            <a:pPr lvl="2">
              <a:buNone/>
            </a:pPr>
            <a:r>
              <a:t>Third level</a:t>
            </a:r>
          </a:p>
          <a:p>
            <a:pPr lvl="3">
              <a:buNone/>
            </a:pPr>
            <a:r>
              <a:t>Fourth level</a:t>
            </a:r>
          </a:p>
          <a:p>
            <a:pPr lvl="4">
              <a:buNone/>
            </a:pPr>
            <a:r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3A360C-1190-9684-867E-630514292272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fld id="{148B7F06-F25E-414E-BD4B-53FE0FA2D5A6}" type="datetime1">
              <a:rPr lang="en-US" smtClean="0"/>
              <a:t>9/21/2026</a:t>
            </a:fld>
            <a:endParaRPr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9947BA-A25A-CE2E-E66B-A4E19C1C05EC}"/>
              </a:ext>
            </a:extLst>
          </p:cNvPr>
          <p:cNvSpPr>
            <a:spLocks noGrp="1"/>
          </p:cNvSpPr>
          <p:nvPr>
            <p:ph type="ft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6C92DA-48A3-C5BD-7F5F-4BD3EB0FE825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249F4CCB-CDDB-44D6-A365-F4E679C41005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A05048-A36F-BD71-5BC1-AAAA45E58A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buNone/>
              <a:defRPr sz="6000"/>
            </a:lvl1pPr>
          </a:lstStyle>
          <a:p>
            <a:r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E871DA7-5AD9-5455-E027-9DCA3B2EF0B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>
              <a:buNone/>
            </a:pPr>
            <a:r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5D2A1A-71E7-4D06-1D1A-AB6A7A910F73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fld id="{E201B3F7-400F-42FC-94E0-85ADAD543CBF}" type="datetime1">
              <a:rPr lang="en-US" smtClean="0"/>
              <a:t>9/21/2026</a:t>
            </a:fld>
            <a:endParaRPr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C956A6-85AA-BF54-482C-CF15679F3B27}"/>
              </a:ext>
            </a:extLst>
          </p:cNvPr>
          <p:cNvSpPr>
            <a:spLocks noGrp="1"/>
          </p:cNvSpPr>
          <p:nvPr>
            <p:ph type="ft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C1F06E-4A5D-B7DB-C2F4-65F158EAC633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249F4CCB-CDDB-44D6-A365-F4E679C41005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0FA30D-E00A-BFA1-B1FA-2C1751C34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C194D4-E37C-2933-A6D7-9E04744965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>
              <a:buNone/>
            </a:pPr>
            <a:r>
              <a:t>Click to edit Master text styles</a:t>
            </a:r>
          </a:p>
          <a:p>
            <a:pPr lvl="1">
              <a:buNone/>
            </a:pPr>
            <a:r>
              <a:t>Second level</a:t>
            </a:r>
          </a:p>
          <a:p>
            <a:pPr lvl="2">
              <a:buNone/>
            </a:pPr>
            <a:r>
              <a:t>Third level</a:t>
            </a:r>
          </a:p>
          <a:p>
            <a:pPr lvl="3">
              <a:buNone/>
            </a:pPr>
            <a:r>
              <a:t>Fourth level</a:t>
            </a:r>
          </a:p>
          <a:p>
            <a:pPr lvl="4">
              <a:buNone/>
            </a:pPr>
            <a:r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C727687-060B-FADA-7E39-F3C843732C8E}"/>
              </a:ext>
            </a:extLst>
          </p:cNvPr>
          <p:cNvSpPr>
            <a:spLocks noGrp="1"/>
          </p:cNvSpPr>
          <p:nvPr>
            <p:ph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>
              <a:buNone/>
            </a:pPr>
            <a:r>
              <a:t>Click to edit Master text styles</a:t>
            </a:r>
          </a:p>
          <a:p>
            <a:pPr lvl="1">
              <a:buNone/>
            </a:pPr>
            <a:r>
              <a:t>Second level</a:t>
            </a:r>
          </a:p>
          <a:p>
            <a:pPr lvl="2">
              <a:buNone/>
            </a:pPr>
            <a:r>
              <a:t>Third level</a:t>
            </a:r>
          </a:p>
          <a:p>
            <a:pPr lvl="3">
              <a:buNone/>
            </a:pPr>
            <a:r>
              <a:t>Fourth level</a:t>
            </a:r>
          </a:p>
          <a:p>
            <a:pPr lvl="4">
              <a:buNone/>
            </a:pPr>
            <a:r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5EDED3-7201-1D9F-21A4-2FD7CB7741A9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fld id="{86AC053B-4590-400D-9643-EB28BF5BDE97}" type="datetime1">
              <a:rPr lang="en-US" smtClean="0"/>
              <a:t>9/21/2026</a:t>
            </a:fld>
            <a:endParaRPr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E3541B-0090-1B53-5559-2C05DA2F378A}"/>
              </a:ext>
            </a:extLst>
          </p:cNvPr>
          <p:cNvSpPr>
            <a:spLocks noGrp="1"/>
          </p:cNvSpPr>
          <p:nvPr>
            <p:ph type="ft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30753EA-ED7D-07F9-1E93-B6F0ACDE2212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249F4CCB-CDDB-44D6-A365-F4E679C41005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17465A-15BF-E823-24E3-9C994E4C87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FD58627-2767-3B17-5A4C-27772C9F63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>
              <a:buNone/>
            </a:pPr>
            <a:r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5A8A112-85D5-236E-280D-276AE97E0444}"/>
              </a:ext>
            </a:extLst>
          </p:cNvPr>
          <p:cNvSpPr>
            <a:spLocks noGrp="1"/>
          </p:cNvSpPr>
          <p:nvPr>
            <p:ph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>
              <a:buNone/>
            </a:pPr>
            <a:r>
              <a:t>Click to edit Master text styles</a:t>
            </a:r>
          </a:p>
          <a:p>
            <a:pPr lvl="1">
              <a:buNone/>
            </a:pPr>
            <a:r>
              <a:t>Second level</a:t>
            </a:r>
          </a:p>
          <a:p>
            <a:pPr lvl="2">
              <a:buNone/>
            </a:pPr>
            <a:r>
              <a:t>Third level</a:t>
            </a:r>
          </a:p>
          <a:p>
            <a:pPr lvl="3">
              <a:buNone/>
            </a:pPr>
            <a:r>
              <a:t>Fourth level</a:t>
            </a:r>
          </a:p>
          <a:p>
            <a:pPr lvl="4">
              <a:buNone/>
            </a:pPr>
            <a:r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FCDEAB-BA3D-CB64-6AA6-E895A4D0C5F6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>
              <a:buNone/>
            </a:pPr>
            <a:r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BBE02C8-6CDF-157E-54D3-F8950890E942}"/>
              </a:ext>
            </a:extLst>
          </p:cNvPr>
          <p:cNvSpPr>
            <a:spLocks noGrp="1"/>
          </p:cNvSpPr>
          <p:nvPr>
            <p:ph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>
              <a:buNone/>
            </a:pPr>
            <a:r>
              <a:t>Click to edit Master text styles</a:t>
            </a:r>
          </a:p>
          <a:p>
            <a:pPr lvl="1">
              <a:buNone/>
            </a:pPr>
            <a:r>
              <a:t>Second level</a:t>
            </a:r>
          </a:p>
          <a:p>
            <a:pPr lvl="2">
              <a:buNone/>
            </a:pPr>
            <a:r>
              <a:t>Third level</a:t>
            </a:r>
          </a:p>
          <a:p>
            <a:pPr lvl="3">
              <a:buNone/>
            </a:pPr>
            <a:r>
              <a:t>Fourth level</a:t>
            </a:r>
          </a:p>
          <a:p>
            <a:pPr lvl="4">
              <a:buNone/>
            </a:pPr>
            <a:r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48D29A5-179E-1039-8A66-11BB84EE0405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fld id="{10F5673F-54E9-4946-B247-B4C731C9EA44}" type="datetime1">
              <a:rPr lang="en-US" smtClean="0"/>
              <a:t>9/21/2026</a:t>
            </a:fld>
            <a:endParaRPr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97BC43C-4D24-4E4A-862C-526E95A0592A}"/>
              </a:ext>
            </a:extLst>
          </p:cNvPr>
          <p:cNvSpPr>
            <a:spLocks noGrp="1"/>
          </p:cNvSpPr>
          <p:nvPr>
            <p:ph type="ft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7E33FFC-C4A7-A95B-0E24-BF604C9FE270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249F4CCB-CDDB-44D6-A365-F4E679C41005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793464-F22F-0B70-E2C8-B50678086A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C9FD744-33A6-6FA4-9ABE-66E06E7C896C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fld id="{5E9BA59C-1750-46A8-AFC1-9B4D3AF1F9A4}" type="datetime1">
              <a:rPr lang="en-US" smtClean="0"/>
              <a:t>9/21/2026</a:t>
            </a:fld>
            <a:endParaRPr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E3E0B2-0566-6187-754E-E9C4D8475C7F}"/>
              </a:ext>
            </a:extLst>
          </p:cNvPr>
          <p:cNvSpPr>
            <a:spLocks noGrp="1"/>
          </p:cNvSpPr>
          <p:nvPr>
            <p:ph type="ft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C8CDD3A-45D1-572D-0599-005C1C5DE4E3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249F4CCB-CDDB-44D6-A365-F4E679C41005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C333159-2E0B-547D-6751-DCB117021ADA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fld id="{E068B8F9-4585-490D-BE1C-6D69EBDB6253}" type="datetime1">
              <a:rPr lang="en-US" smtClean="0"/>
              <a:t>9/21/2026</a:t>
            </a:fld>
            <a:endParaRPr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4E2F2A5-D5F7-E62A-2127-46A4593044C7}"/>
              </a:ext>
            </a:extLst>
          </p:cNvPr>
          <p:cNvSpPr>
            <a:spLocks noGrp="1"/>
          </p:cNvSpPr>
          <p:nvPr>
            <p:ph type="ft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11ADDC6-B843-4A55-C02C-7DF9576538E9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249F4CCB-CDDB-44D6-A365-F4E679C41005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191E66-476B-1BCB-4258-B9DE6E4A17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buNone/>
              <a:defRPr sz="3200"/>
            </a:lvl1pPr>
          </a:lstStyle>
          <a:p>
            <a:r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A51A3B-34FB-BA77-A643-50ACA76678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buNone/>
              <a:defRPr sz="3200"/>
            </a:lvl1pPr>
            <a:lvl2pPr>
              <a:buNone/>
              <a:defRPr sz="2800"/>
            </a:lvl2pPr>
            <a:lvl3pPr>
              <a:buNone/>
              <a:defRPr sz="2400"/>
            </a:lvl3pPr>
            <a:lvl4pPr>
              <a:buNone/>
              <a:defRPr sz="2000"/>
            </a:lvl4pPr>
            <a:lvl5pPr>
              <a:buNone/>
              <a:defRPr sz="2000"/>
            </a:lvl5pPr>
            <a:lvl6pPr>
              <a:buNone/>
              <a:defRPr sz="2000"/>
            </a:lvl6pPr>
            <a:lvl7pPr>
              <a:buNone/>
              <a:defRPr sz="2000"/>
            </a:lvl7pPr>
            <a:lvl8pPr>
              <a:buNone/>
              <a:defRPr sz="2000"/>
            </a:lvl8pPr>
            <a:lvl9pPr>
              <a:buNone/>
              <a:defRPr sz="2000"/>
            </a:lvl9pPr>
          </a:lstStyle>
          <a:p>
            <a:pPr lvl="0">
              <a:buNone/>
            </a:pPr>
            <a:r>
              <a:t>Click to edit Master text styles</a:t>
            </a:r>
          </a:p>
          <a:p>
            <a:pPr lvl="1">
              <a:buNone/>
            </a:pPr>
            <a:r>
              <a:t>Second level</a:t>
            </a:r>
          </a:p>
          <a:p>
            <a:pPr lvl="2">
              <a:buNone/>
            </a:pPr>
            <a:r>
              <a:t>Third level</a:t>
            </a:r>
          </a:p>
          <a:p>
            <a:pPr lvl="3">
              <a:buNone/>
            </a:pPr>
            <a:r>
              <a:t>Fourth level</a:t>
            </a:r>
          </a:p>
          <a:p>
            <a:pPr lvl="4">
              <a:buNone/>
            </a:pPr>
            <a:r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C55D74A-971E-28FC-441E-673374D4FE1C}"/>
              </a:ext>
            </a:extLst>
          </p:cNvPr>
          <p:cNvSpPr>
            <a:spLocks noGrp="1"/>
          </p:cNvSpPr>
          <p:nvPr>
            <p:ph type="body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>
              <a:buNone/>
            </a:pPr>
            <a:r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9251106-D80E-EC5B-5B01-5D6AC4D90401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fld id="{D2A19B1C-83B6-48BD-BBA0-8DFFF2CD7352}" type="datetime1">
              <a:rPr lang="en-US" smtClean="0"/>
              <a:t>9/21/2026</a:t>
            </a:fld>
            <a:endParaRPr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8943F40-4D8E-9FA3-4D39-04A5F4908972}"/>
              </a:ext>
            </a:extLst>
          </p:cNvPr>
          <p:cNvSpPr>
            <a:spLocks noGrp="1"/>
          </p:cNvSpPr>
          <p:nvPr>
            <p:ph type="ft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30F52DA-685D-4BC3-7762-16478F6E49C0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249F4CCB-CDDB-44D6-A365-F4E679C41005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552798-88B6-964E-2E55-03EB7FD1AA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buNone/>
              <a:defRPr sz="3200"/>
            </a:lvl1pPr>
          </a:lstStyle>
          <a:p>
            <a:r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C14194A-31DE-5309-CD37-71ACA32945F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3485D38-F2E3-371D-50FE-94064CE2C83C}"/>
              </a:ext>
            </a:extLst>
          </p:cNvPr>
          <p:cNvSpPr>
            <a:spLocks noGrp="1"/>
          </p:cNvSpPr>
          <p:nvPr>
            <p:ph type="body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>
              <a:buNone/>
            </a:pPr>
            <a:r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4B9C826-4E08-37C1-885B-B706EF4FB3CD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fld id="{347E7E26-D04A-4103-BCBF-5AA5CCD1BEAE}" type="datetime1">
              <a:rPr lang="en-US" smtClean="0"/>
              <a:t>9/21/2026</a:t>
            </a:fld>
            <a:endParaRPr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D559697-D08A-9389-D73F-11A67754629D}"/>
              </a:ext>
            </a:extLst>
          </p:cNvPr>
          <p:cNvSpPr>
            <a:spLocks noGrp="1"/>
          </p:cNvSpPr>
          <p:nvPr>
            <p:ph type="ft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FA5D85-D377-F3E3-4A99-1A4C5B445015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249F4CCB-CDDB-44D6-A365-F4E679C41005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58C86A-7681-3CFA-3924-FEACC1E12B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D9C0A24-3280-743E-118C-2812730BBAE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vert="eaVert"/>
          <a:lstStyle/>
          <a:p>
            <a:pPr lvl="0">
              <a:buNone/>
            </a:pPr>
            <a:r>
              <a:t>Click to edit Master text styles</a:t>
            </a:r>
          </a:p>
          <a:p>
            <a:pPr lvl="1">
              <a:buNone/>
            </a:pPr>
            <a:r>
              <a:t>Second level</a:t>
            </a:r>
          </a:p>
          <a:p>
            <a:pPr lvl="2">
              <a:buNone/>
            </a:pPr>
            <a:r>
              <a:t>Third level</a:t>
            </a:r>
          </a:p>
          <a:p>
            <a:pPr lvl="3">
              <a:buNone/>
            </a:pPr>
            <a:r>
              <a:t>Fourth level</a:t>
            </a:r>
          </a:p>
          <a:p>
            <a:pPr lvl="4">
              <a:buNone/>
            </a:pPr>
            <a:r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4C3531-1942-A8E5-F17F-67EED1DB8CBC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fld id="{B4E4C263-D3F2-4A51-BCBA-FC1A9DF31B5A}" type="datetime1">
              <a:rPr lang="en-US" smtClean="0"/>
              <a:t>9/21/2026</a:t>
            </a:fld>
            <a:endParaRPr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2DA9BD-1B58-3829-E96B-8D9A901AB35B}"/>
              </a:ext>
            </a:extLst>
          </p:cNvPr>
          <p:cNvSpPr>
            <a:spLocks noGrp="1"/>
          </p:cNvSpPr>
          <p:nvPr>
            <p:ph type="ft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1DC898-4860-6F46-E0CD-7606AB304770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249F4CCB-CDDB-44D6-A365-F4E679C41005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B4713C9-DDD6-DA0B-4172-EA961A8C2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F5AEC79-9275-2299-05FC-7A9FEC7E14A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>
              <a:buNone/>
            </a:pPr>
            <a:r>
              <a:t>Click to edit Master text styles</a:t>
            </a:r>
          </a:p>
          <a:p>
            <a:pPr lvl="1">
              <a:buNone/>
            </a:pPr>
            <a:r>
              <a:t>Second level</a:t>
            </a:r>
          </a:p>
          <a:p>
            <a:pPr lvl="2">
              <a:buNone/>
            </a:pPr>
            <a:r>
              <a:t>Third level</a:t>
            </a:r>
          </a:p>
          <a:p>
            <a:pPr lvl="3">
              <a:buNone/>
            </a:pPr>
            <a:r>
              <a:t>Fourth level</a:t>
            </a:r>
          </a:p>
          <a:p>
            <a:pPr lvl="4">
              <a:buNone/>
            </a:pPr>
            <a:r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1EBA74-86A8-8098-42FF-EC93E7B6D334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fld id="{F34B568F-BBC1-4137-AF6F-94BE5BB8B699}" type="datetime1">
              <a:rPr lang="en-US" smtClean="0"/>
              <a:t>9/21/2026</a:t>
            </a:fld>
            <a:endParaRPr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DDB2E6-115D-7979-3F37-7A429CBF918C}"/>
              </a:ext>
            </a:extLst>
          </p:cNvPr>
          <p:cNvSpPr>
            <a:spLocks noGrp="1"/>
          </p:cNvSpPr>
          <p:nvPr>
            <p:ph type="ft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2C6868-C55B-5E26-618B-76B2F0DE00CA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249F4CCB-CDDB-44D6-A365-F4E679C41005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5D8C624-35A7-4EFF-3D55-ABACEB233F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0609D5-D04F-602C-5E5E-88EE7772B2F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>
            <a:normAutofit/>
          </a:bodyPr>
          <a:lstStyle/>
          <a:p>
            <a:pPr lvl="0">
              <a:buNone/>
            </a:pPr>
            <a:r>
              <a:t>Click to edit Master text styles</a:t>
            </a:r>
          </a:p>
          <a:p>
            <a:pPr lvl="1">
              <a:buNone/>
            </a:pPr>
            <a:r>
              <a:t>Second level</a:t>
            </a:r>
          </a:p>
          <a:p>
            <a:pPr lvl="2">
              <a:buNone/>
            </a:pPr>
            <a:r>
              <a:t>Third level</a:t>
            </a:r>
          </a:p>
          <a:p>
            <a:pPr lvl="3">
              <a:buNone/>
            </a:pPr>
            <a:r>
              <a:t>Fourth level</a:t>
            </a:r>
          </a:p>
          <a:p>
            <a:pPr lvl="4">
              <a:buNone/>
            </a:pPr>
            <a:r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1F9388-175F-7B36-6748-9223A17FC9BA}"/>
              </a:ext>
            </a:extLst>
          </p:cNvPr>
          <p:cNvSpPr>
            <a:spLocks noGrp="1"/>
          </p:cNvSpPr>
          <p:nvPr>
            <p:ph type="dt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anchor="ctr"/>
          <a:lstStyle>
            <a:lvl1pPr algn="l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594B697-FD40-4EE3-870F-F22ED9EA435E}" type="datetime1">
              <a:rPr lang="en-US" smtClean="0"/>
              <a:t>9/21/2026</a:t>
            </a:fld>
            <a:endParaRPr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9A172E-A462-3922-B0BB-3DFEFABA8ED0}"/>
              </a:ext>
            </a:extLst>
          </p:cNvPr>
          <p:cNvSpPr>
            <a:spLocks noGrp="1"/>
          </p:cNvSpPr>
          <p:nvPr>
            <p:ph type="ft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anchor="ctr"/>
          <a:lstStyle>
            <a:lvl1pPr algn="ctr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7F9713-50F2-F655-ABC0-A2DC4C13DFEB}"/>
              </a:ext>
            </a:extLst>
          </p:cNvPr>
          <p:cNvSpPr>
            <a:spLocks noGrp="1"/>
          </p:cNvSpPr>
          <p:nvPr>
            <p:ph type="sldNum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anchor="ctr"/>
          <a:lstStyle>
            <a:lvl1pPr algn="r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49F4CCB-CDDB-44D6-A365-F4E679C41005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l" defTabSz="914400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lt"/>
          <a:cs typeface="+mj-lt"/>
        </a:defRPr>
      </a:lvl1pPr>
    </p:titleStyle>
    <p:bodyStyle>
      <a:lvl1pPr marL="228600" indent="-228600" algn="l" defTabSz="914400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lt"/>
          <a:cs typeface="+mn-lt"/>
        </a:defRPr>
      </a:lvl1pPr>
      <a:lvl2pPr marL="685800" indent="-228600" algn="l" defTabSz="914400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lt"/>
          <a:cs typeface="+mn-lt"/>
        </a:defRPr>
      </a:lvl2pPr>
      <a:lvl3pPr marL="1143000" indent="-228600" algn="l" defTabSz="914400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lt"/>
          <a:cs typeface="+mn-lt"/>
        </a:defRPr>
      </a:lvl3pPr>
      <a:lvl4pPr marL="1600200" indent="-228600" algn="l" defTabSz="914400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lt"/>
          <a:cs typeface="+mn-lt"/>
        </a:defRPr>
      </a:lvl4pPr>
      <a:lvl5pPr marL="2057400" indent="-228600" algn="l" defTabSz="914400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lt"/>
          <a:cs typeface="+mn-lt"/>
        </a:defRPr>
      </a:lvl5pPr>
      <a:lvl6pPr marL="2514600" indent="-228600" algn="l" defTabSz="914400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lt"/>
          <a:cs typeface="+mn-lt"/>
        </a:defRPr>
      </a:lvl6pPr>
      <a:lvl7pPr marL="2971800" indent="-228600" algn="l" defTabSz="914400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lt"/>
          <a:cs typeface="+mn-lt"/>
        </a:defRPr>
      </a:lvl7pPr>
      <a:lvl8pPr marL="3429000" indent="-228600" algn="l" defTabSz="914400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lt"/>
          <a:cs typeface="+mn-lt"/>
        </a:defRPr>
      </a:lvl8pPr>
      <a:lvl9pPr marL="3886200" indent="-228600" algn="l" defTabSz="914400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lt"/>
          <a:cs typeface="+mn-lt"/>
        </a:defRPr>
      </a:lvl9pPr>
    </p:bodyStyle>
    <p:otherStyle>
      <a:lvl1pPr marL="0" algn="l" defTabSz="914400">
        <a:buNone/>
        <a:defRPr sz="1800" kern="1200">
          <a:solidFill>
            <a:schemeClr val="tx1"/>
          </a:solidFill>
          <a:latin typeface="+mn-lt"/>
          <a:ea typeface="+mn-lt"/>
          <a:cs typeface="+mn-lt"/>
        </a:defRPr>
      </a:lvl1pPr>
      <a:lvl2pPr marL="457200" algn="l" defTabSz="914400">
        <a:buNone/>
        <a:defRPr sz="1800" kern="1200">
          <a:solidFill>
            <a:schemeClr val="tx1"/>
          </a:solidFill>
          <a:latin typeface="+mn-lt"/>
          <a:ea typeface="+mn-lt"/>
          <a:cs typeface="+mn-lt"/>
        </a:defRPr>
      </a:lvl2pPr>
      <a:lvl3pPr marL="914400" algn="l" defTabSz="914400">
        <a:buNone/>
        <a:defRPr sz="1800" kern="1200">
          <a:solidFill>
            <a:schemeClr val="tx1"/>
          </a:solidFill>
          <a:latin typeface="+mn-lt"/>
          <a:ea typeface="+mn-lt"/>
          <a:cs typeface="+mn-lt"/>
        </a:defRPr>
      </a:lvl3pPr>
      <a:lvl4pPr marL="1371600" algn="l" defTabSz="914400">
        <a:buNone/>
        <a:defRPr sz="1800" kern="1200">
          <a:solidFill>
            <a:schemeClr val="tx1"/>
          </a:solidFill>
          <a:latin typeface="+mn-lt"/>
          <a:ea typeface="+mn-lt"/>
          <a:cs typeface="+mn-lt"/>
        </a:defRPr>
      </a:lvl4pPr>
      <a:lvl5pPr marL="1828800" algn="l" defTabSz="914400">
        <a:buNone/>
        <a:defRPr sz="1800" kern="1200">
          <a:solidFill>
            <a:schemeClr val="tx1"/>
          </a:solidFill>
          <a:latin typeface="+mn-lt"/>
          <a:ea typeface="+mn-lt"/>
          <a:cs typeface="+mn-lt"/>
        </a:defRPr>
      </a:lvl5pPr>
      <a:lvl6pPr marL="2286000" algn="l" defTabSz="914400">
        <a:buNone/>
        <a:defRPr sz="1800" kern="1200">
          <a:solidFill>
            <a:schemeClr val="tx1"/>
          </a:solidFill>
          <a:latin typeface="+mn-lt"/>
          <a:ea typeface="+mn-lt"/>
          <a:cs typeface="+mn-lt"/>
        </a:defRPr>
      </a:lvl6pPr>
      <a:lvl7pPr marL="2743200" algn="l" defTabSz="914400">
        <a:buNone/>
        <a:defRPr sz="1800" kern="1200">
          <a:solidFill>
            <a:schemeClr val="tx1"/>
          </a:solidFill>
          <a:latin typeface="+mn-lt"/>
          <a:ea typeface="+mn-lt"/>
          <a:cs typeface="+mn-lt"/>
        </a:defRPr>
      </a:lvl7pPr>
      <a:lvl8pPr marL="3200400" algn="l" defTabSz="914400">
        <a:buNone/>
        <a:defRPr sz="1800" kern="1200">
          <a:solidFill>
            <a:schemeClr val="tx1"/>
          </a:solidFill>
          <a:latin typeface="+mn-lt"/>
          <a:ea typeface="+mn-lt"/>
          <a:cs typeface="+mn-lt"/>
        </a:defRPr>
      </a:lvl8pPr>
      <a:lvl9pPr marL="3657600" algn="l" defTabSz="914400">
        <a:buNone/>
        <a:defRPr sz="1800" kern="1200">
          <a:solidFill>
            <a:schemeClr val="tx1"/>
          </a:solidFill>
          <a:latin typeface="+mn-lt"/>
          <a:ea typeface="+mn-lt"/>
          <a:cs typeface="+mn-lt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/>
          <p:cNvPicPr>
            <a:picLocks noChangeAspect="1"/>
          </p:cNvPicPr>
          <p:nvPr/>
        </p:nvPicPr>
        <p:blipFill>
          <a:blip r:embed="rId3"/>
          <a:srcRect t="33176" b="33176"/>
          <a:stretch>
            <a:fillRect/>
          </a:stretch>
        </p:blipFill>
        <p:spPr>
          <a:xfrm>
            <a:off x="533400" y="476250"/>
            <a:ext cx="11125200" cy="2495550"/>
          </a:xfrm>
          <a:prstGeom prst="rect">
            <a:avLst/>
          </a:prstGeom>
        </p:spPr>
      </p:pic>
      <p:sp>
        <p:nvSpPr>
          <p:cNvPr id="4" name="Smart Student Task&#10;Management System">
            <a:extLst>
              <a:ext uri="{FF2B5EF4-FFF2-40B4-BE49-F238E27FC236}">
                <a16:creationId xmlns:a16="http://schemas.microsoft.com/office/drawing/2014/main" id="{7C027C5E-8466-40BE-88C4-E48A6D9B35F2}"/>
              </a:ext>
            </a:extLst>
          </p:cNvPr>
          <p:cNvSpPr>
            <a:spLocks noGrp="1"/>
          </p:cNvSpPr>
          <p:nvPr/>
        </p:nvSpPr>
        <p:spPr>
          <a:xfrm>
            <a:off x="1062087" y="2971800"/>
            <a:ext cx="13181814" cy="125730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3975" b="1">
                <a:solidFill>
                  <a:srgbClr val="142F3C"/>
                </a:solidFill>
                <a:latin typeface="Arial"/>
                <a:ea typeface="Arial"/>
                <a:cs typeface="Arial"/>
              </a:defRPr>
            </a:pPr>
            <a:r>
              <a:rPr sz="3975" b="1" u="sng" dirty="0">
                <a:solidFill>
                  <a:srgbClr val="142F3C"/>
                </a:solidFill>
                <a:latin typeface="Arial"/>
                <a:ea typeface="Arial"/>
                <a:cs typeface="Arial"/>
              </a:rPr>
              <a:t>Smart Student Task</a:t>
            </a:r>
            <a:r>
              <a:rPr lang="en-US" sz="3975" b="1" u="sng" dirty="0">
                <a:solidFill>
                  <a:srgbClr val="142F3C"/>
                </a:solidFill>
                <a:latin typeface="Arial"/>
                <a:ea typeface="Arial"/>
                <a:cs typeface="Arial"/>
              </a:rPr>
              <a:t> </a:t>
            </a:r>
            <a:r>
              <a:rPr sz="3975" b="1" u="sng" dirty="0">
                <a:solidFill>
                  <a:srgbClr val="142F3C"/>
                </a:solidFill>
                <a:latin typeface="Arial"/>
                <a:ea typeface="Arial"/>
                <a:cs typeface="Arial"/>
              </a:rPr>
              <a:t>Management System</a:t>
            </a:r>
          </a:p>
        </p:txBody>
      </p:sp>
      <p:sp>
        <p:nvSpPr>
          <p:cNvPr id="5" name="Interim Viva Presentation">
            <a:extLst>
              <a:ext uri="{FF2B5EF4-FFF2-40B4-BE49-F238E27FC236}">
                <a16:creationId xmlns:a16="http://schemas.microsoft.com/office/drawing/2014/main" id="{96FFC429-064A-491F-8CDD-37669AE2A829}"/>
              </a:ext>
            </a:extLst>
          </p:cNvPr>
          <p:cNvSpPr>
            <a:spLocks noGrp="1"/>
          </p:cNvSpPr>
          <p:nvPr/>
        </p:nvSpPr>
        <p:spPr>
          <a:xfrm>
            <a:off x="4380518" y="3600450"/>
            <a:ext cx="9429750" cy="34290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1875" b="0">
                <a:solidFill>
                  <a:srgbClr val="157C86"/>
                </a:solidFill>
                <a:latin typeface="Arial"/>
                <a:ea typeface="Arial"/>
                <a:cs typeface="Arial"/>
              </a:defRPr>
            </a:pPr>
            <a:r>
              <a:rPr sz="1875" b="0" dirty="0">
                <a:solidFill>
                  <a:srgbClr val="157C86"/>
                </a:solidFill>
                <a:latin typeface="Arial"/>
                <a:ea typeface="Arial"/>
                <a:cs typeface="Arial"/>
              </a:rPr>
              <a:t>Interim Viva Presentation</a:t>
            </a:r>
          </a:p>
        </p:txBody>
      </p:sp>
      <p:sp>
        <p:nvSpPr>
          <p:cNvPr id="6" name="Mihai Fartais">
            <a:extLst>
              <a:ext uri="{FF2B5EF4-FFF2-40B4-BE49-F238E27FC236}">
                <a16:creationId xmlns:a16="http://schemas.microsoft.com/office/drawing/2014/main" id="{D8F44B8E-A577-4700-AD81-C5AB3AB52623}"/>
              </a:ext>
            </a:extLst>
          </p:cNvPr>
          <p:cNvSpPr>
            <a:spLocks noGrp="1"/>
          </p:cNvSpPr>
          <p:nvPr/>
        </p:nvSpPr>
        <p:spPr>
          <a:xfrm>
            <a:off x="10178003" y="6076950"/>
            <a:ext cx="5715000" cy="34290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2025" b="1">
                <a:solidFill>
                  <a:srgbClr val="142F3C"/>
                </a:solidFill>
                <a:latin typeface="Arial"/>
                <a:ea typeface="Arial"/>
                <a:cs typeface="Arial"/>
              </a:defRPr>
            </a:pPr>
            <a:r>
              <a:rPr sz="2025" b="1" dirty="0">
                <a:solidFill>
                  <a:srgbClr val="142F3C"/>
                </a:solidFill>
                <a:latin typeface="Arial"/>
                <a:ea typeface="Arial"/>
                <a:cs typeface="Arial"/>
              </a:rPr>
              <a:t>Mihai Fartais</a:t>
            </a:r>
          </a:p>
        </p:txBody>
      </p:sp>
      <p:sp>
        <p:nvSpPr>
          <p:cNvPr id="7" name="Student ID 2321679">
            <a:extLst>
              <a:ext uri="{FF2B5EF4-FFF2-40B4-BE49-F238E27FC236}">
                <a16:creationId xmlns:a16="http://schemas.microsoft.com/office/drawing/2014/main" id="{A506B37F-56EA-4840-88DF-EBD6CB89962A}"/>
              </a:ext>
            </a:extLst>
          </p:cNvPr>
          <p:cNvSpPr>
            <a:spLocks noGrp="1"/>
          </p:cNvSpPr>
          <p:nvPr/>
        </p:nvSpPr>
        <p:spPr>
          <a:xfrm>
            <a:off x="10178003" y="6457950"/>
            <a:ext cx="5715000" cy="26670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1500" b="0">
                <a:solidFill>
                  <a:srgbClr val="566E79"/>
                </a:solidFill>
                <a:latin typeface="Arial"/>
                <a:ea typeface="Arial"/>
                <a:cs typeface="Arial"/>
              </a:defRPr>
            </a:pPr>
            <a:r>
              <a:rPr sz="1500" b="0">
                <a:solidFill>
                  <a:srgbClr val="566E79"/>
                </a:solidFill>
                <a:latin typeface="Arial"/>
                <a:ea typeface="Arial"/>
                <a:cs typeface="Arial"/>
              </a:rPr>
              <a:t>Student ID 2321679</a:t>
            </a:r>
          </a:p>
        </p:txBody>
      </p:sp>
    </p:spTree>
    <p:extLst>
      <p:ext uri="{BB962C8B-B14F-4D97-AF65-F5344CB8AC3E}">
        <p14:creationId xmlns:p14="http://schemas.microsoft.com/office/powerpoint/2010/main" val="35278382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title">
            <a:extLst>
              <a:ext uri="{FF2B5EF4-FFF2-40B4-BE49-F238E27FC236}">
                <a16:creationId xmlns:a16="http://schemas.microsoft.com/office/drawing/2014/main" id="{66CD05F7-4A5B-4B8B-B9BE-8A3385B35BC1}"/>
              </a:ext>
            </a:extLst>
          </p:cNvPr>
          <p:cNvSpPr>
            <a:spLocks noGrp="1"/>
          </p:cNvSpPr>
          <p:nvPr/>
        </p:nvSpPr>
        <p:spPr>
          <a:xfrm>
            <a:off x="609600" y="514350"/>
            <a:ext cx="10648950" cy="55245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2850" b="1">
                <a:solidFill>
                  <a:srgbClr val="142F3C"/>
                </a:solidFill>
                <a:latin typeface="Arial"/>
                <a:ea typeface="Arial"/>
                <a:cs typeface="Arial"/>
              </a:defRPr>
            </a:pPr>
            <a:r>
              <a:rPr sz="2850" b="1" u="sng" dirty="0">
                <a:solidFill>
                  <a:srgbClr val="142F3C"/>
                </a:solidFill>
                <a:latin typeface="Arial"/>
                <a:ea typeface="Arial"/>
                <a:cs typeface="Arial"/>
              </a:rPr>
              <a:t>Table of contents</a:t>
            </a:r>
          </a:p>
        </p:txBody>
      </p:sp>
      <p:sp>
        <p:nvSpPr>
          <p:cNvPr id="3" name="02">
            <a:extLst>
              <a:ext uri="{FF2B5EF4-FFF2-40B4-BE49-F238E27FC236}">
                <a16:creationId xmlns:a16="http://schemas.microsoft.com/office/drawing/2014/main" id="{D68F3B63-C6B4-4DE6-8357-852059BC1D57}"/>
              </a:ext>
            </a:extLst>
          </p:cNvPr>
          <p:cNvSpPr>
            <a:spLocks noGrp="1"/>
          </p:cNvSpPr>
          <p:nvPr/>
        </p:nvSpPr>
        <p:spPr>
          <a:xfrm>
            <a:off x="11049000" y="6248400"/>
            <a:ext cx="552450" cy="219075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r">
              <a:defRPr sz="1125" b="0">
                <a:solidFill>
                  <a:srgbClr val="566E79"/>
                </a:solidFill>
                <a:latin typeface="Arial"/>
                <a:ea typeface="Arial"/>
                <a:cs typeface="Arial"/>
              </a:defRPr>
            </a:pPr>
            <a:r>
              <a:rPr sz="1125" b="0">
                <a:solidFill>
                  <a:srgbClr val="566E79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01">
            <a:extLst>
              <a:ext uri="{FF2B5EF4-FFF2-40B4-BE49-F238E27FC236}">
                <a16:creationId xmlns:a16="http://schemas.microsoft.com/office/drawing/2014/main" id="{20504922-D56B-4799-A960-5AA7C802B7B6}"/>
              </a:ext>
            </a:extLst>
          </p:cNvPr>
          <p:cNvSpPr>
            <a:spLocks noGrp="1"/>
          </p:cNvSpPr>
          <p:nvPr/>
        </p:nvSpPr>
        <p:spPr>
          <a:xfrm>
            <a:off x="609600" y="1552575"/>
            <a:ext cx="476250" cy="371475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1875" b="1">
                <a:solidFill>
                  <a:srgbClr val="157C86"/>
                </a:solidFill>
                <a:latin typeface="Arial"/>
                <a:ea typeface="Arial"/>
                <a:cs typeface="Arial"/>
              </a:defRPr>
            </a:pPr>
            <a:r>
              <a:rPr sz="1875" b="1">
                <a:solidFill>
                  <a:srgbClr val="157C86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5" name="Introduction">
            <a:extLst>
              <a:ext uri="{FF2B5EF4-FFF2-40B4-BE49-F238E27FC236}">
                <a16:creationId xmlns:a16="http://schemas.microsoft.com/office/drawing/2014/main" id="{901C8F04-A103-49D8-B33B-6EE566084C53}"/>
              </a:ext>
            </a:extLst>
          </p:cNvPr>
          <p:cNvSpPr>
            <a:spLocks noGrp="1"/>
          </p:cNvSpPr>
          <p:nvPr/>
        </p:nvSpPr>
        <p:spPr>
          <a:xfrm>
            <a:off x="1266825" y="1543050"/>
            <a:ext cx="4495800" cy="428625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2025" b="0">
                <a:solidFill>
                  <a:srgbClr val="142F3C"/>
                </a:solidFill>
                <a:latin typeface="Arial"/>
                <a:ea typeface="Arial"/>
                <a:cs typeface="Arial"/>
              </a:defRPr>
            </a:pPr>
            <a:r>
              <a:rPr sz="2025" b="0">
                <a:solidFill>
                  <a:srgbClr val="142F3C"/>
                </a:solidFill>
                <a:latin typeface="Arial"/>
                <a:ea typeface="Arial"/>
                <a:cs typeface="Arial"/>
              </a:rPr>
              <a:t>Introduction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5CF7086-2604-4A9F-864C-587627AAF263}"/>
              </a:ext>
            </a:extLst>
          </p:cNvPr>
          <p:cNvSpPr>
            <a:spLocks noGrp="1"/>
          </p:cNvSpPr>
          <p:nvPr/>
        </p:nvSpPr>
        <p:spPr>
          <a:xfrm>
            <a:off x="609600" y="2076450"/>
            <a:ext cx="5124450" cy="11430"/>
          </a:xfrm>
          <a:prstGeom prst="rect">
            <a:avLst/>
          </a:prstGeom>
          <a:solidFill>
            <a:srgbClr val="CDDCE2"/>
          </a:solidFill>
          <a:ln w="0"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7" name="02">
            <a:extLst>
              <a:ext uri="{FF2B5EF4-FFF2-40B4-BE49-F238E27FC236}">
                <a16:creationId xmlns:a16="http://schemas.microsoft.com/office/drawing/2014/main" id="{685689BB-C46D-44C7-8971-E05184CA70E6}"/>
              </a:ext>
            </a:extLst>
          </p:cNvPr>
          <p:cNvSpPr>
            <a:spLocks noGrp="1"/>
          </p:cNvSpPr>
          <p:nvPr/>
        </p:nvSpPr>
        <p:spPr>
          <a:xfrm>
            <a:off x="609600" y="2390775"/>
            <a:ext cx="476250" cy="371475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1875" b="1">
                <a:solidFill>
                  <a:srgbClr val="157C86"/>
                </a:solidFill>
                <a:latin typeface="Arial"/>
                <a:ea typeface="Arial"/>
                <a:cs typeface="Arial"/>
              </a:defRPr>
            </a:pPr>
            <a:r>
              <a:rPr sz="1875" b="1">
                <a:solidFill>
                  <a:srgbClr val="157C86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8" name="Problem statement">
            <a:extLst>
              <a:ext uri="{FF2B5EF4-FFF2-40B4-BE49-F238E27FC236}">
                <a16:creationId xmlns:a16="http://schemas.microsoft.com/office/drawing/2014/main" id="{1D551C31-7D56-4F48-A11A-F590A833D7CA}"/>
              </a:ext>
            </a:extLst>
          </p:cNvPr>
          <p:cNvSpPr>
            <a:spLocks noGrp="1"/>
          </p:cNvSpPr>
          <p:nvPr/>
        </p:nvSpPr>
        <p:spPr>
          <a:xfrm>
            <a:off x="1266825" y="2381250"/>
            <a:ext cx="4495800" cy="428625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2025" b="0">
                <a:solidFill>
                  <a:srgbClr val="142F3C"/>
                </a:solidFill>
                <a:latin typeface="Arial"/>
                <a:ea typeface="Arial"/>
                <a:cs typeface="Arial"/>
              </a:defRPr>
            </a:pPr>
            <a:r>
              <a:rPr sz="2025" b="0">
                <a:solidFill>
                  <a:srgbClr val="142F3C"/>
                </a:solidFill>
                <a:latin typeface="Arial"/>
                <a:ea typeface="Arial"/>
                <a:cs typeface="Arial"/>
              </a:rPr>
              <a:t>Problem statement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388B8F1-200A-4ABB-B74E-C7E0C540E0F0}"/>
              </a:ext>
            </a:extLst>
          </p:cNvPr>
          <p:cNvSpPr>
            <a:spLocks noGrp="1"/>
          </p:cNvSpPr>
          <p:nvPr/>
        </p:nvSpPr>
        <p:spPr>
          <a:xfrm>
            <a:off x="609600" y="2914650"/>
            <a:ext cx="5124450" cy="11430"/>
          </a:xfrm>
          <a:prstGeom prst="rect">
            <a:avLst/>
          </a:prstGeom>
          <a:solidFill>
            <a:srgbClr val="CDDCE2"/>
          </a:solidFill>
          <a:ln w="0"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10" name="03">
            <a:extLst>
              <a:ext uri="{FF2B5EF4-FFF2-40B4-BE49-F238E27FC236}">
                <a16:creationId xmlns:a16="http://schemas.microsoft.com/office/drawing/2014/main" id="{6A19B0AB-7443-4D66-AE42-5077EF703E3B}"/>
              </a:ext>
            </a:extLst>
          </p:cNvPr>
          <p:cNvSpPr>
            <a:spLocks noGrp="1"/>
          </p:cNvSpPr>
          <p:nvPr/>
        </p:nvSpPr>
        <p:spPr>
          <a:xfrm>
            <a:off x="609600" y="3228975"/>
            <a:ext cx="476250" cy="371475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1875" b="1">
                <a:solidFill>
                  <a:srgbClr val="157C86"/>
                </a:solidFill>
                <a:latin typeface="Arial"/>
                <a:ea typeface="Arial"/>
                <a:cs typeface="Arial"/>
              </a:defRPr>
            </a:pPr>
            <a:r>
              <a:rPr sz="1875" b="1">
                <a:solidFill>
                  <a:srgbClr val="157C86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11" name="Aim and objectives">
            <a:extLst>
              <a:ext uri="{FF2B5EF4-FFF2-40B4-BE49-F238E27FC236}">
                <a16:creationId xmlns:a16="http://schemas.microsoft.com/office/drawing/2014/main" id="{C1CE1F31-3750-4C25-9BC0-6CFA9B7D978C}"/>
              </a:ext>
            </a:extLst>
          </p:cNvPr>
          <p:cNvSpPr>
            <a:spLocks noGrp="1"/>
          </p:cNvSpPr>
          <p:nvPr/>
        </p:nvSpPr>
        <p:spPr>
          <a:xfrm>
            <a:off x="1266825" y="3219450"/>
            <a:ext cx="4495800" cy="428625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2025" b="0">
                <a:solidFill>
                  <a:srgbClr val="142F3C"/>
                </a:solidFill>
                <a:latin typeface="Arial"/>
                <a:ea typeface="Arial"/>
                <a:cs typeface="Arial"/>
              </a:defRPr>
            </a:pPr>
            <a:r>
              <a:rPr sz="2025" b="0">
                <a:solidFill>
                  <a:srgbClr val="142F3C"/>
                </a:solidFill>
                <a:latin typeface="Arial"/>
                <a:ea typeface="Arial"/>
                <a:cs typeface="Arial"/>
              </a:rPr>
              <a:t>Aim and objectives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8E06AAC-3AF4-4271-9735-24247578E8EF}"/>
              </a:ext>
            </a:extLst>
          </p:cNvPr>
          <p:cNvSpPr>
            <a:spLocks noGrp="1"/>
          </p:cNvSpPr>
          <p:nvPr/>
        </p:nvSpPr>
        <p:spPr>
          <a:xfrm>
            <a:off x="609600" y="3752850"/>
            <a:ext cx="5124450" cy="11430"/>
          </a:xfrm>
          <a:prstGeom prst="rect">
            <a:avLst/>
          </a:prstGeom>
          <a:solidFill>
            <a:srgbClr val="CDDCE2"/>
          </a:solidFill>
          <a:ln w="0"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13" name="04">
            <a:extLst>
              <a:ext uri="{FF2B5EF4-FFF2-40B4-BE49-F238E27FC236}">
                <a16:creationId xmlns:a16="http://schemas.microsoft.com/office/drawing/2014/main" id="{9C4A0418-78B0-4934-BC01-1FB82A60E9BE}"/>
              </a:ext>
            </a:extLst>
          </p:cNvPr>
          <p:cNvSpPr>
            <a:spLocks noGrp="1"/>
          </p:cNvSpPr>
          <p:nvPr/>
        </p:nvSpPr>
        <p:spPr>
          <a:xfrm>
            <a:off x="609600" y="4067175"/>
            <a:ext cx="476250" cy="371475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1875" b="1">
                <a:solidFill>
                  <a:srgbClr val="157C86"/>
                </a:solidFill>
                <a:latin typeface="Arial"/>
                <a:ea typeface="Arial"/>
                <a:cs typeface="Arial"/>
              </a:defRPr>
            </a:pPr>
            <a:r>
              <a:rPr sz="1875" b="1">
                <a:solidFill>
                  <a:srgbClr val="157C86"/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sp>
        <p:nvSpPr>
          <p:cNvPr id="14" name="Literature review">
            <a:extLst>
              <a:ext uri="{FF2B5EF4-FFF2-40B4-BE49-F238E27FC236}">
                <a16:creationId xmlns:a16="http://schemas.microsoft.com/office/drawing/2014/main" id="{EB389C41-6F9D-417A-8373-FAC887F572F6}"/>
              </a:ext>
            </a:extLst>
          </p:cNvPr>
          <p:cNvSpPr>
            <a:spLocks noGrp="1"/>
          </p:cNvSpPr>
          <p:nvPr/>
        </p:nvSpPr>
        <p:spPr>
          <a:xfrm>
            <a:off x="1266825" y="4057650"/>
            <a:ext cx="4495800" cy="428625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2025" b="0">
                <a:solidFill>
                  <a:srgbClr val="142F3C"/>
                </a:solidFill>
                <a:latin typeface="Arial"/>
                <a:ea typeface="Arial"/>
                <a:cs typeface="Arial"/>
              </a:defRPr>
            </a:pPr>
            <a:r>
              <a:rPr sz="2025" b="0">
                <a:solidFill>
                  <a:srgbClr val="142F3C"/>
                </a:solidFill>
                <a:latin typeface="Arial"/>
                <a:ea typeface="Arial"/>
                <a:cs typeface="Arial"/>
              </a:rPr>
              <a:t>Literature review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A19D20C-6A9A-4941-A5E9-1C78DD15333C}"/>
              </a:ext>
            </a:extLst>
          </p:cNvPr>
          <p:cNvSpPr>
            <a:spLocks noGrp="1"/>
          </p:cNvSpPr>
          <p:nvPr/>
        </p:nvSpPr>
        <p:spPr>
          <a:xfrm>
            <a:off x="609600" y="4591050"/>
            <a:ext cx="5124450" cy="11430"/>
          </a:xfrm>
          <a:prstGeom prst="rect">
            <a:avLst/>
          </a:prstGeom>
          <a:solidFill>
            <a:srgbClr val="CDDCE2"/>
          </a:solidFill>
          <a:ln w="0"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16" name="05">
            <a:extLst>
              <a:ext uri="{FF2B5EF4-FFF2-40B4-BE49-F238E27FC236}">
                <a16:creationId xmlns:a16="http://schemas.microsoft.com/office/drawing/2014/main" id="{261C87D9-CAFE-4306-A46A-27A337036A69}"/>
              </a:ext>
            </a:extLst>
          </p:cNvPr>
          <p:cNvSpPr>
            <a:spLocks noGrp="1"/>
          </p:cNvSpPr>
          <p:nvPr/>
        </p:nvSpPr>
        <p:spPr>
          <a:xfrm>
            <a:off x="609600" y="4905375"/>
            <a:ext cx="476250" cy="371475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1875" b="1">
                <a:solidFill>
                  <a:srgbClr val="157C86"/>
                </a:solidFill>
                <a:latin typeface="Arial"/>
                <a:ea typeface="Arial"/>
                <a:cs typeface="Arial"/>
              </a:defRPr>
            </a:pPr>
            <a:r>
              <a:rPr sz="1875" b="1">
                <a:solidFill>
                  <a:srgbClr val="157C86"/>
                </a:solidFill>
                <a:latin typeface="Arial"/>
                <a:ea typeface="Arial"/>
                <a:cs typeface="Arial"/>
              </a:rPr>
              <a:t>05</a:t>
            </a:r>
          </a:p>
        </p:txBody>
      </p:sp>
      <p:sp>
        <p:nvSpPr>
          <p:cNvPr id="17" name="Research gap and scope">
            <a:extLst>
              <a:ext uri="{FF2B5EF4-FFF2-40B4-BE49-F238E27FC236}">
                <a16:creationId xmlns:a16="http://schemas.microsoft.com/office/drawing/2014/main" id="{AFE2F4B1-1ABD-4E5F-A2C1-0CE1B3288F0F}"/>
              </a:ext>
            </a:extLst>
          </p:cNvPr>
          <p:cNvSpPr>
            <a:spLocks noGrp="1"/>
          </p:cNvSpPr>
          <p:nvPr/>
        </p:nvSpPr>
        <p:spPr>
          <a:xfrm>
            <a:off x="1266825" y="4895850"/>
            <a:ext cx="4495800" cy="428625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2025" b="0">
                <a:solidFill>
                  <a:srgbClr val="142F3C"/>
                </a:solidFill>
                <a:latin typeface="Arial"/>
                <a:ea typeface="Arial"/>
                <a:cs typeface="Arial"/>
              </a:defRPr>
            </a:pPr>
            <a:r>
              <a:rPr sz="2025" b="0">
                <a:solidFill>
                  <a:srgbClr val="142F3C"/>
                </a:solidFill>
                <a:latin typeface="Arial"/>
                <a:ea typeface="Arial"/>
                <a:cs typeface="Arial"/>
              </a:rPr>
              <a:t>Research gap and scope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F9475EB-F38D-44E5-B461-959704AD91DF}"/>
              </a:ext>
            </a:extLst>
          </p:cNvPr>
          <p:cNvSpPr>
            <a:spLocks noGrp="1"/>
          </p:cNvSpPr>
          <p:nvPr/>
        </p:nvSpPr>
        <p:spPr>
          <a:xfrm>
            <a:off x="609600" y="5429250"/>
            <a:ext cx="5124450" cy="11430"/>
          </a:xfrm>
          <a:prstGeom prst="rect">
            <a:avLst/>
          </a:prstGeom>
          <a:solidFill>
            <a:srgbClr val="CDDCE2"/>
          </a:solidFill>
          <a:ln w="0"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19" name="06">
            <a:extLst>
              <a:ext uri="{FF2B5EF4-FFF2-40B4-BE49-F238E27FC236}">
                <a16:creationId xmlns:a16="http://schemas.microsoft.com/office/drawing/2014/main" id="{599A61D0-C09D-465A-AD07-F3BACB5FA969}"/>
              </a:ext>
            </a:extLst>
          </p:cNvPr>
          <p:cNvSpPr>
            <a:spLocks noGrp="1"/>
          </p:cNvSpPr>
          <p:nvPr/>
        </p:nvSpPr>
        <p:spPr>
          <a:xfrm>
            <a:off x="6267450" y="1552575"/>
            <a:ext cx="476250" cy="371475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1875" b="1">
                <a:solidFill>
                  <a:srgbClr val="157C86"/>
                </a:solidFill>
                <a:latin typeface="Arial"/>
                <a:ea typeface="Arial"/>
                <a:cs typeface="Arial"/>
              </a:defRPr>
            </a:pPr>
            <a:r>
              <a:rPr sz="1875" b="1">
                <a:solidFill>
                  <a:srgbClr val="157C86"/>
                </a:solidFill>
                <a:latin typeface="Arial"/>
                <a:ea typeface="Arial"/>
                <a:cs typeface="Arial"/>
              </a:rPr>
              <a:t>06</a:t>
            </a:r>
          </a:p>
        </p:txBody>
      </p:sp>
      <p:sp>
        <p:nvSpPr>
          <p:cNvPr id="20" name="Methodology">
            <a:extLst>
              <a:ext uri="{FF2B5EF4-FFF2-40B4-BE49-F238E27FC236}">
                <a16:creationId xmlns:a16="http://schemas.microsoft.com/office/drawing/2014/main" id="{546DFF91-552D-4928-86B6-3B7180C33EA4}"/>
              </a:ext>
            </a:extLst>
          </p:cNvPr>
          <p:cNvSpPr>
            <a:spLocks noGrp="1"/>
          </p:cNvSpPr>
          <p:nvPr/>
        </p:nvSpPr>
        <p:spPr>
          <a:xfrm>
            <a:off x="6924675" y="1543050"/>
            <a:ext cx="4495800" cy="428625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2025" b="0">
                <a:solidFill>
                  <a:srgbClr val="142F3C"/>
                </a:solidFill>
                <a:latin typeface="Arial"/>
                <a:ea typeface="Arial"/>
                <a:cs typeface="Arial"/>
              </a:defRPr>
            </a:pPr>
            <a:r>
              <a:rPr sz="2025" b="0" dirty="0">
                <a:solidFill>
                  <a:srgbClr val="142F3C"/>
                </a:solidFill>
                <a:latin typeface="Arial"/>
                <a:ea typeface="Arial"/>
                <a:cs typeface="Arial"/>
              </a:rPr>
              <a:t>Methodology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D377BAFC-B865-4EFF-977B-81C5FDFCD0B5}"/>
              </a:ext>
            </a:extLst>
          </p:cNvPr>
          <p:cNvSpPr>
            <a:spLocks noGrp="1"/>
          </p:cNvSpPr>
          <p:nvPr/>
        </p:nvSpPr>
        <p:spPr>
          <a:xfrm>
            <a:off x="6267450" y="2076450"/>
            <a:ext cx="5124450" cy="11430"/>
          </a:xfrm>
          <a:prstGeom prst="rect">
            <a:avLst/>
          </a:prstGeom>
          <a:solidFill>
            <a:srgbClr val="CDDCE2"/>
          </a:solidFill>
          <a:ln w="0"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22" name="07">
            <a:extLst>
              <a:ext uri="{FF2B5EF4-FFF2-40B4-BE49-F238E27FC236}">
                <a16:creationId xmlns:a16="http://schemas.microsoft.com/office/drawing/2014/main" id="{AA7CAA07-84CA-48AB-A3A5-82EFAF62BDE3}"/>
              </a:ext>
            </a:extLst>
          </p:cNvPr>
          <p:cNvSpPr>
            <a:spLocks noGrp="1"/>
          </p:cNvSpPr>
          <p:nvPr/>
        </p:nvSpPr>
        <p:spPr>
          <a:xfrm>
            <a:off x="6267450" y="2390775"/>
            <a:ext cx="476250" cy="371475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1875" b="1">
                <a:solidFill>
                  <a:srgbClr val="157C86"/>
                </a:solidFill>
                <a:latin typeface="Arial"/>
                <a:ea typeface="Arial"/>
                <a:cs typeface="Arial"/>
              </a:defRPr>
            </a:pPr>
            <a:r>
              <a:rPr sz="1875" b="1">
                <a:solidFill>
                  <a:srgbClr val="157C86"/>
                </a:solidFill>
                <a:latin typeface="Arial"/>
                <a:ea typeface="Arial"/>
                <a:cs typeface="Arial"/>
              </a:rPr>
              <a:t>07</a:t>
            </a:r>
          </a:p>
        </p:txBody>
      </p:sp>
      <p:sp>
        <p:nvSpPr>
          <p:cNvPr id="23" name="Functions and design">
            <a:extLst>
              <a:ext uri="{FF2B5EF4-FFF2-40B4-BE49-F238E27FC236}">
                <a16:creationId xmlns:a16="http://schemas.microsoft.com/office/drawing/2014/main" id="{8348309C-1768-4BAC-92DE-994F331AD393}"/>
              </a:ext>
            </a:extLst>
          </p:cNvPr>
          <p:cNvSpPr>
            <a:spLocks noGrp="1"/>
          </p:cNvSpPr>
          <p:nvPr/>
        </p:nvSpPr>
        <p:spPr>
          <a:xfrm>
            <a:off x="6924675" y="2381250"/>
            <a:ext cx="4495800" cy="428625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2025" b="0">
                <a:solidFill>
                  <a:srgbClr val="142F3C"/>
                </a:solidFill>
                <a:latin typeface="Arial"/>
                <a:ea typeface="Arial"/>
                <a:cs typeface="Arial"/>
              </a:defRPr>
            </a:pPr>
            <a:r>
              <a:rPr sz="2025" b="0">
                <a:solidFill>
                  <a:srgbClr val="142F3C"/>
                </a:solidFill>
                <a:latin typeface="Arial"/>
                <a:ea typeface="Arial"/>
                <a:cs typeface="Arial"/>
              </a:rPr>
              <a:t>Functions and design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77175421-7C3B-4DA4-AC41-FF45E1F92333}"/>
              </a:ext>
            </a:extLst>
          </p:cNvPr>
          <p:cNvSpPr>
            <a:spLocks noGrp="1"/>
          </p:cNvSpPr>
          <p:nvPr/>
        </p:nvSpPr>
        <p:spPr>
          <a:xfrm>
            <a:off x="6267450" y="2914650"/>
            <a:ext cx="5124450" cy="11430"/>
          </a:xfrm>
          <a:prstGeom prst="rect">
            <a:avLst/>
          </a:prstGeom>
          <a:solidFill>
            <a:srgbClr val="CDDCE2"/>
          </a:solidFill>
          <a:ln w="0"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25" name="08">
            <a:extLst>
              <a:ext uri="{FF2B5EF4-FFF2-40B4-BE49-F238E27FC236}">
                <a16:creationId xmlns:a16="http://schemas.microsoft.com/office/drawing/2014/main" id="{0B542043-06AA-4481-A69B-3E1883DF19BB}"/>
              </a:ext>
            </a:extLst>
          </p:cNvPr>
          <p:cNvSpPr>
            <a:spLocks noGrp="1"/>
          </p:cNvSpPr>
          <p:nvPr/>
        </p:nvSpPr>
        <p:spPr>
          <a:xfrm>
            <a:off x="6267450" y="3228975"/>
            <a:ext cx="476250" cy="371475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1875" b="1">
                <a:solidFill>
                  <a:srgbClr val="157C86"/>
                </a:solidFill>
                <a:latin typeface="Arial"/>
                <a:ea typeface="Arial"/>
                <a:cs typeface="Arial"/>
              </a:defRPr>
            </a:pPr>
            <a:r>
              <a:rPr sz="1875" b="1">
                <a:solidFill>
                  <a:srgbClr val="157C86"/>
                </a:solidFill>
                <a:latin typeface="Arial"/>
                <a:ea typeface="Arial"/>
                <a:cs typeface="Arial"/>
              </a:rPr>
              <a:t>08</a:t>
            </a:r>
          </a:p>
        </p:txBody>
      </p:sp>
      <p:sp>
        <p:nvSpPr>
          <p:cNvPr id="26" name="Testing and evaluation">
            <a:extLst>
              <a:ext uri="{FF2B5EF4-FFF2-40B4-BE49-F238E27FC236}">
                <a16:creationId xmlns:a16="http://schemas.microsoft.com/office/drawing/2014/main" id="{055DF5BB-D2F9-4786-A8A9-35EB7806540D}"/>
              </a:ext>
            </a:extLst>
          </p:cNvPr>
          <p:cNvSpPr>
            <a:spLocks noGrp="1"/>
          </p:cNvSpPr>
          <p:nvPr/>
        </p:nvSpPr>
        <p:spPr>
          <a:xfrm>
            <a:off x="6924675" y="3219450"/>
            <a:ext cx="4495800" cy="428625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2025" b="0">
                <a:solidFill>
                  <a:srgbClr val="142F3C"/>
                </a:solidFill>
                <a:latin typeface="Arial"/>
                <a:ea typeface="Arial"/>
                <a:cs typeface="Arial"/>
              </a:defRPr>
            </a:pPr>
            <a:r>
              <a:rPr sz="2025" b="0">
                <a:solidFill>
                  <a:srgbClr val="142F3C"/>
                </a:solidFill>
                <a:latin typeface="Arial"/>
                <a:ea typeface="Arial"/>
                <a:cs typeface="Arial"/>
              </a:rPr>
              <a:t>Testing and evaluation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2A1ACB71-881B-4251-B041-E762B43B66C0}"/>
              </a:ext>
            </a:extLst>
          </p:cNvPr>
          <p:cNvSpPr>
            <a:spLocks noGrp="1"/>
          </p:cNvSpPr>
          <p:nvPr/>
        </p:nvSpPr>
        <p:spPr>
          <a:xfrm>
            <a:off x="6267450" y="3752850"/>
            <a:ext cx="5124450" cy="11430"/>
          </a:xfrm>
          <a:prstGeom prst="rect">
            <a:avLst/>
          </a:prstGeom>
          <a:solidFill>
            <a:srgbClr val="CDDCE2"/>
          </a:solidFill>
          <a:ln w="0"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28" name="09">
            <a:extLst>
              <a:ext uri="{FF2B5EF4-FFF2-40B4-BE49-F238E27FC236}">
                <a16:creationId xmlns:a16="http://schemas.microsoft.com/office/drawing/2014/main" id="{593CDEB0-01D9-4EDB-8533-244C35EE4433}"/>
              </a:ext>
            </a:extLst>
          </p:cNvPr>
          <p:cNvSpPr>
            <a:spLocks noGrp="1"/>
          </p:cNvSpPr>
          <p:nvPr/>
        </p:nvSpPr>
        <p:spPr>
          <a:xfrm>
            <a:off x="6267450" y="4067175"/>
            <a:ext cx="476250" cy="371475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1875" b="1">
                <a:solidFill>
                  <a:srgbClr val="157C86"/>
                </a:solidFill>
                <a:latin typeface="Arial"/>
                <a:ea typeface="Arial"/>
                <a:cs typeface="Arial"/>
              </a:defRPr>
            </a:pPr>
            <a:r>
              <a:rPr sz="1875" b="1">
                <a:solidFill>
                  <a:srgbClr val="157C86"/>
                </a:solidFill>
                <a:latin typeface="Arial"/>
                <a:ea typeface="Arial"/>
                <a:cs typeface="Arial"/>
              </a:rPr>
              <a:t>09</a:t>
            </a:r>
          </a:p>
        </p:txBody>
      </p:sp>
      <p:sp>
        <p:nvSpPr>
          <p:cNvPr id="29" name="Project timeline">
            <a:extLst>
              <a:ext uri="{FF2B5EF4-FFF2-40B4-BE49-F238E27FC236}">
                <a16:creationId xmlns:a16="http://schemas.microsoft.com/office/drawing/2014/main" id="{E41ED16C-C0E9-46B2-823C-403E2AD9DEEC}"/>
              </a:ext>
            </a:extLst>
          </p:cNvPr>
          <p:cNvSpPr>
            <a:spLocks noGrp="1"/>
          </p:cNvSpPr>
          <p:nvPr/>
        </p:nvSpPr>
        <p:spPr>
          <a:xfrm>
            <a:off x="6924675" y="4057650"/>
            <a:ext cx="4495800" cy="428625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2025" b="0">
                <a:solidFill>
                  <a:srgbClr val="142F3C"/>
                </a:solidFill>
                <a:latin typeface="Arial"/>
                <a:ea typeface="Arial"/>
                <a:cs typeface="Arial"/>
              </a:defRPr>
            </a:pPr>
            <a:r>
              <a:rPr sz="2025" b="0">
                <a:solidFill>
                  <a:srgbClr val="142F3C"/>
                </a:solidFill>
                <a:latin typeface="Arial"/>
                <a:ea typeface="Arial"/>
                <a:cs typeface="Arial"/>
              </a:rPr>
              <a:t>Project timeline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AF2E1EFD-86B0-49D2-B323-BA36167CFC3D}"/>
              </a:ext>
            </a:extLst>
          </p:cNvPr>
          <p:cNvSpPr>
            <a:spLocks noGrp="1"/>
          </p:cNvSpPr>
          <p:nvPr/>
        </p:nvSpPr>
        <p:spPr>
          <a:xfrm>
            <a:off x="6267450" y="4591050"/>
            <a:ext cx="5124450" cy="11430"/>
          </a:xfrm>
          <a:prstGeom prst="rect">
            <a:avLst/>
          </a:prstGeom>
          <a:solidFill>
            <a:srgbClr val="CDDCE2"/>
          </a:solidFill>
          <a:ln w="0"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31" name="10">
            <a:extLst>
              <a:ext uri="{FF2B5EF4-FFF2-40B4-BE49-F238E27FC236}">
                <a16:creationId xmlns:a16="http://schemas.microsoft.com/office/drawing/2014/main" id="{2EC0BCCB-7D47-4C3E-A448-9DEC53B254CB}"/>
              </a:ext>
            </a:extLst>
          </p:cNvPr>
          <p:cNvSpPr>
            <a:spLocks noGrp="1"/>
          </p:cNvSpPr>
          <p:nvPr/>
        </p:nvSpPr>
        <p:spPr>
          <a:xfrm>
            <a:off x="6267450" y="4905375"/>
            <a:ext cx="476250" cy="371475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1875" b="1">
                <a:solidFill>
                  <a:srgbClr val="157C86"/>
                </a:solidFill>
                <a:latin typeface="Arial"/>
                <a:ea typeface="Arial"/>
                <a:cs typeface="Arial"/>
              </a:defRPr>
            </a:pPr>
            <a:r>
              <a:rPr sz="1875" b="1">
                <a:solidFill>
                  <a:srgbClr val="157C86"/>
                </a:solidFill>
                <a:latin typeface="Arial"/>
                <a:ea typeface="Arial"/>
                <a:cs typeface="Arial"/>
              </a:rPr>
              <a:t>10</a:t>
            </a:r>
          </a:p>
        </p:txBody>
      </p:sp>
      <p:sp>
        <p:nvSpPr>
          <p:cNvPr id="32" name="Conclusion and references">
            <a:extLst>
              <a:ext uri="{FF2B5EF4-FFF2-40B4-BE49-F238E27FC236}">
                <a16:creationId xmlns:a16="http://schemas.microsoft.com/office/drawing/2014/main" id="{D46525C4-76FD-45CD-A179-16610A9C1DCA}"/>
              </a:ext>
            </a:extLst>
          </p:cNvPr>
          <p:cNvSpPr>
            <a:spLocks noGrp="1"/>
          </p:cNvSpPr>
          <p:nvPr/>
        </p:nvSpPr>
        <p:spPr>
          <a:xfrm>
            <a:off x="6924675" y="4895850"/>
            <a:ext cx="4495800" cy="428625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2025" b="0">
                <a:solidFill>
                  <a:srgbClr val="142F3C"/>
                </a:solidFill>
                <a:latin typeface="Arial"/>
                <a:ea typeface="Arial"/>
                <a:cs typeface="Arial"/>
              </a:defRPr>
            </a:pPr>
            <a:r>
              <a:rPr sz="2025" b="0">
                <a:solidFill>
                  <a:srgbClr val="142F3C"/>
                </a:solidFill>
                <a:latin typeface="Arial"/>
                <a:ea typeface="Arial"/>
                <a:cs typeface="Arial"/>
              </a:rPr>
              <a:t>Conclusion and references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8FE8345E-A5BB-4843-8827-E7AE7E48F36D}"/>
              </a:ext>
            </a:extLst>
          </p:cNvPr>
          <p:cNvSpPr>
            <a:spLocks noGrp="1"/>
          </p:cNvSpPr>
          <p:nvPr/>
        </p:nvSpPr>
        <p:spPr>
          <a:xfrm>
            <a:off x="6267450" y="5429250"/>
            <a:ext cx="5124450" cy="11430"/>
          </a:xfrm>
          <a:prstGeom prst="rect">
            <a:avLst/>
          </a:prstGeom>
          <a:solidFill>
            <a:srgbClr val="CDDCE2"/>
          </a:solidFill>
          <a:ln w="0">
            <a:noFill/>
          </a:ln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97714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title">
            <a:extLst>
              <a:ext uri="{FF2B5EF4-FFF2-40B4-BE49-F238E27FC236}">
                <a16:creationId xmlns:a16="http://schemas.microsoft.com/office/drawing/2014/main" id="{E1A7870F-2B6F-4DA4-981E-302D5D64E257}"/>
              </a:ext>
            </a:extLst>
          </p:cNvPr>
          <p:cNvSpPr>
            <a:spLocks noGrp="1"/>
          </p:cNvSpPr>
          <p:nvPr/>
        </p:nvSpPr>
        <p:spPr>
          <a:xfrm>
            <a:off x="609600" y="550793"/>
            <a:ext cx="3375991" cy="55245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2850" b="1">
                <a:solidFill>
                  <a:srgbClr val="142F3C"/>
                </a:solidFill>
                <a:latin typeface="Arial"/>
                <a:ea typeface="Arial"/>
                <a:cs typeface="Arial"/>
              </a:defRPr>
            </a:pPr>
            <a:r>
              <a:rPr sz="2850" b="1" u="sng" dirty="0">
                <a:solidFill>
                  <a:srgbClr val="142F3C"/>
                </a:solidFill>
                <a:latin typeface="Arial"/>
                <a:ea typeface="Arial"/>
                <a:cs typeface="Arial"/>
              </a:rPr>
              <a:t>Introduction</a:t>
            </a:r>
          </a:p>
        </p:txBody>
      </p:sp>
      <p:sp>
        <p:nvSpPr>
          <p:cNvPr id="4" name="Students balance academic work&#10;with everyday ">
            <a:extLst>
              <a:ext uri="{FF2B5EF4-FFF2-40B4-BE49-F238E27FC236}">
                <a16:creationId xmlns:a16="http://schemas.microsoft.com/office/drawing/2014/main" id="{E2FF51AB-796B-43AE-B3BF-390337915770}"/>
              </a:ext>
            </a:extLst>
          </p:cNvPr>
          <p:cNvSpPr>
            <a:spLocks noGrp="1"/>
          </p:cNvSpPr>
          <p:nvPr/>
        </p:nvSpPr>
        <p:spPr>
          <a:xfrm>
            <a:off x="609600" y="1514475"/>
            <a:ext cx="6572250" cy="981075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2700" b="1">
                <a:solidFill>
                  <a:srgbClr val="142F3C"/>
                </a:solidFill>
                <a:latin typeface="Arial"/>
                <a:ea typeface="Arial"/>
                <a:cs typeface="Arial"/>
              </a:defRPr>
            </a:pPr>
            <a:r>
              <a:rPr sz="2700" b="1" dirty="0">
                <a:solidFill>
                  <a:srgbClr val="142F3C"/>
                </a:solidFill>
                <a:latin typeface="Arial"/>
                <a:ea typeface="Arial"/>
                <a:cs typeface="Arial"/>
              </a:rPr>
              <a:t>Students balance academic work</a:t>
            </a:r>
          </a:p>
          <a:p>
            <a:pPr algn="l">
              <a:defRPr sz="2700" b="1">
                <a:solidFill>
                  <a:srgbClr val="142F3C"/>
                </a:solidFill>
                <a:latin typeface="Arial"/>
                <a:ea typeface="Arial"/>
                <a:cs typeface="Arial"/>
              </a:defRPr>
            </a:pPr>
            <a:r>
              <a:rPr sz="2700" b="1" dirty="0">
                <a:solidFill>
                  <a:srgbClr val="142F3C"/>
                </a:solidFill>
                <a:latin typeface="Arial"/>
                <a:ea typeface="Arial"/>
                <a:cs typeface="Arial"/>
              </a:rPr>
              <a:t>with everyday commitments.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3BC70F0-B1B2-4D94-8994-E086D0A9D132}"/>
              </a:ext>
            </a:extLst>
          </p:cNvPr>
          <p:cNvSpPr>
            <a:spLocks noGrp="1"/>
          </p:cNvSpPr>
          <p:nvPr/>
        </p:nvSpPr>
        <p:spPr>
          <a:xfrm>
            <a:off x="483870" y="2716530"/>
            <a:ext cx="6191250" cy="2409825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>
            <a:noAutofit/>
          </a:bodyPr>
          <a:lstStyle/>
          <a:p>
            <a:pPr marL="215900" indent="-127000">
              <a:spcAft>
                <a:spcPts val="1800"/>
              </a:spcAft>
              <a:buChar char="•"/>
              <a:defRPr sz="1950">
                <a:solidFill>
                  <a:srgbClr val="253D49"/>
                </a:solidFill>
                <a:latin typeface="Arial"/>
                <a:ea typeface="Arial"/>
                <a:cs typeface="Arial"/>
              </a:defRPr>
            </a:pPr>
            <a:r>
              <a:rPr sz="1950" dirty="0">
                <a:solidFill>
                  <a:srgbClr val="253D49"/>
                </a:solidFill>
                <a:latin typeface="Arial"/>
                <a:ea typeface="Arial"/>
                <a:cs typeface="Arial"/>
              </a:rPr>
              <a:t>Coursework, exams and projects create overlapping deadlines.</a:t>
            </a:r>
          </a:p>
          <a:p>
            <a:pPr marL="215900" indent="-127000">
              <a:spcAft>
                <a:spcPts val="1800"/>
              </a:spcAft>
              <a:buChar char="•"/>
              <a:defRPr sz="1950">
                <a:solidFill>
                  <a:srgbClr val="253D49"/>
                </a:solidFill>
                <a:latin typeface="Arial"/>
                <a:ea typeface="Arial"/>
                <a:cs typeface="Arial"/>
              </a:defRPr>
            </a:pPr>
            <a:r>
              <a:rPr sz="1950" dirty="0">
                <a:solidFill>
                  <a:srgbClr val="253D49"/>
                </a:solidFill>
                <a:latin typeface="Arial"/>
                <a:ea typeface="Arial"/>
                <a:cs typeface="Arial"/>
              </a:rPr>
              <a:t>Part-time work and personal commitments compete for study time.</a:t>
            </a:r>
          </a:p>
          <a:p>
            <a:pPr marL="215900" indent="-127000">
              <a:spcAft>
                <a:spcPts val="1800"/>
              </a:spcAft>
              <a:buChar char="•"/>
              <a:defRPr sz="1950">
                <a:solidFill>
                  <a:srgbClr val="253D49"/>
                </a:solidFill>
                <a:latin typeface="Arial"/>
                <a:ea typeface="Arial"/>
                <a:cs typeface="Arial"/>
              </a:defRPr>
            </a:pPr>
            <a:r>
              <a:rPr sz="1950" dirty="0">
                <a:solidFill>
                  <a:srgbClr val="253D49"/>
                </a:solidFill>
                <a:latin typeface="Arial"/>
                <a:ea typeface="Arial"/>
                <a:cs typeface="Arial"/>
              </a:rPr>
              <a:t>The project brings academic tasks and progress into one web application.</a:t>
            </a:r>
          </a:p>
        </p:txBody>
      </p:sp>
      <p:sp>
        <p:nvSpPr>
          <p:cNvPr id="6" name="USERS">
            <a:extLst>
              <a:ext uri="{FF2B5EF4-FFF2-40B4-BE49-F238E27FC236}">
                <a16:creationId xmlns:a16="http://schemas.microsoft.com/office/drawing/2014/main" id="{1D553936-3BFC-43C4-A22B-D199B427FDB8}"/>
              </a:ext>
            </a:extLst>
          </p:cNvPr>
          <p:cNvSpPr>
            <a:spLocks noGrp="1"/>
          </p:cNvSpPr>
          <p:nvPr/>
        </p:nvSpPr>
        <p:spPr>
          <a:xfrm>
            <a:off x="8362151" y="1514475"/>
            <a:ext cx="3600450" cy="257175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1275" b="1">
                <a:solidFill>
                  <a:srgbClr val="157C86"/>
                </a:solidFill>
                <a:latin typeface="Arial"/>
                <a:ea typeface="Arial"/>
                <a:cs typeface="Arial"/>
              </a:defRPr>
            </a:pPr>
            <a:r>
              <a:rPr sz="1275" b="1">
                <a:solidFill>
                  <a:srgbClr val="157C86"/>
                </a:solidFill>
                <a:latin typeface="Arial"/>
                <a:ea typeface="Arial"/>
                <a:cs typeface="Arial"/>
              </a:rPr>
              <a:t>USERS</a:t>
            </a:r>
          </a:p>
        </p:txBody>
      </p:sp>
      <p:sp>
        <p:nvSpPr>
          <p:cNvPr id="7" name="University students">
            <a:extLst>
              <a:ext uri="{FF2B5EF4-FFF2-40B4-BE49-F238E27FC236}">
                <a16:creationId xmlns:a16="http://schemas.microsoft.com/office/drawing/2014/main" id="{A283E9EF-FA52-4A91-BB43-16FEA49616B6}"/>
              </a:ext>
            </a:extLst>
          </p:cNvPr>
          <p:cNvSpPr>
            <a:spLocks noGrp="1"/>
          </p:cNvSpPr>
          <p:nvPr/>
        </p:nvSpPr>
        <p:spPr>
          <a:xfrm>
            <a:off x="8362151" y="1924050"/>
            <a:ext cx="3590925" cy="62865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2175" b="1">
                <a:solidFill>
                  <a:srgbClr val="142F3C"/>
                </a:solidFill>
                <a:latin typeface="Arial"/>
                <a:ea typeface="Arial"/>
                <a:cs typeface="Arial"/>
              </a:defRPr>
            </a:pPr>
            <a:r>
              <a:rPr sz="2175" b="1">
                <a:solidFill>
                  <a:srgbClr val="142F3C"/>
                </a:solidFill>
                <a:latin typeface="Arial"/>
                <a:ea typeface="Arial"/>
                <a:cs typeface="Arial"/>
              </a:rPr>
              <a:t>University students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99DCC097-4073-4F0B-B9D7-DCCFFF9D29CD}"/>
              </a:ext>
            </a:extLst>
          </p:cNvPr>
          <p:cNvSpPr>
            <a:spLocks noGrp="1"/>
          </p:cNvSpPr>
          <p:nvPr/>
        </p:nvSpPr>
        <p:spPr>
          <a:xfrm>
            <a:off x="8362151" y="2657475"/>
            <a:ext cx="3600450" cy="11430"/>
          </a:xfrm>
          <a:prstGeom prst="rect">
            <a:avLst/>
          </a:prstGeom>
          <a:solidFill>
            <a:srgbClr val="CDDCE2"/>
          </a:solidFill>
          <a:ln w="0"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9" name="PLATFORM">
            <a:extLst>
              <a:ext uri="{FF2B5EF4-FFF2-40B4-BE49-F238E27FC236}">
                <a16:creationId xmlns:a16="http://schemas.microsoft.com/office/drawing/2014/main" id="{F6FEA8D1-A584-41F5-8BC8-DF7BF1DEC7D8}"/>
              </a:ext>
            </a:extLst>
          </p:cNvPr>
          <p:cNvSpPr>
            <a:spLocks noGrp="1"/>
          </p:cNvSpPr>
          <p:nvPr/>
        </p:nvSpPr>
        <p:spPr>
          <a:xfrm>
            <a:off x="8362151" y="2914650"/>
            <a:ext cx="3600450" cy="257175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1275" b="1">
                <a:solidFill>
                  <a:srgbClr val="157C86"/>
                </a:solidFill>
                <a:latin typeface="Arial"/>
                <a:ea typeface="Arial"/>
                <a:cs typeface="Arial"/>
              </a:defRPr>
            </a:pPr>
            <a:r>
              <a:rPr sz="1275" b="1">
                <a:solidFill>
                  <a:srgbClr val="157C86"/>
                </a:solidFill>
                <a:latin typeface="Arial"/>
                <a:ea typeface="Arial"/>
                <a:cs typeface="Arial"/>
              </a:rPr>
              <a:t>PLATFORM</a:t>
            </a:r>
          </a:p>
        </p:txBody>
      </p:sp>
      <p:sp>
        <p:nvSpPr>
          <p:cNvPr id="10" name="Desktop and mobile browsers">
            <a:extLst>
              <a:ext uri="{FF2B5EF4-FFF2-40B4-BE49-F238E27FC236}">
                <a16:creationId xmlns:a16="http://schemas.microsoft.com/office/drawing/2014/main" id="{25CF65BC-2FDA-4370-9CDD-421657C08C81}"/>
              </a:ext>
            </a:extLst>
          </p:cNvPr>
          <p:cNvSpPr>
            <a:spLocks noGrp="1"/>
          </p:cNvSpPr>
          <p:nvPr/>
        </p:nvSpPr>
        <p:spPr>
          <a:xfrm>
            <a:off x="8362151" y="3324225"/>
            <a:ext cx="3590925" cy="62865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2175" b="1">
                <a:solidFill>
                  <a:srgbClr val="142F3C"/>
                </a:solidFill>
                <a:latin typeface="Arial"/>
                <a:ea typeface="Arial"/>
                <a:cs typeface="Arial"/>
              </a:defRPr>
            </a:pPr>
            <a:r>
              <a:rPr sz="2175" b="1" dirty="0">
                <a:solidFill>
                  <a:srgbClr val="142F3C"/>
                </a:solidFill>
                <a:latin typeface="Arial"/>
                <a:ea typeface="Arial"/>
                <a:cs typeface="Arial"/>
              </a:rPr>
              <a:t>Desktop and mobile browsers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ED56B08-B67F-4599-974D-D7CFCD437AA0}"/>
              </a:ext>
            </a:extLst>
          </p:cNvPr>
          <p:cNvSpPr>
            <a:spLocks noGrp="1"/>
          </p:cNvSpPr>
          <p:nvPr/>
        </p:nvSpPr>
        <p:spPr>
          <a:xfrm>
            <a:off x="8362151" y="4057650"/>
            <a:ext cx="3600450" cy="11430"/>
          </a:xfrm>
          <a:prstGeom prst="rect">
            <a:avLst/>
          </a:prstGeom>
          <a:solidFill>
            <a:srgbClr val="CDDCE2"/>
          </a:solidFill>
          <a:ln w="0"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12" name="PURPOSE">
            <a:extLst>
              <a:ext uri="{FF2B5EF4-FFF2-40B4-BE49-F238E27FC236}">
                <a16:creationId xmlns:a16="http://schemas.microsoft.com/office/drawing/2014/main" id="{CAFBE7B7-C702-4F45-A18A-666218946FFB}"/>
              </a:ext>
            </a:extLst>
          </p:cNvPr>
          <p:cNvSpPr>
            <a:spLocks noGrp="1"/>
          </p:cNvSpPr>
          <p:nvPr/>
        </p:nvSpPr>
        <p:spPr>
          <a:xfrm>
            <a:off x="8362151" y="4314825"/>
            <a:ext cx="3600450" cy="257175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1275" b="1">
                <a:solidFill>
                  <a:srgbClr val="157C86"/>
                </a:solidFill>
                <a:latin typeface="Arial"/>
                <a:ea typeface="Arial"/>
                <a:cs typeface="Arial"/>
              </a:defRPr>
            </a:pPr>
            <a:r>
              <a:rPr sz="1275" b="1">
                <a:solidFill>
                  <a:srgbClr val="157C86"/>
                </a:solidFill>
                <a:latin typeface="Arial"/>
                <a:ea typeface="Arial"/>
                <a:cs typeface="Arial"/>
              </a:rPr>
              <a:t>PURPOSE</a:t>
            </a:r>
          </a:p>
        </p:txBody>
      </p:sp>
      <p:sp>
        <p:nvSpPr>
          <p:cNvPr id="13" name="Organise tasks and deadlines">
            <a:extLst>
              <a:ext uri="{FF2B5EF4-FFF2-40B4-BE49-F238E27FC236}">
                <a16:creationId xmlns:a16="http://schemas.microsoft.com/office/drawing/2014/main" id="{C25C5BD1-DEE6-4F87-B5B2-50FB8AE33907}"/>
              </a:ext>
            </a:extLst>
          </p:cNvPr>
          <p:cNvSpPr>
            <a:spLocks noGrp="1"/>
          </p:cNvSpPr>
          <p:nvPr/>
        </p:nvSpPr>
        <p:spPr>
          <a:xfrm>
            <a:off x="8362151" y="4724400"/>
            <a:ext cx="3590925" cy="62865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2175" b="1">
                <a:solidFill>
                  <a:srgbClr val="142F3C"/>
                </a:solidFill>
                <a:latin typeface="Arial"/>
                <a:ea typeface="Arial"/>
                <a:cs typeface="Arial"/>
              </a:defRPr>
            </a:pPr>
            <a:r>
              <a:rPr sz="2175" b="1">
                <a:solidFill>
                  <a:srgbClr val="142F3C"/>
                </a:solidFill>
                <a:latin typeface="Arial"/>
                <a:ea typeface="Arial"/>
                <a:cs typeface="Arial"/>
              </a:rPr>
              <a:t>Organise tasks and deadlines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F95AF4C-B3BB-22D5-073F-73352EDF86F8}"/>
              </a:ext>
            </a:extLst>
          </p:cNvPr>
          <p:cNvSpPr txBox="1"/>
          <p:nvPr/>
        </p:nvSpPr>
        <p:spPr>
          <a:xfrm>
            <a:off x="11777870" y="1103243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69491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title">
            <a:extLst>
              <a:ext uri="{FF2B5EF4-FFF2-40B4-BE49-F238E27FC236}">
                <a16:creationId xmlns:a16="http://schemas.microsoft.com/office/drawing/2014/main" id="{6E841381-EFA1-4728-9630-82701E76934E}"/>
              </a:ext>
            </a:extLst>
          </p:cNvPr>
          <p:cNvSpPr>
            <a:spLocks noGrp="1"/>
          </p:cNvSpPr>
          <p:nvPr/>
        </p:nvSpPr>
        <p:spPr>
          <a:xfrm>
            <a:off x="609600" y="514350"/>
            <a:ext cx="3952240" cy="55245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2850" b="1">
                <a:solidFill>
                  <a:srgbClr val="142F3C"/>
                </a:solidFill>
                <a:latin typeface="Arial"/>
                <a:ea typeface="Arial"/>
                <a:cs typeface="Arial"/>
              </a:defRPr>
            </a:pPr>
            <a:r>
              <a:rPr sz="2850" b="1" u="sng" dirty="0">
                <a:solidFill>
                  <a:srgbClr val="142F3C"/>
                </a:solidFill>
                <a:latin typeface="Arial"/>
                <a:ea typeface="Arial"/>
                <a:cs typeface="Arial"/>
              </a:rPr>
              <a:t>Problem statement</a:t>
            </a:r>
          </a:p>
        </p:txBody>
      </p:sp>
      <p:sp>
        <p:nvSpPr>
          <p:cNvPr id="4" name="Academic work becomes harder to manage when&#10;d">
            <a:extLst>
              <a:ext uri="{FF2B5EF4-FFF2-40B4-BE49-F238E27FC236}">
                <a16:creationId xmlns:a16="http://schemas.microsoft.com/office/drawing/2014/main" id="{E700C941-86AF-4F74-9B62-5A77602B7214}"/>
              </a:ext>
            </a:extLst>
          </p:cNvPr>
          <p:cNvSpPr>
            <a:spLocks noGrp="1"/>
          </p:cNvSpPr>
          <p:nvPr/>
        </p:nvSpPr>
        <p:spPr>
          <a:xfrm>
            <a:off x="609600" y="1409700"/>
            <a:ext cx="10906125" cy="89535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2550" b="1">
                <a:solidFill>
                  <a:srgbClr val="142F3C"/>
                </a:solidFill>
                <a:latin typeface="Arial"/>
                <a:ea typeface="Arial"/>
                <a:cs typeface="Arial"/>
              </a:defRPr>
            </a:pPr>
            <a:r>
              <a:rPr sz="2550" b="1">
                <a:solidFill>
                  <a:srgbClr val="142F3C"/>
                </a:solidFill>
                <a:latin typeface="Arial"/>
                <a:ea typeface="Arial"/>
                <a:cs typeface="Arial"/>
              </a:rPr>
              <a:t>Academic work becomes harder to manage when</a:t>
            </a:r>
          </a:p>
          <a:p>
            <a:pPr algn="l">
              <a:defRPr sz="2550" b="1">
                <a:solidFill>
                  <a:srgbClr val="142F3C"/>
                </a:solidFill>
                <a:latin typeface="Arial"/>
                <a:ea typeface="Arial"/>
                <a:cs typeface="Arial"/>
              </a:defRPr>
            </a:pPr>
            <a:r>
              <a:rPr sz="2550" b="1">
                <a:solidFill>
                  <a:srgbClr val="142F3C"/>
                </a:solidFill>
                <a:latin typeface="Arial"/>
                <a:ea typeface="Arial"/>
                <a:cs typeface="Arial"/>
              </a:rPr>
              <a:t>deadlines, priorities and progress are unclear.</a:t>
            </a:r>
          </a:p>
        </p:txBody>
      </p:sp>
      <p:graphicFrame>
        <p:nvGraphicFramePr>
          <p:cNvPr id="10" name="Table 9"/>
          <p:cNvGraphicFramePr/>
          <p:nvPr/>
        </p:nvGraphicFramePr>
        <p:xfrm>
          <a:off x="609600" y="2724150"/>
          <a:ext cx="10972800" cy="3124200"/>
        </p:xfrm>
        <a:graphic>
          <a:graphicData uri="http://schemas.openxmlformats.org/drawingml/2006/table">
            <a:tbl>
              <a:tblPr firstRow="1"/>
              <a:tblGrid>
                <a:gridCol w="29051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85762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2100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781050">
                <a:tc>
                  <a:txBody>
                    <a:bodyPr/>
                    <a:lstStyle/>
                    <a:p>
                      <a:r>
                        <a:rPr sz="1800" b="1">
                          <a:solidFill>
                            <a:srgbClr val="FFFFFF"/>
                          </a:solidFill>
                          <a:latin typeface="Arial"/>
                          <a:ea typeface="Arial"/>
                          <a:cs typeface="Arial"/>
                        </a:rPr>
                        <a:t>Challenge</a:t>
                      </a:r>
                    </a:p>
                  </a:txBody>
                  <a:tcPr marL="142875" marR="142875" marT="95250" marB="95250" anchor="ctr">
                    <a:solidFill>
                      <a:srgbClr val="142F3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 b="1">
                          <a:solidFill>
                            <a:srgbClr val="FFFFFF"/>
                          </a:solidFill>
                          <a:latin typeface="Arial"/>
                          <a:ea typeface="Arial"/>
                          <a:cs typeface="Arial"/>
                        </a:rPr>
                        <a:t>Effect on the student</a:t>
                      </a:r>
                    </a:p>
                  </a:txBody>
                  <a:tcPr marL="142875" marR="142875" marT="95250" marB="95250" anchor="ctr">
                    <a:solidFill>
                      <a:srgbClr val="142F3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 b="1">
                          <a:solidFill>
                            <a:srgbClr val="FFFFFF"/>
                          </a:solidFill>
                          <a:latin typeface="Arial"/>
                          <a:ea typeface="Arial"/>
                          <a:cs typeface="Arial"/>
                        </a:rPr>
                        <a:t>Planned response</a:t>
                      </a:r>
                    </a:p>
                  </a:txBody>
                  <a:tcPr marL="142875" marR="142875" marT="95250" marB="95250" anchor="ctr">
                    <a:solidFill>
                      <a:srgbClr val="142F3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81050">
                <a:tc>
                  <a:txBody>
                    <a:bodyPr/>
                    <a:lstStyle/>
                    <a:p>
                      <a:r>
                        <a:rPr sz="1800">
                          <a:solidFill>
                            <a:srgbClr val="253D49"/>
                          </a:solidFill>
                          <a:latin typeface="Arial"/>
                          <a:ea typeface="Arial"/>
                          <a:cs typeface="Arial"/>
                        </a:rPr>
                        <a:t>Overlapping deadlines</a:t>
                      </a:r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>
                          <a:solidFill>
                            <a:srgbClr val="253D49"/>
                          </a:solidFill>
                          <a:latin typeface="Arial"/>
                          <a:ea typeface="Arial"/>
                          <a:cs typeface="Arial"/>
                        </a:rPr>
                        <a:t>Important work can be missed.</a:t>
                      </a:r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>
                          <a:solidFill>
                            <a:srgbClr val="253D49"/>
                          </a:solidFill>
                          <a:latin typeface="Arial"/>
                          <a:ea typeface="Arial"/>
                          <a:cs typeface="Arial"/>
                        </a:rPr>
                        <a:t>A due date for every task.</a:t>
                      </a:r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81050">
                <a:tc>
                  <a:txBody>
                    <a:bodyPr/>
                    <a:lstStyle/>
                    <a:p>
                      <a:r>
                        <a:rPr sz="1800">
                          <a:solidFill>
                            <a:srgbClr val="253D49"/>
                          </a:solidFill>
                          <a:latin typeface="Arial"/>
                          <a:ea typeface="Arial"/>
                          <a:cs typeface="Arial"/>
                        </a:rPr>
                        <a:t>Unclear priorities</a:t>
                      </a:r>
                    </a:p>
                  </a:txBody>
                  <a:tcPr marL="142875" marR="142875" marT="95250" marB="95250" anchor="ctr">
                    <a:solidFill>
                      <a:srgbClr val="F5F8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>
                          <a:solidFill>
                            <a:srgbClr val="253D49"/>
                          </a:solidFill>
                          <a:latin typeface="Arial"/>
                          <a:ea typeface="Arial"/>
                          <a:cs typeface="Arial"/>
                        </a:rPr>
                        <a:t>Hard to decide where to start.</a:t>
                      </a:r>
                    </a:p>
                  </a:txBody>
                  <a:tcPr marL="142875" marR="142875" marT="95250" marB="95250" anchor="ctr">
                    <a:solidFill>
                      <a:srgbClr val="F5F8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>
                          <a:solidFill>
                            <a:srgbClr val="253D49"/>
                          </a:solidFill>
                          <a:latin typeface="Arial"/>
                          <a:ea typeface="Arial"/>
                          <a:cs typeface="Arial"/>
                        </a:rPr>
                        <a:t>A priority level for each task.</a:t>
                      </a:r>
                    </a:p>
                  </a:txBody>
                  <a:tcPr marL="142875" marR="142875" marT="95250" marB="95250" anchor="ctr">
                    <a:solidFill>
                      <a:srgbClr val="F5F8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81050">
                <a:tc>
                  <a:txBody>
                    <a:bodyPr/>
                    <a:lstStyle/>
                    <a:p>
                      <a:r>
                        <a:rPr sz="1800">
                          <a:solidFill>
                            <a:srgbClr val="253D49"/>
                          </a:solidFill>
                          <a:latin typeface="Arial"/>
                          <a:ea typeface="Arial"/>
                          <a:cs typeface="Arial"/>
                        </a:rPr>
                        <a:t>Scattered task records</a:t>
                      </a:r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>
                          <a:solidFill>
                            <a:srgbClr val="253D49"/>
                          </a:solidFill>
                          <a:latin typeface="Arial"/>
                          <a:ea typeface="Arial"/>
                          <a:cs typeface="Arial"/>
                        </a:rPr>
                        <a:t>Hard to see what is finished.</a:t>
                      </a:r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>
                          <a:solidFill>
                            <a:srgbClr val="253D49"/>
                          </a:solidFill>
                          <a:latin typeface="Arial"/>
                          <a:ea typeface="Arial"/>
                          <a:cs typeface="Arial"/>
                        </a:rPr>
                        <a:t>One organised dashboard.</a:t>
                      </a:r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384960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title">
            <a:extLst>
              <a:ext uri="{FF2B5EF4-FFF2-40B4-BE49-F238E27FC236}">
                <a16:creationId xmlns:a16="http://schemas.microsoft.com/office/drawing/2014/main" id="{7EFD3A30-FD3D-4928-8FC9-07BBD924FDA7}"/>
              </a:ext>
            </a:extLst>
          </p:cNvPr>
          <p:cNvSpPr>
            <a:spLocks noGrp="1"/>
          </p:cNvSpPr>
          <p:nvPr/>
        </p:nvSpPr>
        <p:spPr>
          <a:xfrm>
            <a:off x="609600" y="514350"/>
            <a:ext cx="10648950" cy="55245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2850" b="1">
                <a:solidFill>
                  <a:srgbClr val="142F3C"/>
                </a:solidFill>
                <a:latin typeface="Arial"/>
                <a:ea typeface="Arial"/>
                <a:cs typeface="Arial"/>
              </a:defRPr>
            </a:pPr>
            <a:r>
              <a:rPr sz="2850" b="1" u="sng" dirty="0">
                <a:solidFill>
                  <a:srgbClr val="142F3C"/>
                </a:solidFill>
                <a:latin typeface="Arial"/>
                <a:ea typeface="Arial"/>
                <a:cs typeface="Arial"/>
              </a:rPr>
              <a:t>Aim and objectives</a:t>
            </a:r>
          </a:p>
        </p:txBody>
      </p:sp>
      <p:sp>
        <p:nvSpPr>
          <p:cNvPr id="4" name="To build a simple web application that helps ">
            <a:extLst>
              <a:ext uri="{FF2B5EF4-FFF2-40B4-BE49-F238E27FC236}">
                <a16:creationId xmlns:a16="http://schemas.microsoft.com/office/drawing/2014/main" id="{3B030A98-8B23-498B-8FAC-D5AF7C0E7B9D}"/>
              </a:ext>
            </a:extLst>
          </p:cNvPr>
          <p:cNvSpPr>
            <a:spLocks noGrp="1"/>
          </p:cNvSpPr>
          <p:nvPr/>
        </p:nvSpPr>
        <p:spPr>
          <a:xfrm>
            <a:off x="609600" y="1381125"/>
            <a:ext cx="10953750" cy="1000125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2475" b="1">
                <a:solidFill>
                  <a:srgbClr val="142F3C"/>
                </a:solidFill>
                <a:latin typeface="Arial"/>
                <a:ea typeface="Arial"/>
                <a:cs typeface="Arial"/>
              </a:defRPr>
            </a:pPr>
            <a:r>
              <a:rPr sz="2475" b="1">
                <a:solidFill>
                  <a:srgbClr val="142F3C"/>
                </a:solidFill>
                <a:latin typeface="Arial"/>
                <a:ea typeface="Arial"/>
                <a:cs typeface="Arial"/>
              </a:rPr>
              <a:t>To build a simple web application that helps students</a:t>
            </a:r>
          </a:p>
          <a:p>
            <a:pPr algn="l">
              <a:defRPr sz="2475" b="1">
                <a:solidFill>
                  <a:srgbClr val="142F3C"/>
                </a:solidFill>
                <a:latin typeface="Arial"/>
                <a:ea typeface="Arial"/>
                <a:cs typeface="Arial"/>
              </a:defRPr>
            </a:pPr>
            <a:r>
              <a:rPr sz="2475" b="1">
                <a:solidFill>
                  <a:srgbClr val="142F3C"/>
                </a:solidFill>
                <a:latin typeface="Arial"/>
                <a:ea typeface="Arial"/>
                <a:cs typeface="Arial"/>
              </a:rPr>
              <a:t>organise academic tasks and manage their workload.</a:t>
            </a:r>
          </a:p>
        </p:txBody>
      </p:sp>
      <p:sp>
        <p:nvSpPr>
          <p:cNvPr id="5" name="01">
            <a:extLst>
              <a:ext uri="{FF2B5EF4-FFF2-40B4-BE49-F238E27FC236}">
                <a16:creationId xmlns:a16="http://schemas.microsoft.com/office/drawing/2014/main" id="{28368ED1-52CC-464E-A2A7-D6A932A707AA}"/>
              </a:ext>
            </a:extLst>
          </p:cNvPr>
          <p:cNvSpPr>
            <a:spLocks noGrp="1"/>
          </p:cNvSpPr>
          <p:nvPr/>
        </p:nvSpPr>
        <p:spPr>
          <a:xfrm>
            <a:off x="609600" y="2828925"/>
            <a:ext cx="428625" cy="34290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1875" b="1">
                <a:solidFill>
                  <a:srgbClr val="157C86"/>
                </a:solidFill>
                <a:latin typeface="Arial"/>
                <a:ea typeface="Arial"/>
                <a:cs typeface="Arial"/>
              </a:defRPr>
            </a:pPr>
            <a:r>
              <a:rPr sz="1875" b="1" dirty="0">
                <a:solidFill>
                  <a:srgbClr val="157C86"/>
                </a:solidFill>
                <a:latin typeface="Arial"/>
                <a:ea typeface="Arial"/>
                <a:cs typeface="Arial"/>
              </a:rPr>
              <a:t>1</a:t>
            </a:r>
            <a:r>
              <a:rPr lang="en-US" sz="1875" b="1" dirty="0">
                <a:solidFill>
                  <a:srgbClr val="157C86"/>
                </a:solidFill>
                <a:latin typeface="Arial"/>
                <a:ea typeface="Arial"/>
                <a:cs typeface="Arial"/>
              </a:rPr>
              <a:t>.</a:t>
            </a:r>
            <a:endParaRPr sz="1875" b="1" dirty="0">
              <a:solidFill>
                <a:srgbClr val="157C86"/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6" name="Understand student needs">
            <a:extLst>
              <a:ext uri="{FF2B5EF4-FFF2-40B4-BE49-F238E27FC236}">
                <a16:creationId xmlns:a16="http://schemas.microsoft.com/office/drawing/2014/main" id="{3B8452B0-B3F5-4B9A-B2F8-577556084C1F}"/>
              </a:ext>
            </a:extLst>
          </p:cNvPr>
          <p:cNvSpPr>
            <a:spLocks noGrp="1"/>
          </p:cNvSpPr>
          <p:nvPr/>
        </p:nvSpPr>
        <p:spPr>
          <a:xfrm>
            <a:off x="1238250" y="2819400"/>
            <a:ext cx="4667250" cy="352425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1950" b="1">
                <a:solidFill>
                  <a:srgbClr val="142F3C"/>
                </a:solidFill>
                <a:latin typeface="Arial"/>
                <a:ea typeface="Arial"/>
                <a:cs typeface="Arial"/>
              </a:defRPr>
            </a:pPr>
            <a:r>
              <a:rPr sz="1950" b="1">
                <a:solidFill>
                  <a:srgbClr val="142F3C"/>
                </a:solidFill>
                <a:latin typeface="Arial"/>
                <a:ea typeface="Arial"/>
                <a:cs typeface="Arial"/>
              </a:rPr>
              <a:t>Understand student needs</a:t>
            </a:r>
          </a:p>
        </p:txBody>
      </p:sp>
      <p:sp>
        <p:nvSpPr>
          <p:cNvPr id="7" name="Investigate assignment and deadline challenge">
            <a:extLst>
              <a:ext uri="{FF2B5EF4-FFF2-40B4-BE49-F238E27FC236}">
                <a16:creationId xmlns:a16="http://schemas.microsoft.com/office/drawing/2014/main" id="{D97DFCDB-FB13-4BB0-AF35-C4924D20E26A}"/>
              </a:ext>
            </a:extLst>
          </p:cNvPr>
          <p:cNvSpPr>
            <a:spLocks noGrp="1"/>
          </p:cNvSpPr>
          <p:nvPr/>
        </p:nvSpPr>
        <p:spPr>
          <a:xfrm>
            <a:off x="1238250" y="3219450"/>
            <a:ext cx="4524375" cy="55245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1650" b="0">
                <a:solidFill>
                  <a:srgbClr val="566E79"/>
                </a:solidFill>
                <a:latin typeface="Arial"/>
                <a:ea typeface="Arial"/>
                <a:cs typeface="Arial"/>
              </a:defRPr>
            </a:pPr>
            <a:r>
              <a:rPr sz="1650" b="0">
                <a:solidFill>
                  <a:srgbClr val="566E79"/>
                </a:solidFill>
                <a:latin typeface="Arial"/>
                <a:ea typeface="Arial"/>
                <a:cs typeface="Arial"/>
              </a:rPr>
              <a:t>Investigate assignment and deadline challenges.</a:t>
            </a:r>
          </a:p>
        </p:txBody>
      </p:sp>
      <p:sp>
        <p:nvSpPr>
          <p:cNvPr id="8" name="02">
            <a:extLst>
              <a:ext uri="{FF2B5EF4-FFF2-40B4-BE49-F238E27FC236}">
                <a16:creationId xmlns:a16="http://schemas.microsoft.com/office/drawing/2014/main" id="{CF55163C-0373-49C3-9234-6A6C6ECBDD9B}"/>
              </a:ext>
            </a:extLst>
          </p:cNvPr>
          <p:cNvSpPr>
            <a:spLocks noGrp="1"/>
          </p:cNvSpPr>
          <p:nvPr/>
        </p:nvSpPr>
        <p:spPr>
          <a:xfrm>
            <a:off x="6238875" y="2828925"/>
            <a:ext cx="428625" cy="34290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1875" b="1">
                <a:solidFill>
                  <a:srgbClr val="157C86"/>
                </a:solidFill>
                <a:latin typeface="Arial"/>
                <a:ea typeface="Arial"/>
                <a:cs typeface="Arial"/>
              </a:defRPr>
            </a:pPr>
            <a:r>
              <a:rPr sz="1875" b="1" dirty="0">
                <a:solidFill>
                  <a:srgbClr val="157C86"/>
                </a:solidFill>
                <a:latin typeface="Arial"/>
                <a:ea typeface="Arial"/>
                <a:cs typeface="Arial"/>
              </a:rPr>
              <a:t>2</a:t>
            </a:r>
            <a:r>
              <a:rPr lang="en-US" sz="1875" b="1" dirty="0">
                <a:solidFill>
                  <a:srgbClr val="157C86"/>
                </a:solidFill>
                <a:latin typeface="Arial"/>
                <a:ea typeface="Arial"/>
                <a:cs typeface="Arial"/>
              </a:rPr>
              <a:t>.</a:t>
            </a:r>
            <a:endParaRPr sz="1875" b="1" dirty="0">
              <a:solidFill>
                <a:srgbClr val="157C86"/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9" name="Review existing work">
            <a:extLst>
              <a:ext uri="{FF2B5EF4-FFF2-40B4-BE49-F238E27FC236}">
                <a16:creationId xmlns:a16="http://schemas.microsoft.com/office/drawing/2014/main" id="{AACAC98C-F726-49B2-98A3-204677D45225}"/>
              </a:ext>
            </a:extLst>
          </p:cNvPr>
          <p:cNvSpPr>
            <a:spLocks noGrp="1"/>
          </p:cNvSpPr>
          <p:nvPr/>
        </p:nvSpPr>
        <p:spPr>
          <a:xfrm>
            <a:off x="6867525" y="2819400"/>
            <a:ext cx="4667250" cy="352425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1950" b="1">
                <a:solidFill>
                  <a:srgbClr val="142F3C"/>
                </a:solidFill>
                <a:latin typeface="Arial"/>
                <a:ea typeface="Arial"/>
                <a:cs typeface="Arial"/>
              </a:defRPr>
            </a:pPr>
            <a:r>
              <a:rPr sz="1950" b="1">
                <a:solidFill>
                  <a:srgbClr val="142F3C"/>
                </a:solidFill>
                <a:latin typeface="Arial"/>
                <a:ea typeface="Arial"/>
                <a:cs typeface="Arial"/>
              </a:rPr>
              <a:t>Review existing work</a:t>
            </a:r>
          </a:p>
        </p:txBody>
      </p:sp>
      <p:sp>
        <p:nvSpPr>
          <p:cNvPr id="10" name="Study research and task management tools.">
            <a:extLst>
              <a:ext uri="{FF2B5EF4-FFF2-40B4-BE49-F238E27FC236}">
                <a16:creationId xmlns:a16="http://schemas.microsoft.com/office/drawing/2014/main" id="{594C830A-0491-4C20-9D4C-8F4085442DD3}"/>
              </a:ext>
            </a:extLst>
          </p:cNvPr>
          <p:cNvSpPr>
            <a:spLocks noGrp="1"/>
          </p:cNvSpPr>
          <p:nvPr/>
        </p:nvSpPr>
        <p:spPr>
          <a:xfrm>
            <a:off x="6867525" y="3219450"/>
            <a:ext cx="4524375" cy="55245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1650" b="0">
                <a:solidFill>
                  <a:srgbClr val="566E79"/>
                </a:solidFill>
                <a:latin typeface="Arial"/>
                <a:ea typeface="Arial"/>
                <a:cs typeface="Arial"/>
              </a:defRPr>
            </a:pPr>
            <a:r>
              <a:rPr sz="1650" b="0">
                <a:solidFill>
                  <a:srgbClr val="566E79"/>
                </a:solidFill>
                <a:latin typeface="Arial"/>
                <a:ea typeface="Arial"/>
                <a:cs typeface="Arial"/>
              </a:rPr>
              <a:t>Study research and task management tools.</a:t>
            </a:r>
          </a:p>
        </p:txBody>
      </p:sp>
      <p:sp>
        <p:nvSpPr>
          <p:cNvPr id="11" name="03">
            <a:extLst>
              <a:ext uri="{FF2B5EF4-FFF2-40B4-BE49-F238E27FC236}">
                <a16:creationId xmlns:a16="http://schemas.microsoft.com/office/drawing/2014/main" id="{2EE0D85D-F8B9-4232-9F52-BB6E167654B6}"/>
              </a:ext>
            </a:extLst>
          </p:cNvPr>
          <p:cNvSpPr>
            <a:spLocks noGrp="1"/>
          </p:cNvSpPr>
          <p:nvPr/>
        </p:nvSpPr>
        <p:spPr>
          <a:xfrm>
            <a:off x="609600" y="3914775"/>
            <a:ext cx="428625" cy="34290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1875" b="1">
                <a:solidFill>
                  <a:srgbClr val="157C86"/>
                </a:solidFill>
                <a:latin typeface="Arial"/>
                <a:ea typeface="Arial"/>
                <a:cs typeface="Arial"/>
              </a:defRPr>
            </a:pPr>
            <a:r>
              <a:rPr sz="1875" b="1" dirty="0">
                <a:solidFill>
                  <a:srgbClr val="157C86"/>
                </a:solidFill>
                <a:latin typeface="Arial"/>
                <a:ea typeface="Arial"/>
                <a:cs typeface="Arial"/>
              </a:rPr>
              <a:t>3</a:t>
            </a:r>
            <a:r>
              <a:rPr lang="en-US" sz="1875" b="1" dirty="0">
                <a:solidFill>
                  <a:srgbClr val="157C86"/>
                </a:solidFill>
                <a:latin typeface="Arial"/>
                <a:ea typeface="Arial"/>
                <a:cs typeface="Arial"/>
              </a:rPr>
              <a:t>.</a:t>
            </a:r>
            <a:endParaRPr sz="1875" b="1" dirty="0">
              <a:solidFill>
                <a:srgbClr val="157C86"/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12" name="Design the interface">
            <a:extLst>
              <a:ext uri="{FF2B5EF4-FFF2-40B4-BE49-F238E27FC236}">
                <a16:creationId xmlns:a16="http://schemas.microsoft.com/office/drawing/2014/main" id="{CF083C30-7932-4BB0-9487-9371C7A5CD7B}"/>
              </a:ext>
            </a:extLst>
          </p:cNvPr>
          <p:cNvSpPr>
            <a:spLocks noGrp="1"/>
          </p:cNvSpPr>
          <p:nvPr/>
        </p:nvSpPr>
        <p:spPr>
          <a:xfrm>
            <a:off x="1238250" y="3905250"/>
            <a:ext cx="4667250" cy="352425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1950" b="1">
                <a:solidFill>
                  <a:srgbClr val="142F3C"/>
                </a:solidFill>
                <a:latin typeface="Arial"/>
                <a:ea typeface="Arial"/>
                <a:cs typeface="Arial"/>
              </a:defRPr>
            </a:pPr>
            <a:r>
              <a:rPr sz="1950" b="1">
                <a:solidFill>
                  <a:srgbClr val="142F3C"/>
                </a:solidFill>
                <a:latin typeface="Arial"/>
                <a:ea typeface="Arial"/>
                <a:cs typeface="Arial"/>
              </a:rPr>
              <a:t>Design the interface</a:t>
            </a:r>
          </a:p>
        </p:txBody>
      </p:sp>
      <p:sp>
        <p:nvSpPr>
          <p:cNvPr id="13" name="Keep the academic workflow clear and responsi">
            <a:extLst>
              <a:ext uri="{FF2B5EF4-FFF2-40B4-BE49-F238E27FC236}">
                <a16:creationId xmlns:a16="http://schemas.microsoft.com/office/drawing/2014/main" id="{8A456F9F-36AE-46F2-A231-5B62616325E6}"/>
              </a:ext>
            </a:extLst>
          </p:cNvPr>
          <p:cNvSpPr>
            <a:spLocks noGrp="1"/>
          </p:cNvSpPr>
          <p:nvPr/>
        </p:nvSpPr>
        <p:spPr>
          <a:xfrm>
            <a:off x="1238250" y="4305300"/>
            <a:ext cx="4524375" cy="55245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1650" b="0">
                <a:solidFill>
                  <a:srgbClr val="566E79"/>
                </a:solidFill>
                <a:latin typeface="Arial"/>
                <a:ea typeface="Arial"/>
                <a:cs typeface="Arial"/>
              </a:defRPr>
            </a:pPr>
            <a:r>
              <a:rPr sz="1650" b="0">
                <a:solidFill>
                  <a:srgbClr val="566E79"/>
                </a:solidFill>
                <a:latin typeface="Arial"/>
                <a:ea typeface="Arial"/>
                <a:cs typeface="Arial"/>
              </a:rPr>
              <a:t>Keep the academic workflow clear and responsive.</a:t>
            </a:r>
          </a:p>
        </p:txBody>
      </p:sp>
      <p:sp>
        <p:nvSpPr>
          <p:cNvPr id="14" name="04">
            <a:extLst>
              <a:ext uri="{FF2B5EF4-FFF2-40B4-BE49-F238E27FC236}">
                <a16:creationId xmlns:a16="http://schemas.microsoft.com/office/drawing/2014/main" id="{3F98E06F-2795-4740-8EEB-A495794795E8}"/>
              </a:ext>
            </a:extLst>
          </p:cNvPr>
          <p:cNvSpPr>
            <a:spLocks noGrp="1"/>
          </p:cNvSpPr>
          <p:nvPr/>
        </p:nvSpPr>
        <p:spPr>
          <a:xfrm>
            <a:off x="6238875" y="3914775"/>
            <a:ext cx="428625" cy="34290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1875" b="1">
                <a:solidFill>
                  <a:srgbClr val="157C86"/>
                </a:solidFill>
                <a:latin typeface="Arial"/>
                <a:ea typeface="Arial"/>
                <a:cs typeface="Arial"/>
              </a:defRPr>
            </a:pPr>
            <a:r>
              <a:rPr lang="en-US" sz="1875" b="1" dirty="0">
                <a:solidFill>
                  <a:srgbClr val="157C86"/>
                </a:solidFill>
                <a:latin typeface="Arial"/>
                <a:ea typeface="Arial"/>
                <a:cs typeface="Arial"/>
              </a:rPr>
              <a:t>4.</a:t>
            </a:r>
            <a:endParaRPr sz="1875" b="1" dirty="0">
              <a:solidFill>
                <a:srgbClr val="157C86"/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15" name="Develop the system">
            <a:extLst>
              <a:ext uri="{FF2B5EF4-FFF2-40B4-BE49-F238E27FC236}">
                <a16:creationId xmlns:a16="http://schemas.microsoft.com/office/drawing/2014/main" id="{8C5DC3EB-6323-462E-B6D4-36BDEDA65662}"/>
              </a:ext>
            </a:extLst>
          </p:cNvPr>
          <p:cNvSpPr>
            <a:spLocks noGrp="1"/>
          </p:cNvSpPr>
          <p:nvPr/>
        </p:nvSpPr>
        <p:spPr>
          <a:xfrm>
            <a:off x="6867525" y="3905250"/>
            <a:ext cx="4667250" cy="352425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1950" b="1">
                <a:solidFill>
                  <a:srgbClr val="142F3C"/>
                </a:solidFill>
                <a:latin typeface="Arial"/>
                <a:ea typeface="Arial"/>
                <a:cs typeface="Arial"/>
              </a:defRPr>
            </a:pPr>
            <a:r>
              <a:rPr sz="1950" b="1">
                <a:solidFill>
                  <a:srgbClr val="142F3C"/>
                </a:solidFill>
                <a:latin typeface="Arial"/>
                <a:ea typeface="Arial"/>
                <a:cs typeface="Arial"/>
              </a:rPr>
              <a:t>Develop the system</a:t>
            </a:r>
          </a:p>
        </p:txBody>
      </p:sp>
      <p:sp>
        <p:nvSpPr>
          <p:cNvPr id="16" name="Use React and Firebase services.">
            <a:extLst>
              <a:ext uri="{FF2B5EF4-FFF2-40B4-BE49-F238E27FC236}">
                <a16:creationId xmlns:a16="http://schemas.microsoft.com/office/drawing/2014/main" id="{13C74891-161E-41B9-9D24-EDF7C710AF63}"/>
              </a:ext>
            </a:extLst>
          </p:cNvPr>
          <p:cNvSpPr>
            <a:spLocks noGrp="1"/>
          </p:cNvSpPr>
          <p:nvPr/>
        </p:nvSpPr>
        <p:spPr>
          <a:xfrm>
            <a:off x="6867525" y="4305300"/>
            <a:ext cx="4524375" cy="55245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1650" b="0">
                <a:solidFill>
                  <a:srgbClr val="566E79"/>
                </a:solidFill>
                <a:latin typeface="Arial"/>
                <a:ea typeface="Arial"/>
                <a:cs typeface="Arial"/>
              </a:defRPr>
            </a:pPr>
            <a:r>
              <a:rPr sz="1650" b="0">
                <a:solidFill>
                  <a:srgbClr val="566E79"/>
                </a:solidFill>
                <a:latin typeface="Arial"/>
                <a:ea typeface="Arial"/>
                <a:cs typeface="Arial"/>
              </a:rPr>
              <a:t>Use React and Firebase services.</a:t>
            </a:r>
          </a:p>
        </p:txBody>
      </p:sp>
      <p:sp>
        <p:nvSpPr>
          <p:cNvPr id="17" name="05">
            <a:extLst>
              <a:ext uri="{FF2B5EF4-FFF2-40B4-BE49-F238E27FC236}">
                <a16:creationId xmlns:a16="http://schemas.microsoft.com/office/drawing/2014/main" id="{F00E3977-2EB5-4431-AAA7-A6B33E2FE449}"/>
              </a:ext>
            </a:extLst>
          </p:cNvPr>
          <p:cNvSpPr>
            <a:spLocks noGrp="1"/>
          </p:cNvSpPr>
          <p:nvPr/>
        </p:nvSpPr>
        <p:spPr>
          <a:xfrm>
            <a:off x="609600" y="5000625"/>
            <a:ext cx="428625" cy="34290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1875" b="1">
                <a:solidFill>
                  <a:srgbClr val="157C86"/>
                </a:solidFill>
                <a:latin typeface="Arial"/>
                <a:ea typeface="Arial"/>
                <a:cs typeface="Arial"/>
              </a:defRPr>
            </a:pPr>
            <a:r>
              <a:rPr sz="1875" b="1" dirty="0">
                <a:solidFill>
                  <a:srgbClr val="157C86"/>
                </a:solidFill>
                <a:latin typeface="Arial"/>
                <a:ea typeface="Arial"/>
                <a:cs typeface="Arial"/>
              </a:rPr>
              <a:t>5</a:t>
            </a:r>
            <a:r>
              <a:rPr lang="en-US" sz="1875" b="1" dirty="0">
                <a:solidFill>
                  <a:srgbClr val="157C86"/>
                </a:solidFill>
                <a:latin typeface="Arial"/>
                <a:ea typeface="Arial"/>
                <a:cs typeface="Arial"/>
              </a:rPr>
              <a:t>.</a:t>
            </a:r>
            <a:endParaRPr sz="1875" b="1" dirty="0">
              <a:solidFill>
                <a:srgbClr val="157C86"/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18" name="Implement the main features">
            <a:extLst>
              <a:ext uri="{FF2B5EF4-FFF2-40B4-BE49-F238E27FC236}">
                <a16:creationId xmlns:a16="http://schemas.microsoft.com/office/drawing/2014/main" id="{A177C471-B1ED-488A-AC9E-AAD0C428BBE1}"/>
              </a:ext>
            </a:extLst>
          </p:cNvPr>
          <p:cNvSpPr>
            <a:spLocks noGrp="1"/>
          </p:cNvSpPr>
          <p:nvPr/>
        </p:nvSpPr>
        <p:spPr>
          <a:xfrm>
            <a:off x="1238250" y="4991100"/>
            <a:ext cx="4667250" cy="352425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1950" b="1">
                <a:solidFill>
                  <a:srgbClr val="142F3C"/>
                </a:solidFill>
                <a:latin typeface="Arial"/>
                <a:ea typeface="Arial"/>
                <a:cs typeface="Arial"/>
              </a:defRPr>
            </a:pPr>
            <a:r>
              <a:rPr sz="1950" b="1">
                <a:solidFill>
                  <a:srgbClr val="142F3C"/>
                </a:solidFill>
                <a:latin typeface="Arial"/>
                <a:ea typeface="Arial"/>
                <a:cs typeface="Arial"/>
              </a:rPr>
              <a:t>Implement the main features</a:t>
            </a:r>
          </a:p>
        </p:txBody>
      </p:sp>
      <p:sp>
        <p:nvSpPr>
          <p:cNvPr id="19" name="Add accounts, tasks, priorities and progress.">
            <a:extLst>
              <a:ext uri="{FF2B5EF4-FFF2-40B4-BE49-F238E27FC236}">
                <a16:creationId xmlns:a16="http://schemas.microsoft.com/office/drawing/2014/main" id="{D03D5E47-E2E1-440B-89C7-EC0680F4F598}"/>
              </a:ext>
            </a:extLst>
          </p:cNvPr>
          <p:cNvSpPr>
            <a:spLocks noGrp="1"/>
          </p:cNvSpPr>
          <p:nvPr/>
        </p:nvSpPr>
        <p:spPr>
          <a:xfrm>
            <a:off x="1238250" y="5314950"/>
            <a:ext cx="4524375" cy="55245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1650" b="0">
                <a:solidFill>
                  <a:srgbClr val="566E79"/>
                </a:solidFill>
                <a:latin typeface="Arial"/>
                <a:ea typeface="Arial"/>
                <a:cs typeface="Arial"/>
              </a:defRPr>
            </a:pPr>
            <a:r>
              <a:rPr sz="1650" b="0" dirty="0">
                <a:solidFill>
                  <a:srgbClr val="566E79"/>
                </a:solidFill>
                <a:latin typeface="Arial"/>
                <a:ea typeface="Arial"/>
                <a:cs typeface="Arial"/>
              </a:rPr>
              <a:t>Add accounts, tasks, priorities and progress.</a:t>
            </a:r>
          </a:p>
        </p:txBody>
      </p:sp>
      <p:sp>
        <p:nvSpPr>
          <p:cNvPr id="20" name="06">
            <a:extLst>
              <a:ext uri="{FF2B5EF4-FFF2-40B4-BE49-F238E27FC236}">
                <a16:creationId xmlns:a16="http://schemas.microsoft.com/office/drawing/2014/main" id="{06969E79-7F3D-4294-B65D-2DB32E147909}"/>
              </a:ext>
            </a:extLst>
          </p:cNvPr>
          <p:cNvSpPr>
            <a:spLocks noGrp="1"/>
          </p:cNvSpPr>
          <p:nvPr/>
        </p:nvSpPr>
        <p:spPr>
          <a:xfrm>
            <a:off x="6238875" y="5000625"/>
            <a:ext cx="428625" cy="34290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1875" b="1">
                <a:solidFill>
                  <a:srgbClr val="157C86"/>
                </a:solidFill>
                <a:latin typeface="Arial"/>
                <a:ea typeface="Arial"/>
                <a:cs typeface="Arial"/>
              </a:defRPr>
            </a:pPr>
            <a:r>
              <a:rPr sz="1875" b="1" dirty="0">
                <a:solidFill>
                  <a:srgbClr val="157C86"/>
                </a:solidFill>
                <a:latin typeface="Arial"/>
                <a:ea typeface="Arial"/>
                <a:cs typeface="Arial"/>
              </a:rPr>
              <a:t>6</a:t>
            </a:r>
            <a:r>
              <a:rPr lang="en-US" sz="1875" b="1" dirty="0">
                <a:solidFill>
                  <a:srgbClr val="157C86"/>
                </a:solidFill>
                <a:latin typeface="Arial"/>
                <a:ea typeface="Arial"/>
                <a:cs typeface="Arial"/>
              </a:rPr>
              <a:t>.</a:t>
            </a:r>
            <a:endParaRPr sz="1875" b="1" dirty="0">
              <a:solidFill>
                <a:srgbClr val="157C86"/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21" name="Test and evaluate">
            <a:extLst>
              <a:ext uri="{FF2B5EF4-FFF2-40B4-BE49-F238E27FC236}">
                <a16:creationId xmlns:a16="http://schemas.microsoft.com/office/drawing/2014/main" id="{78BA7E26-1DF9-45BF-9FBF-8B7449489BB5}"/>
              </a:ext>
            </a:extLst>
          </p:cNvPr>
          <p:cNvSpPr>
            <a:spLocks noGrp="1"/>
          </p:cNvSpPr>
          <p:nvPr/>
        </p:nvSpPr>
        <p:spPr>
          <a:xfrm>
            <a:off x="6867525" y="4991100"/>
            <a:ext cx="4667250" cy="352425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1950" b="1">
                <a:solidFill>
                  <a:srgbClr val="142F3C"/>
                </a:solidFill>
                <a:latin typeface="Arial"/>
                <a:ea typeface="Arial"/>
                <a:cs typeface="Arial"/>
              </a:defRPr>
            </a:pPr>
            <a:r>
              <a:rPr sz="1950" b="1">
                <a:solidFill>
                  <a:srgbClr val="142F3C"/>
                </a:solidFill>
                <a:latin typeface="Arial"/>
                <a:ea typeface="Arial"/>
                <a:cs typeface="Arial"/>
              </a:rPr>
              <a:t>Test and evaluate</a:t>
            </a:r>
          </a:p>
        </p:txBody>
      </p:sp>
      <p:sp>
        <p:nvSpPr>
          <p:cNvPr id="22" name="Check functions and gather student feedback.">
            <a:extLst>
              <a:ext uri="{FF2B5EF4-FFF2-40B4-BE49-F238E27FC236}">
                <a16:creationId xmlns:a16="http://schemas.microsoft.com/office/drawing/2014/main" id="{2219CF89-A1A6-4200-A98F-629C39A3D096}"/>
              </a:ext>
            </a:extLst>
          </p:cNvPr>
          <p:cNvSpPr>
            <a:spLocks noGrp="1"/>
          </p:cNvSpPr>
          <p:nvPr/>
        </p:nvSpPr>
        <p:spPr>
          <a:xfrm>
            <a:off x="6867525" y="5391150"/>
            <a:ext cx="4524375" cy="55245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1650" b="0">
                <a:solidFill>
                  <a:srgbClr val="566E79"/>
                </a:solidFill>
                <a:latin typeface="Arial"/>
                <a:ea typeface="Arial"/>
                <a:cs typeface="Arial"/>
              </a:defRPr>
            </a:pPr>
            <a:r>
              <a:rPr sz="1650" b="0">
                <a:solidFill>
                  <a:srgbClr val="566E79"/>
                </a:solidFill>
                <a:latin typeface="Arial"/>
                <a:ea typeface="Arial"/>
                <a:cs typeface="Arial"/>
              </a:rPr>
              <a:t>Check functions and gather student feedback.</a:t>
            </a:r>
          </a:p>
        </p:txBody>
      </p:sp>
    </p:spTree>
    <p:extLst>
      <p:ext uri="{BB962C8B-B14F-4D97-AF65-F5344CB8AC3E}">
        <p14:creationId xmlns:p14="http://schemas.microsoft.com/office/powerpoint/2010/main" val="41850558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title">
            <a:extLst>
              <a:ext uri="{FF2B5EF4-FFF2-40B4-BE49-F238E27FC236}">
                <a16:creationId xmlns:a16="http://schemas.microsoft.com/office/drawing/2014/main" id="{37D055F4-BE7B-4F76-BD9B-2A05FF9C14EA}"/>
              </a:ext>
            </a:extLst>
          </p:cNvPr>
          <p:cNvSpPr>
            <a:spLocks noGrp="1"/>
          </p:cNvSpPr>
          <p:nvPr/>
        </p:nvSpPr>
        <p:spPr>
          <a:xfrm>
            <a:off x="609600" y="514350"/>
            <a:ext cx="10648950" cy="55245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2850" b="1">
                <a:solidFill>
                  <a:srgbClr val="142F3C"/>
                </a:solidFill>
                <a:latin typeface="Arial"/>
                <a:ea typeface="Arial"/>
                <a:cs typeface="Arial"/>
              </a:defRPr>
            </a:pPr>
            <a:r>
              <a:rPr sz="2850" b="1" u="sng" dirty="0">
                <a:solidFill>
                  <a:srgbClr val="142F3C"/>
                </a:solidFill>
                <a:latin typeface="Arial"/>
                <a:ea typeface="Arial"/>
                <a:cs typeface="Arial"/>
              </a:rPr>
              <a:t>Literature review</a:t>
            </a:r>
          </a:p>
        </p:txBody>
      </p:sp>
      <p:sp>
        <p:nvSpPr>
          <p:cNvPr id="5" name="Research supports structured academic plannin">
            <a:extLst>
              <a:ext uri="{FF2B5EF4-FFF2-40B4-BE49-F238E27FC236}">
                <a16:creationId xmlns:a16="http://schemas.microsoft.com/office/drawing/2014/main" id="{35576E4C-1025-4070-800C-CB48E1F2120B}"/>
              </a:ext>
            </a:extLst>
          </p:cNvPr>
          <p:cNvSpPr>
            <a:spLocks noGrp="1"/>
          </p:cNvSpPr>
          <p:nvPr/>
        </p:nvSpPr>
        <p:spPr>
          <a:xfrm>
            <a:off x="609600" y="1428750"/>
            <a:ext cx="10972800" cy="47625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2400" b="1">
                <a:solidFill>
                  <a:srgbClr val="142F3C"/>
                </a:solidFill>
                <a:latin typeface="Arial"/>
                <a:ea typeface="Arial"/>
                <a:cs typeface="Arial"/>
              </a:defRPr>
            </a:pPr>
            <a:r>
              <a:rPr sz="2400" b="1">
                <a:solidFill>
                  <a:srgbClr val="142F3C"/>
                </a:solidFill>
                <a:latin typeface="Arial"/>
                <a:ea typeface="Arial"/>
                <a:cs typeface="Arial"/>
              </a:rPr>
              <a:t>Research supports structured academic planning.</a:t>
            </a:r>
          </a:p>
        </p:txBody>
      </p:sp>
      <p:graphicFrame>
        <p:nvGraphicFramePr>
          <p:cNvPr id="13" name="Table 12"/>
          <p:cNvGraphicFramePr/>
          <p:nvPr>
            <p:extLst>
              <p:ext uri="{D42A27DB-BD31-4B8C-83A1-F6EECF244321}">
                <p14:modId xmlns:p14="http://schemas.microsoft.com/office/powerpoint/2010/main" val="1467187280"/>
              </p:ext>
            </p:extLst>
          </p:nvPr>
        </p:nvGraphicFramePr>
        <p:xfrm>
          <a:off x="609600" y="2276475"/>
          <a:ext cx="10972800" cy="3314700"/>
        </p:xfrm>
        <a:graphic>
          <a:graphicData uri="http://schemas.openxmlformats.org/drawingml/2006/table">
            <a:tbl>
              <a:tblPr firstRow="1"/>
              <a:tblGrid>
                <a:gridCol w="29908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20052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78142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104900">
                <a:tc>
                  <a:txBody>
                    <a:bodyPr/>
                    <a:lstStyle/>
                    <a:p>
                      <a:r>
                        <a:rPr sz="1725" b="1">
                          <a:solidFill>
                            <a:srgbClr val="FFFFFF"/>
                          </a:solidFill>
                          <a:latin typeface="Arial"/>
                          <a:ea typeface="Arial"/>
                          <a:cs typeface="Arial"/>
                        </a:rPr>
                        <a:t>Research</a:t>
                      </a:r>
                    </a:p>
                  </a:txBody>
                  <a:tcPr marL="142875" marR="142875" marT="95250" marB="95250" anchor="ctr">
                    <a:solidFill>
                      <a:srgbClr val="142F3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 b="1">
                          <a:solidFill>
                            <a:srgbClr val="FFFFFF"/>
                          </a:solidFill>
                          <a:latin typeface="Arial"/>
                          <a:ea typeface="Arial"/>
                          <a:cs typeface="Arial"/>
                        </a:rPr>
                        <a:t>Finding</a:t>
                      </a:r>
                    </a:p>
                  </a:txBody>
                  <a:tcPr marL="142875" marR="142875" marT="95250" marB="95250" anchor="ctr">
                    <a:solidFill>
                      <a:srgbClr val="142F3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 b="1">
                          <a:solidFill>
                            <a:srgbClr val="FFFFFF"/>
                          </a:solidFill>
                          <a:latin typeface="Arial"/>
                          <a:ea typeface="Arial"/>
                          <a:cs typeface="Arial"/>
                        </a:rPr>
                        <a:t>Design implication</a:t>
                      </a:r>
                    </a:p>
                  </a:txBody>
                  <a:tcPr marL="142875" marR="142875" marT="95250" marB="95250" anchor="ctr">
                    <a:solidFill>
                      <a:srgbClr val="142F3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04900">
                <a:tc>
                  <a:txBody>
                    <a:bodyPr/>
                    <a:lstStyle/>
                    <a:p>
                      <a:r>
                        <a:rPr lang="en-US" sz="1725" dirty="0">
                          <a:solidFill>
                            <a:srgbClr val="253D49"/>
                          </a:solidFill>
                          <a:latin typeface="Arial"/>
                          <a:ea typeface="Arial"/>
                          <a:cs typeface="Arial"/>
                        </a:rPr>
                        <a:t>Trello (</a:t>
                      </a:r>
                      <a:r>
                        <a:rPr lang="en-US" sz="1800" b="0" u="none" strike="noStrike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card-and-board system</a:t>
                      </a:r>
                      <a:r>
                        <a:rPr lang="en-US" sz="1600" dirty="0"/>
                        <a:t>.)</a:t>
                      </a:r>
                      <a:endParaRPr sz="1725" dirty="0">
                        <a:solidFill>
                          <a:srgbClr val="253D49"/>
                        </a:solidFill>
                        <a:latin typeface="Arial"/>
                        <a:ea typeface="Arial"/>
                        <a:cs typeface="Arial"/>
                      </a:endParaRPr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 dirty="0">
                          <a:solidFill>
                            <a:srgbClr val="253D49"/>
                          </a:solidFill>
                          <a:latin typeface="Arial"/>
                          <a:ea typeface="Arial"/>
                          <a:cs typeface="Arial"/>
                        </a:rPr>
                        <a:t>A Trello study in one course reported earlier submissions and stronger assessment results.</a:t>
                      </a:r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>
                          <a:solidFill>
                            <a:srgbClr val="253D49"/>
                          </a:solidFill>
                          <a:latin typeface="Arial"/>
                          <a:ea typeface="Arial"/>
                          <a:cs typeface="Arial"/>
                        </a:rPr>
                        <a:t>Keep task organisation and due dates easy to see.</a:t>
                      </a:r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104900">
                <a:tc>
                  <a:txBody>
                    <a:bodyPr/>
                    <a:lstStyle/>
                    <a:p>
                      <a:endParaRPr sz="1725" dirty="0">
                        <a:solidFill>
                          <a:srgbClr val="253D49"/>
                        </a:solidFill>
                        <a:latin typeface="Arial"/>
                        <a:ea typeface="Arial"/>
                        <a:cs typeface="Arial"/>
                      </a:endParaRPr>
                    </a:p>
                  </a:txBody>
                  <a:tcPr marL="142875" marR="142875" marT="95250" marB="95250" anchor="ctr">
                    <a:solidFill>
                      <a:srgbClr val="F5F8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>
                          <a:solidFill>
                            <a:srgbClr val="253D49"/>
                          </a:solidFill>
                          <a:latin typeface="Arial"/>
                          <a:ea typeface="Arial"/>
                          <a:cs typeface="Arial"/>
                        </a:rPr>
                        <a:t>Study activity increased around exam weeks.</a:t>
                      </a:r>
                    </a:p>
                  </a:txBody>
                  <a:tcPr marL="142875" marR="142875" marT="95250" marB="95250" anchor="ctr">
                    <a:solidFill>
                      <a:srgbClr val="F5F8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 dirty="0">
                          <a:solidFill>
                            <a:srgbClr val="253D49"/>
                          </a:solidFill>
                          <a:latin typeface="Arial"/>
                          <a:ea typeface="Arial"/>
                          <a:cs typeface="Arial"/>
                        </a:rPr>
                        <a:t>Show upcoming deadlines and academic progress together.</a:t>
                      </a:r>
                    </a:p>
                  </a:txBody>
                  <a:tcPr marL="142875" marR="142875" marT="95250" marB="95250" anchor="ctr">
                    <a:solidFill>
                      <a:srgbClr val="F5F8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085353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title">
            <a:extLst>
              <a:ext uri="{FF2B5EF4-FFF2-40B4-BE49-F238E27FC236}">
                <a16:creationId xmlns:a16="http://schemas.microsoft.com/office/drawing/2014/main" id="{3922FA01-AE5D-47BB-B450-3262198D2540}"/>
              </a:ext>
            </a:extLst>
          </p:cNvPr>
          <p:cNvSpPr>
            <a:spLocks noGrp="1"/>
          </p:cNvSpPr>
          <p:nvPr/>
        </p:nvSpPr>
        <p:spPr>
          <a:xfrm>
            <a:off x="609600" y="514350"/>
            <a:ext cx="10648950" cy="55245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2850" b="1">
                <a:solidFill>
                  <a:srgbClr val="142F3C"/>
                </a:solidFill>
                <a:latin typeface="Arial"/>
                <a:ea typeface="Arial"/>
                <a:cs typeface="Arial"/>
              </a:defRPr>
            </a:pPr>
            <a:r>
              <a:rPr sz="2850" b="1" u="sng" dirty="0">
                <a:solidFill>
                  <a:srgbClr val="142F3C"/>
                </a:solidFill>
                <a:latin typeface="Arial"/>
                <a:ea typeface="Arial"/>
                <a:cs typeface="Arial"/>
              </a:rPr>
              <a:t>Research gap and scope</a:t>
            </a:r>
          </a:p>
        </p:txBody>
      </p:sp>
      <p:sp>
        <p:nvSpPr>
          <p:cNvPr id="4" name="Project contribution">
            <a:extLst>
              <a:ext uri="{FF2B5EF4-FFF2-40B4-BE49-F238E27FC236}">
                <a16:creationId xmlns:a16="http://schemas.microsoft.com/office/drawing/2014/main" id="{F293ED96-30D6-47CA-8DEA-E0C9C904F2B9}"/>
              </a:ext>
            </a:extLst>
          </p:cNvPr>
          <p:cNvSpPr>
            <a:spLocks noGrp="1"/>
          </p:cNvSpPr>
          <p:nvPr/>
        </p:nvSpPr>
        <p:spPr>
          <a:xfrm>
            <a:off x="609600" y="1485900"/>
            <a:ext cx="5181600" cy="38100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2100" b="1">
                <a:solidFill>
                  <a:srgbClr val="142F3C"/>
                </a:solidFill>
                <a:latin typeface="Arial"/>
                <a:ea typeface="Arial"/>
                <a:cs typeface="Arial"/>
              </a:defRPr>
            </a:pPr>
            <a:r>
              <a:rPr sz="2100" b="1">
                <a:solidFill>
                  <a:srgbClr val="142F3C"/>
                </a:solidFill>
                <a:latin typeface="Arial"/>
                <a:ea typeface="Arial"/>
                <a:cs typeface="Arial"/>
              </a:rPr>
              <a:t>Project contribution</a:t>
            </a:r>
          </a:p>
        </p:txBody>
      </p:sp>
      <p:sp>
        <p:nvSpPr>
          <p:cNvPr id="5" name="A focused academic workflow&#10;with fewer setup ">
            <a:extLst>
              <a:ext uri="{FF2B5EF4-FFF2-40B4-BE49-F238E27FC236}">
                <a16:creationId xmlns:a16="http://schemas.microsoft.com/office/drawing/2014/main" id="{A948C081-11AC-4984-A9FB-26577B68D147}"/>
              </a:ext>
            </a:extLst>
          </p:cNvPr>
          <p:cNvSpPr>
            <a:spLocks noGrp="1"/>
          </p:cNvSpPr>
          <p:nvPr/>
        </p:nvSpPr>
        <p:spPr>
          <a:xfrm>
            <a:off x="609600" y="2066925"/>
            <a:ext cx="5153025" cy="95250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2625" b="1">
                <a:solidFill>
                  <a:srgbClr val="157C86"/>
                </a:solidFill>
                <a:latin typeface="Arial"/>
                <a:ea typeface="Arial"/>
                <a:cs typeface="Arial"/>
              </a:defRPr>
            </a:pPr>
            <a:r>
              <a:rPr sz="2625" b="1">
                <a:solidFill>
                  <a:srgbClr val="157C86"/>
                </a:solidFill>
                <a:latin typeface="Arial"/>
                <a:ea typeface="Arial"/>
                <a:cs typeface="Arial"/>
              </a:rPr>
              <a:t>A focused academic workflow</a:t>
            </a:r>
          </a:p>
          <a:p>
            <a:pPr algn="l">
              <a:defRPr sz="2625" b="1">
                <a:solidFill>
                  <a:srgbClr val="157C86"/>
                </a:solidFill>
                <a:latin typeface="Arial"/>
                <a:ea typeface="Arial"/>
                <a:cs typeface="Arial"/>
              </a:defRPr>
            </a:pPr>
            <a:r>
              <a:rPr sz="2625" b="1">
                <a:solidFill>
                  <a:srgbClr val="157C86"/>
                </a:solidFill>
                <a:latin typeface="Arial"/>
                <a:ea typeface="Arial"/>
                <a:cs typeface="Arial"/>
              </a:rPr>
              <a:t>with fewer setup steps.</a:t>
            </a:r>
          </a:p>
        </p:txBody>
      </p:sp>
      <p:sp>
        <p:nvSpPr>
          <p:cNvPr id="6" name="Trello, Notion and similar tools can support ">
            <a:extLst>
              <a:ext uri="{FF2B5EF4-FFF2-40B4-BE49-F238E27FC236}">
                <a16:creationId xmlns:a16="http://schemas.microsoft.com/office/drawing/2014/main" id="{5B4113E8-6A44-4CC2-ABE8-8A969AEF922F}"/>
              </a:ext>
            </a:extLst>
          </p:cNvPr>
          <p:cNvSpPr>
            <a:spLocks noGrp="1"/>
          </p:cNvSpPr>
          <p:nvPr/>
        </p:nvSpPr>
        <p:spPr>
          <a:xfrm>
            <a:off x="609600" y="3343275"/>
            <a:ext cx="4933950" cy="1266825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1950" b="0">
                <a:solidFill>
                  <a:srgbClr val="253D49"/>
                </a:solidFill>
                <a:latin typeface="Arial"/>
                <a:ea typeface="Arial"/>
                <a:cs typeface="Arial"/>
              </a:defRPr>
            </a:pPr>
            <a:r>
              <a:rPr sz="1950" b="0" dirty="0">
                <a:solidFill>
                  <a:srgbClr val="253D49"/>
                </a:solidFill>
                <a:latin typeface="Arial"/>
                <a:ea typeface="Arial"/>
                <a:cs typeface="Arial"/>
              </a:rPr>
              <a:t>Trello, Notion and similar tools can support students. This project will explore whether a smaller, dedicated interface is useful and easy to use.</a:t>
            </a:r>
          </a:p>
        </p:txBody>
      </p:sp>
      <p:sp>
        <p:nvSpPr>
          <p:cNvPr id="9" name="Included">
            <a:extLst>
              <a:ext uri="{FF2B5EF4-FFF2-40B4-BE49-F238E27FC236}">
                <a16:creationId xmlns:a16="http://schemas.microsoft.com/office/drawing/2014/main" id="{CC1C4FB9-61D7-4D40-A388-75F514646E6D}"/>
              </a:ext>
            </a:extLst>
          </p:cNvPr>
          <p:cNvSpPr>
            <a:spLocks noGrp="1"/>
          </p:cNvSpPr>
          <p:nvPr/>
        </p:nvSpPr>
        <p:spPr>
          <a:xfrm>
            <a:off x="6572250" y="1485900"/>
            <a:ext cx="4552950" cy="333375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2100" b="1">
                <a:solidFill>
                  <a:srgbClr val="142F3C"/>
                </a:solidFill>
                <a:latin typeface="Arial"/>
                <a:ea typeface="Arial"/>
                <a:cs typeface="Arial"/>
              </a:defRPr>
            </a:pPr>
            <a:r>
              <a:rPr sz="2100" b="1">
                <a:solidFill>
                  <a:srgbClr val="142F3C"/>
                </a:solidFill>
                <a:latin typeface="Arial"/>
                <a:ea typeface="Arial"/>
                <a:cs typeface="Arial"/>
              </a:rPr>
              <a:t>Included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E422DF9-D1D1-49D8-9288-957D6695C356}"/>
              </a:ext>
            </a:extLst>
          </p:cNvPr>
          <p:cNvSpPr>
            <a:spLocks noGrp="1"/>
          </p:cNvSpPr>
          <p:nvPr/>
        </p:nvSpPr>
        <p:spPr>
          <a:xfrm>
            <a:off x="6629400" y="2047875"/>
            <a:ext cx="4648200" cy="175260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>
            <a:noAutofit/>
          </a:bodyPr>
          <a:lstStyle/>
          <a:p>
            <a:pPr marL="215900" indent="-127000">
              <a:spcAft>
                <a:spcPts val="1600"/>
              </a:spcAft>
              <a:buChar char="•"/>
              <a:defRPr sz="1875">
                <a:solidFill>
                  <a:srgbClr val="253D49"/>
                </a:solidFill>
                <a:latin typeface="Arial"/>
                <a:ea typeface="Arial"/>
                <a:cs typeface="Arial"/>
              </a:defRPr>
            </a:pPr>
            <a:r>
              <a:rPr sz="1875">
                <a:solidFill>
                  <a:srgbClr val="253D49"/>
                </a:solidFill>
                <a:latin typeface="Arial"/>
                <a:ea typeface="Arial"/>
                <a:cs typeface="Arial"/>
              </a:rPr>
              <a:t>Personal accounts and academic tasks</a:t>
            </a:r>
          </a:p>
          <a:p>
            <a:pPr marL="215900" indent="-127000">
              <a:spcAft>
                <a:spcPts val="1600"/>
              </a:spcAft>
              <a:buChar char="•"/>
              <a:defRPr sz="1875">
                <a:solidFill>
                  <a:srgbClr val="253D49"/>
                </a:solidFill>
                <a:latin typeface="Arial"/>
                <a:ea typeface="Arial"/>
                <a:cs typeface="Arial"/>
              </a:defRPr>
            </a:pPr>
            <a:r>
              <a:rPr sz="1875">
                <a:solidFill>
                  <a:srgbClr val="253D49"/>
                </a:solidFill>
                <a:latin typeface="Arial"/>
                <a:ea typeface="Arial"/>
                <a:cs typeface="Arial"/>
              </a:rPr>
              <a:t>Deadlines, priorities and completion</a:t>
            </a:r>
          </a:p>
          <a:p>
            <a:pPr marL="215900" indent="-127000">
              <a:spcAft>
                <a:spcPts val="1600"/>
              </a:spcAft>
              <a:buChar char="•"/>
              <a:defRPr sz="1875">
                <a:solidFill>
                  <a:srgbClr val="253D49"/>
                </a:solidFill>
                <a:latin typeface="Arial"/>
                <a:ea typeface="Arial"/>
                <a:cs typeface="Arial"/>
              </a:defRPr>
            </a:pPr>
            <a:r>
              <a:rPr sz="1875">
                <a:solidFill>
                  <a:srgbClr val="253D49"/>
                </a:solidFill>
                <a:latin typeface="Arial"/>
                <a:ea typeface="Arial"/>
                <a:cs typeface="Arial"/>
              </a:rPr>
              <a:t>Responsive web access</a:t>
            </a:r>
          </a:p>
        </p:txBody>
      </p:sp>
      <p:sp>
        <p:nvSpPr>
          <p:cNvPr id="11" name="Outside scope">
            <a:extLst>
              <a:ext uri="{FF2B5EF4-FFF2-40B4-BE49-F238E27FC236}">
                <a16:creationId xmlns:a16="http://schemas.microsoft.com/office/drawing/2014/main" id="{C71E7F27-FE7F-4E81-91BD-9316DD440083}"/>
              </a:ext>
            </a:extLst>
          </p:cNvPr>
          <p:cNvSpPr>
            <a:spLocks noGrp="1"/>
          </p:cNvSpPr>
          <p:nvPr/>
        </p:nvSpPr>
        <p:spPr>
          <a:xfrm>
            <a:off x="6572250" y="4143375"/>
            <a:ext cx="4552950" cy="333375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2100" b="1">
                <a:solidFill>
                  <a:srgbClr val="142F3C"/>
                </a:solidFill>
                <a:latin typeface="Arial"/>
                <a:ea typeface="Arial"/>
                <a:cs typeface="Arial"/>
              </a:defRPr>
            </a:pPr>
            <a:r>
              <a:rPr sz="2100" b="1">
                <a:solidFill>
                  <a:srgbClr val="142F3C"/>
                </a:solidFill>
                <a:latin typeface="Arial"/>
                <a:ea typeface="Arial"/>
                <a:cs typeface="Arial"/>
              </a:rPr>
              <a:t>Outside scope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B2BA4D7-E2CA-4E24-A339-3945A89662D6}"/>
              </a:ext>
            </a:extLst>
          </p:cNvPr>
          <p:cNvSpPr>
            <a:spLocks noGrp="1"/>
          </p:cNvSpPr>
          <p:nvPr/>
        </p:nvSpPr>
        <p:spPr>
          <a:xfrm>
            <a:off x="6629400" y="4619625"/>
            <a:ext cx="4648200" cy="140970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>
            <a:noAutofit/>
          </a:bodyPr>
          <a:lstStyle/>
          <a:p>
            <a:pPr marL="215900" indent="-127000">
              <a:spcAft>
                <a:spcPts val="1200"/>
              </a:spcAft>
              <a:buChar char="•"/>
              <a:defRPr sz="1725">
                <a:solidFill>
                  <a:srgbClr val="253D49"/>
                </a:solidFill>
                <a:latin typeface="Arial"/>
                <a:ea typeface="Arial"/>
                <a:cs typeface="Arial"/>
              </a:defRPr>
            </a:pPr>
            <a:r>
              <a:rPr sz="1725">
                <a:solidFill>
                  <a:srgbClr val="253D49"/>
                </a:solidFill>
                <a:latin typeface="Arial"/>
                <a:ea typeface="Arial"/>
                <a:cs typeface="Arial"/>
              </a:rPr>
              <a:t>Native Android and iOS apps</a:t>
            </a:r>
          </a:p>
          <a:p>
            <a:pPr marL="215900" indent="-127000">
              <a:spcAft>
                <a:spcPts val="1200"/>
              </a:spcAft>
              <a:buChar char="•"/>
              <a:defRPr sz="1725">
                <a:solidFill>
                  <a:srgbClr val="253D49"/>
                </a:solidFill>
                <a:latin typeface="Arial"/>
                <a:ea typeface="Arial"/>
                <a:cs typeface="Arial"/>
              </a:defRPr>
            </a:pPr>
            <a:r>
              <a:rPr sz="1725">
                <a:solidFill>
                  <a:srgbClr val="253D49"/>
                </a:solidFill>
                <a:latin typeface="Arial"/>
                <a:ea typeface="Arial"/>
                <a:cs typeface="Arial"/>
              </a:rPr>
              <a:t>University and external calendar integration</a:t>
            </a:r>
          </a:p>
          <a:p>
            <a:pPr marL="215900" indent="-127000">
              <a:spcAft>
                <a:spcPts val="1200"/>
              </a:spcAft>
              <a:buChar char="•"/>
              <a:defRPr sz="1725">
                <a:solidFill>
                  <a:srgbClr val="253D49"/>
                </a:solidFill>
                <a:latin typeface="Arial"/>
                <a:ea typeface="Arial"/>
                <a:cs typeface="Arial"/>
              </a:defRPr>
            </a:pPr>
            <a:r>
              <a:rPr sz="1725">
                <a:solidFill>
                  <a:srgbClr val="253D49"/>
                </a:solidFill>
                <a:latin typeface="Arial"/>
                <a:ea typeface="Arial"/>
                <a:cs typeface="Arial"/>
              </a:rPr>
              <a:t>AI features</a:t>
            </a:r>
          </a:p>
        </p:txBody>
      </p:sp>
    </p:spTree>
    <p:extLst>
      <p:ext uri="{BB962C8B-B14F-4D97-AF65-F5344CB8AC3E}">
        <p14:creationId xmlns:p14="http://schemas.microsoft.com/office/powerpoint/2010/main" val="4274588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title">
            <a:extLst>
              <a:ext uri="{FF2B5EF4-FFF2-40B4-BE49-F238E27FC236}">
                <a16:creationId xmlns:a16="http://schemas.microsoft.com/office/drawing/2014/main" id="{24CD3EF1-2A1B-4E0A-B4D6-1D350F54C24A}"/>
              </a:ext>
            </a:extLst>
          </p:cNvPr>
          <p:cNvSpPr>
            <a:spLocks noGrp="1"/>
          </p:cNvSpPr>
          <p:nvPr/>
        </p:nvSpPr>
        <p:spPr>
          <a:xfrm>
            <a:off x="609600" y="514350"/>
            <a:ext cx="10648950" cy="55245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2850" b="1">
                <a:solidFill>
                  <a:srgbClr val="142F3C"/>
                </a:solidFill>
                <a:latin typeface="Arial"/>
                <a:ea typeface="Arial"/>
                <a:cs typeface="Arial"/>
              </a:defRPr>
            </a:pPr>
            <a:r>
              <a:rPr sz="2850" b="1" u="sng" dirty="0">
                <a:solidFill>
                  <a:srgbClr val="142F3C"/>
                </a:solidFill>
                <a:latin typeface="Arial"/>
                <a:ea typeface="Arial"/>
                <a:cs typeface="Arial"/>
              </a:rPr>
              <a:t>Methodology and tools</a:t>
            </a:r>
          </a:p>
        </p:txBody>
      </p:sp>
      <p:sp>
        <p:nvSpPr>
          <p:cNvPr id="5" name="Agile Scrum&#10;Two-week sprints">
            <a:extLst>
              <a:ext uri="{FF2B5EF4-FFF2-40B4-BE49-F238E27FC236}">
                <a16:creationId xmlns:a16="http://schemas.microsoft.com/office/drawing/2014/main" id="{5FFDDE90-A482-4A01-93B2-393A7309A106}"/>
              </a:ext>
            </a:extLst>
          </p:cNvPr>
          <p:cNvSpPr>
            <a:spLocks noGrp="1"/>
          </p:cNvSpPr>
          <p:nvPr/>
        </p:nvSpPr>
        <p:spPr>
          <a:xfrm>
            <a:off x="609600" y="1438275"/>
            <a:ext cx="5381625" cy="78105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2475" b="1">
                <a:solidFill>
                  <a:srgbClr val="142F3C"/>
                </a:solidFill>
                <a:latin typeface="Arial"/>
                <a:ea typeface="Arial"/>
                <a:cs typeface="Arial"/>
              </a:defRPr>
            </a:pPr>
            <a:r>
              <a:rPr sz="2475" b="1">
                <a:solidFill>
                  <a:srgbClr val="142F3C"/>
                </a:solidFill>
                <a:latin typeface="Arial"/>
                <a:ea typeface="Arial"/>
                <a:cs typeface="Arial"/>
              </a:rPr>
              <a:t>Agile Scrum</a:t>
            </a:r>
          </a:p>
          <a:p>
            <a:pPr algn="l">
              <a:defRPr sz="2475" b="1">
                <a:solidFill>
                  <a:srgbClr val="142F3C"/>
                </a:solidFill>
                <a:latin typeface="Arial"/>
                <a:ea typeface="Arial"/>
                <a:cs typeface="Arial"/>
              </a:defRPr>
            </a:pPr>
            <a:r>
              <a:rPr sz="2475" b="1">
                <a:solidFill>
                  <a:srgbClr val="142F3C"/>
                </a:solidFill>
                <a:latin typeface="Arial"/>
                <a:ea typeface="Arial"/>
                <a:cs typeface="Arial"/>
              </a:rPr>
              <a:t>Two-week sprints</a:t>
            </a:r>
          </a:p>
        </p:txBody>
      </p:sp>
      <p:sp>
        <p:nvSpPr>
          <p:cNvPr id="6" name="1">
            <a:extLst>
              <a:ext uri="{FF2B5EF4-FFF2-40B4-BE49-F238E27FC236}">
                <a16:creationId xmlns:a16="http://schemas.microsoft.com/office/drawing/2014/main" id="{0F38C2BA-91C7-40FB-8DB7-35278F266EC4}"/>
              </a:ext>
            </a:extLst>
          </p:cNvPr>
          <p:cNvSpPr>
            <a:spLocks noGrp="1"/>
          </p:cNvSpPr>
          <p:nvPr/>
        </p:nvSpPr>
        <p:spPr>
          <a:xfrm>
            <a:off x="619125" y="2476500"/>
            <a:ext cx="333375" cy="34290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1875" b="1">
                <a:solidFill>
                  <a:srgbClr val="157C86"/>
                </a:solidFill>
                <a:latin typeface="Arial"/>
                <a:ea typeface="Arial"/>
                <a:cs typeface="Arial"/>
              </a:defRPr>
            </a:pPr>
            <a:r>
              <a:rPr sz="1875" b="1">
                <a:solidFill>
                  <a:srgbClr val="157C86"/>
                </a:solidFill>
                <a:latin typeface="Arial"/>
                <a:ea typeface="Arial"/>
                <a:cs typeface="Arial"/>
              </a:rPr>
              <a:t>1</a:t>
            </a:r>
          </a:p>
        </p:txBody>
      </p:sp>
      <p:sp>
        <p:nvSpPr>
          <p:cNvPr id="7" name="Plan">
            <a:extLst>
              <a:ext uri="{FF2B5EF4-FFF2-40B4-BE49-F238E27FC236}">
                <a16:creationId xmlns:a16="http://schemas.microsoft.com/office/drawing/2014/main" id="{47CDFC55-6843-4EB0-A387-89F840744BF2}"/>
              </a:ext>
            </a:extLst>
          </p:cNvPr>
          <p:cNvSpPr>
            <a:spLocks noGrp="1"/>
          </p:cNvSpPr>
          <p:nvPr/>
        </p:nvSpPr>
        <p:spPr>
          <a:xfrm>
            <a:off x="1085850" y="2476500"/>
            <a:ext cx="4333875" cy="333375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2025" b="1">
                <a:solidFill>
                  <a:srgbClr val="142F3C"/>
                </a:solidFill>
                <a:latin typeface="Arial"/>
                <a:ea typeface="Arial"/>
                <a:cs typeface="Arial"/>
              </a:defRPr>
            </a:pPr>
            <a:r>
              <a:rPr sz="2025" b="1">
                <a:solidFill>
                  <a:srgbClr val="142F3C"/>
                </a:solidFill>
                <a:latin typeface="Arial"/>
                <a:ea typeface="Arial"/>
                <a:cs typeface="Arial"/>
              </a:rPr>
              <a:t>Plan</a:t>
            </a:r>
          </a:p>
        </p:txBody>
      </p:sp>
      <p:sp>
        <p:nvSpPr>
          <p:cNvPr id="8" name="Choose the next requirements.">
            <a:extLst>
              <a:ext uri="{FF2B5EF4-FFF2-40B4-BE49-F238E27FC236}">
                <a16:creationId xmlns:a16="http://schemas.microsoft.com/office/drawing/2014/main" id="{126D67F3-EE10-4C58-8A4C-6280994067B8}"/>
              </a:ext>
            </a:extLst>
          </p:cNvPr>
          <p:cNvSpPr>
            <a:spLocks noGrp="1"/>
          </p:cNvSpPr>
          <p:nvPr/>
        </p:nvSpPr>
        <p:spPr>
          <a:xfrm>
            <a:off x="1085850" y="2857500"/>
            <a:ext cx="4524375" cy="30480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1650" b="0">
                <a:solidFill>
                  <a:srgbClr val="566E79"/>
                </a:solidFill>
                <a:latin typeface="Arial"/>
                <a:ea typeface="Arial"/>
                <a:cs typeface="Arial"/>
              </a:defRPr>
            </a:pPr>
            <a:r>
              <a:rPr sz="1650" b="0">
                <a:solidFill>
                  <a:srgbClr val="566E79"/>
                </a:solidFill>
                <a:latin typeface="Arial"/>
                <a:ea typeface="Arial"/>
                <a:cs typeface="Arial"/>
              </a:rPr>
              <a:t>Choose the next requirements.</a:t>
            </a:r>
          </a:p>
        </p:txBody>
      </p:sp>
      <p:sp>
        <p:nvSpPr>
          <p:cNvPr id="9" name="2">
            <a:extLst>
              <a:ext uri="{FF2B5EF4-FFF2-40B4-BE49-F238E27FC236}">
                <a16:creationId xmlns:a16="http://schemas.microsoft.com/office/drawing/2014/main" id="{D600B82B-F18A-46BA-8832-6E3175B84F58}"/>
              </a:ext>
            </a:extLst>
          </p:cNvPr>
          <p:cNvSpPr>
            <a:spLocks noGrp="1"/>
          </p:cNvSpPr>
          <p:nvPr/>
        </p:nvSpPr>
        <p:spPr>
          <a:xfrm>
            <a:off x="619125" y="3286125"/>
            <a:ext cx="333375" cy="34290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1875" b="1">
                <a:solidFill>
                  <a:srgbClr val="157C86"/>
                </a:solidFill>
                <a:latin typeface="Arial"/>
                <a:ea typeface="Arial"/>
                <a:cs typeface="Arial"/>
              </a:defRPr>
            </a:pPr>
            <a:r>
              <a:rPr sz="1875" b="1">
                <a:solidFill>
                  <a:srgbClr val="157C86"/>
                </a:solidFill>
                <a:latin typeface="Arial"/>
                <a:ea typeface="Arial"/>
                <a:cs typeface="Arial"/>
              </a:rPr>
              <a:t>2</a:t>
            </a:r>
          </a:p>
        </p:txBody>
      </p:sp>
      <p:sp>
        <p:nvSpPr>
          <p:cNvPr id="10" name="Design">
            <a:extLst>
              <a:ext uri="{FF2B5EF4-FFF2-40B4-BE49-F238E27FC236}">
                <a16:creationId xmlns:a16="http://schemas.microsoft.com/office/drawing/2014/main" id="{04C31D65-476F-47F5-872D-2B17CFA072C9}"/>
              </a:ext>
            </a:extLst>
          </p:cNvPr>
          <p:cNvSpPr>
            <a:spLocks noGrp="1"/>
          </p:cNvSpPr>
          <p:nvPr/>
        </p:nvSpPr>
        <p:spPr>
          <a:xfrm>
            <a:off x="1085850" y="3286125"/>
            <a:ext cx="4333875" cy="333375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2025" b="1">
                <a:solidFill>
                  <a:srgbClr val="142F3C"/>
                </a:solidFill>
                <a:latin typeface="Arial"/>
                <a:ea typeface="Arial"/>
                <a:cs typeface="Arial"/>
              </a:defRPr>
            </a:pPr>
            <a:r>
              <a:rPr sz="2025" b="1">
                <a:solidFill>
                  <a:srgbClr val="142F3C"/>
                </a:solidFill>
                <a:latin typeface="Arial"/>
                <a:ea typeface="Arial"/>
                <a:cs typeface="Arial"/>
              </a:rPr>
              <a:t>Design</a:t>
            </a:r>
          </a:p>
        </p:txBody>
      </p:sp>
      <p:sp>
        <p:nvSpPr>
          <p:cNvPr id="11" name="Sketch the interface and data.">
            <a:extLst>
              <a:ext uri="{FF2B5EF4-FFF2-40B4-BE49-F238E27FC236}">
                <a16:creationId xmlns:a16="http://schemas.microsoft.com/office/drawing/2014/main" id="{292FDFF1-2DCE-4F27-8816-A7026F91548E}"/>
              </a:ext>
            </a:extLst>
          </p:cNvPr>
          <p:cNvSpPr>
            <a:spLocks noGrp="1"/>
          </p:cNvSpPr>
          <p:nvPr/>
        </p:nvSpPr>
        <p:spPr>
          <a:xfrm>
            <a:off x="1085850" y="3667125"/>
            <a:ext cx="4524375" cy="30480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1650" b="0">
                <a:solidFill>
                  <a:srgbClr val="566E79"/>
                </a:solidFill>
                <a:latin typeface="Arial"/>
                <a:ea typeface="Arial"/>
                <a:cs typeface="Arial"/>
              </a:defRPr>
            </a:pPr>
            <a:r>
              <a:rPr sz="1650" b="0">
                <a:solidFill>
                  <a:srgbClr val="566E79"/>
                </a:solidFill>
                <a:latin typeface="Arial"/>
                <a:ea typeface="Arial"/>
                <a:cs typeface="Arial"/>
              </a:rPr>
              <a:t>Sketch the interface and data.</a:t>
            </a:r>
          </a:p>
        </p:txBody>
      </p:sp>
      <p:sp>
        <p:nvSpPr>
          <p:cNvPr id="12" name="3">
            <a:extLst>
              <a:ext uri="{FF2B5EF4-FFF2-40B4-BE49-F238E27FC236}">
                <a16:creationId xmlns:a16="http://schemas.microsoft.com/office/drawing/2014/main" id="{7EEB6A83-0526-4461-959B-EAF5D18142AB}"/>
              </a:ext>
            </a:extLst>
          </p:cNvPr>
          <p:cNvSpPr>
            <a:spLocks noGrp="1"/>
          </p:cNvSpPr>
          <p:nvPr/>
        </p:nvSpPr>
        <p:spPr>
          <a:xfrm>
            <a:off x="619125" y="4095750"/>
            <a:ext cx="333375" cy="34290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1875" b="1">
                <a:solidFill>
                  <a:srgbClr val="157C86"/>
                </a:solidFill>
                <a:latin typeface="Arial"/>
                <a:ea typeface="Arial"/>
                <a:cs typeface="Arial"/>
              </a:defRPr>
            </a:pPr>
            <a:r>
              <a:rPr sz="1875" b="1">
                <a:solidFill>
                  <a:srgbClr val="157C86"/>
                </a:solidFill>
                <a:latin typeface="Arial"/>
                <a:ea typeface="Arial"/>
                <a:cs typeface="Arial"/>
              </a:rPr>
              <a:t>3</a:t>
            </a:r>
          </a:p>
        </p:txBody>
      </p:sp>
      <p:sp>
        <p:nvSpPr>
          <p:cNvPr id="13" name="Build">
            <a:extLst>
              <a:ext uri="{FF2B5EF4-FFF2-40B4-BE49-F238E27FC236}">
                <a16:creationId xmlns:a16="http://schemas.microsoft.com/office/drawing/2014/main" id="{CB819299-D203-4AC4-9249-6E38292EBF75}"/>
              </a:ext>
            </a:extLst>
          </p:cNvPr>
          <p:cNvSpPr>
            <a:spLocks noGrp="1"/>
          </p:cNvSpPr>
          <p:nvPr/>
        </p:nvSpPr>
        <p:spPr>
          <a:xfrm>
            <a:off x="1085850" y="4095750"/>
            <a:ext cx="4333875" cy="333375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2025" b="1">
                <a:solidFill>
                  <a:srgbClr val="142F3C"/>
                </a:solidFill>
                <a:latin typeface="Arial"/>
                <a:ea typeface="Arial"/>
                <a:cs typeface="Arial"/>
              </a:defRPr>
            </a:pPr>
            <a:r>
              <a:rPr sz="2025" b="1">
                <a:solidFill>
                  <a:srgbClr val="142F3C"/>
                </a:solidFill>
                <a:latin typeface="Arial"/>
                <a:ea typeface="Arial"/>
                <a:cs typeface="Arial"/>
              </a:rPr>
              <a:t>Build</a:t>
            </a:r>
          </a:p>
        </p:txBody>
      </p:sp>
      <p:sp>
        <p:nvSpPr>
          <p:cNvPr id="14" name="Implement a working feature.">
            <a:extLst>
              <a:ext uri="{FF2B5EF4-FFF2-40B4-BE49-F238E27FC236}">
                <a16:creationId xmlns:a16="http://schemas.microsoft.com/office/drawing/2014/main" id="{8F18B5F9-61C2-467C-9E04-907F1CC351F0}"/>
              </a:ext>
            </a:extLst>
          </p:cNvPr>
          <p:cNvSpPr>
            <a:spLocks noGrp="1"/>
          </p:cNvSpPr>
          <p:nvPr/>
        </p:nvSpPr>
        <p:spPr>
          <a:xfrm>
            <a:off x="1085850" y="4476750"/>
            <a:ext cx="4524375" cy="30480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1650" b="0">
                <a:solidFill>
                  <a:srgbClr val="566E79"/>
                </a:solidFill>
                <a:latin typeface="Arial"/>
                <a:ea typeface="Arial"/>
                <a:cs typeface="Arial"/>
              </a:defRPr>
            </a:pPr>
            <a:r>
              <a:rPr sz="1650" b="0">
                <a:solidFill>
                  <a:srgbClr val="566E79"/>
                </a:solidFill>
                <a:latin typeface="Arial"/>
                <a:ea typeface="Arial"/>
                <a:cs typeface="Arial"/>
              </a:rPr>
              <a:t>Implement a working feature.</a:t>
            </a:r>
          </a:p>
        </p:txBody>
      </p:sp>
      <p:sp>
        <p:nvSpPr>
          <p:cNvPr id="15" name="4">
            <a:extLst>
              <a:ext uri="{FF2B5EF4-FFF2-40B4-BE49-F238E27FC236}">
                <a16:creationId xmlns:a16="http://schemas.microsoft.com/office/drawing/2014/main" id="{CECD1140-6183-4438-B802-970677D54238}"/>
              </a:ext>
            </a:extLst>
          </p:cNvPr>
          <p:cNvSpPr>
            <a:spLocks noGrp="1"/>
          </p:cNvSpPr>
          <p:nvPr/>
        </p:nvSpPr>
        <p:spPr>
          <a:xfrm>
            <a:off x="619125" y="4905375"/>
            <a:ext cx="333375" cy="34290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1875" b="1">
                <a:solidFill>
                  <a:srgbClr val="157C86"/>
                </a:solidFill>
                <a:latin typeface="Arial"/>
                <a:ea typeface="Arial"/>
                <a:cs typeface="Arial"/>
              </a:defRPr>
            </a:pPr>
            <a:r>
              <a:rPr sz="1875" b="1">
                <a:solidFill>
                  <a:srgbClr val="157C86"/>
                </a:solidFill>
                <a:latin typeface="Arial"/>
                <a:ea typeface="Arial"/>
                <a:cs typeface="Arial"/>
              </a:rPr>
              <a:t>4</a:t>
            </a:r>
          </a:p>
        </p:txBody>
      </p:sp>
      <p:sp>
        <p:nvSpPr>
          <p:cNvPr id="16" name="Test and review">
            <a:extLst>
              <a:ext uri="{FF2B5EF4-FFF2-40B4-BE49-F238E27FC236}">
                <a16:creationId xmlns:a16="http://schemas.microsoft.com/office/drawing/2014/main" id="{827D690D-FEC4-4C4B-BF53-CE9DE1068B21}"/>
              </a:ext>
            </a:extLst>
          </p:cNvPr>
          <p:cNvSpPr>
            <a:spLocks noGrp="1"/>
          </p:cNvSpPr>
          <p:nvPr/>
        </p:nvSpPr>
        <p:spPr>
          <a:xfrm>
            <a:off x="1085850" y="4905375"/>
            <a:ext cx="4333875" cy="333375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2025" b="1">
                <a:solidFill>
                  <a:srgbClr val="142F3C"/>
                </a:solidFill>
                <a:latin typeface="Arial"/>
                <a:ea typeface="Arial"/>
                <a:cs typeface="Arial"/>
              </a:defRPr>
            </a:pPr>
            <a:r>
              <a:rPr sz="2025" b="1">
                <a:solidFill>
                  <a:srgbClr val="142F3C"/>
                </a:solidFill>
                <a:latin typeface="Arial"/>
                <a:ea typeface="Arial"/>
                <a:cs typeface="Arial"/>
              </a:rPr>
              <a:t>Test and review</a:t>
            </a:r>
          </a:p>
        </p:txBody>
      </p:sp>
      <p:sp>
        <p:nvSpPr>
          <p:cNvPr id="17" name="Fix issues and plan the next sprint.">
            <a:extLst>
              <a:ext uri="{FF2B5EF4-FFF2-40B4-BE49-F238E27FC236}">
                <a16:creationId xmlns:a16="http://schemas.microsoft.com/office/drawing/2014/main" id="{3AD1949A-6EFC-440D-8269-DF69C5CED719}"/>
              </a:ext>
            </a:extLst>
          </p:cNvPr>
          <p:cNvSpPr>
            <a:spLocks noGrp="1"/>
          </p:cNvSpPr>
          <p:nvPr/>
        </p:nvSpPr>
        <p:spPr>
          <a:xfrm>
            <a:off x="1085850" y="5286375"/>
            <a:ext cx="4524375" cy="30480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1650" b="0">
                <a:solidFill>
                  <a:srgbClr val="566E79"/>
                </a:solidFill>
                <a:latin typeface="Arial"/>
                <a:ea typeface="Arial"/>
                <a:cs typeface="Arial"/>
              </a:defRPr>
            </a:pPr>
            <a:r>
              <a:rPr sz="1650" b="0">
                <a:solidFill>
                  <a:srgbClr val="566E79"/>
                </a:solidFill>
                <a:latin typeface="Arial"/>
                <a:ea typeface="Arial"/>
                <a:cs typeface="Arial"/>
              </a:rPr>
              <a:t>Fix issues and plan the next sprint.</a:t>
            </a:r>
          </a:p>
        </p:txBody>
      </p:sp>
      <p:graphicFrame>
        <p:nvGraphicFramePr>
          <p:cNvPr id="36" name="Table 35"/>
          <p:cNvGraphicFramePr/>
          <p:nvPr/>
        </p:nvGraphicFramePr>
        <p:xfrm>
          <a:off x="6219825" y="1524000"/>
          <a:ext cx="5343525" cy="4171950"/>
        </p:xfrm>
        <a:graphic>
          <a:graphicData uri="http://schemas.openxmlformats.org/drawingml/2006/table">
            <a:tbl>
              <a:tblPr firstRow="1"/>
              <a:tblGrid>
                <a:gridCol w="24574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88607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695325">
                <a:tc>
                  <a:txBody>
                    <a:bodyPr/>
                    <a:lstStyle/>
                    <a:p>
                      <a:r>
                        <a:rPr sz="1575" b="1">
                          <a:solidFill>
                            <a:srgbClr val="FFFFFF"/>
                          </a:solidFill>
                          <a:latin typeface="Arial"/>
                          <a:ea typeface="Arial"/>
                          <a:cs typeface="Arial"/>
                        </a:rPr>
                        <a:t>Technology</a:t>
                      </a:r>
                    </a:p>
                  </a:txBody>
                  <a:tcPr marL="142875" marR="142875" marT="95250" marB="95250" anchor="ctr">
                    <a:solidFill>
                      <a:srgbClr val="142F3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575" b="1">
                          <a:solidFill>
                            <a:srgbClr val="FFFFFF"/>
                          </a:solidFill>
                          <a:latin typeface="Arial"/>
                          <a:ea typeface="Arial"/>
                          <a:cs typeface="Arial"/>
                        </a:rPr>
                        <a:t>Role</a:t>
                      </a:r>
                    </a:p>
                  </a:txBody>
                  <a:tcPr marL="142875" marR="142875" marT="95250" marB="95250" anchor="ctr">
                    <a:solidFill>
                      <a:srgbClr val="142F3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95325">
                <a:tc>
                  <a:txBody>
                    <a:bodyPr/>
                    <a:lstStyle/>
                    <a:p>
                      <a:r>
                        <a:rPr sz="1575">
                          <a:solidFill>
                            <a:srgbClr val="253D49"/>
                          </a:solidFill>
                          <a:latin typeface="Arial"/>
                          <a:ea typeface="Arial"/>
                          <a:cs typeface="Arial"/>
                        </a:rPr>
                        <a:t>React</a:t>
                      </a:r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575">
                          <a:solidFill>
                            <a:srgbClr val="253D49"/>
                          </a:solidFill>
                          <a:latin typeface="Arial"/>
                          <a:ea typeface="Arial"/>
                          <a:cs typeface="Arial"/>
                        </a:rPr>
                        <a:t>User interface and client logic</a:t>
                      </a:r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95325">
                <a:tc>
                  <a:txBody>
                    <a:bodyPr/>
                    <a:lstStyle/>
                    <a:p>
                      <a:r>
                        <a:rPr sz="1575">
                          <a:solidFill>
                            <a:srgbClr val="253D49"/>
                          </a:solidFill>
                          <a:latin typeface="Arial"/>
                          <a:ea typeface="Arial"/>
                          <a:cs typeface="Arial"/>
                        </a:rPr>
                        <a:t>Firebase Authentication</a:t>
                      </a:r>
                    </a:p>
                  </a:txBody>
                  <a:tcPr marL="142875" marR="142875" marT="95250" marB="95250" anchor="ctr">
                    <a:solidFill>
                      <a:srgbClr val="F5F8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575">
                          <a:solidFill>
                            <a:srgbClr val="253D49"/>
                          </a:solidFill>
                          <a:latin typeface="Arial"/>
                          <a:ea typeface="Arial"/>
                          <a:cs typeface="Arial"/>
                        </a:rPr>
                        <a:t>Registration and login</a:t>
                      </a:r>
                    </a:p>
                  </a:txBody>
                  <a:tcPr marL="142875" marR="142875" marT="95250" marB="95250" anchor="ctr">
                    <a:solidFill>
                      <a:srgbClr val="F5F8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95325">
                <a:tc>
                  <a:txBody>
                    <a:bodyPr/>
                    <a:lstStyle/>
                    <a:p>
                      <a:r>
                        <a:rPr sz="1575">
                          <a:solidFill>
                            <a:srgbClr val="253D49"/>
                          </a:solidFill>
                          <a:latin typeface="Arial"/>
                          <a:ea typeface="Arial"/>
                          <a:cs typeface="Arial"/>
                        </a:rPr>
                        <a:t>Cloud Firestore</a:t>
                      </a:r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575">
                          <a:solidFill>
                            <a:srgbClr val="253D49"/>
                          </a:solidFill>
                          <a:latin typeface="Arial"/>
                          <a:ea typeface="Arial"/>
                          <a:cs typeface="Arial"/>
                        </a:rPr>
                        <a:t>Store and update task data</a:t>
                      </a:r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95325">
                <a:tc>
                  <a:txBody>
                    <a:bodyPr/>
                    <a:lstStyle/>
                    <a:p>
                      <a:r>
                        <a:rPr sz="1575">
                          <a:solidFill>
                            <a:srgbClr val="253D49"/>
                          </a:solidFill>
                          <a:latin typeface="Arial"/>
                          <a:ea typeface="Arial"/>
                          <a:cs typeface="Arial"/>
                        </a:rPr>
                        <a:t>JavaScript, HTML, CSS</a:t>
                      </a:r>
                    </a:p>
                  </a:txBody>
                  <a:tcPr marL="142875" marR="142875" marT="95250" marB="95250" anchor="ctr">
                    <a:solidFill>
                      <a:srgbClr val="F5F8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575">
                          <a:solidFill>
                            <a:srgbClr val="253D49"/>
                          </a:solidFill>
                          <a:latin typeface="Arial"/>
                          <a:ea typeface="Arial"/>
                          <a:cs typeface="Arial"/>
                        </a:rPr>
                        <a:t>Behaviour and responsive layout</a:t>
                      </a:r>
                    </a:p>
                  </a:txBody>
                  <a:tcPr marL="142875" marR="142875" marT="95250" marB="95250" anchor="ctr">
                    <a:solidFill>
                      <a:srgbClr val="F5F8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95325">
                <a:tc>
                  <a:txBody>
                    <a:bodyPr/>
                    <a:lstStyle/>
                    <a:p>
                      <a:r>
                        <a:rPr sz="1575">
                          <a:solidFill>
                            <a:srgbClr val="253D49"/>
                          </a:solidFill>
                          <a:latin typeface="Arial"/>
                          <a:ea typeface="Arial"/>
                          <a:cs typeface="Arial"/>
                        </a:rPr>
                        <a:t>VS Code and GitHub</a:t>
                      </a:r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575">
                          <a:solidFill>
                            <a:srgbClr val="253D49"/>
                          </a:solidFill>
                          <a:latin typeface="Arial"/>
                          <a:ea typeface="Arial"/>
                          <a:cs typeface="Arial"/>
                        </a:rPr>
                        <a:t>Development and version control</a:t>
                      </a:r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43504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title">
            <a:extLst>
              <a:ext uri="{FF2B5EF4-FFF2-40B4-BE49-F238E27FC236}">
                <a16:creationId xmlns:a16="http://schemas.microsoft.com/office/drawing/2014/main" id="{71E37B65-461C-4D90-933E-94FBF97E5569}"/>
              </a:ext>
            </a:extLst>
          </p:cNvPr>
          <p:cNvSpPr>
            <a:spLocks noGrp="1"/>
          </p:cNvSpPr>
          <p:nvPr/>
        </p:nvSpPr>
        <p:spPr>
          <a:xfrm>
            <a:off x="609600" y="514350"/>
            <a:ext cx="10648950" cy="55245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2850" b="1">
                <a:solidFill>
                  <a:srgbClr val="142F3C"/>
                </a:solidFill>
                <a:latin typeface="Arial"/>
                <a:ea typeface="Arial"/>
                <a:cs typeface="Arial"/>
              </a:defRPr>
            </a:pPr>
            <a:r>
              <a:rPr sz="2850" b="1" u="sng" dirty="0">
                <a:solidFill>
                  <a:srgbClr val="142F3C"/>
                </a:solidFill>
                <a:latin typeface="Arial"/>
                <a:ea typeface="Arial"/>
                <a:cs typeface="Arial"/>
              </a:rPr>
              <a:t>Functional requirements</a:t>
            </a:r>
          </a:p>
        </p:txBody>
      </p:sp>
      <p:sp>
        <p:nvSpPr>
          <p:cNvPr id="3" name="09">
            <a:extLst>
              <a:ext uri="{FF2B5EF4-FFF2-40B4-BE49-F238E27FC236}">
                <a16:creationId xmlns:a16="http://schemas.microsoft.com/office/drawing/2014/main" id="{4D0088F8-AFF7-4AD5-AC39-249117F29881}"/>
              </a:ext>
            </a:extLst>
          </p:cNvPr>
          <p:cNvSpPr>
            <a:spLocks noGrp="1"/>
          </p:cNvSpPr>
          <p:nvPr/>
        </p:nvSpPr>
        <p:spPr>
          <a:xfrm>
            <a:off x="11049000" y="6248400"/>
            <a:ext cx="552450" cy="219075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r">
              <a:defRPr sz="1125" b="0">
                <a:solidFill>
                  <a:srgbClr val="566E79"/>
                </a:solidFill>
                <a:latin typeface="Arial"/>
                <a:ea typeface="Arial"/>
                <a:cs typeface="Arial"/>
              </a:defRPr>
            </a:pPr>
            <a:r>
              <a:rPr sz="1125" b="0">
                <a:solidFill>
                  <a:srgbClr val="566E79"/>
                </a:solidFill>
                <a:latin typeface="Arial"/>
                <a:ea typeface="Arial"/>
                <a:cs typeface="Arial"/>
              </a:rPr>
              <a:t>09</a:t>
            </a:r>
          </a:p>
        </p:txBody>
      </p:sp>
      <p:graphicFrame>
        <p:nvGraphicFramePr>
          <p:cNvPr id="9" name="Table 8"/>
          <p:cNvGraphicFramePr/>
          <p:nvPr>
            <p:extLst>
              <p:ext uri="{D42A27DB-BD31-4B8C-83A1-F6EECF244321}">
                <p14:modId xmlns:p14="http://schemas.microsoft.com/office/powerpoint/2010/main" val="324664771"/>
              </p:ext>
            </p:extLst>
          </p:nvPr>
        </p:nvGraphicFramePr>
        <p:xfrm>
          <a:off x="609600" y="1400175"/>
          <a:ext cx="10972800" cy="4191000"/>
        </p:xfrm>
        <a:graphic>
          <a:graphicData uri="http://schemas.openxmlformats.org/drawingml/2006/table">
            <a:tbl>
              <a:tblPr firstRow="1"/>
              <a:tblGrid>
                <a:gridCol w="11906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78217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23875">
                <a:tc>
                  <a:txBody>
                    <a:bodyPr/>
                    <a:lstStyle/>
                    <a:p>
                      <a:endParaRPr sz="1800" b="1" dirty="0">
                        <a:solidFill>
                          <a:srgbClr val="FFFFFF"/>
                        </a:solidFill>
                        <a:latin typeface="Arial"/>
                        <a:ea typeface="Arial"/>
                        <a:cs typeface="Arial"/>
                      </a:endParaRPr>
                    </a:p>
                  </a:txBody>
                  <a:tcPr marL="142875" marR="142875" marT="95250" marB="95250" anchor="ctr">
                    <a:solidFill>
                      <a:srgbClr val="142F3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 b="1">
                          <a:solidFill>
                            <a:srgbClr val="FFFFFF"/>
                          </a:solidFill>
                          <a:latin typeface="Arial"/>
                          <a:ea typeface="Arial"/>
                          <a:cs typeface="Arial"/>
                        </a:rPr>
                        <a:t>Planned user capability</a:t>
                      </a:r>
                    </a:p>
                  </a:txBody>
                  <a:tcPr marL="142875" marR="142875" marT="95250" marB="95250" anchor="ctr">
                    <a:solidFill>
                      <a:srgbClr val="142F3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23875">
                <a:tc>
                  <a:txBody>
                    <a:bodyPr/>
                    <a:lstStyle/>
                    <a:p>
                      <a:r>
                        <a:rPr sz="1725" b="1" dirty="0">
                          <a:solidFill>
                            <a:srgbClr val="157C86"/>
                          </a:solidFill>
                          <a:latin typeface="Arial"/>
                          <a:ea typeface="Arial"/>
                          <a:cs typeface="Arial"/>
                        </a:rPr>
                        <a:t>1</a:t>
                      </a:r>
                      <a:r>
                        <a:rPr lang="en-US" sz="1725" b="1" dirty="0">
                          <a:solidFill>
                            <a:srgbClr val="157C86"/>
                          </a:solidFill>
                          <a:latin typeface="Arial"/>
                          <a:ea typeface="Arial"/>
                          <a:cs typeface="Arial"/>
                        </a:rPr>
                        <a:t>.</a:t>
                      </a:r>
                      <a:endParaRPr sz="1725" b="1" dirty="0">
                        <a:solidFill>
                          <a:srgbClr val="157C86"/>
                        </a:solidFill>
                        <a:latin typeface="Arial"/>
                        <a:ea typeface="Arial"/>
                        <a:cs typeface="Arial"/>
                      </a:endParaRPr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>
                          <a:solidFill>
                            <a:srgbClr val="253D49"/>
                          </a:solidFill>
                          <a:latin typeface="Arial"/>
                          <a:ea typeface="Arial"/>
                          <a:cs typeface="Arial"/>
                        </a:rPr>
                        <a:t>Create an account and log in securely.</a:t>
                      </a:r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23875">
                <a:tc>
                  <a:txBody>
                    <a:bodyPr/>
                    <a:lstStyle/>
                    <a:p>
                      <a:r>
                        <a:rPr sz="1725" b="1" dirty="0">
                          <a:solidFill>
                            <a:srgbClr val="157C86"/>
                          </a:solidFill>
                          <a:latin typeface="Arial"/>
                          <a:ea typeface="Arial"/>
                          <a:cs typeface="Arial"/>
                        </a:rPr>
                        <a:t>2</a:t>
                      </a:r>
                      <a:r>
                        <a:rPr lang="en-US" sz="1725" b="1" dirty="0">
                          <a:solidFill>
                            <a:srgbClr val="157C86"/>
                          </a:solidFill>
                          <a:latin typeface="Arial"/>
                          <a:ea typeface="Arial"/>
                          <a:cs typeface="Arial"/>
                        </a:rPr>
                        <a:t>.</a:t>
                      </a:r>
                      <a:endParaRPr sz="1725" b="1" dirty="0">
                        <a:solidFill>
                          <a:srgbClr val="157C86"/>
                        </a:solidFill>
                        <a:latin typeface="Arial"/>
                        <a:ea typeface="Arial"/>
                        <a:cs typeface="Arial"/>
                      </a:endParaRPr>
                    </a:p>
                  </a:txBody>
                  <a:tcPr marL="142875" marR="142875" marT="95250" marB="95250" anchor="ctr">
                    <a:solidFill>
                      <a:srgbClr val="F5F8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>
                          <a:solidFill>
                            <a:srgbClr val="253D49"/>
                          </a:solidFill>
                          <a:latin typeface="Arial"/>
                          <a:ea typeface="Arial"/>
                          <a:cs typeface="Arial"/>
                        </a:rPr>
                        <a:t>Create, edit and delete academic tasks.</a:t>
                      </a:r>
                    </a:p>
                  </a:txBody>
                  <a:tcPr marL="142875" marR="142875" marT="95250" marB="95250" anchor="ctr">
                    <a:solidFill>
                      <a:srgbClr val="F5F8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23875">
                <a:tc>
                  <a:txBody>
                    <a:bodyPr/>
                    <a:lstStyle/>
                    <a:p>
                      <a:r>
                        <a:rPr sz="1725" b="1" dirty="0">
                          <a:solidFill>
                            <a:srgbClr val="157C86"/>
                          </a:solidFill>
                          <a:latin typeface="Arial"/>
                          <a:ea typeface="Arial"/>
                          <a:cs typeface="Arial"/>
                        </a:rPr>
                        <a:t>3</a:t>
                      </a:r>
                      <a:r>
                        <a:rPr lang="en-US" sz="1725" b="1" dirty="0">
                          <a:solidFill>
                            <a:srgbClr val="157C86"/>
                          </a:solidFill>
                          <a:latin typeface="Arial"/>
                          <a:ea typeface="Arial"/>
                          <a:cs typeface="Arial"/>
                        </a:rPr>
                        <a:t>.</a:t>
                      </a:r>
                      <a:endParaRPr sz="1725" b="1" dirty="0">
                        <a:solidFill>
                          <a:srgbClr val="157C86"/>
                        </a:solidFill>
                        <a:latin typeface="Arial"/>
                        <a:ea typeface="Arial"/>
                        <a:cs typeface="Arial"/>
                      </a:endParaRPr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>
                          <a:solidFill>
                            <a:srgbClr val="253D49"/>
                          </a:solidFill>
                          <a:latin typeface="Arial"/>
                          <a:ea typeface="Arial"/>
                          <a:cs typeface="Arial"/>
                        </a:rPr>
                        <a:t>Set a deadline for each task.</a:t>
                      </a:r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23875">
                <a:tc>
                  <a:txBody>
                    <a:bodyPr/>
                    <a:lstStyle/>
                    <a:p>
                      <a:r>
                        <a:rPr sz="1725" b="1" dirty="0">
                          <a:solidFill>
                            <a:srgbClr val="157C86"/>
                          </a:solidFill>
                          <a:latin typeface="Arial"/>
                          <a:ea typeface="Arial"/>
                          <a:cs typeface="Arial"/>
                        </a:rPr>
                        <a:t>4</a:t>
                      </a:r>
                      <a:r>
                        <a:rPr lang="en-US" sz="1725" b="1" dirty="0">
                          <a:solidFill>
                            <a:srgbClr val="157C86"/>
                          </a:solidFill>
                          <a:latin typeface="Arial"/>
                          <a:ea typeface="Arial"/>
                          <a:cs typeface="Arial"/>
                        </a:rPr>
                        <a:t>.</a:t>
                      </a:r>
                      <a:endParaRPr sz="1725" b="1" dirty="0">
                        <a:solidFill>
                          <a:srgbClr val="157C86"/>
                        </a:solidFill>
                        <a:latin typeface="Arial"/>
                        <a:ea typeface="Arial"/>
                        <a:cs typeface="Arial"/>
                      </a:endParaRPr>
                    </a:p>
                  </a:txBody>
                  <a:tcPr marL="142875" marR="142875" marT="95250" marB="95250" anchor="ctr">
                    <a:solidFill>
                      <a:srgbClr val="F5F8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>
                          <a:solidFill>
                            <a:srgbClr val="253D49"/>
                          </a:solidFill>
                          <a:latin typeface="Arial"/>
                          <a:ea typeface="Arial"/>
                          <a:cs typeface="Arial"/>
                        </a:rPr>
                        <a:t>Assign a priority level.</a:t>
                      </a:r>
                    </a:p>
                  </a:txBody>
                  <a:tcPr marL="142875" marR="142875" marT="95250" marB="95250" anchor="ctr">
                    <a:solidFill>
                      <a:srgbClr val="F5F8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23875">
                <a:tc>
                  <a:txBody>
                    <a:bodyPr/>
                    <a:lstStyle/>
                    <a:p>
                      <a:r>
                        <a:rPr sz="1725" b="1" dirty="0">
                          <a:solidFill>
                            <a:srgbClr val="157C86"/>
                          </a:solidFill>
                          <a:latin typeface="Arial"/>
                          <a:ea typeface="Arial"/>
                          <a:cs typeface="Arial"/>
                        </a:rPr>
                        <a:t>5</a:t>
                      </a:r>
                      <a:r>
                        <a:rPr lang="en-US" sz="1725" b="1" dirty="0">
                          <a:solidFill>
                            <a:srgbClr val="157C86"/>
                          </a:solidFill>
                          <a:latin typeface="Arial"/>
                          <a:ea typeface="Arial"/>
                          <a:cs typeface="Arial"/>
                        </a:rPr>
                        <a:t>.</a:t>
                      </a:r>
                      <a:endParaRPr sz="1725" b="1" dirty="0">
                        <a:solidFill>
                          <a:srgbClr val="157C86"/>
                        </a:solidFill>
                        <a:latin typeface="Arial"/>
                        <a:ea typeface="Arial"/>
                        <a:cs typeface="Arial"/>
                      </a:endParaRPr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>
                          <a:solidFill>
                            <a:srgbClr val="253D49"/>
                          </a:solidFill>
                          <a:latin typeface="Arial"/>
                          <a:ea typeface="Arial"/>
                          <a:cs typeface="Arial"/>
                        </a:rPr>
                        <a:t>Mark tasks as completed.</a:t>
                      </a:r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23875">
                <a:tc>
                  <a:txBody>
                    <a:bodyPr/>
                    <a:lstStyle/>
                    <a:p>
                      <a:r>
                        <a:rPr sz="1725" b="1" dirty="0">
                          <a:solidFill>
                            <a:srgbClr val="157C86"/>
                          </a:solidFill>
                          <a:latin typeface="Arial"/>
                          <a:ea typeface="Arial"/>
                          <a:cs typeface="Arial"/>
                        </a:rPr>
                        <a:t>6</a:t>
                      </a:r>
                      <a:r>
                        <a:rPr lang="en-US" sz="1725" b="1" dirty="0">
                          <a:solidFill>
                            <a:srgbClr val="157C86"/>
                          </a:solidFill>
                          <a:latin typeface="Arial"/>
                          <a:ea typeface="Arial"/>
                          <a:cs typeface="Arial"/>
                        </a:rPr>
                        <a:t>.</a:t>
                      </a:r>
                      <a:endParaRPr sz="1725" b="1" dirty="0">
                        <a:solidFill>
                          <a:srgbClr val="157C86"/>
                        </a:solidFill>
                        <a:latin typeface="Arial"/>
                        <a:ea typeface="Arial"/>
                        <a:cs typeface="Arial"/>
                      </a:endParaRPr>
                    </a:p>
                  </a:txBody>
                  <a:tcPr marL="142875" marR="142875" marT="95250" marB="95250" anchor="ctr">
                    <a:solidFill>
                      <a:srgbClr val="F5F8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>
                          <a:solidFill>
                            <a:srgbClr val="253D49"/>
                          </a:solidFill>
                          <a:latin typeface="Arial"/>
                          <a:ea typeface="Arial"/>
                          <a:cs typeface="Arial"/>
                        </a:rPr>
                        <a:t>View all tasks in an organised dashboard.</a:t>
                      </a:r>
                    </a:p>
                  </a:txBody>
                  <a:tcPr marL="142875" marR="142875" marT="95250" marB="95250" anchor="ctr">
                    <a:solidFill>
                      <a:srgbClr val="F5F8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23875">
                <a:tc>
                  <a:txBody>
                    <a:bodyPr/>
                    <a:lstStyle/>
                    <a:p>
                      <a:r>
                        <a:rPr sz="1725" b="1" dirty="0">
                          <a:solidFill>
                            <a:srgbClr val="157C86"/>
                          </a:solidFill>
                          <a:latin typeface="Arial"/>
                          <a:ea typeface="Arial"/>
                          <a:cs typeface="Arial"/>
                        </a:rPr>
                        <a:t>7</a:t>
                      </a:r>
                      <a:r>
                        <a:rPr lang="en-US" sz="1725" b="1" dirty="0">
                          <a:solidFill>
                            <a:srgbClr val="157C86"/>
                          </a:solidFill>
                          <a:latin typeface="Arial"/>
                          <a:ea typeface="Arial"/>
                          <a:cs typeface="Arial"/>
                        </a:rPr>
                        <a:t>.</a:t>
                      </a:r>
                      <a:endParaRPr sz="1725" b="1" dirty="0">
                        <a:solidFill>
                          <a:srgbClr val="157C86"/>
                        </a:solidFill>
                        <a:latin typeface="Arial"/>
                        <a:ea typeface="Arial"/>
                        <a:cs typeface="Arial"/>
                      </a:endParaRPr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 dirty="0">
                          <a:solidFill>
                            <a:srgbClr val="253D49"/>
                          </a:solidFill>
                          <a:latin typeface="Arial"/>
                          <a:ea typeface="Arial"/>
                          <a:cs typeface="Arial"/>
                        </a:rPr>
                        <a:t>Store personal task data securely.</a:t>
                      </a:r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5" name="Quality requirements: easy to use, responsive">
            <a:extLst>
              <a:ext uri="{FF2B5EF4-FFF2-40B4-BE49-F238E27FC236}">
                <a16:creationId xmlns:a16="http://schemas.microsoft.com/office/drawing/2014/main" id="{D99BA1AD-65DB-463D-8B84-77D45D934D5D}"/>
              </a:ext>
            </a:extLst>
          </p:cNvPr>
          <p:cNvSpPr>
            <a:spLocks noGrp="1"/>
          </p:cNvSpPr>
          <p:nvPr/>
        </p:nvSpPr>
        <p:spPr>
          <a:xfrm>
            <a:off x="609600" y="5810250"/>
            <a:ext cx="10972800" cy="34290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1650" b="0">
                <a:solidFill>
                  <a:srgbClr val="566E79"/>
                </a:solidFill>
                <a:latin typeface="Arial"/>
                <a:ea typeface="Arial"/>
                <a:cs typeface="Arial"/>
              </a:defRPr>
            </a:pPr>
            <a:r>
              <a:rPr sz="1650" b="0" dirty="0">
                <a:solidFill>
                  <a:srgbClr val="566E79"/>
                </a:solidFill>
                <a:latin typeface="Arial"/>
                <a:ea typeface="Arial"/>
                <a:cs typeface="Arial"/>
              </a:rPr>
              <a:t>Quality requirements: easy to use, responsive, secure, reliable and quick to respond.</a:t>
            </a:r>
          </a:p>
        </p:txBody>
      </p:sp>
    </p:spTree>
    <p:extLst>
      <p:ext uri="{BB962C8B-B14F-4D97-AF65-F5344CB8AC3E}">
        <p14:creationId xmlns:p14="http://schemas.microsoft.com/office/powerpoint/2010/main" val="33550161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title">
            <a:extLst>
              <a:ext uri="{FF2B5EF4-FFF2-40B4-BE49-F238E27FC236}">
                <a16:creationId xmlns:a16="http://schemas.microsoft.com/office/drawing/2014/main" id="{6E1FABA7-4A8D-4EAB-8DD7-0AE3905578DD}"/>
              </a:ext>
            </a:extLst>
          </p:cNvPr>
          <p:cNvSpPr>
            <a:spLocks noGrp="1"/>
          </p:cNvSpPr>
          <p:nvPr/>
        </p:nvSpPr>
        <p:spPr>
          <a:xfrm>
            <a:off x="609600" y="514350"/>
            <a:ext cx="10648950" cy="55245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2850" b="1">
                <a:solidFill>
                  <a:srgbClr val="142F3C"/>
                </a:solidFill>
                <a:latin typeface="Arial"/>
                <a:ea typeface="Arial"/>
                <a:cs typeface="Arial"/>
              </a:defRPr>
            </a:pPr>
            <a:r>
              <a:rPr sz="2850" b="1" u="sng" dirty="0">
                <a:solidFill>
                  <a:srgbClr val="142F3C"/>
                </a:solidFill>
                <a:latin typeface="Arial"/>
                <a:ea typeface="Arial"/>
                <a:cs typeface="Arial"/>
              </a:rPr>
              <a:t>System architecture</a:t>
            </a:r>
          </a:p>
        </p:txBody>
      </p:sp>
      <p:sp>
        <p:nvSpPr>
          <p:cNvPr id="6" name="Student browser">
            <a:extLst>
              <a:ext uri="{FF2B5EF4-FFF2-40B4-BE49-F238E27FC236}">
                <a16:creationId xmlns:a16="http://schemas.microsoft.com/office/drawing/2014/main" id="{9FE03D85-0552-4988-A4F4-A33527FD892D}"/>
              </a:ext>
            </a:extLst>
          </p:cNvPr>
          <p:cNvSpPr>
            <a:spLocks noGrp="1"/>
          </p:cNvSpPr>
          <p:nvPr/>
        </p:nvSpPr>
        <p:spPr>
          <a:xfrm>
            <a:off x="628650" y="2647950"/>
            <a:ext cx="2105025" cy="1209675"/>
          </a:xfrm>
          <a:prstGeom prst="rect">
            <a:avLst/>
          </a:prstGeom>
          <a:solidFill>
            <a:srgbClr val="ECF4F5"/>
          </a:solidFill>
          <a:ln w="13335">
            <a:solidFill>
              <a:srgbClr val="CDDCE2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7" name="Student">
            <a:extLst>
              <a:ext uri="{FF2B5EF4-FFF2-40B4-BE49-F238E27FC236}">
                <a16:creationId xmlns:a16="http://schemas.microsoft.com/office/drawing/2014/main" id="{2051DF49-F541-4F55-9261-F4F199946229}"/>
              </a:ext>
            </a:extLst>
          </p:cNvPr>
          <p:cNvSpPr>
            <a:spLocks noGrp="1"/>
          </p:cNvSpPr>
          <p:nvPr/>
        </p:nvSpPr>
        <p:spPr>
          <a:xfrm>
            <a:off x="800100" y="2876550"/>
            <a:ext cx="1762125" cy="32385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ctr">
              <a:defRPr sz="2100" b="1">
                <a:solidFill>
                  <a:srgbClr val="142F3C"/>
                </a:solidFill>
                <a:latin typeface="Arial"/>
                <a:ea typeface="Arial"/>
                <a:cs typeface="Arial"/>
              </a:defRPr>
            </a:pPr>
            <a:r>
              <a:rPr sz="2100" b="1">
                <a:solidFill>
                  <a:srgbClr val="142F3C"/>
                </a:solidFill>
                <a:latin typeface="Arial"/>
                <a:ea typeface="Arial"/>
                <a:cs typeface="Arial"/>
              </a:rPr>
              <a:t>Student</a:t>
            </a:r>
          </a:p>
        </p:txBody>
      </p:sp>
      <p:sp>
        <p:nvSpPr>
          <p:cNvPr id="8" name="Web browser">
            <a:extLst>
              <a:ext uri="{FF2B5EF4-FFF2-40B4-BE49-F238E27FC236}">
                <a16:creationId xmlns:a16="http://schemas.microsoft.com/office/drawing/2014/main" id="{FF27B292-431A-4FCB-B505-DAE01B181B6A}"/>
              </a:ext>
            </a:extLst>
          </p:cNvPr>
          <p:cNvSpPr>
            <a:spLocks noGrp="1"/>
          </p:cNvSpPr>
          <p:nvPr/>
        </p:nvSpPr>
        <p:spPr>
          <a:xfrm>
            <a:off x="781050" y="3343275"/>
            <a:ext cx="1809750" cy="30480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ctr">
              <a:defRPr sz="1725" b="0">
                <a:solidFill>
                  <a:srgbClr val="566E79"/>
                </a:solidFill>
                <a:latin typeface="Arial"/>
                <a:ea typeface="Arial"/>
                <a:cs typeface="Arial"/>
              </a:defRPr>
            </a:pPr>
            <a:r>
              <a:rPr sz="1725" b="0">
                <a:solidFill>
                  <a:srgbClr val="566E79"/>
                </a:solidFill>
                <a:latin typeface="Arial"/>
                <a:ea typeface="Arial"/>
                <a:cs typeface="Arial"/>
              </a:rPr>
              <a:t>Web browser</a:t>
            </a:r>
          </a:p>
        </p:txBody>
      </p:sp>
      <p:sp>
        <p:nvSpPr>
          <p:cNvPr id="9" name="React frontend">
            <a:extLst>
              <a:ext uri="{FF2B5EF4-FFF2-40B4-BE49-F238E27FC236}">
                <a16:creationId xmlns:a16="http://schemas.microsoft.com/office/drawing/2014/main" id="{61E3CE44-B1F1-4B29-A4A4-9BBB704C88AD}"/>
              </a:ext>
            </a:extLst>
          </p:cNvPr>
          <p:cNvSpPr>
            <a:spLocks noGrp="1"/>
          </p:cNvSpPr>
          <p:nvPr/>
        </p:nvSpPr>
        <p:spPr>
          <a:xfrm>
            <a:off x="3733800" y="2495550"/>
            <a:ext cx="2962275" cy="1514475"/>
          </a:xfrm>
          <a:prstGeom prst="rect">
            <a:avLst/>
          </a:prstGeom>
          <a:solidFill>
            <a:srgbClr val="142F3C"/>
          </a:solidFill>
          <a:ln w="13335">
            <a:solidFill>
              <a:srgbClr val="142F3C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10" name="React frontend">
            <a:extLst>
              <a:ext uri="{FF2B5EF4-FFF2-40B4-BE49-F238E27FC236}">
                <a16:creationId xmlns:a16="http://schemas.microsoft.com/office/drawing/2014/main" id="{5B4D0E81-4A89-4FFD-81EF-00A7F6DE1377}"/>
              </a:ext>
            </a:extLst>
          </p:cNvPr>
          <p:cNvSpPr>
            <a:spLocks noGrp="1"/>
          </p:cNvSpPr>
          <p:nvPr/>
        </p:nvSpPr>
        <p:spPr>
          <a:xfrm>
            <a:off x="3895725" y="2800350"/>
            <a:ext cx="2638425" cy="352425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ctr">
              <a:defRPr sz="2175" b="1">
                <a:solidFill>
                  <a:srgbClr val="FFFFFF"/>
                </a:solidFill>
                <a:latin typeface="Arial"/>
                <a:ea typeface="Arial"/>
                <a:cs typeface="Arial"/>
              </a:defRPr>
            </a:pPr>
            <a:r>
              <a:rPr sz="21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React frontend</a:t>
            </a:r>
          </a:p>
        </p:txBody>
      </p:sp>
      <p:sp>
        <p:nvSpPr>
          <p:cNvPr id="11" name="Dashboard and task logic">
            <a:extLst>
              <a:ext uri="{FF2B5EF4-FFF2-40B4-BE49-F238E27FC236}">
                <a16:creationId xmlns:a16="http://schemas.microsoft.com/office/drawing/2014/main" id="{6E2FD3D8-CFC6-481D-B3D5-30532D8643FD}"/>
              </a:ext>
            </a:extLst>
          </p:cNvPr>
          <p:cNvSpPr>
            <a:spLocks noGrp="1"/>
          </p:cNvSpPr>
          <p:nvPr/>
        </p:nvSpPr>
        <p:spPr>
          <a:xfrm>
            <a:off x="3886200" y="3333750"/>
            <a:ext cx="2667000" cy="36195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ctr">
              <a:defRPr sz="1575" b="0">
                <a:solidFill>
                  <a:srgbClr val="FFFFFF"/>
                </a:solidFill>
                <a:latin typeface="Arial"/>
                <a:ea typeface="Arial"/>
                <a:cs typeface="Arial"/>
              </a:defRPr>
            </a:pPr>
            <a:r>
              <a:rPr sz="1575" b="0">
                <a:solidFill>
                  <a:srgbClr val="FFFFFF"/>
                </a:solidFill>
                <a:latin typeface="Arial"/>
                <a:ea typeface="Arial"/>
                <a:cs typeface="Arial"/>
              </a:rPr>
              <a:t>Dashboard and task logic</a:t>
            </a:r>
          </a:p>
        </p:txBody>
      </p:sp>
      <p:sp>
        <p:nvSpPr>
          <p:cNvPr id="12" name="Firebase Authentication">
            <a:extLst>
              <a:ext uri="{FF2B5EF4-FFF2-40B4-BE49-F238E27FC236}">
                <a16:creationId xmlns:a16="http://schemas.microsoft.com/office/drawing/2014/main" id="{0FE5815B-2825-405F-B8B6-A7E7161DF03E}"/>
              </a:ext>
            </a:extLst>
          </p:cNvPr>
          <p:cNvSpPr>
            <a:spLocks noGrp="1"/>
          </p:cNvSpPr>
          <p:nvPr/>
        </p:nvSpPr>
        <p:spPr>
          <a:xfrm>
            <a:off x="8953500" y="1971675"/>
            <a:ext cx="2609850" cy="1152525"/>
          </a:xfrm>
          <a:prstGeom prst="rect">
            <a:avLst/>
          </a:prstGeom>
          <a:solidFill>
            <a:srgbClr val="ECF4F5"/>
          </a:solidFill>
          <a:ln w="13335">
            <a:solidFill>
              <a:srgbClr val="CDDCE2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13" name="Firebase Authentication">
            <a:extLst>
              <a:ext uri="{FF2B5EF4-FFF2-40B4-BE49-F238E27FC236}">
                <a16:creationId xmlns:a16="http://schemas.microsoft.com/office/drawing/2014/main" id="{13F5227B-8772-4C26-85B0-7819E7A78612}"/>
              </a:ext>
            </a:extLst>
          </p:cNvPr>
          <p:cNvSpPr>
            <a:spLocks noGrp="1"/>
          </p:cNvSpPr>
          <p:nvPr/>
        </p:nvSpPr>
        <p:spPr>
          <a:xfrm>
            <a:off x="9096375" y="2228850"/>
            <a:ext cx="2324100" cy="53340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ctr">
              <a:defRPr sz="1725" b="1">
                <a:solidFill>
                  <a:srgbClr val="142F3C"/>
                </a:solidFill>
                <a:latin typeface="Arial"/>
                <a:ea typeface="Arial"/>
                <a:cs typeface="Arial"/>
              </a:defRPr>
            </a:pPr>
            <a:r>
              <a:rPr sz="1725" b="1">
                <a:solidFill>
                  <a:srgbClr val="142F3C"/>
                </a:solidFill>
                <a:latin typeface="Arial"/>
                <a:ea typeface="Arial"/>
                <a:cs typeface="Arial"/>
              </a:rPr>
              <a:t>Firebase Authentication</a:t>
            </a:r>
          </a:p>
        </p:txBody>
      </p:sp>
      <p:sp>
        <p:nvSpPr>
          <p:cNvPr id="14" name="Verify account identity">
            <a:extLst>
              <a:ext uri="{FF2B5EF4-FFF2-40B4-BE49-F238E27FC236}">
                <a16:creationId xmlns:a16="http://schemas.microsoft.com/office/drawing/2014/main" id="{D9EBCAB6-2373-41C3-BDC8-9EAA7CF3F3A2}"/>
              </a:ext>
            </a:extLst>
          </p:cNvPr>
          <p:cNvSpPr>
            <a:spLocks noGrp="1"/>
          </p:cNvSpPr>
          <p:nvPr/>
        </p:nvSpPr>
        <p:spPr>
          <a:xfrm>
            <a:off x="9096375" y="2762250"/>
            <a:ext cx="2324100" cy="257175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ctr">
              <a:defRPr sz="1500" b="0">
                <a:solidFill>
                  <a:srgbClr val="566E79"/>
                </a:solidFill>
                <a:latin typeface="Arial"/>
                <a:ea typeface="Arial"/>
                <a:cs typeface="Arial"/>
              </a:defRPr>
            </a:pPr>
            <a:r>
              <a:rPr sz="1500" b="0">
                <a:solidFill>
                  <a:srgbClr val="566E79"/>
                </a:solidFill>
                <a:latin typeface="Arial"/>
                <a:ea typeface="Arial"/>
                <a:cs typeface="Arial"/>
              </a:rPr>
              <a:t>Verify account identity</a:t>
            </a:r>
          </a:p>
        </p:txBody>
      </p:sp>
      <p:sp>
        <p:nvSpPr>
          <p:cNvPr id="15" name="Cloud Firestore">
            <a:extLst>
              <a:ext uri="{FF2B5EF4-FFF2-40B4-BE49-F238E27FC236}">
                <a16:creationId xmlns:a16="http://schemas.microsoft.com/office/drawing/2014/main" id="{F4450CE2-647B-4A11-8B0A-E6384EB58520}"/>
              </a:ext>
            </a:extLst>
          </p:cNvPr>
          <p:cNvSpPr>
            <a:spLocks noGrp="1"/>
          </p:cNvSpPr>
          <p:nvPr/>
        </p:nvSpPr>
        <p:spPr>
          <a:xfrm>
            <a:off x="8953500" y="3790950"/>
            <a:ext cx="2609850" cy="1381125"/>
          </a:xfrm>
          <a:prstGeom prst="rect">
            <a:avLst/>
          </a:prstGeom>
          <a:solidFill>
            <a:srgbClr val="ECF4F5"/>
          </a:solidFill>
          <a:ln w="13335">
            <a:solidFill>
              <a:srgbClr val="CDDCE2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16" name="Cloud Firestore">
            <a:extLst>
              <a:ext uri="{FF2B5EF4-FFF2-40B4-BE49-F238E27FC236}">
                <a16:creationId xmlns:a16="http://schemas.microsoft.com/office/drawing/2014/main" id="{920D1A8F-95A3-44BF-A814-436BC5308F22}"/>
              </a:ext>
            </a:extLst>
          </p:cNvPr>
          <p:cNvSpPr>
            <a:spLocks noGrp="1"/>
          </p:cNvSpPr>
          <p:nvPr/>
        </p:nvSpPr>
        <p:spPr>
          <a:xfrm>
            <a:off x="9115425" y="4048125"/>
            <a:ext cx="2286000" cy="34290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ctr">
              <a:defRPr sz="2025" b="1">
                <a:solidFill>
                  <a:srgbClr val="142F3C"/>
                </a:solidFill>
                <a:latin typeface="Arial"/>
                <a:ea typeface="Arial"/>
                <a:cs typeface="Arial"/>
              </a:defRPr>
            </a:pPr>
            <a:r>
              <a:rPr sz="2025" b="1">
                <a:solidFill>
                  <a:srgbClr val="142F3C"/>
                </a:solidFill>
                <a:latin typeface="Arial"/>
                <a:ea typeface="Arial"/>
                <a:cs typeface="Arial"/>
              </a:rPr>
              <a:t>Cloud Firestore</a:t>
            </a:r>
          </a:p>
        </p:txBody>
      </p:sp>
      <p:sp>
        <p:nvSpPr>
          <p:cNvPr id="17" name="Tasks and live updates&#10;Access checked by Secu">
            <a:extLst>
              <a:ext uri="{FF2B5EF4-FFF2-40B4-BE49-F238E27FC236}">
                <a16:creationId xmlns:a16="http://schemas.microsoft.com/office/drawing/2014/main" id="{15AB4559-6AD7-41D0-997A-8CAC41C94C7F}"/>
              </a:ext>
            </a:extLst>
          </p:cNvPr>
          <p:cNvSpPr>
            <a:spLocks noGrp="1"/>
          </p:cNvSpPr>
          <p:nvPr/>
        </p:nvSpPr>
        <p:spPr>
          <a:xfrm>
            <a:off x="9105900" y="4486275"/>
            <a:ext cx="2324100" cy="542925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ctr">
              <a:defRPr sz="1425" b="0">
                <a:solidFill>
                  <a:srgbClr val="566E79"/>
                </a:solidFill>
                <a:latin typeface="Arial"/>
                <a:ea typeface="Arial"/>
                <a:cs typeface="Arial"/>
              </a:defRPr>
            </a:pPr>
            <a:r>
              <a:rPr sz="1425" b="0">
                <a:solidFill>
                  <a:srgbClr val="566E79"/>
                </a:solidFill>
                <a:latin typeface="Arial"/>
                <a:ea typeface="Arial"/>
                <a:cs typeface="Arial"/>
              </a:rPr>
              <a:t>Tasks and live updates</a:t>
            </a:r>
          </a:p>
          <a:p>
            <a:pPr algn="ctr">
              <a:defRPr sz="1425" b="0">
                <a:solidFill>
                  <a:srgbClr val="566E79"/>
                </a:solidFill>
                <a:latin typeface="Arial"/>
                <a:ea typeface="Arial"/>
                <a:cs typeface="Arial"/>
              </a:defRPr>
            </a:pPr>
            <a:r>
              <a:rPr sz="1425" b="0">
                <a:solidFill>
                  <a:srgbClr val="566E79"/>
                </a:solidFill>
                <a:latin typeface="Arial"/>
                <a:ea typeface="Arial"/>
                <a:cs typeface="Arial"/>
              </a:rPr>
              <a:t>Access checked by Security Rules</a:t>
            </a:r>
          </a:p>
        </p:txBody>
      </p:sp>
      <p:cxnSp>
        <p:nvCxnSpPr>
          <p:cNvPr id="41" name="Straight Arrow Connector 40"/>
          <p:cNvCxnSpPr>
            <a:stCxn id="6" idx="3"/>
            <a:endCxn id="9" idx="1"/>
          </p:cNvCxnSpPr>
          <p:nvPr/>
        </p:nvCxnSpPr>
        <p:spPr>
          <a:xfrm>
            <a:off x="2733675" y="3252788"/>
            <a:ext cx="1000125" cy="0"/>
          </a:xfrm>
          <a:prstGeom prst="straightConnector1">
            <a:avLst/>
          </a:prstGeom>
          <a:ln w="20955">
            <a:solidFill>
              <a:srgbClr val="157C86"/>
            </a:solidFill>
            <a:headEnd type="triangle" w="med" len="med"/>
            <a:tailEnd type="triangle" w="med" len="med"/>
          </a:ln>
        </p:spPr>
      </p:cxnSp>
      <p:cxnSp>
        <p:nvCxnSpPr>
          <p:cNvPr id="42" name="Connector: Elbow 41"/>
          <p:cNvCxnSpPr>
            <a:stCxn id="9" idx="3"/>
            <a:endCxn id="12" idx="1"/>
          </p:cNvCxnSpPr>
          <p:nvPr/>
        </p:nvCxnSpPr>
        <p:spPr>
          <a:xfrm flipV="1">
            <a:off x="6696075" y="2547938"/>
            <a:ext cx="2257425" cy="704850"/>
          </a:xfrm>
          <a:prstGeom prst="bentConnector3">
            <a:avLst>
              <a:gd name="adj1" fmla="val 50000"/>
            </a:avLst>
          </a:prstGeom>
          <a:ln w="20955">
            <a:solidFill>
              <a:srgbClr val="157C86"/>
            </a:solidFill>
            <a:headEnd type="triangle" w="med" len="med"/>
            <a:tailEnd type="triangle" w="med" len="med"/>
          </a:ln>
        </p:spPr>
      </p:cxnSp>
      <p:cxnSp>
        <p:nvCxnSpPr>
          <p:cNvPr id="43" name="Connector: Elbow 42"/>
          <p:cNvCxnSpPr>
            <a:stCxn id="9" idx="3"/>
            <a:endCxn id="15" idx="1"/>
          </p:cNvCxnSpPr>
          <p:nvPr/>
        </p:nvCxnSpPr>
        <p:spPr>
          <a:xfrm>
            <a:off x="6696075" y="3252788"/>
            <a:ext cx="2257425" cy="1228725"/>
          </a:xfrm>
          <a:prstGeom prst="bentConnector3">
            <a:avLst>
              <a:gd name="adj1" fmla="val 50000"/>
            </a:avLst>
          </a:prstGeom>
          <a:ln w="20955">
            <a:solidFill>
              <a:srgbClr val="157C86"/>
            </a:solidFill>
            <a:headEnd type="triangle" w="med" len="med"/>
            <a:tailEnd type="triangle" w="med" len="med"/>
          </a:ln>
        </p:spPr>
      </p:cxnSp>
      <p:sp>
        <p:nvSpPr>
          <p:cNvPr id="21" name="Sign-in">
            <a:extLst>
              <a:ext uri="{FF2B5EF4-FFF2-40B4-BE49-F238E27FC236}">
                <a16:creationId xmlns:a16="http://schemas.microsoft.com/office/drawing/2014/main" id="{6AA8F813-5581-42AF-B7E2-709324294283}"/>
              </a:ext>
            </a:extLst>
          </p:cNvPr>
          <p:cNvSpPr>
            <a:spLocks noGrp="1"/>
          </p:cNvSpPr>
          <p:nvPr/>
        </p:nvSpPr>
        <p:spPr>
          <a:xfrm>
            <a:off x="7143750" y="2066925"/>
            <a:ext cx="1428750" cy="26670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ctr">
              <a:defRPr sz="1500" b="0">
                <a:solidFill>
                  <a:srgbClr val="157C86"/>
                </a:solidFill>
                <a:latin typeface="Arial"/>
                <a:ea typeface="Arial"/>
                <a:cs typeface="Arial"/>
              </a:defRPr>
            </a:pPr>
            <a:r>
              <a:rPr sz="1500" b="0">
                <a:solidFill>
                  <a:srgbClr val="157C86"/>
                </a:solidFill>
                <a:latin typeface="Arial"/>
                <a:ea typeface="Arial"/>
                <a:cs typeface="Arial"/>
              </a:rPr>
              <a:t>Sign-in</a:t>
            </a:r>
          </a:p>
        </p:txBody>
      </p:sp>
      <p:sp>
        <p:nvSpPr>
          <p:cNvPr id="22" name="Read and write tasks">
            <a:extLst>
              <a:ext uri="{FF2B5EF4-FFF2-40B4-BE49-F238E27FC236}">
                <a16:creationId xmlns:a16="http://schemas.microsoft.com/office/drawing/2014/main" id="{023973E1-7B38-4185-B883-A971002D1A57}"/>
              </a:ext>
            </a:extLst>
          </p:cNvPr>
          <p:cNvSpPr>
            <a:spLocks noGrp="1"/>
          </p:cNvSpPr>
          <p:nvPr/>
        </p:nvSpPr>
        <p:spPr>
          <a:xfrm>
            <a:off x="7010400" y="4781550"/>
            <a:ext cx="1743075" cy="49530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ctr">
              <a:defRPr sz="1500" b="0">
                <a:solidFill>
                  <a:srgbClr val="157C86"/>
                </a:solidFill>
                <a:latin typeface="Arial"/>
                <a:ea typeface="Arial"/>
                <a:cs typeface="Arial"/>
              </a:defRPr>
            </a:pPr>
            <a:r>
              <a:rPr sz="1500" b="0">
                <a:solidFill>
                  <a:srgbClr val="157C86"/>
                </a:solidFill>
                <a:latin typeface="Arial"/>
                <a:ea typeface="Arial"/>
                <a:cs typeface="Arial"/>
              </a:rPr>
              <a:t>Read and write tasks</a:t>
            </a:r>
          </a:p>
        </p:txBody>
      </p:sp>
      <p:sp>
        <p:nvSpPr>
          <p:cNvPr id="23" name="Security Rules will restrict each user to the">
            <a:extLst>
              <a:ext uri="{FF2B5EF4-FFF2-40B4-BE49-F238E27FC236}">
                <a16:creationId xmlns:a16="http://schemas.microsoft.com/office/drawing/2014/main" id="{84A9C0B5-6B51-4ECA-9E49-3E3F0C603A81}"/>
              </a:ext>
            </a:extLst>
          </p:cNvPr>
          <p:cNvSpPr>
            <a:spLocks noGrp="1"/>
          </p:cNvSpPr>
          <p:nvPr/>
        </p:nvSpPr>
        <p:spPr>
          <a:xfrm>
            <a:off x="619125" y="5524500"/>
            <a:ext cx="10801350" cy="60960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1725" b="0">
                <a:solidFill>
                  <a:srgbClr val="566E79"/>
                </a:solidFill>
                <a:latin typeface="Arial"/>
                <a:ea typeface="Arial"/>
                <a:cs typeface="Arial"/>
              </a:defRPr>
            </a:pPr>
            <a:r>
              <a:rPr sz="1725" b="0">
                <a:solidFill>
                  <a:srgbClr val="566E79"/>
                </a:solidFill>
                <a:latin typeface="Arial"/>
                <a:ea typeface="Arial"/>
                <a:cs typeface="Arial"/>
              </a:rPr>
              <a:t>Security Rules will restrict each user to their own tasks.</a:t>
            </a:r>
          </a:p>
          <a:p>
            <a:pPr algn="l">
              <a:defRPr sz="1725" b="0">
                <a:solidFill>
                  <a:srgbClr val="566E79"/>
                </a:solidFill>
                <a:latin typeface="Arial"/>
                <a:ea typeface="Arial"/>
                <a:cs typeface="Arial"/>
              </a:defRPr>
            </a:pPr>
            <a:r>
              <a:rPr sz="1725" b="0">
                <a:solidFill>
                  <a:srgbClr val="566E79"/>
                </a:solidFill>
                <a:latin typeface="Arial"/>
                <a:ea typeface="Arial"/>
                <a:cs typeface="Arial"/>
              </a:rPr>
              <a:t>Application logic stays in React. No Cloud Functions are planned.</a:t>
            </a:r>
          </a:p>
        </p:txBody>
      </p:sp>
    </p:spTree>
    <p:extLst>
      <p:ext uri="{BB962C8B-B14F-4D97-AF65-F5344CB8AC3E}">
        <p14:creationId xmlns:p14="http://schemas.microsoft.com/office/powerpoint/2010/main" val="31376804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title">
            <a:extLst>
              <a:ext uri="{FF2B5EF4-FFF2-40B4-BE49-F238E27FC236}">
                <a16:creationId xmlns:a16="http://schemas.microsoft.com/office/drawing/2014/main" id="{3A5C007D-EAF9-46E5-AA9D-3E53A0BCD58E}"/>
              </a:ext>
            </a:extLst>
          </p:cNvPr>
          <p:cNvSpPr>
            <a:spLocks noGrp="1"/>
          </p:cNvSpPr>
          <p:nvPr/>
        </p:nvSpPr>
        <p:spPr>
          <a:xfrm>
            <a:off x="609600" y="514350"/>
            <a:ext cx="10648950" cy="55245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2850" b="1">
                <a:solidFill>
                  <a:srgbClr val="142F3C"/>
                </a:solidFill>
                <a:latin typeface="Arial"/>
                <a:ea typeface="Arial"/>
                <a:cs typeface="Arial"/>
              </a:defRPr>
            </a:pPr>
            <a:r>
              <a:rPr sz="2850" b="1" u="sng" dirty="0">
                <a:solidFill>
                  <a:srgbClr val="142F3C"/>
                </a:solidFill>
                <a:latin typeface="Arial"/>
                <a:ea typeface="Arial"/>
                <a:cs typeface="Arial"/>
              </a:rPr>
              <a:t>Proposed interface</a:t>
            </a:r>
          </a:p>
        </p:txBody>
      </p:sp>
      <p:sp>
        <p:nvSpPr>
          <p:cNvPr id="3" name="11">
            <a:extLst>
              <a:ext uri="{FF2B5EF4-FFF2-40B4-BE49-F238E27FC236}">
                <a16:creationId xmlns:a16="http://schemas.microsoft.com/office/drawing/2014/main" id="{74E30939-72A7-4086-864B-D211E22F7DE5}"/>
              </a:ext>
            </a:extLst>
          </p:cNvPr>
          <p:cNvSpPr>
            <a:spLocks noGrp="1"/>
          </p:cNvSpPr>
          <p:nvPr/>
        </p:nvSpPr>
        <p:spPr>
          <a:xfrm>
            <a:off x="11049000" y="6248400"/>
            <a:ext cx="552450" cy="219075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r">
              <a:defRPr sz="1125" b="0">
                <a:solidFill>
                  <a:srgbClr val="566E79"/>
                </a:solidFill>
                <a:latin typeface="Arial"/>
                <a:ea typeface="Arial"/>
                <a:cs typeface="Arial"/>
              </a:defRPr>
            </a:pPr>
            <a:r>
              <a:rPr sz="1125" b="0">
                <a:solidFill>
                  <a:srgbClr val="566E79"/>
                </a:solidFill>
                <a:latin typeface="Arial"/>
                <a:ea typeface="Arial"/>
                <a:cs typeface="Arial"/>
              </a:rPr>
              <a:t>11</a:t>
            </a:r>
          </a:p>
        </p:txBody>
      </p:sp>
      <p:sp>
        <p:nvSpPr>
          <p:cNvPr id="6" name="My academic tasks">
            <a:extLst>
              <a:ext uri="{FF2B5EF4-FFF2-40B4-BE49-F238E27FC236}">
                <a16:creationId xmlns:a16="http://schemas.microsoft.com/office/drawing/2014/main" id="{DD06A65A-687E-4E81-9668-EA2A0E29572A}"/>
              </a:ext>
            </a:extLst>
          </p:cNvPr>
          <p:cNvSpPr>
            <a:spLocks noGrp="1"/>
          </p:cNvSpPr>
          <p:nvPr/>
        </p:nvSpPr>
        <p:spPr>
          <a:xfrm>
            <a:off x="838200" y="2200275"/>
            <a:ext cx="7524750" cy="45720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2475" b="1">
                <a:solidFill>
                  <a:srgbClr val="142F3C"/>
                </a:solidFill>
                <a:latin typeface="Arial"/>
                <a:ea typeface="Arial"/>
                <a:cs typeface="Arial"/>
              </a:defRPr>
            </a:pPr>
            <a:r>
              <a:rPr sz="2475" b="1">
                <a:solidFill>
                  <a:srgbClr val="142F3C"/>
                </a:solidFill>
                <a:latin typeface="Arial"/>
                <a:ea typeface="Arial"/>
                <a:cs typeface="Arial"/>
              </a:rPr>
              <a:t>My academic tasks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F1A7384-6C1B-487A-BCB5-1EA4CBC3C067}"/>
              </a:ext>
            </a:extLst>
          </p:cNvPr>
          <p:cNvSpPr>
            <a:spLocks noGrp="1"/>
          </p:cNvSpPr>
          <p:nvPr/>
        </p:nvSpPr>
        <p:spPr>
          <a:xfrm>
            <a:off x="9753600" y="2152650"/>
            <a:ext cx="1647825" cy="457200"/>
          </a:xfrm>
          <a:prstGeom prst="rect">
            <a:avLst/>
          </a:prstGeom>
          <a:solidFill>
            <a:srgbClr val="157C86"/>
          </a:solidFill>
          <a:ln w="0"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8" name="+ Add task">
            <a:extLst>
              <a:ext uri="{FF2B5EF4-FFF2-40B4-BE49-F238E27FC236}">
                <a16:creationId xmlns:a16="http://schemas.microsoft.com/office/drawing/2014/main" id="{90ABF4BB-32CF-479C-8ABA-33260BB2BC0A}"/>
              </a:ext>
            </a:extLst>
          </p:cNvPr>
          <p:cNvSpPr>
            <a:spLocks noGrp="1"/>
          </p:cNvSpPr>
          <p:nvPr/>
        </p:nvSpPr>
        <p:spPr>
          <a:xfrm>
            <a:off x="9867900" y="2247900"/>
            <a:ext cx="1419225" cy="28575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ctr">
              <a:defRPr sz="1725" b="1">
                <a:solidFill>
                  <a:srgbClr val="FFFFFF"/>
                </a:solidFill>
                <a:latin typeface="Arial"/>
                <a:ea typeface="Arial"/>
                <a:cs typeface="Arial"/>
              </a:defRPr>
            </a:pPr>
            <a:r>
              <a:rPr sz="1725" b="1" dirty="0">
                <a:solidFill>
                  <a:srgbClr val="FFFFFF"/>
                </a:solidFill>
                <a:latin typeface="Arial"/>
                <a:ea typeface="Arial"/>
                <a:cs typeface="Arial"/>
              </a:rPr>
              <a:t>+ Add task</a:t>
            </a:r>
          </a:p>
        </p:txBody>
      </p:sp>
      <p:sp>
        <p:nvSpPr>
          <p:cNvPr id="9" name="1 of 3 example tasks completed">
            <a:extLst>
              <a:ext uri="{FF2B5EF4-FFF2-40B4-BE49-F238E27FC236}">
                <a16:creationId xmlns:a16="http://schemas.microsoft.com/office/drawing/2014/main" id="{AEBCA57A-0FDC-48E2-805E-BBC3AA358A9B}"/>
              </a:ext>
            </a:extLst>
          </p:cNvPr>
          <p:cNvSpPr>
            <a:spLocks noGrp="1"/>
          </p:cNvSpPr>
          <p:nvPr/>
        </p:nvSpPr>
        <p:spPr>
          <a:xfrm>
            <a:off x="857250" y="2762250"/>
            <a:ext cx="9810750" cy="352425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1725" b="0">
                <a:solidFill>
                  <a:srgbClr val="566E79"/>
                </a:solidFill>
                <a:latin typeface="Arial"/>
                <a:ea typeface="Arial"/>
                <a:cs typeface="Arial"/>
              </a:defRPr>
            </a:pPr>
            <a:r>
              <a:rPr sz="1725" b="0">
                <a:solidFill>
                  <a:srgbClr val="566E79"/>
                </a:solidFill>
                <a:latin typeface="Arial"/>
                <a:ea typeface="Arial"/>
                <a:cs typeface="Arial"/>
              </a:rPr>
              <a:t>1 of 3 example tasks completed</a:t>
            </a:r>
          </a:p>
        </p:txBody>
      </p:sp>
      <p:graphicFrame>
        <p:nvGraphicFramePr>
          <p:cNvPr id="21" name="Table 20"/>
          <p:cNvGraphicFramePr/>
          <p:nvPr/>
        </p:nvGraphicFramePr>
        <p:xfrm>
          <a:off x="809625" y="3362325"/>
          <a:ext cx="10591800" cy="2400300"/>
        </p:xfrm>
        <a:graphic>
          <a:graphicData uri="http://schemas.openxmlformats.org/drawingml/2006/table">
            <a:tbl>
              <a:tblPr firstRow="1"/>
              <a:tblGrid>
                <a:gridCol w="4191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5262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8097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63842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600075">
                <a:tc>
                  <a:txBody>
                    <a:bodyPr/>
                    <a:lstStyle/>
                    <a:p>
                      <a:r>
                        <a:rPr sz="1725" b="1">
                          <a:solidFill>
                            <a:srgbClr val="FFFFFF"/>
                          </a:solidFill>
                          <a:latin typeface="Arial"/>
                          <a:ea typeface="Arial"/>
                          <a:cs typeface="Arial"/>
                        </a:rPr>
                        <a:t>Task</a:t>
                      </a:r>
                    </a:p>
                  </a:txBody>
                  <a:tcPr marL="142875" marR="142875" marT="95250" marB="95250" anchor="ctr">
                    <a:solidFill>
                      <a:srgbClr val="142F3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 b="1">
                          <a:solidFill>
                            <a:srgbClr val="FFFFFF"/>
                          </a:solidFill>
                          <a:latin typeface="Arial"/>
                          <a:ea typeface="Arial"/>
                          <a:cs typeface="Arial"/>
                        </a:rPr>
                        <a:t>Due date</a:t>
                      </a:r>
                    </a:p>
                  </a:txBody>
                  <a:tcPr marL="142875" marR="142875" marT="95250" marB="95250" anchor="ctr">
                    <a:solidFill>
                      <a:srgbClr val="142F3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 b="1">
                          <a:solidFill>
                            <a:srgbClr val="FFFFFF"/>
                          </a:solidFill>
                          <a:latin typeface="Arial"/>
                          <a:ea typeface="Arial"/>
                          <a:cs typeface="Arial"/>
                        </a:rPr>
                        <a:t>Priority</a:t>
                      </a:r>
                    </a:p>
                  </a:txBody>
                  <a:tcPr marL="142875" marR="142875" marT="95250" marB="95250" anchor="ctr">
                    <a:solidFill>
                      <a:srgbClr val="142F3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 b="1">
                          <a:solidFill>
                            <a:srgbClr val="FFFFFF"/>
                          </a:solidFill>
                          <a:latin typeface="Arial"/>
                          <a:ea typeface="Arial"/>
                          <a:cs typeface="Arial"/>
                        </a:rPr>
                        <a:t>Status</a:t>
                      </a:r>
                    </a:p>
                  </a:txBody>
                  <a:tcPr marL="142875" marR="142875" marT="95250" marB="95250" anchor="ctr">
                    <a:solidFill>
                      <a:srgbClr val="142F3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00075">
                <a:tc>
                  <a:txBody>
                    <a:bodyPr/>
                    <a:lstStyle/>
                    <a:p>
                      <a:r>
                        <a:rPr sz="1725">
                          <a:solidFill>
                            <a:srgbClr val="253D49"/>
                          </a:solidFill>
                          <a:latin typeface="Arial"/>
                          <a:ea typeface="Arial"/>
                          <a:cs typeface="Arial"/>
                        </a:rPr>
                        <a:t>Database assignment</a:t>
                      </a:r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>
                          <a:solidFill>
                            <a:srgbClr val="253D49"/>
                          </a:solidFill>
                          <a:latin typeface="Arial"/>
                          <a:ea typeface="Arial"/>
                          <a:cs typeface="Arial"/>
                        </a:rPr>
                        <a:t>24 Sep</a:t>
                      </a:r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>
                          <a:solidFill>
                            <a:srgbClr val="253D49"/>
                          </a:solidFill>
                          <a:latin typeface="Arial"/>
                          <a:ea typeface="Arial"/>
                          <a:cs typeface="Arial"/>
                        </a:rPr>
                        <a:t>High</a:t>
                      </a:r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>
                          <a:solidFill>
                            <a:srgbClr val="253D49"/>
                          </a:solidFill>
                          <a:latin typeface="Arial"/>
                          <a:ea typeface="Arial"/>
                          <a:cs typeface="Arial"/>
                        </a:rPr>
                        <a:t>To do</a:t>
                      </a:r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00075">
                <a:tc>
                  <a:txBody>
                    <a:bodyPr/>
                    <a:lstStyle/>
                    <a:p>
                      <a:r>
                        <a:rPr sz="1725">
                          <a:solidFill>
                            <a:srgbClr val="253D49"/>
                          </a:solidFill>
                          <a:latin typeface="Arial"/>
                          <a:ea typeface="Arial"/>
                          <a:cs typeface="Arial"/>
                        </a:rPr>
                        <a:t>Project proposal review</a:t>
                      </a:r>
                    </a:p>
                  </a:txBody>
                  <a:tcPr marL="142875" marR="142875" marT="95250" marB="95250" anchor="ctr">
                    <a:solidFill>
                      <a:srgbClr val="F5F8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>
                          <a:solidFill>
                            <a:srgbClr val="253D49"/>
                          </a:solidFill>
                          <a:latin typeface="Arial"/>
                          <a:ea typeface="Arial"/>
                          <a:cs typeface="Arial"/>
                        </a:rPr>
                        <a:t>27 Sep</a:t>
                      </a:r>
                    </a:p>
                  </a:txBody>
                  <a:tcPr marL="142875" marR="142875" marT="95250" marB="95250" anchor="ctr">
                    <a:solidFill>
                      <a:srgbClr val="F5F8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>
                          <a:solidFill>
                            <a:srgbClr val="253D49"/>
                          </a:solidFill>
                          <a:latin typeface="Arial"/>
                          <a:ea typeface="Arial"/>
                          <a:cs typeface="Arial"/>
                        </a:rPr>
                        <a:t>Medium</a:t>
                      </a:r>
                    </a:p>
                  </a:txBody>
                  <a:tcPr marL="142875" marR="142875" marT="95250" marB="95250" anchor="ctr">
                    <a:solidFill>
                      <a:srgbClr val="F5F8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>
                          <a:solidFill>
                            <a:srgbClr val="253D49"/>
                          </a:solidFill>
                          <a:latin typeface="Arial"/>
                          <a:ea typeface="Arial"/>
                          <a:cs typeface="Arial"/>
                        </a:rPr>
                        <a:t>To do</a:t>
                      </a:r>
                    </a:p>
                  </a:txBody>
                  <a:tcPr marL="142875" marR="142875" marT="95250" marB="95250" anchor="ctr">
                    <a:solidFill>
                      <a:srgbClr val="F5F8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00075">
                <a:tc>
                  <a:txBody>
                    <a:bodyPr/>
                    <a:lstStyle/>
                    <a:p>
                      <a:r>
                        <a:rPr sz="1725">
                          <a:solidFill>
                            <a:srgbClr val="253D49"/>
                          </a:solidFill>
                          <a:latin typeface="Arial"/>
                          <a:ea typeface="Arial"/>
                          <a:cs typeface="Arial"/>
                        </a:rPr>
                        <a:t>Reading notes</a:t>
                      </a:r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>
                          <a:solidFill>
                            <a:srgbClr val="253D49"/>
                          </a:solidFill>
                          <a:latin typeface="Arial"/>
                          <a:ea typeface="Arial"/>
                          <a:cs typeface="Arial"/>
                        </a:rPr>
                        <a:t>30 Sep</a:t>
                      </a:r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>
                          <a:solidFill>
                            <a:srgbClr val="253D49"/>
                          </a:solidFill>
                          <a:latin typeface="Arial"/>
                          <a:ea typeface="Arial"/>
                          <a:cs typeface="Arial"/>
                        </a:rPr>
                        <a:t>Low</a:t>
                      </a:r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 b="1">
                          <a:solidFill>
                            <a:srgbClr val="157C86"/>
                          </a:solidFill>
                          <a:latin typeface="Arial"/>
                          <a:ea typeface="Arial"/>
                          <a:cs typeface="Arial"/>
                        </a:rPr>
                        <a:t>Completed</a:t>
                      </a:r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9258278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title">
            <a:extLst>
              <a:ext uri="{FF2B5EF4-FFF2-40B4-BE49-F238E27FC236}">
                <a16:creationId xmlns:a16="http://schemas.microsoft.com/office/drawing/2014/main" id="{44593959-910A-45F2-A5A0-5B969ADDE53B}"/>
              </a:ext>
            </a:extLst>
          </p:cNvPr>
          <p:cNvSpPr>
            <a:spLocks noGrp="1"/>
          </p:cNvSpPr>
          <p:nvPr/>
        </p:nvSpPr>
        <p:spPr>
          <a:xfrm>
            <a:off x="609600" y="514350"/>
            <a:ext cx="10648950" cy="55245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2850" b="1">
                <a:solidFill>
                  <a:srgbClr val="142F3C"/>
                </a:solidFill>
                <a:latin typeface="Arial"/>
                <a:ea typeface="Arial"/>
                <a:cs typeface="Arial"/>
              </a:defRPr>
            </a:pPr>
            <a:r>
              <a:rPr sz="2850" b="1" u="sng" dirty="0">
                <a:solidFill>
                  <a:srgbClr val="142F3C"/>
                </a:solidFill>
                <a:latin typeface="Arial"/>
                <a:ea typeface="Arial"/>
                <a:cs typeface="Arial"/>
              </a:rPr>
              <a:t>Testing and evaluation</a:t>
            </a:r>
          </a:p>
        </p:txBody>
      </p:sp>
      <p:sp>
        <p:nvSpPr>
          <p:cNvPr id="4" name="Technical checks and student feedback will gu">
            <a:extLst>
              <a:ext uri="{FF2B5EF4-FFF2-40B4-BE49-F238E27FC236}">
                <a16:creationId xmlns:a16="http://schemas.microsoft.com/office/drawing/2014/main" id="{F895D477-C1C3-435A-A8EE-6DBD215FF889}"/>
              </a:ext>
            </a:extLst>
          </p:cNvPr>
          <p:cNvSpPr>
            <a:spLocks noGrp="1"/>
          </p:cNvSpPr>
          <p:nvPr/>
        </p:nvSpPr>
        <p:spPr>
          <a:xfrm>
            <a:off x="609600" y="1381125"/>
            <a:ext cx="10953750" cy="447675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2100" b="0">
                <a:solidFill>
                  <a:srgbClr val="566E79"/>
                </a:solidFill>
                <a:latin typeface="Arial"/>
                <a:ea typeface="Arial"/>
                <a:cs typeface="Arial"/>
              </a:defRPr>
            </a:pPr>
            <a:r>
              <a:rPr sz="2100" b="0" dirty="0">
                <a:solidFill>
                  <a:srgbClr val="566E79"/>
                </a:solidFill>
                <a:latin typeface="Arial"/>
                <a:ea typeface="Arial"/>
                <a:cs typeface="Arial"/>
              </a:rPr>
              <a:t>Technical checks and student feedback will guide improvements.</a:t>
            </a:r>
          </a:p>
        </p:txBody>
      </p:sp>
      <p:graphicFrame>
        <p:nvGraphicFramePr>
          <p:cNvPr id="11" name="Table 10"/>
          <p:cNvGraphicFramePr/>
          <p:nvPr/>
        </p:nvGraphicFramePr>
        <p:xfrm>
          <a:off x="609600" y="2095500"/>
          <a:ext cx="10972800" cy="3476625"/>
        </p:xfrm>
        <a:graphic>
          <a:graphicData uri="http://schemas.openxmlformats.org/drawingml/2006/table">
            <a:tbl>
              <a:tblPr firstRow="1"/>
              <a:tblGrid>
                <a:gridCol w="29432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02957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695325">
                <a:tc>
                  <a:txBody>
                    <a:bodyPr/>
                    <a:lstStyle/>
                    <a:p>
                      <a:r>
                        <a:rPr sz="1800" b="1">
                          <a:solidFill>
                            <a:srgbClr val="FFFFFF"/>
                          </a:solidFill>
                          <a:latin typeface="Arial"/>
                          <a:ea typeface="Arial"/>
                          <a:cs typeface="Arial"/>
                        </a:rPr>
                        <a:t>Test area</a:t>
                      </a:r>
                    </a:p>
                  </a:txBody>
                  <a:tcPr marL="142875" marR="142875" marT="95250" marB="95250" anchor="ctr">
                    <a:solidFill>
                      <a:srgbClr val="142F3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 b="1">
                          <a:solidFill>
                            <a:srgbClr val="FFFFFF"/>
                          </a:solidFill>
                          <a:latin typeface="Arial"/>
                          <a:ea typeface="Arial"/>
                          <a:cs typeface="Arial"/>
                        </a:rPr>
                        <a:t>Planned check</a:t>
                      </a:r>
                    </a:p>
                  </a:txBody>
                  <a:tcPr marL="142875" marR="142875" marT="95250" marB="95250" anchor="ctr">
                    <a:solidFill>
                      <a:srgbClr val="142F3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95325">
                <a:tc>
                  <a:txBody>
                    <a:bodyPr/>
                    <a:lstStyle/>
                    <a:p>
                      <a:r>
                        <a:rPr sz="1800">
                          <a:solidFill>
                            <a:srgbClr val="253D49"/>
                          </a:solidFill>
                          <a:latin typeface="Arial"/>
                          <a:ea typeface="Arial"/>
                          <a:cs typeface="Arial"/>
                        </a:rPr>
                        <a:t>Unit testing</a:t>
                      </a:r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>
                          <a:solidFill>
                            <a:srgbClr val="253D49"/>
                          </a:solidFill>
                          <a:latin typeface="Arial"/>
                          <a:ea typeface="Arial"/>
                          <a:cs typeface="Arial"/>
                        </a:rPr>
                        <a:t>Validate task inputs and individual functions.</a:t>
                      </a:r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95325">
                <a:tc>
                  <a:txBody>
                    <a:bodyPr/>
                    <a:lstStyle/>
                    <a:p>
                      <a:r>
                        <a:rPr sz="1800">
                          <a:solidFill>
                            <a:srgbClr val="253D49"/>
                          </a:solidFill>
                          <a:latin typeface="Arial"/>
                          <a:ea typeface="Arial"/>
                          <a:cs typeface="Arial"/>
                        </a:rPr>
                        <a:t>Functional testing</a:t>
                      </a:r>
                    </a:p>
                  </a:txBody>
                  <a:tcPr marL="142875" marR="142875" marT="95250" marB="95250" anchor="ctr">
                    <a:solidFill>
                      <a:srgbClr val="F5F8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>
                          <a:solidFill>
                            <a:srgbClr val="253D49"/>
                          </a:solidFill>
                          <a:latin typeface="Arial"/>
                          <a:ea typeface="Arial"/>
                          <a:cs typeface="Arial"/>
                        </a:rPr>
                        <a:t>Test login, task changes, deadlines and completion.</a:t>
                      </a:r>
                    </a:p>
                  </a:txBody>
                  <a:tcPr marL="142875" marR="142875" marT="95250" marB="95250" anchor="ctr">
                    <a:solidFill>
                      <a:srgbClr val="F5F8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95325">
                <a:tc>
                  <a:txBody>
                    <a:bodyPr/>
                    <a:lstStyle/>
                    <a:p>
                      <a:r>
                        <a:rPr sz="1800">
                          <a:solidFill>
                            <a:srgbClr val="253D49"/>
                          </a:solidFill>
                          <a:latin typeface="Arial"/>
                          <a:ea typeface="Arial"/>
                          <a:cs typeface="Arial"/>
                        </a:rPr>
                        <a:t>Access control</a:t>
                      </a:r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>
                          <a:solidFill>
                            <a:srgbClr val="253D49"/>
                          </a:solidFill>
                          <a:latin typeface="Arial"/>
                          <a:ea typeface="Arial"/>
                          <a:cs typeface="Arial"/>
                        </a:rPr>
                        <a:t>Check that one user cannot read another user’s tasks.</a:t>
                      </a:r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95325">
                <a:tc>
                  <a:txBody>
                    <a:bodyPr/>
                    <a:lstStyle/>
                    <a:p>
                      <a:r>
                        <a:rPr sz="1800">
                          <a:solidFill>
                            <a:srgbClr val="253D49"/>
                          </a:solidFill>
                          <a:latin typeface="Arial"/>
                          <a:ea typeface="Arial"/>
                          <a:cs typeface="Arial"/>
                        </a:rPr>
                        <a:t>Usability testing</a:t>
                      </a:r>
                    </a:p>
                  </a:txBody>
                  <a:tcPr marL="142875" marR="142875" marT="95250" marB="95250" anchor="ctr">
                    <a:solidFill>
                      <a:srgbClr val="F5F8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>
                          <a:solidFill>
                            <a:srgbClr val="253D49"/>
                          </a:solidFill>
                          <a:latin typeface="Arial"/>
                          <a:ea typeface="Arial"/>
                          <a:cs typeface="Arial"/>
                        </a:rPr>
                        <a:t>Ask students to complete tasks and give feedback.</a:t>
                      </a:r>
                    </a:p>
                  </a:txBody>
                  <a:tcPr marL="142875" marR="142875" marT="95250" marB="95250" anchor="ctr">
                    <a:solidFill>
                      <a:srgbClr val="F5F8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5549602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title">
            <a:extLst>
              <a:ext uri="{FF2B5EF4-FFF2-40B4-BE49-F238E27FC236}">
                <a16:creationId xmlns:a16="http://schemas.microsoft.com/office/drawing/2014/main" id="{4D53FE42-F8BE-49CF-8847-A33B9455D4AE}"/>
              </a:ext>
            </a:extLst>
          </p:cNvPr>
          <p:cNvSpPr>
            <a:spLocks noGrp="1"/>
          </p:cNvSpPr>
          <p:nvPr/>
        </p:nvSpPr>
        <p:spPr>
          <a:xfrm>
            <a:off x="609600" y="514350"/>
            <a:ext cx="10648950" cy="55245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2850" b="1">
                <a:solidFill>
                  <a:srgbClr val="142F3C"/>
                </a:solidFill>
                <a:latin typeface="Arial"/>
                <a:ea typeface="Arial"/>
                <a:cs typeface="Arial"/>
              </a:defRPr>
            </a:pPr>
            <a:r>
              <a:rPr sz="2850" b="1" u="sng" dirty="0">
                <a:solidFill>
                  <a:srgbClr val="142F3C"/>
                </a:solidFill>
                <a:latin typeface="Arial"/>
                <a:ea typeface="Arial"/>
                <a:cs typeface="Arial"/>
              </a:rPr>
              <a:t>Project timeline</a:t>
            </a:r>
          </a:p>
        </p:txBody>
      </p:sp>
      <p:sp>
        <p:nvSpPr>
          <p:cNvPr id="4" name="Six-month plan from the proposal">
            <a:extLst>
              <a:ext uri="{FF2B5EF4-FFF2-40B4-BE49-F238E27FC236}">
                <a16:creationId xmlns:a16="http://schemas.microsoft.com/office/drawing/2014/main" id="{A5C6B4C4-2DFF-45D8-B048-50669481D7B1}"/>
              </a:ext>
            </a:extLst>
          </p:cNvPr>
          <p:cNvSpPr>
            <a:spLocks noGrp="1"/>
          </p:cNvSpPr>
          <p:nvPr/>
        </p:nvSpPr>
        <p:spPr>
          <a:xfrm>
            <a:off x="609600" y="1285875"/>
            <a:ext cx="10972800" cy="390525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1875" b="0">
                <a:solidFill>
                  <a:srgbClr val="566E79"/>
                </a:solidFill>
                <a:latin typeface="Arial"/>
                <a:ea typeface="Arial"/>
                <a:cs typeface="Arial"/>
              </a:defRPr>
            </a:pPr>
            <a:r>
              <a:rPr sz="1875" b="0">
                <a:solidFill>
                  <a:srgbClr val="566E79"/>
                </a:solidFill>
                <a:latin typeface="Arial"/>
                <a:ea typeface="Arial"/>
                <a:cs typeface="Arial"/>
              </a:rPr>
              <a:t>Six-month plan from the proposal</a:t>
            </a:r>
          </a:p>
        </p:txBody>
      </p:sp>
      <p:graphicFrame>
        <p:nvGraphicFramePr>
          <p:cNvPr id="11" name="Table 10"/>
          <p:cNvGraphicFramePr/>
          <p:nvPr>
            <p:extLst>
              <p:ext uri="{D42A27DB-BD31-4B8C-83A1-F6EECF244321}">
                <p14:modId xmlns:p14="http://schemas.microsoft.com/office/powerpoint/2010/main" val="221123775"/>
              </p:ext>
            </p:extLst>
          </p:nvPr>
        </p:nvGraphicFramePr>
        <p:xfrm>
          <a:off x="609600" y="1943100"/>
          <a:ext cx="10972800" cy="4144286"/>
        </p:xfrm>
        <a:graphic>
          <a:graphicData uri="http://schemas.openxmlformats.org/drawingml/2006/table">
            <a:tbl>
              <a:tblPr firstRow="1"/>
              <a:tblGrid>
                <a:gridCol w="28575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525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3525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35255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35255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35255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352550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419100">
                <a:tc>
                  <a:txBody>
                    <a:bodyPr/>
                    <a:lstStyle/>
                    <a:p>
                      <a:r>
                        <a:rPr sz="1425" b="1">
                          <a:solidFill>
                            <a:srgbClr val="FFFFFF"/>
                          </a:solidFill>
                          <a:latin typeface="Arial"/>
                          <a:ea typeface="Arial"/>
                          <a:cs typeface="Arial"/>
                        </a:rPr>
                        <a:t>Activity</a:t>
                      </a:r>
                    </a:p>
                  </a:txBody>
                  <a:tcPr marL="142875" marR="142875" marT="95250" marB="95250" anchor="ctr">
                    <a:solidFill>
                      <a:srgbClr val="142F3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sz="1425" b="1" dirty="0">
                          <a:solidFill>
                            <a:srgbClr val="FFFFFF"/>
                          </a:solidFill>
                          <a:latin typeface="Arial"/>
                          <a:ea typeface="Arial"/>
                          <a:cs typeface="Arial"/>
                        </a:rPr>
                        <a:t>J</a:t>
                      </a:r>
                      <a:r>
                        <a:rPr lang="en-US" sz="1425" b="1" dirty="0">
                          <a:solidFill>
                            <a:srgbClr val="FFFFFF"/>
                          </a:solidFill>
                          <a:latin typeface="Arial"/>
                          <a:ea typeface="Arial"/>
                          <a:cs typeface="Arial"/>
                        </a:rPr>
                        <a:t>uly</a:t>
                      </a:r>
                      <a:endParaRPr sz="1425" b="1" dirty="0">
                        <a:solidFill>
                          <a:srgbClr val="FFFFFF"/>
                        </a:solidFill>
                        <a:latin typeface="Arial"/>
                        <a:ea typeface="Arial"/>
                        <a:cs typeface="Arial"/>
                      </a:endParaRPr>
                    </a:p>
                  </a:txBody>
                  <a:tcPr marL="142875" marR="142875" marT="95250" marB="95250" anchor="ctr">
                    <a:solidFill>
                      <a:srgbClr val="142F3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25" b="1" dirty="0">
                          <a:solidFill>
                            <a:srgbClr val="FFFFFF"/>
                          </a:solidFill>
                          <a:latin typeface="Arial"/>
                          <a:ea typeface="Arial"/>
                          <a:cs typeface="Arial"/>
                        </a:rPr>
                        <a:t>August</a:t>
                      </a:r>
                      <a:endParaRPr sz="1425" b="1" dirty="0">
                        <a:solidFill>
                          <a:srgbClr val="FFFFFF"/>
                        </a:solidFill>
                        <a:latin typeface="Arial"/>
                        <a:ea typeface="Arial"/>
                        <a:cs typeface="Arial"/>
                      </a:endParaRPr>
                    </a:p>
                  </a:txBody>
                  <a:tcPr marL="142875" marR="142875" marT="95250" marB="95250" anchor="ctr">
                    <a:solidFill>
                      <a:srgbClr val="142F3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25" b="1" dirty="0">
                          <a:solidFill>
                            <a:srgbClr val="FFFFFF"/>
                          </a:solidFill>
                          <a:latin typeface="Arial"/>
                          <a:ea typeface="Arial"/>
                          <a:cs typeface="Arial"/>
                        </a:rPr>
                        <a:t>September</a:t>
                      </a:r>
                      <a:endParaRPr sz="1425" b="1" dirty="0">
                        <a:solidFill>
                          <a:srgbClr val="FFFFFF"/>
                        </a:solidFill>
                        <a:latin typeface="Arial"/>
                        <a:ea typeface="Arial"/>
                        <a:cs typeface="Arial"/>
                      </a:endParaRPr>
                    </a:p>
                  </a:txBody>
                  <a:tcPr marL="142875" marR="142875" marT="95250" marB="95250" anchor="ctr">
                    <a:solidFill>
                      <a:srgbClr val="142F3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25" b="1" dirty="0" err="1">
                          <a:solidFill>
                            <a:srgbClr val="FFFFFF"/>
                          </a:solidFill>
                          <a:latin typeface="Arial"/>
                          <a:ea typeface="Arial"/>
                          <a:cs typeface="Arial"/>
                        </a:rPr>
                        <a:t>Octomber</a:t>
                      </a:r>
                      <a:endParaRPr sz="1425" b="1" dirty="0">
                        <a:solidFill>
                          <a:srgbClr val="FFFFFF"/>
                        </a:solidFill>
                        <a:latin typeface="Arial"/>
                        <a:ea typeface="Arial"/>
                        <a:cs typeface="Arial"/>
                      </a:endParaRPr>
                    </a:p>
                  </a:txBody>
                  <a:tcPr marL="142875" marR="142875" marT="95250" marB="95250" anchor="ctr">
                    <a:solidFill>
                      <a:srgbClr val="142F3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25" b="1" dirty="0">
                          <a:solidFill>
                            <a:srgbClr val="FFFFFF"/>
                          </a:solidFill>
                          <a:latin typeface="Arial"/>
                          <a:ea typeface="Arial"/>
                          <a:cs typeface="Arial"/>
                        </a:rPr>
                        <a:t>November</a:t>
                      </a:r>
                      <a:endParaRPr sz="1425" b="1" dirty="0">
                        <a:solidFill>
                          <a:srgbClr val="FFFFFF"/>
                        </a:solidFill>
                        <a:latin typeface="Arial"/>
                        <a:ea typeface="Arial"/>
                        <a:cs typeface="Arial"/>
                      </a:endParaRPr>
                    </a:p>
                  </a:txBody>
                  <a:tcPr marL="142875" marR="142875" marT="95250" marB="95250" anchor="ctr">
                    <a:solidFill>
                      <a:srgbClr val="142F3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25" b="1" dirty="0">
                          <a:solidFill>
                            <a:srgbClr val="FFFFFF"/>
                          </a:solidFill>
                          <a:latin typeface="Arial"/>
                          <a:ea typeface="Arial"/>
                          <a:cs typeface="Arial"/>
                        </a:rPr>
                        <a:t>December</a:t>
                      </a:r>
                      <a:endParaRPr sz="1425" b="1" dirty="0">
                        <a:solidFill>
                          <a:srgbClr val="FFFFFF"/>
                        </a:solidFill>
                        <a:latin typeface="Arial"/>
                        <a:ea typeface="Arial"/>
                        <a:cs typeface="Arial"/>
                      </a:endParaRPr>
                    </a:p>
                  </a:txBody>
                  <a:tcPr marL="142875" marR="142875" marT="95250" marB="95250" anchor="ctr">
                    <a:solidFill>
                      <a:srgbClr val="142F3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19100">
                <a:tc>
                  <a:txBody>
                    <a:bodyPr/>
                    <a:lstStyle/>
                    <a:p>
                      <a:r>
                        <a:rPr sz="1575">
                          <a:solidFill>
                            <a:srgbClr val="253D49"/>
                          </a:solidFill>
                          <a:latin typeface="Arial"/>
                          <a:ea typeface="Arial"/>
                          <a:cs typeface="Arial"/>
                        </a:rPr>
                        <a:t>Literature review</a:t>
                      </a:r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endParaRPr/>
                    </a:p>
                  </a:txBody>
                  <a:tcPr marL="142875" marR="142875" marT="95250" marB="95250" anchor="ctr">
                    <a:solidFill>
                      <a:srgbClr val="157C86"/>
                    </a:solidFill>
                  </a:tcPr>
                </a:tc>
                <a:tc>
                  <a:txBody>
                    <a:bodyPr/>
                    <a:lstStyle/>
                    <a:p>
                      <a:endParaRPr/>
                    </a:p>
                  </a:txBody>
                  <a:tcPr marL="142875" marR="142875" marT="95250" marB="95250" anchor="ctr">
                    <a:solidFill>
                      <a:srgbClr val="157C86"/>
                    </a:solidFill>
                  </a:tcPr>
                </a:tc>
                <a:tc>
                  <a:txBody>
                    <a:bodyPr/>
                    <a:lstStyle/>
                    <a:p>
                      <a:endParaRPr/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endParaRPr/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endParaRPr/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endParaRPr/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19100">
                <a:tc>
                  <a:txBody>
                    <a:bodyPr/>
                    <a:lstStyle/>
                    <a:p>
                      <a:r>
                        <a:rPr sz="1575">
                          <a:solidFill>
                            <a:srgbClr val="253D49"/>
                          </a:solidFill>
                          <a:latin typeface="Arial"/>
                          <a:ea typeface="Arial"/>
                          <a:cs typeface="Arial"/>
                        </a:rPr>
                        <a:t>Requirements analysis</a:t>
                      </a:r>
                    </a:p>
                  </a:txBody>
                  <a:tcPr marL="142875" marR="142875" marT="95250" marB="95250" anchor="ctr">
                    <a:solidFill>
                      <a:srgbClr val="F5F8FA"/>
                    </a:solidFill>
                  </a:tcPr>
                </a:tc>
                <a:tc>
                  <a:txBody>
                    <a:bodyPr/>
                    <a:lstStyle/>
                    <a:p>
                      <a:endParaRPr/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endParaRPr/>
                    </a:p>
                  </a:txBody>
                  <a:tcPr marL="142875" marR="142875" marT="95250" marB="95250" anchor="ctr">
                    <a:solidFill>
                      <a:srgbClr val="157C86"/>
                    </a:solidFill>
                  </a:tcPr>
                </a:tc>
                <a:tc>
                  <a:txBody>
                    <a:bodyPr/>
                    <a:lstStyle/>
                    <a:p>
                      <a:endParaRPr/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endParaRPr/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endParaRPr/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endParaRPr/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19100">
                <a:tc>
                  <a:txBody>
                    <a:bodyPr/>
                    <a:lstStyle/>
                    <a:p>
                      <a:r>
                        <a:rPr sz="1575">
                          <a:solidFill>
                            <a:srgbClr val="253D49"/>
                          </a:solidFill>
                          <a:latin typeface="Arial"/>
                          <a:ea typeface="Arial"/>
                          <a:cs typeface="Arial"/>
                        </a:rPr>
                        <a:t>System design</a:t>
                      </a:r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endParaRPr/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endParaRPr/>
                    </a:p>
                  </a:txBody>
                  <a:tcPr marL="142875" marR="142875" marT="95250" marB="95250" anchor="ctr">
                    <a:solidFill>
                      <a:srgbClr val="157C86"/>
                    </a:solidFill>
                  </a:tcPr>
                </a:tc>
                <a:tc>
                  <a:txBody>
                    <a:bodyPr/>
                    <a:lstStyle/>
                    <a:p>
                      <a:endParaRPr dirty="0"/>
                    </a:p>
                  </a:txBody>
                  <a:tcPr marL="142875" marR="142875" marT="95250" marB="95250" anchor="ctr">
                    <a:solidFill>
                      <a:srgbClr val="157C86"/>
                    </a:solidFill>
                  </a:tcPr>
                </a:tc>
                <a:tc>
                  <a:txBody>
                    <a:bodyPr/>
                    <a:lstStyle/>
                    <a:p>
                      <a:endParaRPr/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endParaRPr/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endParaRPr/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71446">
                <a:tc>
                  <a:txBody>
                    <a:bodyPr/>
                    <a:lstStyle/>
                    <a:p>
                      <a:r>
                        <a:rPr sz="1575">
                          <a:solidFill>
                            <a:srgbClr val="253D49"/>
                          </a:solidFill>
                          <a:latin typeface="Arial"/>
                          <a:ea typeface="Arial"/>
                          <a:cs typeface="Arial"/>
                        </a:rPr>
                        <a:t>Frontend development</a:t>
                      </a:r>
                    </a:p>
                  </a:txBody>
                  <a:tcPr marL="142875" marR="142875" marT="95250" marB="95250" anchor="ctr">
                    <a:solidFill>
                      <a:srgbClr val="F5F8FA"/>
                    </a:solidFill>
                  </a:tcPr>
                </a:tc>
                <a:tc>
                  <a:txBody>
                    <a:bodyPr/>
                    <a:lstStyle/>
                    <a:p>
                      <a:endParaRPr/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endParaRPr/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endParaRPr/>
                    </a:p>
                  </a:txBody>
                  <a:tcPr marL="142875" marR="142875" marT="95250" marB="95250" anchor="ctr">
                    <a:solidFill>
                      <a:srgbClr val="157C86"/>
                    </a:solidFill>
                  </a:tcPr>
                </a:tc>
                <a:tc>
                  <a:txBody>
                    <a:bodyPr/>
                    <a:lstStyle/>
                    <a:p>
                      <a:endParaRPr/>
                    </a:p>
                  </a:txBody>
                  <a:tcPr marL="142875" marR="142875" marT="95250" marB="95250" anchor="ctr">
                    <a:solidFill>
                      <a:srgbClr val="157C86"/>
                    </a:solidFill>
                  </a:tcPr>
                </a:tc>
                <a:tc>
                  <a:txBody>
                    <a:bodyPr/>
                    <a:lstStyle/>
                    <a:p>
                      <a:endParaRPr/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endParaRPr/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19100">
                <a:tc>
                  <a:txBody>
                    <a:bodyPr/>
                    <a:lstStyle/>
                    <a:p>
                      <a:r>
                        <a:rPr sz="1575">
                          <a:solidFill>
                            <a:srgbClr val="253D49"/>
                          </a:solidFill>
                          <a:latin typeface="Arial"/>
                          <a:ea typeface="Arial"/>
                          <a:cs typeface="Arial"/>
                        </a:rPr>
                        <a:t>Backend development</a:t>
                      </a:r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endParaRPr/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endParaRPr/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endParaRPr dirty="0"/>
                    </a:p>
                  </a:txBody>
                  <a:tcPr marL="142875" marR="142875" marT="95250" marB="95250" anchor="ctr">
                    <a:solidFill>
                      <a:srgbClr val="157C86"/>
                    </a:solidFill>
                  </a:tcPr>
                </a:tc>
                <a:tc>
                  <a:txBody>
                    <a:bodyPr/>
                    <a:lstStyle/>
                    <a:p>
                      <a:endParaRPr dirty="0"/>
                    </a:p>
                  </a:txBody>
                  <a:tcPr marL="142875" marR="142875" marT="95250" marB="95250" anchor="ctr">
                    <a:solidFill>
                      <a:srgbClr val="157C86"/>
                    </a:solidFill>
                  </a:tcPr>
                </a:tc>
                <a:tc>
                  <a:txBody>
                    <a:bodyPr/>
                    <a:lstStyle/>
                    <a:p>
                      <a:endParaRPr/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endParaRPr/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19100">
                <a:tc>
                  <a:txBody>
                    <a:bodyPr/>
                    <a:lstStyle/>
                    <a:p>
                      <a:r>
                        <a:rPr sz="1575">
                          <a:solidFill>
                            <a:srgbClr val="253D49"/>
                          </a:solidFill>
                          <a:latin typeface="Arial"/>
                          <a:ea typeface="Arial"/>
                          <a:cs typeface="Arial"/>
                        </a:rPr>
                        <a:t>Testing</a:t>
                      </a:r>
                    </a:p>
                  </a:txBody>
                  <a:tcPr marL="142875" marR="142875" marT="95250" marB="95250" anchor="ctr">
                    <a:solidFill>
                      <a:srgbClr val="F5F8FA"/>
                    </a:solidFill>
                  </a:tcPr>
                </a:tc>
                <a:tc>
                  <a:txBody>
                    <a:bodyPr/>
                    <a:lstStyle/>
                    <a:p>
                      <a:endParaRPr/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endParaRPr/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endParaRPr/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endParaRPr/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endParaRPr/>
                    </a:p>
                  </a:txBody>
                  <a:tcPr marL="142875" marR="142875" marT="95250" marB="95250" anchor="ctr">
                    <a:solidFill>
                      <a:srgbClr val="157C86"/>
                    </a:solidFill>
                  </a:tcPr>
                </a:tc>
                <a:tc>
                  <a:txBody>
                    <a:bodyPr/>
                    <a:lstStyle/>
                    <a:p>
                      <a:endParaRPr/>
                    </a:p>
                  </a:txBody>
                  <a:tcPr marL="142875" marR="142875" marT="95250" marB="95250" anchor="ctr">
                    <a:solidFill>
                      <a:srgbClr val="157C8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19100">
                <a:tc>
                  <a:txBody>
                    <a:bodyPr/>
                    <a:lstStyle/>
                    <a:p>
                      <a:r>
                        <a:rPr sz="1575">
                          <a:solidFill>
                            <a:srgbClr val="253D49"/>
                          </a:solidFill>
                          <a:latin typeface="Arial"/>
                          <a:ea typeface="Arial"/>
                          <a:cs typeface="Arial"/>
                        </a:rPr>
                        <a:t>Evaluation</a:t>
                      </a:r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endParaRPr/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endParaRPr/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endParaRPr/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endParaRPr/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endParaRPr/>
                    </a:p>
                  </a:txBody>
                  <a:tcPr marL="142875" marR="142875" marT="95250" marB="95250" anchor="ctr">
                    <a:solidFill>
                      <a:srgbClr val="157C86"/>
                    </a:solidFill>
                  </a:tcPr>
                </a:tc>
                <a:tc>
                  <a:txBody>
                    <a:bodyPr/>
                    <a:lstStyle/>
                    <a:p>
                      <a:endParaRPr/>
                    </a:p>
                  </a:txBody>
                  <a:tcPr marL="142875" marR="142875" marT="95250" marB="95250" anchor="ctr">
                    <a:solidFill>
                      <a:srgbClr val="157C8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19100">
                <a:tc>
                  <a:txBody>
                    <a:bodyPr/>
                    <a:lstStyle/>
                    <a:p>
                      <a:r>
                        <a:rPr sz="1575">
                          <a:solidFill>
                            <a:srgbClr val="253D49"/>
                          </a:solidFill>
                          <a:latin typeface="Arial"/>
                          <a:ea typeface="Arial"/>
                          <a:cs typeface="Arial"/>
                        </a:rPr>
                        <a:t>Report writing</a:t>
                      </a:r>
                    </a:p>
                  </a:txBody>
                  <a:tcPr marL="142875" marR="142875" marT="95250" marB="95250" anchor="ctr">
                    <a:solidFill>
                      <a:srgbClr val="F5F8FA"/>
                    </a:solidFill>
                  </a:tcPr>
                </a:tc>
                <a:tc>
                  <a:txBody>
                    <a:bodyPr/>
                    <a:lstStyle/>
                    <a:p>
                      <a:endParaRPr/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endParaRPr/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endParaRPr/>
                    </a:p>
                  </a:txBody>
                  <a:tcPr marL="142875" marR="142875" marT="95250" marB="95250" anchor="ctr">
                    <a:solidFill>
                      <a:srgbClr val="157C86"/>
                    </a:solidFill>
                  </a:tcPr>
                </a:tc>
                <a:tc>
                  <a:txBody>
                    <a:bodyPr/>
                    <a:lstStyle/>
                    <a:p>
                      <a:endParaRPr/>
                    </a:p>
                  </a:txBody>
                  <a:tcPr marL="142875" marR="142875" marT="95250" marB="95250" anchor="ctr">
                    <a:solidFill>
                      <a:srgbClr val="157C86"/>
                    </a:solidFill>
                  </a:tcPr>
                </a:tc>
                <a:tc>
                  <a:txBody>
                    <a:bodyPr/>
                    <a:lstStyle/>
                    <a:p>
                      <a:endParaRPr/>
                    </a:p>
                  </a:txBody>
                  <a:tcPr marL="142875" marR="142875" marT="95250" marB="95250" anchor="ctr">
                    <a:solidFill>
                      <a:srgbClr val="157C86"/>
                    </a:solidFill>
                  </a:tcPr>
                </a:tc>
                <a:tc>
                  <a:txBody>
                    <a:bodyPr/>
                    <a:lstStyle/>
                    <a:p>
                      <a:endParaRPr dirty="0"/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449D1F1C-3039-6DD3-8FF7-6F37CC6E7C3B}"/>
              </a:ext>
            </a:extLst>
          </p:cNvPr>
          <p:cNvSpPr txBox="1"/>
          <p:nvPr/>
        </p:nvSpPr>
        <p:spPr>
          <a:xfrm>
            <a:off x="-1879600" y="424688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612392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title">
            <a:extLst>
              <a:ext uri="{FF2B5EF4-FFF2-40B4-BE49-F238E27FC236}">
                <a16:creationId xmlns:a16="http://schemas.microsoft.com/office/drawing/2014/main" id="{1807C8E3-67B1-4510-9301-9AF97AB8895D}"/>
              </a:ext>
            </a:extLst>
          </p:cNvPr>
          <p:cNvSpPr>
            <a:spLocks noGrp="1"/>
          </p:cNvSpPr>
          <p:nvPr/>
        </p:nvSpPr>
        <p:spPr>
          <a:xfrm>
            <a:off x="609600" y="514350"/>
            <a:ext cx="10648950" cy="55245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2850" b="1">
                <a:solidFill>
                  <a:srgbClr val="142F3C"/>
                </a:solidFill>
                <a:latin typeface="Arial"/>
                <a:ea typeface="Arial"/>
                <a:cs typeface="Arial"/>
              </a:defRPr>
            </a:pPr>
            <a:r>
              <a:rPr sz="2850" b="1" u="sng" dirty="0">
                <a:solidFill>
                  <a:srgbClr val="142F3C"/>
                </a:solidFill>
                <a:latin typeface="Arial"/>
                <a:ea typeface="Arial"/>
                <a:cs typeface="Arial"/>
              </a:rPr>
              <a:t>Conclusion and next steps</a:t>
            </a:r>
          </a:p>
        </p:txBody>
      </p:sp>
      <p:sp>
        <p:nvSpPr>
          <p:cNvPr id="3" name="14">
            <a:extLst>
              <a:ext uri="{FF2B5EF4-FFF2-40B4-BE49-F238E27FC236}">
                <a16:creationId xmlns:a16="http://schemas.microsoft.com/office/drawing/2014/main" id="{35512AAB-DF64-45F6-ACDF-AB62762A937F}"/>
              </a:ext>
            </a:extLst>
          </p:cNvPr>
          <p:cNvSpPr>
            <a:spLocks noGrp="1"/>
          </p:cNvSpPr>
          <p:nvPr/>
        </p:nvSpPr>
        <p:spPr>
          <a:xfrm>
            <a:off x="11049000" y="6248400"/>
            <a:ext cx="552450" cy="219075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r">
              <a:defRPr sz="1125" b="0">
                <a:solidFill>
                  <a:srgbClr val="566E79"/>
                </a:solidFill>
                <a:latin typeface="Arial"/>
                <a:ea typeface="Arial"/>
                <a:cs typeface="Arial"/>
              </a:defRPr>
            </a:pPr>
            <a:r>
              <a:rPr sz="1125" b="0">
                <a:solidFill>
                  <a:srgbClr val="566E79"/>
                </a:solidFill>
                <a:latin typeface="Arial"/>
                <a:ea typeface="Arial"/>
                <a:cs typeface="Arial"/>
              </a:rPr>
              <a:t>14</a:t>
            </a:r>
          </a:p>
        </p:txBody>
      </p:sp>
      <p:sp>
        <p:nvSpPr>
          <p:cNvPr id="4" name="Expected outcome">
            <a:extLst>
              <a:ext uri="{FF2B5EF4-FFF2-40B4-BE49-F238E27FC236}">
                <a16:creationId xmlns:a16="http://schemas.microsoft.com/office/drawing/2014/main" id="{5F679108-792D-4EA4-93ED-B5351098BD95}"/>
              </a:ext>
            </a:extLst>
          </p:cNvPr>
          <p:cNvSpPr>
            <a:spLocks noGrp="1"/>
          </p:cNvSpPr>
          <p:nvPr/>
        </p:nvSpPr>
        <p:spPr>
          <a:xfrm>
            <a:off x="609600" y="1438275"/>
            <a:ext cx="10439400" cy="30480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1500" b="1">
                <a:solidFill>
                  <a:srgbClr val="157C86"/>
                </a:solidFill>
                <a:latin typeface="Arial"/>
                <a:ea typeface="Arial"/>
                <a:cs typeface="Arial"/>
              </a:defRPr>
            </a:pPr>
            <a:r>
              <a:rPr sz="1500" b="1" dirty="0">
                <a:solidFill>
                  <a:srgbClr val="157C86"/>
                </a:solidFill>
                <a:latin typeface="Arial"/>
                <a:ea typeface="Arial"/>
                <a:cs typeface="Arial"/>
              </a:rPr>
              <a:t>Expected outcome</a:t>
            </a:r>
          </a:p>
        </p:txBody>
      </p:sp>
      <p:sp>
        <p:nvSpPr>
          <p:cNvPr id="5" name="A working web application for&#10;academic tasks ">
            <a:extLst>
              <a:ext uri="{FF2B5EF4-FFF2-40B4-BE49-F238E27FC236}">
                <a16:creationId xmlns:a16="http://schemas.microsoft.com/office/drawing/2014/main" id="{3C546F80-B29F-4DA3-8606-4F258812DE23}"/>
              </a:ext>
            </a:extLst>
          </p:cNvPr>
          <p:cNvSpPr>
            <a:spLocks noGrp="1"/>
          </p:cNvSpPr>
          <p:nvPr/>
        </p:nvSpPr>
        <p:spPr>
          <a:xfrm>
            <a:off x="609600" y="1971675"/>
            <a:ext cx="10820400" cy="1057275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3225" b="1">
                <a:solidFill>
                  <a:srgbClr val="142F3C"/>
                </a:solidFill>
                <a:latin typeface="Arial"/>
                <a:ea typeface="Arial"/>
                <a:cs typeface="Arial"/>
              </a:defRPr>
            </a:pPr>
            <a:r>
              <a:rPr sz="3225" b="1">
                <a:solidFill>
                  <a:srgbClr val="142F3C"/>
                </a:solidFill>
                <a:latin typeface="Arial"/>
                <a:ea typeface="Arial"/>
                <a:cs typeface="Arial"/>
              </a:rPr>
              <a:t>A working web application for</a:t>
            </a:r>
          </a:p>
          <a:p>
            <a:pPr algn="l">
              <a:defRPr sz="3225" b="1">
                <a:solidFill>
                  <a:srgbClr val="142F3C"/>
                </a:solidFill>
                <a:latin typeface="Arial"/>
                <a:ea typeface="Arial"/>
                <a:cs typeface="Arial"/>
              </a:defRPr>
            </a:pPr>
            <a:r>
              <a:rPr sz="3225" b="1">
                <a:solidFill>
                  <a:srgbClr val="142F3C"/>
                </a:solidFill>
                <a:latin typeface="Arial"/>
                <a:ea typeface="Arial"/>
                <a:cs typeface="Arial"/>
              </a:rPr>
              <a:t>academic tasks and deadlines.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1B4B1AA-6F20-4D0D-B127-71EACEECCBA5}"/>
              </a:ext>
            </a:extLst>
          </p:cNvPr>
          <p:cNvSpPr>
            <a:spLocks noGrp="1"/>
          </p:cNvSpPr>
          <p:nvPr/>
        </p:nvSpPr>
        <p:spPr>
          <a:xfrm>
            <a:off x="609600" y="3362325"/>
            <a:ext cx="10972800" cy="11430"/>
          </a:xfrm>
          <a:prstGeom prst="rect">
            <a:avLst/>
          </a:prstGeom>
          <a:solidFill>
            <a:srgbClr val="CDDCE2"/>
          </a:solidFill>
          <a:ln w="0"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7" name="Next steps">
            <a:extLst>
              <a:ext uri="{FF2B5EF4-FFF2-40B4-BE49-F238E27FC236}">
                <a16:creationId xmlns:a16="http://schemas.microsoft.com/office/drawing/2014/main" id="{65F32D63-2D76-4AE3-B008-93D91ABFAC1E}"/>
              </a:ext>
            </a:extLst>
          </p:cNvPr>
          <p:cNvSpPr>
            <a:spLocks noGrp="1"/>
          </p:cNvSpPr>
          <p:nvPr/>
        </p:nvSpPr>
        <p:spPr>
          <a:xfrm>
            <a:off x="609600" y="3781425"/>
            <a:ext cx="2895600" cy="40005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2175" b="1">
                <a:solidFill>
                  <a:srgbClr val="142F3C"/>
                </a:solidFill>
                <a:latin typeface="Arial"/>
                <a:ea typeface="Arial"/>
                <a:cs typeface="Arial"/>
              </a:defRPr>
            </a:pPr>
            <a:r>
              <a:rPr sz="2175" b="1">
                <a:solidFill>
                  <a:srgbClr val="142F3C"/>
                </a:solidFill>
                <a:latin typeface="Arial"/>
                <a:ea typeface="Arial"/>
                <a:cs typeface="Arial"/>
              </a:rPr>
              <a:t>Next steps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A1F222A-BAFC-4246-8BC9-427F6D7C08BC}"/>
              </a:ext>
            </a:extLst>
          </p:cNvPr>
          <p:cNvSpPr>
            <a:spLocks noGrp="1"/>
          </p:cNvSpPr>
          <p:nvPr/>
        </p:nvSpPr>
        <p:spPr>
          <a:xfrm>
            <a:off x="4143375" y="3800475"/>
            <a:ext cx="7219950" cy="179070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>
            <a:noAutofit/>
          </a:bodyPr>
          <a:lstStyle/>
          <a:p>
            <a:pPr marL="215900" indent="-127000">
              <a:spcAft>
                <a:spcPts val="1700"/>
              </a:spcAft>
              <a:buChar char="•"/>
              <a:defRPr sz="1875">
                <a:solidFill>
                  <a:srgbClr val="253D49"/>
                </a:solidFill>
                <a:latin typeface="Arial"/>
                <a:ea typeface="Arial"/>
                <a:cs typeface="Arial"/>
              </a:defRPr>
            </a:pPr>
            <a:r>
              <a:rPr sz="1875">
                <a:solidFill>
                  <a:srgbClr val="253D49"/>
                </a:solidFill>
                <a:latin typeface="Arial"/>
                <a:ea typeface="Arial"/>
                <a:cs typeface="Arial"/>
              </a:rPr>
              <a:t>Develop the core account and task features.</a:t>
            </a:r>
          </a:p>
          <a:p>
            <a:pPr marL="215900" indent="-127000">
              <a:spcAft>
                <a:spcPts val="1700"/>
              </a:spcAft>
              <a:buChar char="•"/>
              <a:defRPr sz="1875">
                <a:solidFill>
                  <a:srgbClr val="253D49"/>
                </a:solidFill>
                <a:latin typeface="Arial"/>
                <a:ea typeface="Arial"/>
                <a:cs typeface="Arial"/>
              </a:defRPr>
            </a:pPr>
            <a:r>
              <a:rPr sz="1875">
                <a:solidFill>
                  <a:srgbClr val="253D49"/>
                </a:solidFill>
                <a:latin typeface="Arial"/>
                <a:ea typeface="Arial"/>
                <a:cs typeface="Arial"/>
              </a:rPr>
              <a:t>Check functionality, access control and responsive use.</a:t>
            </a:r>
          </a:p>
          <a:p>
            <a:pPr marL="215900" indent="-127000">
              <a:spcAft>
                <a:spcPts val="1700"/>
              </a:spcAft>
              <a:buChar char="•"/>
              <a:defRPr sz="1875">
                <a:solidFill>
                  <a:srgbClr val="253D49"/>
                </a:solidFill>
                <a:latin typeface="Arial"/>
                <a:ea typeface="Arial"/>
                <a:cs typeface="Arial"/>
              </a:defRPr>
            </a:pPr>
            <a:r>
              <a:rPr sz="1875">
                <a:solidFill>
                  <a:srgbClr val="253D49"/>
                </a:solidFill>
                <a:latin typeface="Arial"/>
                <a:ea typeface="Arial"/>
                <a:cs typeface="Arial"/>
              </a:rPr>
              <a:t>Evaluate student feedback and refine the system.</a:t>
            </a:r>
          </a:p>
        </p:txBody>
      </p:sp>
      <p:sp>
        <p:nvSpPr>
          <p:cNvPr id="9" name="Success will depend on working features and u">
            <a:extLst>
              <a:ext uri="{FF2B5EF4-FFF2-40B4-BE49-F238E27FC236}">
                <a16:creationId xmlns:a16="http://schemas.microsoft.com/office/drawing/2014/main" id="{0727A6A5-11EE-4033-8DE3-E7FB0150C5BC}"/>
              </a:ext>
            </a:extLst>
          </p:cNvPr>
          <p:cNvSpPr>
            <a:spLocks noGrp="1"/>
          </p:cNvSpPr>
          <p:nvPr/>
        </p:nvSpPr>
        <p:spPr>
          <a:xfrm>
            <a:off x="609600" y="5819775"/>
            <a:ext cx="10972800" cy="371475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1875" b="1">
                <a:solidFill>
                  <a:srgbClr val="157C86"/>
                </a:solidFill>
                <a:latin typeface="Arial"/>
                <a:ea typeface="Arial"/>
                <a:cs typeface="Arial"/>
              </a:defRPr>
            </a:pPr>
            <a:r>
              <a:rPr sz="1875" b="1">
                <a:solidFill>
                  <a:srgbClr val="157C86"/>
                </a:solidFill>
                <a:latin typeface="Arial"/>
                <a:ea typeface="Arial"/>
                <a:cs typeface="Arial"/>
              </a:rPr>
              <a:t>Success will depend on working features and usability evidence.</a:t>
            </a:r>
          </a:p>
        </p:txBody>
      </p:sp>
    </p:spTree>
    <p:extLst>
      <p:ext uri="{BB962C8B-B14F-4D97-AF65-F5344CB8AC3E}">
        <p14:creationId xmlns:p14="http://schemas.microsoft.com/office/powerpoint/2010/main" val="105575591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hank you">
            <a:extLst>
              <a:ext uri="{FF2B5EF4-FFF2-40B4-BE49-F238E27FC236}">
                <a16:creationId xmlns:a16="http://schemas.microsoft.com/office/drawing/2014/main" id="{4C0B546A-0AD1-4CBD-BEB0-615B088A0FD7}"/>
              </a:ext>
            </a:extLst>
          </p:cNvPr>
          <p:cNvSpPr>
            <a:spLocks noGrp="1"/>
          </p:cNvSpPr>
          <p:nvPr/>
        </p:nvSpPr>
        <p:spPr>
          <a:xfrm>
            <a:off x="758686" y="2981325"/>
            <a:ext cx="10972800" cy="89535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ctr">
              <a:defRPr sz="5025" b="1">
                <a:solidFill>
                  <a:srgbClr val="142F3C"/>
                </a:solidFill>
                <a:latin typeface="Arial"/>
                <a:ea typeface="Arial"/>
                <a:cs typeface="Arial"/>
              </a:defRPr>
            </a:pPr>
            <a:r>
              <a:rPr sz="5025" b="1" dirty="0">
                <a:solidFill>
                  <a:srgbClr val="142F3C"/>
                </a:solidFill>
                <a:latin typeface="Arial"/>
                <a:ea typeface="Arial"/>
                <a:cs typeface="Arial"/>
              </a:rPr>
              <a:t>Thank you</a:t>
            </a:r>
          </a:p>
        </p:txBody>
      </p:sp>
      <p:sp>
        <p:nvSpPr>
          <p:cNvPr id="5" name="Mihai Fartais">
            <a:extLst>
              <a:ext uri="{FF2B5EF4-FFF2-40B4-BE49-F238E27FC236}">
                <a16:creationId xmlns:a16="http://schemas.microsoft.com/office/drawing/2014/main" id="{C8D10A62-5267-4877-ABFC-410C01F53D65}"/>
              </a:ext>
            </a:extLst>
          </p:cNvPr>
          <p:cNvSpPr>
            <a:spLocks noGrp="1"/>
          </p:cNvSpPr>
          <p:nvPr/>
        </p:nvSpPr>
        <p:spPr>
          <a:xfrm>
            <a:off x="758686" y="3700462"/>
            <a:ext cx="10972800" cy="352425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ctr">
              <a:defRPr sz="1800" b="0">
                <a:solidFill>
                  <a:srgbClr val="566E79"/>
                </a:solidFill>
                <a:latin typeface="Arial"/>
                <a:ea typeface="Arial"/>
                <a:cs typeface="Arial"/>
              </a:defRPr>
            </a:pPr>
            <a:r>
              <a:rPr sz="1800" b="0">
                <a:solidFill>
                  <a:srgbClr val="566E79"/>
                </a:solidFill>
                <a:latin typeface="Arial"/>
                <a:ea typeface="Arial"/>
                <a:cs typeface="Arial"/>
              </a:rPr>
              <a:t>Mihai Fartais</a:t>
            </a:r>
          </a:p>
        </p:txBody>
      </p:sp>
    </p:spTree>
    <p:extLst>
      <p:ext uri="{BB962C8B-B14F-4D97-AF65-F5344CB8AC3E}">
        <p14:creationId xmlns:p14="http://schemas.microsoft.com/office/powerpoint/2010/main" val="3067674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lumMod val="110000"/>
                <a:satMod val="105000"/>
              </a:schemeClr>
            </a:gs>
            <a:gs pos="50000">
              <a:schemeClr val="phClr">
                <a:tint val="73000"/>
                <a:lumMod val="105000"/>
                <a:satMod val="103000"/>
              </a:schemeClr>
            </a:gs>
            <a:gs pos="100000">
              <a:schemeClr val="phClr">
                <a:tint val="81000"/>
                <a:lumMod val="105000"/>
                <a:satMod val="109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lumMod val="102000"/>
                <a:satMod val="103000"/>
              </a:schemeClr>
            </a:gs>
            <a:gs pos="50000">
              <a:schemeClr val="phClr">
                <a:shade val="100000"/>
                <a:lumMod val="100000"/>
                <a:satMod val="110000"/>
              </a:schemeClr>
            </a:gs>
            <a:gs pos="100000">
              <a:schemeClr val="phClr">
                <a:shade val="78000"/>
                <a:lumMod val="99000"/>
                <a:satMod val="120000"/>
              </a:schemeClr>
            </a:gs>
          </a:gsLst>
          <a:lin ang="5400000" scaled="0"/>
        </a:gradFill>
      </a:fillStyleLst>
      <a:lnStyleLst>
        <a:ln w="12700">
          <a:solidFill>
            <a:schemeClr val="phClr"/>
          </a:solidFill>
          <a:prstDash val="solid"/>
        </a:ln>
        <a:ln w="19050">
          <a:solidFill>
            <a:schemeClr val="phClr"/>
          </a:solidFill>
          <a:prstDash val="solid"/>
        </a:ln>
        <a:ln w="25400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lumMod val="102000"/>
                <a:satMod val="150000"/>
              </a:schemeClr>
            </a:gs>
            <a:gs pos="50000">
              <a:schemeClr val="phClr">
                <a:tint val="98000"/>
                <a:shade val="90000"/>
                <a:lumMod val="103000"/>
                <a:satMod val="130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lumMod val="110000"/>
                <a:satMod val="105000"/>
              </a:schemeClr>
            </a:gs>
            <a:gs pos="50000">
              <a:schemeClr val="phClr">
                <a:tint val="73000"/>
                <a:lumMod val="105000"/>
                <a:satMod val="103000"/>
              </a:schemeClr>
            </a:gs>
            <a:gs pos="100000">
              <a:schemeClr val="phClr">
                <a:tint val="81000"/>
                <a:lumMod val="105000"/>
                <a:satMod val="109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lumMod val="102000"/>
                <a:satMod val="103000"/>
              </a:schemeClr>
            </a:gs>
            <a:gs pos="50000">
              <a:schemeClr val="phClr">
                <a:shade val="100000"/>
                <a:lumMod val="100000"/>
                <a:satMod val="110000"/>
              </a:schemeClr>
            </a:gs>
            <a:gs pos="100000">
              <a:schemeClr val="phClr">
                <a:shade val="78000"/>
                <a:lumMod val="99000"/>
                <a:satMod val="120000"/>
              </a:schemeClr>
            </a:gs>
          </a:gsLst>
          <a:lin ang="5400000" scaled="0"/>
        </a:gradFill>
      </a:fillStyleLst>
      <a:lnStyleLst>
        <a:ln w="12700">
          <a:solidFill>
            <a:schemeClr val="phClr"/>
          </a:solidFill>
          <a:prstDash val="solid"/>
        </a:ln>
        <a:ln w="19050">
          <a:solidFill>
            <a:schemeClr val="phClr"/>
          </a:solidFill>
          <a:prstDash val="solid"/>
        </a:ln>
        <a:ln w="25400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lumMod val="102000"/>
                <a:satMod val="150000"/>
              </a:schemeClr>
            </a:gs>
            <a:gs pos="50000">
              <a:schemeClr val="phClr">
                <a:tint val="98000"/>
                <a:shade val="90000"/>
                <a:lumMod val="103000"/>
                <a:satMod val="130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30</TotalTime>
  <Words>857</Words>
  <Application>Microsoft Office PowerPoint</Application>
  <DocSecurity>0</DocSecurity>
  <PresentationFormat>Widescreen</PresentationFormat>
  <Paragraphs>222</Paragraphs>
  <Slides>15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</dc:title>
  <dc:creator>Walnut Exporter</dc:creator>
  <cp:lastModifiedBy>mihai fartais</cp:lastModifiedBy>
  <cp:revision>6</cp:revision>
  <dcterms:created xsi:type="dcterms:W3CDTF">2026-09-21T09:29:58Z</dcterms:created>
  <dcterms:modified xsi:type="dcterms:W3CDTF">2026-09-21T19:58:20Z</dcterms:modified>
</cp:coreProperties>
</file>