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5" r:id="rId10"/>
    <p:sldId id="266"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05" autoAdjust="0"/>
    <p:restoredTop sz="96344"/>
  </p:normalViewPr>
  <p:slideViewPr>
    <p:cSldViewPr snapToGrid="0">
      <p:cViewPr varScale="1">
        <p:scale>
          <a:sx n="136" d="100"/>
          <a:sy n="136" d="100"/>
        </p:scale>
        <p:origin x="3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8855BD-7C55-4EAD-ADD9-8442204E95B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40A6F10-A70B-4B15-8662-0B1BA534300E}">
      <dgm:prSet/>
      <dgm:spPr/>
      <dgm:t>
        <a:bodyPr/>
        <a:lstStyle/>
        <a:p>
          <a:r>
            <a:rPr lang="en-GB"/>
            <a:t>Health, wellbeing, and sustainable development have become dominant to contemporary healthcare policies and practices, relating to the WHO’s Sustainable Development Goals (SDGs). </a:t>
          </a:r>
          <a:endParaRPr lang="en-US"/>
        </a:p>
      </dgm:t>
    </dgm:pt>
    <dgm:pt modelId="{1EFAB50F-50AD-4EFD-BB34-6DF4A19FE58A}" type="parTrans" cxnId="{E363ED66-1D5D-41A3-BE8E-D5D1B1B9A66F}">
      <dgm:prSet/>
      <dgm:spPr/>
      <dgm:t>
        <a:bodyPr/>
        <a:lstStyle/>
        <a:p>
          <a:endParaRPr lang="en-US"/>
        </a:p>
      </dgm:t>
    </dgm:pt>
    <dgm:pt modelId="{7DDF4AA4-CB7F-4974-9F93-73F62B98918E}" type="sibTrans" cxnId="{E363ED66-1D5D-41A3-BE8E-D5D1B1B9A66F}">
      <dgm:prSet/>
      <dgm:spPr/>
      <dgm:t>
        <a:bodyPr/>
        <a:lstStyle/>
        <a:p>
          <a:endParaRPr lang="en-US"/>
        </a:p>
      </dgm:t>
    </dgm:pt>
    <dgm:pt modelId="{7C4969E3-F47E-44C1-918D-1FADDAC39C47}">
      <dgm:prSet/>
      <dgm:spPr/>
      <dgm:t>
        <a:bodyPr/>
        <a:lstStyle/>
        <a:p>
          <a:r>
            <a:rPr lang="en-GB"/>
            <a:t>These thoughts highlight a holistic strategy that goes beyond treating disease to encouraging physical, mental, and social health. </a:t>
          </a:r>
          <a:endParaRPr lang="en-US"/>
        </a:p>
      </dgm:t>
    </dgm:pt>
    <dgm:pt modelId="{4CC87D26-1156-4A1A-A07E-830486DB55DB}" type="parTrans" cxnId="{0C76833D-3F7F-4D5B-BCDE-FFD1F2EA117E}">
      <dgm:prSet/>
      <dgm:spPr/>
      <dgm:t>
        <a:bodyPr/>
        <a:lstStyle/>
        <a:p>
          <a:endParaRPr lang="en-US"/>
        </a:p>
      </dgm:t>
    </dgm:pt>
    <dgm:pt modelId="{2ED3EE0D-BA02-45C7-9323-4BC0ABC8E8D3}" type="sibTrans" cxnId="{0C76833D-3F7F-4D5B-BCDE-FFD1F2EA117E}">
      <dgm:prSet/>
      <dgm:spPr/>
      <dgm:t>
        <a:bodyPr/>
        <a:lstStyle/>
        <a:p>
          <a:endParaRPr lang="en-US"/>
        </a:p>
      </dgm:t>
    </dgm:pt>
    <dgm:pt modelId="{0A425628-C90F-4977-BA1F-E0DF33C56672}">
      <dgm:prSet/>
      <dgm:spPr/>
      <dgm:t>
        <a:bodyPr/>
        <a:lstStyle/>
        <a:p>
          <a:r>
            <a:rPr lang="en-GB" dirty="0"/>
            <a:t>Sustainable Development Goals (SDGs) promote nations to reinforce health schemes, decrease inequalities, and discourse ecological and social factors of health. </a:t>
          </a:r>
          <a:endParaRPr lang="en-US" dirty="0"/>
        </a:p>
      </dgm:t>
    </dgm:pt>
    <dgm:pt modelId="{119C34C6-50BF-41E6-AB8D-C7886761C079}" type="parTrans" cxnId="{F3DBAC05-0892-425C-B90D-0DB5919C7D8A}">
      <dgm:prSet/>
      <dgm:spPr/>
      <dgm:t>
        <a:bodyPr/>
        <a:lstStyle/>
        <a:p>
          <a:endParaRPr lang="en-US"/>
        </a:p>
      </dgm:t>
    </dgm:pt>
    <dgm:pt modelId="{D6B36EFA-0676-462F-9413-4ED1355E6715}" type="sibTrans" cxnId="{F3DBAC05-0892-425C-B90D-0DB5919C7D8A}">
      <dgm:prSet/>
      <dgm:spPr/>
      <dgm:t>
        <a:bodyPr/>
        <a:lstStyle/>
        <a:p>
          <a:endParaRPr lang="en-US"/>
        </a:p>
      </dgm:t>
    </dgm:pt>
    <dgm:pt modelId="{50B697EA-9098-43E5-B829-9EE2B034FBAC}">
      <dgm:prSet/>
      <dgm:spPr/>
      <dgm:t>
        <a:bodyPr/>
        <a:lstStyle/>
        <a:p>
          <a:r>
            <a:rPr lang="en-GB"/>
            <a:t>Sustainable development underlines the necessity for resilient healthcare infrastructure, accountable use of resources, and long-standing preparation. </a:t>
          </a:r>
          <a:endParaRPr lang="en-US"/>
        </a:p>
      </dgm:t>
    </dgm:pt>
    <dgm:pt modelId="{8B162592-BFC7-479F-B154-8B97C30841E6}" type="parTrans" cxnId="{47018623-D6CA-4888-ACFA-C6B29C043324}">
      <dgm:prSet/>
      <dgm:spPr/>
      <dgm:t>
        <a:bodyPr/>
        <a:lstStyle/>
        <a:p>
          <a:endParaRPr lang="en-US"/>
        </a:p>
      </dgm:t>
    </dgm:pt>
    <dgm:pt modelId="{57C92BF0-46AB-47FF-B9E5-75B41D27D753}" type="sibTrans" cxnId="{47018623-D6CA-4888-ACFA-C6B29C043324}">
      <dgm:prSet/>
      <dgm:spPr/>
      <dgm:t>
        <a:bodyPr/>
        <a:lstStyle/>
        <a:p>
          <a:endParaRPr lang="en-US"/>
        </a:p>
      </dgm:t>
    </dgm:pt>
    <dgm:pt modelId="{B2DF5660-7430-44FC-8A58-FAE89E32D32C}">
      <dgm:prSet/>
      <dgm:spPr/>
      <dgm:t>
        <a:bodyPr/>
        <a:lstStyle/>
        <a:p>
          <a:r>
            <a:rPr lang="en-GB"/>
            <a:t>As global challenges for example climate change, epidemics, and chronic illnesses increase, incorporating wellbeing and sustainability in healthcare certifies more reasonable, efficient, and future-ready health results for all (WHO, 2025). </a:t>
          </a:r>
          <a:endParaRPr lang="en-US"/>
        </a:p>
      </dgm:t>
    </dgm:pt>
    <dgm:pt modelId="{71383693-DA4D-4E39-8B60-7478BE42CD93}" type="parTrans" cxnId="{F8A28C9A-B5C9-4E91-A6DA-667C2AEB9140}">
      <dgm:prSet/>
      <dgm:spPr/>
      <dgm:t>
        <a:bodyPr/>
        <a:lstStyle/>
        <a:p>
          <a:endParaRPr lang="en-US"/>
        </a:p>
      </dgm:t>
    </dgm:pt>
    <dgm:pt modelId="{9B4F3874-9FA1-44EB-BE47-FDFF6CBDCC46}" type="sibTrans" cxnId="{F8A28C9A-B5C9-4E91-A6DA-667C2AEB9140}">
      <dgm:prSet/>
      <dgm:spPr/>
      <dgm:t>
        <a:bodyPr/>
        <a:lstStyle/>
        <a:p>
          <a:endParaRPr lang="en-US"/>
        </a:p>
      </dgm:t>
    </dgm:pt>
    <dgm:pt modelId="{84CF21F8-E036-5246-85A4-82B4F53EF06E}" type="pres">
      <dgm:prSet presAssocID="{D98855BD-7C55-4EAD-ADD9-8442204E95B9}" presName="vert0" presStyleCnt="0">
        <dgm:presLayoutVars>
          <dgm:dir/>
          <dgm:animOne val="branch"/>
          <dgm:animLvl val="lvl"/>
        </dgm:presLayoutVars>
      </dgm:prSet>
      <dgm:spPr/>
    </dgm:pt>
    <dgm:pt modelId="{C6F7FE10-2B65-7F43-801C-B8E5A8FE4915}" type="pres">
      <dgm:prSet presAssocID="{240A6F10-A70B-4B15-8662-0B1BA534300E}" presName="thickLine" presStyleLbl="alignNode1" presStyleIdx="0" presStyleCnt="5"/>
      <dgm:spPr/>
    </dgm:pt>
    <dgm:pt modelId="{B3BF79EA-774F-7A4B-B2DE-B2E356C99070}" type="pres">
      <dgm:prSet presAssocID="{240A6F10-A70B-4B15-8662-0B1BA534300E}" presName="horz1" presStyleCnt="0"/>
      <dgm:spPr/>
    </dgm:pt>
    <dgm:pt modelId="{80CD7109-148E-5B42-A47C-0BE21EFC2C5F}" type="pres">
      <dgm:prSet presAssocID="{240A6F10-A70B-4B15-8662-0B1BA534300E}" presName="tx1" presStyleLbl="revTx" presStyleIdx="0" presStyleCnt="5"/>
      <dgm:spPr/>
    </dgm:pt>
    <dgm:pt modelId="{9144D860-57D8-3244-9698-61C855E98DCD}" type="pres">
      <dgm:prSet presAssocID="{240A6F10-A70B-4B15-8662-0B1BA534300E}" presName="vert1" presStyleCnt="0"/>
      <dgm:spPr/>
    </dgm:pt>
    <dgm:pt modelId="{2CD42B16-ECA7-2047-96AA-E534ACF93648}" type="pres">
      <dgm:prSet presAssocID="{7C4969E3-F47E-44C1-918D-1FADDAC39C47}" presName="thickLine" presStyleLbl="alignNode1" presStyleIdx="1" presStyleCnt="5"/>
      <dgm:spPr/>
    </dgm:pt>
    <dgm:pt modelId="{3FC19F4C-7E65-9D41-9FBF-E5900C1E2346}" type="pres">
      <dgm:prSet presAssocID="{7C4969E3-F47E-44C1-918D-1FADDAC39C47}" presName="horz1" presStyleCnt="0"/>
      <dgm:spPr/>
    </dgm:pt>
    <dgm:pt modelId="{68A015EF-647C-614D-9280-52835432E1E8}" type="pres">
      <dgm:prSet presAssocID="{7C4969E3-F47E-44C1-918D-1FADDAC39C47}" presName="tx1" presStyleLbl="revTx" presStyleIdx="1" presStyleCnt="5"/>
      <dgm:spPr/>
    </dgm:pt>
    <dgm:pt modelId="{2EC1CF9C-256A-B642-B328-051095FD5F76}" type="pres">
      <dgm:prSet presAssocID="{7C4969E3-F47E-44C1-918D-1FADDAC39C47}" presName="vert1" presStyleCnt="0"/>
      <dgm:spPr/>
    </dgm:pt>
    <dgm:pt modelId="{B5571B45-4CF6-8041-AD44-1D6CC5F1C26E}" type="pres">
      <dgm:prSet presAssocID="{0A425628-C90F-4977-BA1F-E0DF33C56672}" presName="thickLine" presStyleLbl="alignNode1" presStyleIdx="2" presStyleCnt="5"/>
      <dgm:spPr/>
    </dgm:pt>
    <dgm:pt modelId="{FD175BD2-F619-8549-A5FA-2DFA233FFD57}" type="pres">
      <dgm:prSet presAssocID="{0A425628-C90F-4977-BA1F-E0DF33C56672}" presName="horz1" presStyleCnt="0"/>
      <dgm:spPr/>
    </dgm:pt>
    <dgm:pt modelId="{734AAB0B-6BEB-6F46-B6A4-B10B812CD097}" type="pres">
      <dgm:prSet presAssocID="{0A425628-C90F-4977-BA1F-E0DF33C56672}" presName="tx1" presStyleLbl="revTx" presStyleIdx="2" presStyleCnt="5"/>
      <dgm:spPr/>
    </dgm:pt>
    <dgm:pt modelId="{31E0F750-BB45-7148-8AF5-8CF1ADEEB76B}" type="pres">
      <dgm:prSet presAssocID="{0A425628-C90F-4977-BA1F-E0DF33C56672}" presName="vert1" presStyleCnt="0"/>
      <dgm:spPr/>
    </dgm:pt>
    <dgm:pt modelId="{1C2AA6AE-8B1A-024C-8959-AD23E10FC7CA}" type="pres">
      <dgm:prSet presAssocID="{50B697EA-9098-43E5-B829-9EE2B034FBAC}" presName="thickLine" presStyleLbl="alignNode1" presStyleIdx="3" presStyleCnt="5"/>
      <dgm:spPr/>
    </dgm:pt>
    <dgm:pt modelId="{513DD8D3-47B7-A741-BCEC-B36D6DF1A3FD}" type="pres">
      <dgm:prSet presAssocID="{50B697EA-9098-43E5-B829-9EE2B034FBAC}" presName="horz1" presStyleCnt="0"/>
      <dgm:spPr/>
    </dgm:pt>
    <dgm:pt modelId="{2485F5C7-5B31-1F45-B6B8-F85129DCA792}" type="pres">
      <dgm:prSet presAssocID="{50B697EA-9098-43E5-B829-9EE2B034FBAC}" presName="tx1" presStyleLbl="revTx" presStyleIdx="3" presStyleCnt="5"/>
      <dgm:spPr/>
    </dgm:pt>
    <dgm:pt modelId="{B828CB38-16B4-554E-81F8-79B516D6022F}" type="pres">
      <dgm:prSet presAssocID="{50B697EA-9098-43E5-B829-9EE2B034FBAC}" presName="vert1" presStyleCnt="0"/>
      <dgm:spPr/>
    </dgm:pt>
    <dgm:pt modelId="{994C83B4-55FB-1940-AF6C-40F37766349B}" type="pres">
      <dgm:prSet presAssocID="{B2DF5660-7430-44FC-8A58-FAE89E32D32C}" presName="thickLine" presStyleLbl="alignNode1" presStyleIdx="4" presStyleCnt="5"/>
      <dgm:spPr/>
    </dgm:pt>
    <dgm:pt modelId="{A1B163C5-2F40-394B-B8A1-3BEC1DDAE3D4}" type="pres">
      <dgm:prSet presAssocID="{B2DF5660-7430-44FC-8A58-FAE89E32D32C}" presName="horz1" presStyleCnt="0"/>
      <dgm:spPr/>
    </dgm:pt>
    <dgm:pt modelId="{11F0862B-704B-894F-AA68-17631C8A2AA9}" type="pres">
      <dgm:prSet presAssocID="{B2DF5660-7430-44FC-8A58-FAE89E32D32C}" presName="tx1" presStyleLbl="revTx" presStyleIdx="4" presStyleCnt="5"/>
      <dgm:spPr/>
    </dgm:pt>
    <dgm:pt modelId="{6F6FAB9E-EDED-B942-B41B-5A8027266CAA}" type="pres">
      <dgm:prSet presAssocID="{B2DF5660-7430-44FC-8A58-FAE89E32D32C}" presName="vert1" presStyleCnt="0"/>
      <dgm:spPr/>
    </dgm:pt>
  </dgm:ptLst>
  <dgm:cxnLst>
    <dgm:cxn modelId="{F3DBAC05-0892-425C-B90D-0DB5919C7D8A}" srcId="{D98855BD-7C55-4EAD-ADD9-8442204E95B9}" destId="{0A425628-C90F-4977-BA1F-E0DF33C56672}" srcOrd="2" destOrd="0" parTransId="{119C34C6-50BF-41E6-AB8D-C7886761C079}" sibTransId="{D6B36EFA-0676-462F-9413-4ED1355E6715}"/>
    <dgm:cxn modelId="{47018623-D6CA-4888-ACFA-C6B29C043324}" srcId="{D98855BD-7C55-4EAD-ADD9-8442204E95B9}" destId="{50B697EA-9098-43E5-B829-9EE2B034FBAC}" srcOrd="3" destOrd="0" parTransId="{8B162592-BFC7-479F-B154-8B97C30841E6}" sibTransId="{57C92BF0-46AB-47FF-B9E5-75B41D27D753}"/>
    <dgm:cxn modelId="{0C76833D-3F7F-4D5B-BCDE-FFD1F2EA117E}" srcId="{D98855BD-7C55-4EAD-ADD9-8442204E95B9}" destId="{7C4969E3-F47E-44C1-918D-1FADDAC39C47}" srcOrd="1" destOrd="0" parTransId="{4CC87D26-1156-4A1A-A07E-830486DB55DB}" sibTransId="{2ED3EE0D-BA02-45C7-9323-4BC0ABC8E8D3}"/>
    <dgm:cxn modelId="{5341BE3F-4402-1F47-9BBD-D98D2223D0DB}" type="presOf" srcId="{D98855BD-7C55-4EAD-ADD9-8442204E95B9}" destId="{84CF21F8-E036-5246-85A4-82B4F53EF06E}" srcOrd="0" destOrd="0" presId="urn:microsoft.com/office/officeart/2008/layout/LinedList"/>
    <dgm:cxn modelId="{6122A95C-B967-A741-983A-AA2B78EE9343}" type="presOf" srcId="{7C4969E3-F47E-44C1-918D-1FADDAC39C47}" destId="{68A015EF-647C-614D-9280-52835432E1E8}" srcOrd="0" destOrd="0" presId="urn:microsoft.com/office/officeart/2008/layout/LinedList"/>
    <dgm:cxn modelId="{E363ED66-1D5D-41A3-BE8E-D5D1B1B9A66F}" srcId="{D98855BD-7C55-4EAD-ADD9-8442204E95B9}" destId="{240A6F10-A70B-4B15-8662-0B1BA534300E}" srcOrd="0" destOrd="0" parTransId="{1EFAB50F-50AD-4EFD-BB34-6DF4A19FE58A}" sibTransId="{7DDF4AA4-CB7F-4974-9F93-73F62B98918E}"/>
    <dgm:cxn modelId="{F8A28C9A-B5C9-4E91-A6DA-667C2AEB9140}" srcId="{D98855BD-7C55-4EAD-ADD9-8442204E95B9}" destId="{B2DF5660-7430-44FC-8A58-FAE89E32D32C}" srcOrd="4" destOrd="0" parTransId="{71383693-DA4D-4E39-8B60-7478BE42CD93}" sibTransId="{9B4F3874-9FA1-44EB-BE47-FDFF6CBDCC46}"/>
    <dgm:cxn modelId="{BDA672D0-3B8E-5044-8745-6AD6B60FC69B}" type="presOf" srcId="{B2DF5660-7430-44FC-8A58-FAE89E32D32C}" destId="{11F0862B-704B-894F-AA68-17631C8A2AA9}" srcOrd="0" destOrd="0" presId="urn:microsoft.com/office/officeart/2008/layout/LinedList"/>
    <dgm:cxn modelId="{975A30D9-5268-CD44-9161-D1B269E14A5A}" type="presOf" srcId="{50B697EA-9098-43E5-B829-9EE2B034FBAC}" destId="{2485F5C7-5B31-1F45-B6B8-F85129DCA792}" srcOrd="0" destOrd="0" presId="urn:microsoft.com/office/officeart/2008/layout/LinedList"/>
    <dgm:cxn modelId="{39F806DA-CE39-5C41-99BB-37EE353BF193}" type="presOf" srcId="{240A6F10-A70B-4B15-8662-0B1BA534300E}" destId="{80CD7109-148E-5B42-A47C-0BE21EFC2C5F}" srcOrd="0" destOrd="0" presId="urn:microsoft.com/office/officeart/2008/layout/LinedList"/>
    <dgm:cxn modelId="{20409EE5-14ED-464F-B1FC-2225C8AF104E}" type="presOf" srcId="{0A425628-C90F-4977-BA1F-E0DF33C56672}" destId="{734AAB0B-6BEB-6F46-B6A4-B10B812CD097}" srcOrd="0" destOrd="0" presId="urn:microsoft.com/office/officeart/2008/layout/LinedList"/>
    <dgm:cxn modelId="{22F701FB-296D-424D-BB5E-26C59B73DAB4}" type="presParOf" srcId="{84CF21F8-E036-5246-85A4-82B4F53EF06E}" destId="{C6F7FE10-2B65-7F43-801C-B8E5A8FE4915}" srcOrd="0" destOrd="0" presId="urn:microsoft.com/office/officeart/2008/layout/LinedList"/>
    <dgm:cxn modelId="{6F1D503B-0E96-D742-A9AB-55791301EA59}" type="presParOf" srcId="{84CF21F8-E036-5246-85A4-82B4F53EF06E}" destId="{B3BF79EA-774F-7A4B-B2DE-B2E356C99070}" srcOrd="1" destOrd="0" presId="urn:microsoft.com/office/officeart/2008/layout/LinedList"/>
    <dgm:cxn modelId="{EFCB9FA1-E258-B641-9B69-2EA55FFB79C3}" type="presParOf" srcId="{B3BF79EA-774F-7A4B-B2DE-B2E356C99070}" destId="{80CD7109-148E-5B42-A47C-0BE21EFC2C5F}" srcOrd="0" destOrd="0" presId="urn:microsoft.com/office/officeart/2008/layout/LinedList"/>
    <dgm:cxn modelId="{E34C8DFE-35B0-B749-8249-2FDD6F882A73}" type="presParOf" srcId="{B3BF79EA-774F-7A4B-B2DE-B2E356C99070}" destId="{9144D860-57D8-3244-9698-61C855E98DCD}" srcOrd="1" destOrd="0" presId="urn:microsoft.com/office/officeart/2008/layout/LinedList"/>
    <dgm:cxn modelId="{26E16644-008C-E148-A723-CBD9E9790BAF}" type="presParOf" srcId="{84CF21F8-E036-5246-85A4-82B4F53EF06E}" destId="{2CD42B16-ECA7-2047-96AA-E534ACF93648}" srcOrd="2" destOrd="0" presId="urn:microsoft.com/office/officeart/2008/layout/LinedList"/>
    <dgm:cxn modelId="{9EBF4DEF-C54A-6244-962D-E111E6E1CA16}" type="presParOf" srcId="{84CF21F8-E036-5246-85A4-82B4F53EF06E}" destId="{3FC19F4C-7E65-9D41-9FBF-E5900C1E2346}" srcOrd="3" destOrd="0" presId="urn:microsoft.com/office/officeart/2008/layout/LinedList"/>
    <dgm:cxn modelId="{8EDDF75A-35BA-5C46-B31E-1FE5D4D5CDD2}" type="presParOf" srcId="{3FC19F4C-7E65-9D41-9FBF-E5900C1E2346}" destId="{68A015EF-647C-614D-9280-52835432E1E8}" srcOrd="0" destOrd="0" presId="urn:microsoft.com/office/officeart/2008/layout/LinedList"/>
    <dgm:cxn modelId="{66646F8A-1363-7143-8190-B93659144D4C}" type="presParOf" srcId="{3FC19F4C-7E65-9D41-9FBF-E5900C1E2346}" destId="{2EC1CF9C-256A-B642-B328-051095FD5F76}" srcOrd="1" destOrd="0" presId="urn:microsoft.com/office/officeart/2008/layout/LinedList"/>
    <dgm:cxn modelId="{6C0EF579-DC34-BC47-A551-598B830D9E34}" type="presParOf" srcId="{84CF21F8-E036-5246-85A4-82B4F53EF06E}" destId="{B5571B45-4CF6-8041-AD44-1D6CC5F1C26E}" srcOrd="4" destOrd="0" presId="urn:microsoft.com/office/officeart/2008/layout/LinedList"/>
    <dgm:cxn modelId="{297DF41C-37FB-F246-A327-12A98B8BE098}" type="presParOf" srcId="{84CF21F8-E036-5246-85A4-82B4F53EF06E}" destId="{FD175BD2-F619-8549-A5FA-2DFA233FFD57}" srcOrd="5" destOrd="0" presId="urn:microsoft.com/office/officeart/2008/layout/LinedList"/>
    <dgm:cxn modelId="{61765832-1EAC-164D-9FDD-194DAA61EF96}" type="presParOf" srcId="{FD175BD2-F619-8549-A5FA-2DFA233FFD57}" destId="{734AAB0B-6BEB-6F46-B6A4-B10B812CD097}" srcOrd="0" destOrd="0" presId="urn:microsoft.com/office/officeart/2008/layout/LinedList"/>
    <dgm:cxn modelId="{9FB72B15-A6DF-674E-8221-12EBF2AFF198}" type="presParOf" srcId="{FD175BD2-F619-8549-A5FA-2DFA233FFD57}" destId="{31E0F750-BB45-7148-8AF5-8CF1ADEEB76B}" srcOrd="1" destOrd="0" presId="urn:microsoft.com/office/officeart/2008/layout/LinedList"/>
    <dgm:cxn modelId="{6A8E785A-2B34-2943-94F8-F0E6F8E5146E}" type="presParOf" srcId="{84CF21F8-E036-5246-85A4-82B4F53EF06E}" destId="{1C2AA6AE-8B1A-024C-8959-AD23E10FC7CA}" srcOrd="6" destOrd="0" presId="urn:microsoft.com/office/officeart/2008/layout/LinedList"/>
    <dgm:cxn modelId="{1BF9AC46-0813-C54C-89D0-4696B84FD900}" type="presParOf" srcId="{84CF21F8-E036-5246-85A4-82B4F53EF06E}" destId="{513DD8D3-47B7-A741-BCEC-B36D6DF1A3FD}" srcOrd="7" destOrd="0" presId="urn:microsoft.com/office/officeart/2008/layout/LinedList"/>
    <dgm:cxn modelId="{D2F915E9-A6B2-6E45-9554-EDA05B4B9797}" type="presParOf" srcId="{513DD8D3-47B7-A741-BCEC-B36D6DF1A3FD}" destId="{2485F5C7-5B31-1F45-B6B8-F85129DCA792}" srcOrd="0" destOrd="0" presId="urn:microsoft.com/office/officeart/2008/layout/LinedList"/>
    <dgm:cxn modelId="{83E79B5F-C024-4A4E-845B-DA98D41D1511}" type="presParOf" srcId="{513DD8D3-47B7-A741-BCEC-B36D6DF1A3FD}" destId="{B828CB38-16B4-554E-81F8-79B516D6022F}" srcOrd="1" destOrd="0" presId="urn:microsoft.com/office/officeart/2008/layout/LinedList"/>
    <dgm:cxn modelId="{687581E9-CD6C-7B41-9B49-81447CD28113}" type="presParOf" srcId="{84CF21F8-E036-5246-85A4-82B4F53EF06E}" destId="{994C83B4-55FB-1940-AF6C-40F37766349B}" srcOrd="8" destOrd="0" presId="urn:microsoft.com/office/officeart/2008/layout/LinedList"/>
    <dgm:cxn modelId="{E1A6A38A-33FE-0A45-B787-3F398C439281}" type="presParOf" srcId="{84CF21F8-E036-5246-85A4-82B4F53EF06E}" destId="{A1B163C5-2F40-394B-B8A1-3BEC1DDAE3D4}" srcOrd="9" destOrd="0" presId="urn:microsoft.com/office/officeart/2008/layout/LinedList"/>
    <dgm:cxn modelId="{17DF8971-44E7-134A-8D00-322F67D990A3}" type="presParOf" srcId="{A1B163C5-2F40-394B-B8A1-3BEC1DDAE3D4}" destId="{11F0862B-704B-894F-AA68-17631C8A2AA9}" srcOrd="0" destOrd="0" presId="urn:microsoft.com/office/officeart/2008/layout/LinedList"/>
    <dgm:cxn modelId="{72F2514E-04D6-6546-A6F3-A5126F65FECA}" type="presParOf" srcId="{A1B163C5-2F40-394B-B8A1-3BEC1DDAE3D4}" destId="{6F6FAB9E-EDED-B942-B41B-5A8027266CA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04A508-43A7-4C5F-A962-5E9F4F04ACF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CC192D5-CA32-4471-A934-EABA8699686B}">
      <dgm:prSet/>
      <dgm:spPr/>
      <dgm:t>
        <a:bodyPr/>
        <a:lstStyle/>
        <a:p>
          <a:r>
            <a:rPr lang="en-GB"/>
            <a:t>Integrating holistic health and wellbeing approaches in healthcare is important, as it discourses the physical, mental, social, and environmental aspects affecting total health. </a:t>
          </a:r>
          <a:endParaRPr lang="en-US"/>
        </a:p>
      </dgm:t>
    </dgm:pt>
    <dgm:pt modelId="{FF0AD5EF-21EA-4F52-A592-9B14D02EBC02}" type="parTrans" cxnId="{DC08A5A0-A936-416C-83DD-B1448675A70E}">
      <dgm:prSet/>
      <dgm:spPr/>
      <dgm:t>
        <a:bodyPr/>
        <a:lstStyle/>
        <a:p>
          <a:endParaRPr lang="en-US"/>
        </a:p>
      </dgm:t>
    </dgm:pt>
    <dgm:pt modelId="{E7712EE8-CCF0-4F32-8D3C-D6F0DE2DD7F3}" type="sibTrans" cxnId="{DC08A5A0-A936-416C-83DD-B1448675A70E}">
      <dgm:prSet/>
      <dgm:spPr/>
      <dgm:t>
        <a:bodyPr/>
        <a:lstStyle/>
        <a:p>
          <a:endParaRPr lang="en-US"/>
        </a:p>
      </dgm:t>
    </dgm:pt>
    <dgm:pt modelId="{F3A10A44-53EA-4909-82C3-199F3377E164}">
      <dgm:prSet/>
      <dgm:spPr/>
      <dgm:t>
        <a:bodyPr/>
        <a:lstStyle/>
        <a:p>
          <a:r>
            <a:rPr lang="en-GB"/>
            <a:t>This incorporation encourages person-centred care, anticipation, and long-standing wellbeing somewhat than concentrating exclusively on the treatment of illnesses. </a:t>
          </a:r>
          <a:endParaRPr lang="en-US"/>
        </a:p>
      </dgm:t>
    </dgm:pt>
    <dgm:pt modelId="{0476ABA6-7011-4DAA-8631-973997E2CFDD}" type="parTrans" cxnId="{B8D0B05A-0EBE-4DD5-9B73-3EAD344E7DB1}">
      <dgm:prSet/>
      <dgm:spPr/>
      <dgm:t>
        <a:bodyPr/>
        <a:lstStyle/>
        <a:p>
          <a:endParaRPr lang="en-US"/>
        </a:p>
      </dgm:t>
    </dgm:pt>
    <dgm:pt modelId="{B0C6933E-2E5F-4759-8C48-C2F5FC593897}" type="sibTrans" cxnId="{B8D0B05A-0EBE-4DD5-9B73-3EAD344E7DB1}">
      <dgm:prSet/>
      <dgm:spPr/>
      <dgm:t>
        <a:bodyPr/>
        <a:lstStyle/>
        <a:p>
          <a:endParaRPr lang="en-US"/>
        </a:p>
      </dgm:t>
    </dgm:pt>
    <dgm:pt modelId="{F25922A6-F551-41E3-839B-D830D11CCEEC}">
      <dgm:prSet/>
      <dgm:spPr/>
      <dgm:t>
        <a:bodyPr/>
        <a:lstStyle/>
        <a:p>
          <a:r>
            <a:rPr lang="en-GB"/>
            <a:t>An example is the UK’s Integrated Care Systems (ICS), which bring jointly healthcare providers, local authorities, and community bodies to provide harmonised facilities. </a:t>
          </a:r>
          <a:endParaRPr lang="en-US"/>
        </a:p>
      </dgm:t>
    </dgm:pt>
    <dgm:pt modelId="{686102B6-4A3E-4955-A37F-74217D24FC27}" type="parTrans" cxnId="{F59DAFBC-E002-42F1-97FC-632DD9DBFDB6}">
      <dgm:prSet/>
      <dgm:spPr/>
      <dgm:t>
        <a:bodyPr/>
        <a:lstStyle/>
        <a:p>
          <a:endParaRPr lang="en-US"/>
        </a:p>
      </dgm:t>
    </dgm:pt>
    <dgm:pt modelId="{538D4847-6BB1-4088-9960-5C63CF68D081}" type="sibTrans" cxnId="{F59DAFBC-E002-42F1-97FC-632DD9DBFDB6}">
      <dgm:prSet/>
      <dgm:spPr/>
      <dgm:t>
        <a:bodyPr/>
        <a:lstStyle/>
        <a:p>
          <a:endParaRPr lang="en-US"/>
        </a:p>
      </dgm:t>
    </dgm:pt>
    <dgm:pt modelId="{BBB0C617-B542-4508-9C4D-03E13B656B86}">
      <dgm:prSet/>
      <dgm:spPr/>
      <dgm:t>
        <a:bodyPr/>
        <a:lstStyle/>
        <a:p>
          <a:r>
            <a:rPr lang="en-GB"/>
            <a:t>The benefits of such incorporation comprise enhanced patient results, decreased healthcare inequalities, better usage of resources, and improved teamwork among specialists, eventually leading to a more effective and sympathetic healthcare system that supports whole-person wellbeing (Korshøj et al., 2023).</a:t>
          </a:r>
          <a:endParaRPr lang="en-US"/>
        </a:p>
      </dgm:t>
    </dgm:pt>
    <dgm:pt modelId="{6F2A1968-9ECA-4401-A34C-7C945745D384}" type="parTrans" cxnId="{8CC9D42A-63FD-48B7-969B-B6B546A4BF68}">
      <dgm:prSet/>
      <dgm:spPr/>
      <dgm:t>
        <a:bodyPr/>
        <a:lstStyle/>
        <a:p>
          <a:endParaRPr lang="en-US"/>
        </a:p>
      </dgm:t>
    </dgm:pt>
    <dgm:pt modelId="{DCD5A417-524D-4372-B3C4-2B4FDFF9625F}" type="sibTrans" cxnId="{8CC9D42A-63FD-48B7-969B-B6B546A4BF68}">
      <dgm:prSet/>
      <dgm:spPr/>
      <dgm:t>
        <a:bodyPr/>
        <a:lstStyle/>
        <a:p>
          <a:endParaRPr lang="en-US"/>
        </a:p>
      </dgm:t>
    </dgm:pt>
    <dgm:pt modelId="{95711DB9-E4B9-AC4B-B6C4-E314E863A1EE}" type="pres">
      <dgm:prSet presAssocID="{AC04A508-43A7-4C5F-A962-5E9F4F04ACF5}" presName="vert0" presStyleCnt="0">
        <dgm:presLayoutVars>
          <dgm:dir/>
          <dgm:animOne val="branch"/>
          <dgm:animLvl val="lvl"/>
        </dgm:presLayoutVars>
      </dgm:prSet>
      <dgm:spPr/>
    </dgm:pt>
    <dgm:pt modelId="{3977CF66-3BAB-EB41-A807-F9EAB48A9AEB}" type="pres">
      <dgm:prSet presAssocID="{ECC192D5-CA32-4471-A934-EABA8699686B}" presName="thickLine" presStyleLbl="alignNode1" presStyleIdx="0" presStyleCnt="4"/>
      <dgm:spPr/>
    </dgm:pt>
    <dgm:pt modelId="{3C113212-D5D8-0147-AF02-9543F815EA05}" type="pres">
      <dgm:prSet presAssocID="{ECC192D5-CA32-4471-A934-EABA8699686B}" presName="horz1" presStyleCnt="0"/>
      <dgm:spPr/>
    </dgm:pt>
    <dgm:pt modelId="{AB6EA004-8725-754C-8564-2850DDF1C4B0}" type="pres">
      <dgm:prSet presAssocID="{ECC192D5-CA32-4471-A934-EABA8699686B}" presName="tx1" presStyleLbl="revTx" presStyleIdx="0" presStyleCnt="4"/>
      <dgm:spPr/>
    </dgm:pt>
    <dgm:pt modelId="{6419363E-2D13-A145-B195-A295FCE2136D}" type="pres">
      <dgm:prSet presAssocID="{ECC192D5-CA32-4471-A934-EABA8699686B}" presName="vert1" presStyleCnt="0"/>
      <dgm:spPr/>
    </dgm:pt>
    <dgm:pt modelId="{73B50D0C-C95B-654D-8F9C-03D56ACB3C77}" type="pres">
      <dgm:prSet presAssocID="{F3A10A44-53EA-4909-82C3-199F3377E164}" presName="thickLine" presStyleLbl="alignNode1" presStyleIdx="1" presStyleCnt="4"/>
      <dgm:spPr/>
    </dgm:pt>
    <dgm:pt modelId="{5B5EDAF1-02ED-374E-878F-222317D4964F}" type="pres">
      <dgm:prSet presAssocID="{F3A10A44-53EA-4909-82C3-199F3377E164}" presName="horz1" presStyleCnt="0"/>
      <dgm:spPr/>
    </dgm:pt>
    <dgm:pt modelId="{4A01EA64-3DB1-3D45-9816-E8D1B8CE6A2A}" type="pres">
      <dgm:prSet presAssocID="{F3A10A44-53EA-4909-82C3-199F3377E164}" presName="tx1" presStyleLbl="revTx" presStyleIdx="1" presStyleCnt="4"/>
      <dgm:spPr/>
    </dgm:pt>
    <dgm:pt modelId="{CAA00BB9-8164-3F49-BE21-BD5AC3E92500}" type="pres">
      <dgm:prSet presAssocID="{F3A10A44-53EA-4909-82C3-199F3377E164}" presName="vert1" presStyleCnt="0"/>
      <dgm:spPr/>
    </dgm:pt>
    <dgm:pt modelId="{53946B29-E7D4-BB43-8CA6-727D63CAF3A5}" type="pres">
      <dgm:prSet presAssocID="{F25922A6-F551-41E3-839B-D830D11CCEEC}" presName="thickLine" presStyleLbl="alignNode1" presStyleIdx="2" presStyleCnt="4"/>
      <dgm:spPr/>
    </dgm:pt>
    <dgm:pt modelId="{486859A8-B5C0-444F-9000-B08D3A5FB7EB}" type="pres">
      <dgm:prSet presAssocID="{F25922A6-F551-41E3-839B-D830D11CCEEC}" presName="horz1" presStyleCnt="0"/>
      <dgm:spPr/>
    </dgm:pt>
    <dgm:pt modelId="{3BAF3828-CC95-D245-892A-10EAFD20F0A7}" type="pres">
      <dgm:prSet presAssocID="{F25922A6-F551-41E3-839B-D830D11CCEEC}" presName="tx1" presStyleLbl="revTx" presStyleIdx="2" presStyleCnt="4"/>
      <dgm:spPr/>
    </dgm:pt>
    <dgm:pt modelId="{7536E65F-44BF-BA47-9CA4-24E631480BE9}" type="pres">
      <dgm:prSet presAssocID="{F25922A6-F551-41E3-839B-D830D11CCEEC}" presName="vert1" presStyleCnt="0"/>
      <dgm:spPr/>
    </dgm:pt>
    <dgm:pt modelId="{970650E1-7655-764B-A6D8-08AEF07A4A29}" type="pres">
      <dgm:prSet presAssocID="{BBB0C617-B542-4508-9C4D-03E13B656B86}" presName="thickLine" presStyleLbl="alignNode1" presStyleIdx="3" presStyleCnt="4"/>
      <dgm:spPr/>
    </dgm:pt>
    <dgm:pt modelId="{D5591CD6-0BD3-3B40-A927-98F49F641F6B}" type="pres">
      <dgm:prSet presAssocID="{BBB0C617-B542-4508-9C4D-03E13B656B86}" presName="horz1" presStyleCnt="0"/>
      <dgm:spPr/>
    </dgm:pt>
    <dgm:pt modelId="{4F3CE6BB-33F2-A14B-A0BC-194B2852D781}" type="pres">
      <dgm:prSet presAssocID="{BBB0C617-B542-4508-9C4D-03E13B656B86}" presName="tx1" presStyleLbl="revTx" presStyleIdx="3" presStyleCnt="4"/>
      <dgm:spPr/>
    </dgm:pt>
    <dgm:pt modelId="{1A46BEC5-5EF6-044C-B962-F45768811E84}" type="pres">
      <dgm:prSet presAssocID="{BBB0C617-B542-4508-9C4D-03E13B656B86}" presName="vert1" presStyleCnt="0"/>
      <dgm:spPr/>
    </dgm:pt>
  </dgm:ptLst>
  <dgm:cxnLst>
    <dgm:cxn modelId="{8CC9D42A-63FD-48B7-969B-B6B546A4BF68}" srcId="{AC04A508-43A7-4C5F-A962-5E9F4F04ACF5}" destId="{BBB0C617-B542-4508-9C4D-03E13B656B86}" srcOrd="3" destOrd="0" parTransId="{6F2A1968-9ECA-4401-A34C-7C945745D384}" sibTransId="{DCD5A417-524D-4372-B3C4-2B4FDFF9625F}"/>
    <dgm:cxn modelId="{3CB56D2D-9F29-C246-9749-248D06268235}" type="presOf" srcId="{F25922A6-F551-41E3-839B-D830D11CCEEC}" destId="{3BAF3828-CC95-D245-892A-10EAFD20F0A7}" srcOrd="0" destOrd="0" presId="urn:microsoft.com/office/officeart/2008/layout/LinedList"/>
    <dgm:cxn modelId="{6BFD032E-1462-5C4D-8420-894C22831693}" type="presOf" srcId="{ECC192D5-CA32-4471-A934-EABA8699686B}" destId="{AB6EA004-8725-754C-8564-2850DDF1C4B0}" srcOrd="0" destOrd="0" presId="urn:microsoft.com/office/officeart/2008/layout/LinedList"/>
    <dgm:cxn modelId="{BF0DAD50-8B2E-8645-9FA9-95FEE653DF5A}" type="presOf" srcId="{AC04A508-43A7-4C5F-A962-5E9F4F04ACF5}" destId="{95711DB9-E4B9-AC4B-B6C4-E314E863A1EE}" srcOrd="0" destOrd="0" presId="urn:microsoft.com/office/officeart/2008/layout/LinedList"/>
    <dgm:cxn modelId="{B8D0B05A-0EBE-4DD5-9B73-3EAD344E7DB1}" srcId="{AC04A508-43A7-4C5F-A962-5E9F4F04ACF5}" destId="{F3A10A44-53EA-4909-82C3-199F3377E164}" srcOrd="1" destOrd="0" parTransId="{0476ABA6-7011-4DAA-8631-973997E2CFDD}" sibTransId="{B0C6933E-2E5F-4759-8C48-C2F5FC593897}"/>
    <dgm:cxn modelId="{DC08A5A0-A936-416C-83DD-B1448675A70E}" srcId="{AC04A508-43A7-4C5F-A962-5E9F4F04ACF5}" destId="{ECC192D5-CA32-4471-A934-EABA8699686B}" srcOrd="0" destOrd="0" parTransId="{FF0AD5EF-21EA-4F52-A592-9B14D02EBC02}" sibTransId="{E7712EE8-CCF0-4F32-8D3C-D6F0DE2DD7F3}"/>
    <dgm:cxn modelId="{470370AF-4014-9540-B4E8-44539333C55B}" type="presOf" srcId="{BBB0C617-B542-4508-9C4D-03E13B656B86}" destId="{4F3CE6BB-33F2-A14B-A0BC-194B2852D781}" srcOrd="0" destOrd="0" presId="urn:microsoft.com/office/officeart/2008/layout/LinedList"/>
    <dgm:cxn modelId="{F59DAFBC-E002-42F1-97FC-632DD9DBFDB6}" srcId="{AC04A508-43A7-4C5F-A962-5E9F4F04ACF5}" destId="{F25922A6-F551-41E3-839B-D830D11CCEEC}" srcOrd="2" destOrd="0" parTransId="{686102B6-4A3E-4955-A37F-74217D24FC27}" sibTransId="{538D4847-6BB1-4088-9960-5C63CF68D081}"/>
    <dgm:cxn modelId="{4B08DBCA-7A36-614A-8F36-4B64F3D293E4}" type="presOf" srcId="{F3A10A44-53EA-4909-82C3-199F3377E164}" destId="{4A01EA64-3DB1-3D45-9816-E8D1B8CE6A2A}" srcOrd="0" destOrd="0" presId="urn:microsoft.com/office/officeart/2008/layout/LinedList"/>
    <dgm:cxn modelId="{2095235C-CB3B-DE48-992C-6B24DFCB5AED}" type="presParOf" srcId="{95711DB9-E4B9-AC4B-B6C4-E314E863A1EE}" destId="{3977CF66-3BAB-EB41-A807-F9EAB48A9AEB}" srcOrd="0" destOrd="0" presId="urn:microsoft.com/office/officeart/2008/layout/LinedList"/>
    <dgm:cxn modelId="{983B0318-D254-1547-8432-42699E62EE4D}" type="presParOf" srcId="{95711DB9-E4B9-AC4B-B6C4-E314E863A1EE}" destId="{3C113212-D5D8-0147-AF02-9543F815EA05}" srcOrd="1" destOrd="0" presId="urn:microsoft.com/office/officeart/2008/layout/LinedList"/>
    <dgm:cxn modelId="{1710EB08-85F3-5E4B-A885-38DD257E7870}" type="presParOf" srcId="{3C113212-D5D8-0147-AF02-9543F815EA05}" destId="{AB6EA004-8725-754C-8564-2850DDF1C4B0}" srcOrd="0" destOrd="0" presId="urn:microsoft.com/office/officeart/2008/layout/LinedList"/>
    <dgm:cxn modelId="{B050020C-099F-BA4B-97F7-A5D67F38AC67}" type="presParOf" srcId="{3C113212-D5D8-0147-AF02-9543F815EA05}" destId="{6419363E-2D13-A145-B195-A295FCE2136D}" srcOrd="1" destOrd="0" presId="urn:microsoft.com/office/officeart/2008/layout/LinedList"/>
    <dgm:cxn modelId="{7777E4D5-A7D1-CE43-93C0-10B47E724720}" type="presParOf" srcId="{95711DB9-E4B9-AC4B-B6C4-E314E863A1EE}" destId="{73B50D0C-C95B-654D-8F9C-03D56ACB3C77}" srcOrd="2" destOrd="0" presId="urn:microsoft.com/office/officeart/2008/layout/LinedList"/>
    <dgm:cxn modelId="{279298B8-6FC8-8B4A-9CD1-31037D8E0400}" type="presParOf" srcId="{95711DB9-E4B9-AC4B-B6C4-E314E863A1EE}" destId="{5B5EDAF1-02ED-374E-878F-222317D4964F}" srcOrd="3" destOrd="0" presId="urn:microsoft.com/office/officeart/2008/layout/LinedList"/>
    <dgm:cxn modelId="{5D220F71-2F37-3947-8234-77CAC452D9A5}" type="presParOf" srcId="{5B5EDAF1-02ED-374E-878F-222317D4964F}" destId="{4A01EA64-3DB1-3D45-9816-E8D1B8CE6A2A}" srcOrd="0" destOrd="0" presId="urn:microsoft.com/office/officeart/2008/layout/LinedList"/>
    <dgm:cxn modelId="{91821266-583F-FF49-8B92-D6C615CE3FA7}" type="presParOf" srcId="{5B5EDAF1-02ED-374E-878F-222317D4964F}" destId="{CAA00BB9-8164-3F49-BE21-BD5AC3E92500}" srcOrd="1" destOrd="0" presId="urn:microsoft.com/office/officeart/2008/layout/LinedList"/>
    <dgm:cxn modelId="{46E9A14C-2E68-8A4F-9491-FDAFFD33D054}" type="presParOf" srcId="{95711DB9-E4B9-AC4B-B6C4-E314E863A1EE}" destId="{53946B29-E7D4-BB43-8CA6-727D63CAF3A5}" srcOrd="4" destOrd="0" presId="urn:microsoft.com/office/officeart/2008/layout/LinedList"/>
    <dgm:cxn modelId="{222123EB-29EB-F242-A75D-38E97A15F2E5}" type="presParOf" srcId="{95711DB9-E4B9-AC4B-B6C4-E314E863A1EE}" destId="{486859A8-B5C0-444F-9000-B08D3A5FB7EB}" srcOrd="5" destOrd="0" presId="urn:microsoft.com/office/officeart/2008/layout/LinedList"/>
    <dgm:cxn modelId="{709D5794-E0D5-CF4F-98C2-03BE7E854381}" type="presParOf" srcId="{486859A8-B5C0-444F-9000-B08D3A5FB7EB}" destId="{3BAF3828-CC95-D245-892A-10EAFD20F0A7}" srcOrd="0" destOrd="0" presId="urn:microsoft.com/office/officeart/2008/layout/LinedList"/>
    <dgm:cxn modelId="{66D3197F-50C3-C949-AA0F-386F730BF578}" type="presParOf" srcId="{486859A8-B5C0-444F-9000-B08D3A5FB7EB}" destId="{7536E65F-44BF-BA47-9CA4-24E631480BE9}" srcOrd="1" destOrd="0" presId="urn:microsoft.com/office/officeart/2008/layout/LinedList"/>
    <dgm:cxn modelId="{645C9E6B-3E4F-0E45-AAE5-C74AD3830469}" type="presParOf" srcId="{95711DB9-E4B9-AC4B-B6C4-E314E863A1EE}" destId="{970650E1-7655-764B-A6D8-08AEF07A4A29}" srcOrd="6" destOrd="0" presId="urn:microsoft.com/office/officeart/2008/layout/LinedList"/>
    <dgm:cxn modelId="{03D8C63A-6398-9F40-93A8-2B60C972D892}" type="presParOf" srcId="{95711DB9-E4B9-AC4B-B6C4-E314E863A1EE}" destId="{D5591CD6-0BD3-3B40-A927-98F49F641F6B}" srcOrd="7" destOrd="0" presId="urn:microsoft.com/office/officeart/2008/layout/LinedList"/>
    <dgm:cxn modelId="{E62D8CEC-93B2-ED42-9CBE-2C7CBEAC9332}" type="presParOf" srcId="{D5591CD6-0BD3-3B40-A927-98F49F641F6B}" destId="{4F3CE6BB-33F2-A14B-A0BC-194B2852D781}" srcOrd="0" destOrd="0" presId="urn:microsoft.com/office/officeart/2008/layout/LinedList"/>
    <dgm:cxn modelId="{988ED97E-0E67-A94A-A78B-49E9CDCABAB7}" type="presParOf" srcId="{D5591CD6-0BD3-3B40-A927-98F49F641F6B}" destId="{1A46BEC5-5EF6-044C-B962-F45768811E8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7FE10-2B65-7F43-801C-B8E5A8FE4915}">
      <dsp:nvSpPr>
        <dsp:cNvPr id="0" name=""/>
        <dsp:cNvSpPr/>
      </dsp:nvSpPr>
      <dsp:spPr>
        <a:xfrm>
          <a:off x="0" y="593"/>
          <a:ext cx="97840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CD7109-148E-5B42-A47C-0BE21EFC2C5F}">
      <dsp:nvSpPr>
        <dsp:cNvPr id="0" name=""/>
        <dsp:cNvSpPr/>
      </dsp:nvSpPr>
      <dsp:spPr>
        <a:xfrm>
          <a:off x="0" y="593"/>
          <a:ext cx="9784079" cy="972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Health, wellbeing, and sustainable development have become dominant to contemporary healthcare policies and practices, relating to the WHO’s Sustainable Development Goals (SDGs). </a:t>
          </a:r>
          <a:endParaRPr lang="en-US" sz="2000" kern="1200"/>
        </a:p>
      </dsp:txBody>
      <dsp:txXfrm>
        <a:off x="0" y="593"/>
        <a:ext cx="9784079" cy="972135"/>
      </dsp:txXfrm>
    </dsp:sp>
    <dsp:sp modelId="{2CD42B16-ECA7-2047-96AA-E534ACF93648}">
      <dsp:nvSpPr>
        <dsp:cNvPr id="0" name=""/>
        <dsp:cNvSpPr/>
      </dsp:nvSpPr>
      <dsp:spPr>
        <a:xfrm>
          <a:off x="0" y="972728"/>
          <a:ext cx="97840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A015EF-647C-614D-9280-52835432E1E8}">
      <dsp:nvSpPr>
        <dsp:cNvPr id="0" name=""/>
        <dsp:cNvSpPr/>
      </dsp:nvSpPr>
      <dsp:spPr>
        <a:xfrm>
          <a:off x="0" y="972728"/>
          <a:ext cx="9784079" cy="972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These thoughts highlight a holistic strategy that goes beyond treating disease to encouraging physical, mental, and social health. </a:t>
          </a:r>
          <a:endParaRPr lang="en-US" sz="2000" kern="1200"/>
        </a:p>
      </dsp:txBody>
      <dsp:txXfrm>
        <a:off x="0" y="972728"/>
        <a:ext cx="9784079" cy="972135"/>
      </dsp:txXfrm>
    </dsp:sp>
    <dsp:sp modelId="{B5571B45-4CF6-8041-AD44-1D6CC5F1C26E}">
      <dsp:nvSpPr>
        <dsp:cNvPr id="0" name=""/>
        <dsp:cNvSpPr/>
      </dsp:nvSpPr>
      <dsp:spPr>
        <a:xfrm>
          <a:off x="0" y="1944864"/>
          <a:ext cx="97840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4AAB0B-6BEB-6F46-B6A4-B10B812CD097}">
      <dsp:nvSpPr>
        <dsp:cNvPr id="0" name=""/>
        <dsp:cNvSpPr/>
      </dsp:nvSpPr>
      <dsp:spPr>
        <a:xfrm>
          <a:off x="0" y="1944864"/>
          <a:ext cx="9784079" cy="972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Sustainable Development Goals (SDGs) promote nations to reinforce health schemes, decrease inequalities, and discourse ecological and social factors of health. </a:t>
          </a:r>
          <a:endParaRPr lang="en-US" sz="2000" kern="1200" dirty="0"/>
        </a:p>
      </dsp:txBody>
      <dsp:txXfrm>
        <a:off x="0" y="1944864"/>
        <a:ext cx="9784079" cy="972135"/>
      </dsp:txXfrm>
    </dsp:sp>
    <dsp:sp modelId="{1C2AA6AE-8B1A-024C-8959-AD23E10FC7CA}">
      <dsp:nvSpPr>
        <dsp:cNvPr id="0" name=""/>
        <dsp:cNvSpPr/>
      </dsp:nvSpPr>
      <dsp:spPr>
        <a:xfrm>
          <a:off x="0" y="2916999"/>
          <a:ext cx="97840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85F5C7-5B31-1F45-B6B8-F85129DCA792}">
      <dsp:nvSpPr>
        <dsp:cNvPr id="0" name=""/>
        <dsp:cNvSpPr/>
      </dsp:nvSpPr>
      <dsp:spPr>
        <a:xfrm>
          <a:off x="0" y="2916999"/>
          <a:ext cx="9784079" cy="972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Sustainable development underlines the necessity for resilient healthcare infrastructure, accountable use of resources, and long-standing preparation. </a:t>
          </a:r>
          <a:endParaRPr lang="en-US" sz="2000" kern="1200"/>
        </a:p>
      </dsp:txBody>
      <dsp:txXfrm>
        <a:off x="0" y="2916999"/>
        <a:ext cx="9784079" cy="972135"/>
      </dsp:txXfrm>
    </dsp:sp>
    <dsp:sp modelId="{994C83B4-55FB-1940-AF6C-40F37766349B}">
      <dsp:nvSpPr>
        <dsp:cNvPr id="0" name=""/>
        <dsp:cNvSpPr/>
      </dsp:nvSpPr>
      <dsp:spPr>
        <a:xfrm>
          <a:off x="0" y="3889135"/>
          <a:ext cx="97840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F0862B-704B-894F-AA68-17631C8A2AA9}">
      <dsp:nvSpPr>
        <dsp:cNvPr id="0" name=""/>
        <dsp:cNvSpPr/>
      </dsp:nvSpPr>
      <dsp:spPr>
        <a:xfrm>
          <a:off x="0" y="3889135"/>
          <a:ext cx="9784079" cy="972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As global challenges for example climate change, epidemics, and chronic illnesses increase, incorporating wellbeing and sustainability in healthcare certifies more reasonable, efficient, and future-ready health results for all (WHO, 2025). </a:t>
          </a:r>
          <a:endParaRPr lang="en-US" sz="2000" kern="1200"/>
        </a:p>
      </dsp:txBody>
      <dsp:txXfrm>
        <a:off x="0" y="3889135"/>
        <a:ext cx="9784079" cy="9721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7CF66-3BAB-EB41-A807-F9EAB48A9AEB}">
      <dsp:nvSpPr>
        <dsp:cNvPr id="0" name=""/>
        <dsp:cNvSpPr/>
      </dsp:nvSpPr>
      <dsp:spPr>
        <a:xfrm>
          <a:off x="0" y="0"/>
          <a:ext cx="448263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6EA004-8725-754C-8564-2850DDF1C4B0}">
      <dsp:nvSpPr>
        <dsp:cNvPr id="0" name=""/>
        <dsp:cNvSpPr/>
      </dsp:nvSpPr>
      <dsp:spPr>
        <a:xfrm>
          <a:off x="0" y="0"/>
          <a:ext cx="4482630" cy="1318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Integrating holistic health and wellbeing approaches in healthcare is important, as it discourses the physical, mental, social, and environmental aspects affecting total health. </a:t>
          </a:r>
          <a:endParaRPr lang="en-US" sz="1400" kern="1200"/>
        </a:p>
      </dsp:txBody>
      <dsp:txXfrm>
        <a:off x="0" y="0"/>
        <a:ext cx="4482630" cy="1318421"/>
      </dsp:txXfrm>
    </dsp:sp>
    <dsp:sp modelId="{73B50D0C-C95B-654D-8F9C-03D56ACB3C77}">
      <dsp:nvSpPr>
        <dsp:cNvPr id="0" name=""/>
        <dsp:cNvSpPr/>
      </dsp:nvSpPr>
      <dsp:spPr>
        <a:xfrm>
          <a:off x="0" y="1318421"/>
          <a:ext cx="448263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01EA64-3DB1-3D45-9816-E8D1B8CE6A2A}">
      <dsp:nvSpPr>
        <dsp:cNvPr id="0" name=""/>
        <dsp:cNvSpPr/>
      </dsp:nvSpPr>
      <dsp:spPr>
        <a:xfrm>
          <a:off x="0" y="1318421"/>
          <a:ext cx="4482630" cy="1318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This incorporation encourages person-centred care, anticipation, and long-standing wellbeing somewhat than concentrating exclusively on the treatment of illnesses. </a:t>
          </a:r>
          <a:endParaRPr lang="en-US" sz="1400" kern="1200"/>
        </a:p>
      </dsp:txBody>
      <dsp:txXfrm>
        <a:off x="0" y="1318421"/>
        <a:ext cx="4482630" cy="1318421"/>
      </dsp:txXfrm>
    </dsp:sp>
    <dsp:sp modelId="{53946B29-E7D4-BB43-8CA6-727D63CAF3A5}">
      <dsp:nvSpPr>
        <dsp:cNvPr id="0" name=""/>
        <dsp:cNvSpPr/>
      </dsp:nvSpPr>
      <dsp:spPr>
        <a:xfrm>
          <a:off x="0" y="2636842"/>
          <a:ext cx="4482630"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F3828-CC95-D245-892A-10EAFD20F0A7}">
      <dsp:nvSpPr>
        <dsp:cNvPr id="0" name=""/>
        <dsp:cNvSpPr/>
      </dsp:nvSpPr>
      <dsp:spPr>
        <a:xfrm>
          <a:off x="0" y="2636842"/>
          <a:ext cx="4482630" cy="1318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An example is the UK’s Integrated Care Systems (ICS), which bring jointly healthcare providers, local authorities, and community bodies to provide harmonised facilities. </a:t>
          </a:r>
          <a:endParaRPr lang="en-US" sz="1400" kern="1200"/>
        </a:p>
      </dsp:txBody>
      <dsp:txXfrm>
        <a:off x="0" y="2636842"/>
        <a:ext cx="4482630" cy="1318421"/>
      </dsp:txXfrm>
    </dsp:sp>
    <dsp:sp modelId="{970650E1-7655-764B-A6D8-08AEF07A4A29}">
      <dsp:nvSpPr>
        <dsp:cNvPr id="0" name=""/>
        <dsp:cNvSpPr/>
      </dsp:nvSpPr>
      <dsp:spPr>
        <a:xfrm>
          <a:off x="0" y="3955263"/>
          <a:ext cx="4482630"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3CE6BB-33F2-A14B-A0BC-194B2852D781}">
      <dsp:nvSpPr>
        <dsp:cNvPr id="0" name=""/>
        <dsp:cNvSpPr/>
      </dsp:nvSpPr>
      <dsp:spPr>
        <a:xfrm>
          <a:off x="0" y="3955263"/>
          <a:ext cx="4482630" cy="1318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benefits of such incorporation comprise enhanced patient results, decreased healthcare inequalities, better usage of resources, and improved teamwork among specialists, eventually leading to a more effective and sympathetic healthcare system that supports whole-person wellbeing (Korshøj et al., 2023).</a:t>
          </a:r>
          <a:endParaRPr lang="en-US" sz="1400" kern="1200"/>
        </a:p>
      </dsp:txBody>
      <dsp:txXfrm>
        <a:off x="0" y="3955263"/>
        <a:ext cx="4482630" cy="131842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19E6616-7291-498F-9C9E-CD31646ABEAB}"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34C5240B-D99F-4638-99FB-B584518A2001}"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85601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9E6616-7291-498F-9C9E-CD31646ABEAB}"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5240B-D99F-4638-99FB-B584518A2001}"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69958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9E6616-7291-498F-9C9E-CD31646ABEAB}"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5240B-D99F-4638-99FB-B584518A2001}" type="slidenum">
              <a:rPr lang="en-GB" smtClean="0"/>
              <a:t>‹#›</a:t>
            </a:fld>
            <a:endParaRPr lang="en-GB"/>
          </a:p>
        </p:txBody>
      </p:sp>
    </p:spTree>
    <p:extLst>
      <p:ext uri="{BB962C8B-B14F-4D97-AF65-F5344CB8AC3E}">
        <p14:creationId xmlns:p14="http://schemas.microsoft.com/office/powerpoint/2010/main" val="1922734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19E6616-7291-498F-9C9E-CD31646ABEAB}"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5240B-D99F-4638-99FB-B584518A2001}"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04502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19E6616-7291-498F-9C9E-CD31646ABEAB}" type="datetimeFigureOut">
              <a:rPr lang="en-GB" smtClean="0"/>
              <a:t>20/11/2025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5240B-D99F-4638-99FB-B584518A2001}" type="slidenum">
              <a:rPr lang="en-GB" smtClean="0"/>
              <a:t>‹#›</a:t>
            </a:fld>
            <a:endParaRPr lang="en-GB"/>
          </a:p>
        </p:txBody>
      </p:sp>
    </p:spTree>
    <p:extLst>
      <p:ext uri="{BB962C8B-B14F-4D97-AF65-F5344CB8AC3E}">
        <p14:creationId xmlns:p14="http://schemas.microsoft.com/office/powerpoint/2010/main" val="108613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19E6616-7291-498F-9C9E-CD31646ABEAB}"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5240B-D99F-4638-99FB-B584518A2001}"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86458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19E6616-7291-498F-9C9E-CD31646ABEAB}" type="datetimeFigureOut">
              <a:rPr lang="en-GB" smtClean="0"/>
              <a:t>20/11/2025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5240B-D99F-4638-99FB-B584518A2001}" type="slidenum">
              <a:rPr lang="en-GB" smtClean="0"/>
              <a:t>‹#›</a:t>
            </a:fld>
            <a:endParaRPr lang="en-GB"/>
          </a:p>
        </p:txBody>
      </p:sp>
    </p:spTree>
    <p:extLst>
      <p:ext uri="{BB962C8B-B14F-4D97-AF65-F5344CB8AC3E}">
        <p14:creationId xmlns:p14="http://schemas.microsoft.com/office/powerpoint/2010/main" val="2257145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19E6616-7291-498F-9C9E-CD31646ABEAB}"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5240B-D99F-4638-99FB-B584518A2001}" type="slidenum">
              <a:rPr lang="en-GB" smtClean="0"/>
              <a:t>‹#›</a:t>
            </a:fld>
            <a:endParaRPr lang="en-GB"/>
          </a:p>
        </p:txBody>
      </p:sp>
    </p:spTree>
    <p:extLst>
      <p:ext uri="{BB962C8B-B14F-4D97-AF65-F5344CB8AC3E}">
        <p14:creationId xmlns:p14="http://schemas.microsoft.com/office/powerpoint/2010/main" val="1959339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19E6616-7291-498F-9C9E-CD31646ABEAB}"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5240B-D99F-4638-99FB-B584518A2001}" type="slidenum">
              <a:rPr lang="en-GB" smtClean="0"/>
              <a:t>‹#›</a:t>
            </a:fld>
            <a:endParaRPr lang="en-GB"/>
          </a:p>
        </p:txBody>
      </p:sp>
    </p:spTree>
    <p:extLst>
      <p:ext uri="{BB962C8B-B14F-4D97-AF65-F5344CB8AC3E}">
        <p14:creationId xmlns:p14="http://schemas.microsoft.com/office/powerpoint/2010/main" val="4156956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9E6616-7291-498F-9C9E-CD31646ABEAB}"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5240B-D99F-4638-99FB-B584518A2001}" type="slidenum">
              <a:rPr lang="en-GB" smtClean="0"/>
              <a:t>‹#›</a:t>
            </a:fld>
            <a:endParaRPr lang="en-GB"/>
          </a:p>
        </p:txBody>
      </p:sp>
    </p:spTree>
    <p:extLst>
      <p:ext uri="{BB962C8B-B14F-4D97-AF65-F5344CB8AC3E}">
        <p14:creationId xmlns:p14="http://schemas.microsoft.com/office/powerpoint/2010/main" val="3141246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9E6616-7291-498F-9C9E-CD31646ABEAB}"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5240B-D99F-4638-99FB-B584518A2001}" type="slidenum">
              <a:rPr lang="en-GB" smtClean="0"/>
              <a:t>‹#›</a:t>
            </a:fld>
            <a:endParaRPr lang="en-GB"/>
          </a:p>
        </p:txBody>
      </p:sp>
    </p:spTree>
    <p:extLst>
      <p:ext uri="{BB962C8B-B14F-4D97-AF65-F5344CB8AC3E}">
        <p14:creationId xmlns:p14="http://schemas.microsoft.com/office/powerpoint/2010/main" val="952021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419E6616-7291-498F-9C9E-CD31646ABEAB}" type="datetimeFigureOut">
              <a:rPr lang="en-GB" smtClean="0"/>
              <a:t>20/11/2025</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4C5240B-D99F-4638-99FB-B584518A2001}"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387335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11/aphw.700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9" name="Freeform: Shape 11">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0"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31" name="Rectangle 1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2" name="Freeform: Shape 1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3" name="Oval 1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9680D-DEAD-4CEF-8D72-BDCC657CABD4}"/>
              </a:ext>
            </a:extLst>
          </p:cNvPr>
          <p:cNvSpPr>
            <a:spLocks noGrp="1"/>
          </p:cNvSpPr>
          <p:nvPr>
            <p:ph type="ctrTitle"/>
          </p:nvPr>
        </p:nvSpPr>
        <p:spPr>
          <a:xfrm>
            <a:off x="2193167" y="2590984"/>
            <a:ext cx="7369642" cy="3608480"/>
          </a:xfrm>
        </p:spPr>
        <p:txBody>
          <a:bodyPr>
            <a:normAutofit/>
          </a:bodyPr>
          <a:lstStyle/>
          <a:p>
            <a:pPr algn="l"/>
            <a:r>
              <a:rPr lang="en-GB" sz="6200" b="1">
                <a:latin typeface="Arial" panose="020B0604020202020204" pitchFamily="34" charset="0"/>
                <a:cs typeface="Arial" panose="020B0604020202020204" pitchFamily="34" charset="0"/>
              </a:rPr>
              <a:t>Health, Wellbeing and Sustainable Development (BMHP6030)</a:t>
            </a:r>
          </a:p>
        </p:txBody>
      </p:sp>
      <p:sp>
        <p:nvSpPr>
          <p:cNvPr id="3" name="Subtitle 2">
            <a:extLst>
              <a:ext uri="{FF2B5EF4-FFF2-40B4-BE49-F238E27FC236}">
                <a16:creationId xmlns:a16="http://schemas.microsoft.com/office/drawing/2014/main" id="{C121BE86-4903-4565-9E8E-D00FD5407AFB}"/>
              </a:ext>
            </a:extLst>
          </p:cNvPr>
          <p:cNvSpPr>
            <a:spLocks noGrp="1"/>
          </p:cNvSpPr>
          <p:nvPr>
            <p:ph type="subTitle" idx="1"/>
          </p:nvPr>
        </p:nvSpPr>
        <p:spPr>
          <a:xfrm>
            <a:off x="2193168" y="1079212"/>
            <a:ext cx="6437630" cy="1335503"/>
          </a:xfrm>
        </p:spPr>
        <p:txBody>
          <a:bodyPr>
            <a:normAutofit/>
          </a:bodyPr>
          <a:lstStyle/>
          <a:p>
            <a:pPr algn="l">
              <a:lnSpc>
                <a:spcPct val="110000"/>
              </a:lnSpc>
            </a:pPr>
            <a:r>
              <a:rPr lang="en-GB" b="1">
                <a:latin typeface="Arial" panose="020B0604020202020204" pitchFamily="34" charset="0"/>
                <a:cs typeface="Arial" panose="020B0604020202020204" pitchFamily="34" charset="0"/>
              </a:rPr>
              <a:t>Lecturer Name: Shepherd Ziko</a:t>
            </a:r>
          </a:p>
          <a:p>
            <a:pPr algn="l">
              <a:lnSpc>
                <a:spcPct val="110000"/>
              </a:lnSpc>
            </a:pPr>
            <a:r>
              <a:rPr lang="en-GB" b="1">
                <a:latin typeface="Arial" panose="020B0604020202020204" pitchFamily="34" charset="0"/>
                <a:cs typeface="Arial" panose="020B0604020202020204" pitchFamily="34" charset="0"/>
              </a:rPr>
              <a:t>Student Name: Maria Miguel</a:t>
            </a:r>
          </a:p>
          <a:p>
            <a:pPr algn="l">
              <a:lnSpc>
                <a:spcPct val="110000"/>
              </a:lnSpc>
            </a:pPr>
            <a:r>
              <a:rPr lang="en-GB" b="1">
                <a:latin typeface="Arial" panose="020B0604020202020204" pitchFamily="34" charset="0"/>
                <a:cs typeface="Arial" panose="020B0604020202020204" pitchFamily="34" charset="0"/>
              </a:rPr>
              <a:t>Student ID: 2232112</a:t>
            </a:r>
          </a:p>
        </p:txBody>
      </p:sp>
    </p:spTree>
    <p:extLst>
      <p:ext uri="{BB962C8B-B14F-4D97-AF65-F5344CB8AC3E}">
        <p14:creationId xmlns:p14="http://schemas.microsoft.com/office/powerpoint/2010/main" val="376667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D688A-37AE-4EF4-9C10-81BD9BD850A9}"/>
              </a:ext>
            </a:extLst>
          </p:cNvPr>
          <p:cNvSpPr>
            <a:spLocks noGrp="1"/>
          </p:cNvSpPr>
          <p:nvPr>
            <p:ph type="title"/>
          </p:nvPr>
        </p:nvSpPr>
        <p:spPr>
          <a:xfrm>
            <a:off x="6369475" y="808056"/>
            <a:ext cx="4203364" cy="1077229"/>
          </a:xfrm>
        </p:spPr>
        <p:txBody>
          <a:bodyPr>
            <a:normAutofit/>
          </a:bodyPr>
          <a:lstStyle/>
          <a:p>
            <a:pPr algn="l"/>
            <a:r>
              <a:rPr lang="en-GB" b="1">
                <a:effectLst/>
                <a:latin typeface="Arial" panose="020B0604020202020204" pitchFamily="34" charset="0"/>
                <a:ea typeface="Aptos"/>
                <a:cs typeface="Arial" panose="020B0604020202020204" pitchFamily="34" charset="0"/>
              </a:rPr>
              <a:t>Key Concepts</a:t>
            </a:r>
            <a:endParaRPr lang="en-GB">
              <a:latin typeface="Arial" panose="020B0604020202020204" pitchFamily="34" charset="0"/>
              <a:cs typeface="Arial" panose="020B0604020202020204" pitchFamily="34" charset="0"/>
            </a:endParaRPr>
          </a:p>
        </p:txBody>
      </p:sp>
      <p:pic>
        <p:nvPicPr>
          <p:cNvPr id="5" name="Picture 4" descr="Two people holding each other's hands">
            <a:extLst>
              <a:ext uri="{FF2B5EF4-FFF2-40B4-BE49-F238E27FC236}">
                <a16:creationId xmlns:a16="http://schemas.microsoft.com/office/drawing/2014/main" id="{1DD0AA7C-97B9-9878-0503-BC606C1A15E2}"/>
              </a:ext>
            </a:extLst>
          </p:cNvPr>
          <p:cNvPicPr>
            <a:picLocks noChangeAspect="1"/>
          </p:cNvPicPr>
          <p:nvPr/>
        </p:nvPicPr>
        <p:blipFill>
          <a:blip r:embed="rId5"/>
          <a:srcRect l="25416" r="31523" b="-2"/>
          <a:stretch>
            <a:fillRect/>
          </a:stretch>
        </p:blipFill>
        <p:spPr>
          <a:xfrm>
            <a:off x="1005401" y="227"/>
            <a:ext cx="4424045" cy="6858000"/>
          </a:xfrm>
          <a:prstGeom prst="rect">
            <a:avLst/>
          </a:prstGeom>
          <a:ln w="12700">
            <a:solidFill>
              <a:schemeClr val="tx1"/>
            </a:solidFill>
          </a:ln>
        </p:spPr>
      </p:pic>
      <p:sp>
        <p:nvSpPr>
          <p:cNvPr id="19" name="Rectangle 18">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E60267-3CD8-437F-B7E7-0D7B34AE093D}"/>
              </a:ext>
            </a:extLst>
          </p:cNvPr>
          <p:cNvSpPr>
            <a:spLocks noGrp="1"/>
          </p:cNvSpPr>
          <p:nvPr>
            <p:ph idx="1"/>
          </p:nvPr>
        </p:nvSpPr>
        <p:spPr>
          <a:xfrm>
            <a:off x="5470673" y="1277007"/>
            <a:ext cx="5873405" cy="5423338"/>
          </a:xfrm>
        </p:spPr>
        <p:txBody>
          <a:bodyPr>
            <a:normAutofit/>
          </a:bodyPr>
          <a:lstStyle/>
          <a:p>
            <a:pPr>
              <a:lnSpc>
                <a:spcPct val="110000"/>
              </a:lnSpc>
              <a:spcAft>
                <a:spcPts val="800"/>
              </a:spcAft>
            </a:pPr>
            <a:r>
              <a:rPr lang="en-GB" kern="100" dirty="0">
                <a:effectLst/>
                <a:latin typeface="Arial" panose="020B0604020202020204" pitchFamily="34" charset="0"/>
                <a:ea typeface="Calibri" panose="020F0502020204030204" pitchFamily="34" charset="0"/>
                <a:cs typeface="Arial" panose="020B0604020202020204" pitchFamily="34" charset="0"/>
              </a:rPr>
              <a:t>Health states to a state of complete physical, mental, and social wellbeing, not simply the lack of disease or disability (World Health Organisation, 2020). </a:t>
            </a:r>
          </a:p>
          <a:p>
            <a:pPr>
              <a:lnSpc>
                <a:spcPct val="110000"/>
              </a:lnSpc>
              <a:spcAft>
                <a:spcPts val="800"/>
              </a:spcAft>
            </a:pPr>
            <a:r>
              <a:rPr lang="en-GB" kern="100" dirty="0">
                <a:effectLst/>
                <a:latin typeface="Arial" panose="020B0604020202020204" pitchFamily="34" charset="0"/>
                <a:ea typeface="Calibri" panose="020F0502020204030204" pitchFamily="34" charset="0"/>
                <a:cs typeface="Arial" panose="020B0604020202020204" pitchFamily="34" charset="0"/>
              </a:rPr>
              <a:t>Well-being involves a complete stability of physical, mental, emotional, and social health, encouraging life pleasure and functioning (</a:t>
            </a:r>
            <a:r>
              <a:rPr lang="en-GB" dirty="0" err="1">
                <a:effectLst/>
                <a:latin typeface="Arial" panose="020B0604020202020204" pitchFamily="34" charset="0"/>
                <a:ea typeface="Calibri" panose="020F0502020204030204" pitchFamily="34" charset="0"/>
                <a:cs typeface="Arial" panose="020B0604020202020204" pitchFamily="34" charset="0"/>
              </a:rPr>
              <a:t>Pelagi</a:t>
            </a:r>
            <a:r>
              <a:rPr lang="en-GB" kern="100" dirty="0">
                <a:effectLst/>
                <a:latin typeface="Arial" panose="020B0604020202020204" pitchFamily="34" charset="0"/>
                <a:ea typeface="Calibri" panose="020F0502020204030204" pitchFamily="34" charset="0"/>
                <a:cs typeface="Arial" panose="020B0604020202020204" pitchFamily="34" charset="0"/>
              </a:rPr>
              <a:t> et al., 2025). </a:t>
            </a:r>
          </a:p>
          <a:p>
            <a:pPr>
              <a:lnSpc>
                <a:spcPct val="110000"/>
              </a:lnSpc>
              <a:spcAft>
                <a:spcPts val="800"/>
              </a:spcAft>
            </a:pPr>
            <a:r>
              <a:rPr lang="en-GB" kern="100" dirty="0">
                <a:effectLst/>
                <a:latin typeface="Arial" panose="020B0604020202020204" pitchFamily="34" charset="0"/>
                <a:ea typeface="Calibri" panose="020F0502020204030204" pitchFamily="34" charset="0"/>
                <a:cs typeface="Arial" panose="020B0604020202020204" pitchFamily="34" charset="0"/>
              </a:rPr>
              <a:t>Sustainable development includes meeting current human requirements whereas certifying the capacity of future age group to encounter the needs, highlighting ecological, social, and economic stability (</a:t>
            </a:r>
            <a:r>
              <a:rPr lang="en-GB" dirty="0">
                <a:effectLst/>
                <a:latin typeface="Arial" panose="020B0604020202020204" pitchFamily="34" charset="0"/>
                <a:ea typeface="Calibri" panose="020F0502020204030204" pitchFamily="34" charset="0"/>
              </a:rPr>
              <a:t>Lindgren et al., 2025</a:t>
            </a:r>
            <a:r>
              <a:rPr lang="en-GB" kern="100" dirty="0">
                <a:effectLst/>
                <a:latin typeface="Arial" panose="020B0604020202020204" pitchFamily="34" charset="0"/>
                <a:ea typeface="Calibri" panose="020F0502020204030204" pitchFamily="34" charset="0"/>
                <a:cs typeface="Arial" panose="020B0604020202020204" pitchFamily="34" charset="0"/>
              </a:rPr>
              <a:t>).  </a:t>
            </a:r>
          </a:p>
          <a:p>
            <a:pPr>
              <a:lnSpc>
                <a:spcPct val="110000"/>
              </a:lnSpc>
            </a:pPr>
            <a:endParaRPr lang="en-GB" sz="1400" dirty="0"/>
          </a:p>
        </p:txBody>
      </p:sp>
      <p:sp>
        <p:nvSpPr>
          <p:cNvPr id="21" name="Rectangle 20">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8224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49A95-673D-4340-86D9-D580A0EBA30D}"/>
              </a:ext>
            </a:extLst>
          </p:cNvPr>
          <p:cNvSpPr>
            <a:spLocks noGrp="1"/>
          </p:cNvSpPr>
          <p:nvPr>
            <p:ph type="title"/>
          </p:nvPr>
        </p:nvSpPr>
        <p:spPr/>
        <p:txBody>
          <a:bodyPr>
            <a:normAutofit/>
          </a:bodyPr>
          <a:lstStyle/>
          <a:p>
            <a:pPr algn="ctr"/>
            <a:r>
              <a:rPr lang="en-GB" sz="3600" b="1" kern="0">
                <a:effectLst/>
                <a:latin typeface="Arial" panose="020B0604020202020204" pitchFamily="34" charset="0"/>
                <a:ea typeface="Times New Roman" panose="02020603050405020304" pitchFamily="18" charset="0"/>
              </a:rPr>
              <a:t>Relevance</a:t>
            </a:r>
            <a:endParaRPr lang="en-GB" sz="3600" dirty="0"/>
          </a:p>
        </p:txBody>
      </p:sp>
      <p:graphicFrame>
        <p:nvGraphicFramePr>
          <p:cNvPr id="17" name="Content Placeholder 2">
            <a:extLst>
              <a:ext uri="{FF2B5EF4-FFF2-40B4-BE49-F238E27FC236}">
                <a16:creationId xmlns:a16="http://schemas.microsoft.com/office/drawing/2014/main" id="{68F31471-538C-FBE0-BBF5-EA948C74C313}"/>
              </a:ext>
            </a:extLst>
          </p:cNvPr>
          <p:cNvGraphicFramePr>
            <a:graphicFrameLocks noGrp="1"/>
          </p:cNvGraphicFramePr>
          <p:nvPr>
            <p:ph idx="1"/>
            <p:extLst>
              <p:ext uri="{D42A27DB-BD31-4B8C-83A1-F6EECF244321}">
                <p14:modId xmlns:p14="http://schemas.microsoft.com/office/powerpoint/2010/main" val="569081898"/>
              </p:ext>
            </p:extLst>
          </p:nvPr>
        </p:nvGraphicFramePr>
        <p:xfrm>
          <a:off x="1202919" y="1792936"/>
          <a:ext cx="9784080" cy="48618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496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67A7A6-BAF2-4381-9705-C31A83A5A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84EA61F-AAFE-4370-A43B-DE1487C109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5DD3F6F6-DFAB-456E-80D6-AA3F841AD4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430B1E48-1E93-4EE2-AFFB-8E528FDA1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3A1387C-A161-4A3C-91B0-AADC43458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19CFEE1-AF86-42B8-9EC4-EDB6FC4AF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A1105-AABF-43A2-863D-3F4E4D230CFF}"/>
              </a:ext>
            </a:extLst>
          </p:cNvPr>
          <p:cNvSpPr>
            <a:spLocks noGrp="1"/>
          </p:cNvSpPr>
          <p:nvPr>
            <p:ph type="title"/>
          </p:nvPr>
        </p:nvSpPr>
        <p:spPr>
          <a:xfrm>
            <a:off x="1808936" y="2725740"/>
            <a:ext cx="3473753" cy="1564580"/>
          </a:xfrm>
        </p:spPr>
        <p:txBody>
          <a:bodyPr>
            <a:normAutofit/>
          </a:bodyPr>
          <a:lstStyle/>
          <a:p>
            <a:pPr algn="l"/>
            <a:r>
              <a:rPr lang="en-GB" sz="2600" b="1" kern="0">
                <a:effectLst/>
                <a:latin typeface="Arial" panose="020B0604020202020204" pitchFamily="34" charset="0"/>
                <a:ea typeface="Times New Roman" panose="02020603050405020304" pitchFamily="18" charset="0"/>
                <a:cs typeface="Times New Roman" panose="02020603050405020304" pitchFamily="18" charset="0"/>
              </a:rPr>
              <a:t>Integration of health and wellbeing approaches </a:t>
            </a:r>
            <a:br>
              <a:rPr lang="en-GB" sz="2600" kern="100">
                <a:effectLst/>
                <a:latin typeface="Aptos"/>
                <a:ea typeface="Aptos"/>
                <a:cs typeface="Times New Roman" panose="02020603050405020304" pitchFamily="18" charset="0"/>
              </a:rPr>
            </a:br>
            <a:endParaRPr lang="en-GB" sz="2600"/>
          </a:p>
        </p:txBody>
      </p:sp>
      <p:sp>
        <p:nvSpPr>
          <p:cNvPr id="22" name="Rectangle 21">
            <a:extLst>
              <a:ext uri="{FF2B5EF4-FFF2-40B4-BE49-F238E27FC236}">
                <a16:creationId xmlns:a16="http://schemas.microsoft.com/office/drawing/2014/main" id="{F687DE7A-1CA1-47F3-9C60-E504EFD97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F1E57D2-F811-1229-1E09-5E2A13378E95}"/>
              </a:ext>
            </a:extLst>
          </p:cNvPr>
          <p:cNvGraphicFramePr>
            <a:graphicFrameLocks noGrp="1"/>
          </p:cNvGraphicFramePr>
          <p:nvPr>
            <p:ph idx="1"/>
            <p:extLst>
              <p:ext uri="{D42A27DB-BD31-4B8C-83A1-F6EECF244321}">
                <p14:modId xmlns:p14="http://schemas.microsoft.com/office/powerpoint/2010/main" val="1441792165"/>
              </p:ext>
            </p:extLst>
          </p:nvPr>
        </p:nvGraphicFramePr>
        <p:xfrm>
          <a:off x="6088388" y="787576"/>
          <a:ext cx="4482630" cy="52736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45182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C5769-0DB0-4778-BA57-568B9D9A170F}"/>
              </a:ext>
            </a:extLst>
          </p:cNvPr>
          <p:cNvSpPr>
            <a:spLocks noGrp="1"/>
          </p:cNvSpPr>
          <p:nvPr>
            <p:ph type="title"/>
          </p:nvPr>
        </p:nvSpPr>
        <p:spPr/>
        <p:txBody>
          <a:bodyPr>
            <a:normAutofit/>
          </a:bodyPr>
          <a:lstStyle/>
          <a:p>
            <a:pPr algn="ctr"/>
            <a:r>
              <a:rPr lang="en-GB" sz="3600" b="1" kern="0" dirty="0">
                <a:effectLst/>
                <a:latin typeface="Arial" panose="020B0604020202020204" pitchFamily="34" charset="0"/>
                <a:ea typeface="Times New Roman" panose="02020603050405020304" pitchFamily="18" charset="0"/>
              </a:rPr>
              <a:t>Theoretical Perspectives</a:t>
            </a:r>
            <a:endParaRPr lang="en-GB" sz="3600" dirty="0"/>
          </a:p>
        </p:txBody>
      </p:sp>
      <p:sp>
        <p:nvSpPr>
          <p:cNvPr id="3" name="Content Placeholder 2">
            <a:extLst>
              <a:ext uri="{FF2B5EF4-FFF2-40B4-BE49-F238E27FC236}">
                <a16:creationId xmlns:a16="http://schemas.microsoft.com/office/drawing/2014/main" id="{F41F70E1-4344-4F3C-B3DD-5CCC4B7DCE05}"/>
              </a:ext>
            </a:extLst>
          </p:cNvPr>
          <p:cNvSpPr>
            <a:spLocks noGrp="1"/>
          </p:cNvSpPr>
          <p:nvPr>
            <p:ph idx="1"/>
          </p:nvPr>
        </p:nvSpPr>
        <p:spPr>
          <a:xfrm>
            <a:off x="1202919" y="1989667"/>
            <a:ext cx="7009748" cy="4648199"/>
          </a:xfrm>
        </p:spPr>
        <p:txBody>
          <a:bodyPr>
            <a:normAutofit/>
          </a:bodyPr>
          <a:lstStyle/>
          <a:p>
            <a:pPr marR="337185">
              <a:lnSpc>
                <a:spcPct val="107000"/>
              </a:lnSpc>
              <a:spcAft>
                <a:spcPts val="800"/>
              </a:spcAft>
            </a:pPr>
            <a:r>
              <a:rPr lang="en-GB" kern="100" dirty="0">
                <a:effectLst/>
                <a:latin typeface="Arial" panose="020B0604020202020204" pitchFamily="34" charset="0"/>
                <a:ea typeface="Calibri" panose="020F0502020204030204" pitchFamily="34" charset="0"/>
                <a:cs typeface="Arial" panose="020B0604020202020204" pitchFamily="34" charset="0"/>
              </a:rPr>
              <a:t>The biopsychosocial model clarifies health and well-being as the consequence of connections between biological, emotional, and social aspects.  </a:t>
            </a:r>
          </a:p>
          <a:p>
            <a:pPr marR="337185">
              <a:lnSpc>
                <a:spcPct val="107000"/>
              </a:lnSpc>
              <a:spcAft>
                <a:spcPts val="800"/>
              </a:spcAft>
            </a:pPr>
            <a:r>
              <a:rPr lang="en-GB" kern="100" dirty="0">
                <a:effectLst/>
                <a:latin typeface="Arial" panose="020B0604020202020204" pitchFamily="34" charset="0"/>
                <a:ea typeface="Calibri" panose="020F0502020204030204" pitchFamily="34" charset="0"/>
                <a:cs typeface="Arial" panose="020B0604020202020204" pitchFamily="34" charset="0"/>
              </a:rPr>
              <a:t>This holistic approach opposes with purely biomedical interpretations, highlighting that disease and wellness are affected by the dynamic interaction of body, mind, and social situation. </a:t>
            </a:r>
          </a:p>
          <a:p>
            <a:pPr marR="337185">
              <a:lnSpc>
                <a:spcPct val="107000"/>
              </a:lnSpc>
              <a:spcAft>
                <a:spcPts val="800"/>
              </a:spcAft>
            </a:pPr>
            <a:r>
              <a:rPr lang="en-GB" kern="100" dirty="0">
                <a:effectLst/>
                <a:latin typeface="Arial" panose="020B0604020202020204" pitchFamily="34" charset="0"/>
                <a:ea typeface="Calibri" panose="020F0502020204030204" pitchFamily="34" charset="0"/>
                <a:cs typeface="Arial" panose="020B0604020202020204" pitchFamily="34" charset="0"/>
              </a:rPr>
              <a:t>It encourages joined healthcare, concentrating on prevention, personalised treatment, and understanding patients in their broader life situations to realise ideal health results (</a:t>
            </a:r>
            <a:r>
              <a:rPr lang="en-GB" dirty="0">
                <a:effectLst/>
                <a:latin typeface="Arial" panose="020B0604020202020204" pitchFamily="34" charset="0"/>
                <a:ea typeface="Calibri" panose="020F0502020204030204" pitchFamily="34" charset="0"/>
                <a:cs typeface="Arial" panose="020B0604020202020204" pitchFamily="34" charset="0"/>
              </a:rPr>
              <a:t>Bolton, 2023). </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2CDEF262-1B7D-41D5-8DA1-29D436746BEB}"/>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8339667" y="2269067"/>
            <a:ext cx="3225800" cy="3183466"/>
          </a:xfrm>
          <a:prstGeom prst="rect">
            <a:avLst/>
          </a:prstGeom>
          <a:noFill/>
          <a:ln>
            <a:noFill/>
          </a:ln>
        </p:spPr>
      </p:pic>
    </p:spTree>
    <p:extLst>
      <p:ext uri="{BB962C8B-B14F-4D97-AF65-F5344CB8AC3E}">
        <p14:creationId xmlns:p14="http://schemas.microsoft.com/office/powerpoint/2010/main" val="1185056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5B109BC4-F9AE-43A1-A0AD-A502B7753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11">
            <a:extLst>
              <a:ext uri="{FF2B5EF4-FFF2-40B4-BE49-F238E27FC236}">
                <a16:creationId xmlns:a16="http://schemas.microsoft.com/office/drawing/2014/main" id="{16FD193E-44E6-4069-851B-082CDC093D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13">
            <a:extLst>
              <a:ext uri="{FF2B5EF4-FFF2-40B4-BE49-F238E27FC236}">
                <a16:creationId xmlns:a16="http://schemas.microsoft.com/office/drawing/2014/main" id="{26A83547-5432-4BCC-971F-E20253F804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D60AB860-F611-4E44-9FC7-9D0E78D47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E566C9-8166-4086-8059-2B6EA7BEC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FC93B5-8EEE-4746-834C-75BF4722A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229B9-6DA0-4C68-823E-E1332721D020}"/>
              </a:ext>
            </a:extLst>
          </p:cNvPr>
          <p:cNvSpPr>
            <a:spLocks noGrp="1"/>
          </p:cNvSpPr>
          <p:nvPr>
            <p:ph type="title"/>
          </p:nvPr>
        </p:nvSpPr>
        <p:spPr>
          <a:xfrm>
            <a:off x="5083692" y="452531"/>
            <a:ext cx="5283139" cy="1077229"/>
          </a:xfrm>
        </p:spPr>
        <p:txBody>
          <a:bodyPr>
            <a:normAutofit/>
          </a:bodyPr>
          <a:lstStyle/>
          <a:p>
            <a:pPr algn="l"/>
            <a:r>
              <a:rPr lang="en-GB" b="1" kern="0" dirty="0">
                <a:effectLst/>
                <a:latin typeface="Arial" panose="020B0604020202020204" pitchFamily="34" charset="0"/>
                <a:ea typeface="Times New Roman" panose="02020603050405020304" pitchFamily="18" charset="0"/>
              </a:rPr>
              <a:t>Policy and Governance</a:t>
            </a:r>
            <a:endParaRPr lang="en-GB" dirty="0"/>
          </a:p>
        </p:txBody>
      </p:sp>
      <p:sp>
        <p:nvSpPr>
          <p:cNvPr id="22" name="Rectangle 21">
            <a:extLst>
              <a:ext uri="{FF2B5EF4-FFF2-40B4-BE49-F238E27FC236}">
                <a16:creationId xmlns:a16="http://schemas.microsoft.com/office/drawing/2014/main" id="{955D4B30-C984-44B0-BEA7-4FB09CDFC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2" y="0"/>
            <a:ext cx="305722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ses in an area">
            <a:extLst>
              <a:ext uri="{FF2B5EF4-FFF2-40B4-BE49-F238E27FC236}">
                <a16:creationId xmlns:a16="http://schemas.microsoft.com/office/drawing/2014/main" id="{86012297-2652-B2BF-4A06-56B288441651}"/>
              </a:ext>
            </a:extLst>
          </p:cNvPr>
          <p:cNvPicPr>
            <a:picLocks noChangeAspect="1"/>
          </p:cNvPicPr>
          <p:nvPr/>
        </p:nvPicPr>
        <p:blipFill>
          <a:blip r:embed="rId5"/>
          <a:srcRect l="23715" r="33224" b="-2"/>
          <a:stretch>
            <a:fillRect/>
          </a:stretch>
        </p:blipFill>
        <p:spPr>
          <a:xfrm>
            <a:off x="1326491" y="1555547"/>
            <a:ext cx="2413730" cy="3741660"/>
          </a:xfrm>
          <a:prstGeom prst="rect">
            <a:avLst/>
          </a:prstGeom>
          <a:ln w="12700">
            <a:noFill/>
          </a:ln>
        </p:spPr>
      </p:pic>
      <p:sp>
        <p:nvSpPr>
          <p:cNvPr id="24" name="Rectangle 23">
            <a:extLst>
              <a:ext uri="{FF2B5EF4-FFF2-40B4-BE49-F238E27FC236}">
                <a16:creationId xmlns:a16="http://schemas.microsoft.com/office/drawing/2014/main" id="{0E46F16B-7AB2-4122-836B-22FBDB5A5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38840" y="236476"/>
            <a:ext cx="2577134" cy="6378945"/>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B37F9A-C4C9-491C-B12B-938D4EFA3A7A}"/>
              </a:ext>
            </a:extLst>
          </p:cNvPr>
          <p:cNvSpPr>
            <a:spLocks noGrp="1"/>
          </p:cNvSpPr>
          <p:nvPr>
            <p:ph idx="1"/>
          </p:nvPr>
        </p:nvSpPr>
        <p:spPr>
          <a:xfrm>
            <a:off x="4296068" y="1150884"/>
            <a:ext cx="6766829" cy="5707116"/>
          </a:xfrm>
        </p:spPr>
        <p:txBody>
          <a:bodyPr>
            <a:normAutofit lnSpcReduction="10000"/>
          </a:bodyPr>
          <a:lstStyle/>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UK policies that support holistic health are the </a:t>
            </a:r>
            <a:r>
              <a:rPr lang="en-GB" sz="1600" b="0" kern="100" dirty="0">
                <a:effectLst/>
                <a:latin typeface="Arial" panose="020B0604020202020204" pitchFamily="34" charset="0"/>
                <a:ea typeface="Calibri" panose="020F0502020204030204" pitchFamily="34" charset="0"/>
                <a:cs typeface="Arial" panose="020B0604020202020204" pitchFamily="34" charset="0"/>
              </a:rPr>
              <a:t>NHS Long Term Plan (2019)</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en-GB" sz="1600" kern="100" dirty="0">
                <a:effectLst/>
                <a:latin typeface="Arial" panose="020B0604020202020204" pitchFamily="34" charset="0"/>
                <a:ea typeface="Calibri" panose="020F0502020204030204" pitchFamily="34" charset="0"/>
                <a:cs typeface="Arial" panose="020B0604020202020204" pitchFamily="34" charset="0"/>
              </a:rPr>
              <a:t>and</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en-GB" sz="1600" kern="100" dirty="0">
                <a:effectLst/>
                <a:latin typeface="Arial" panose="020B0604020202020204" pitchFamily="34" charset="0"/>
                <a:ea typeface="Calibri" panose="020F0502020204030204" pitchFamily="34" charset="0"/>
                <a:cs typeface="Arial" panose="020B0604020202020204" pitchFamily="34" charset="0"/>
              </a:rPr>
              <a:t>the</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en-GB" sz="1600" b="0" kern="100" dirty="0">
                <a:effectLst/>
                <a:latin typeface="Arial" panose="020B0604020202020204" pitchFamily="34" charset="0"/>
                <a:ea typeface="Calibri" panose="020F0502020204030204" pitchFamily="34" charset="0"/>
                <a:cs typeface="Arial" panose="020B0604020202020204" pitchFamily="34" charset="0"/>
              </a:rPr>
              <a:t>Mental Health Implementation Plan (2019–2024)</a:t>
            </a:r>
            <a:r>
              <a:rPr lang="en-GB" sz="1600" b="1" kern="100" dirty="0">
                <a:effectLst/>
                <a:latin typeface="Arial" panose="020B0604020202020204" pitchFamily="34" charset="0"/>
                <a:ea typeface="Calibri" panose="020F0502020204030204" pitchFamily="34" charset="0"/>
                <a:cs typeface="Arial" panose="020B0604020202020204" pitchFamily="34" charset="0"/>
              </a:rPr>
              <a:t>.</a:t>
            </a:r>
            <a:r>
              <a:rPr lang="en-GB" sz="1600" kern="100" dirty="0">
                <a:effectLst/>
                <a:latin typeface="Arial" panose="020B0604020202020204" pitchFamily="34" charset="0"/>
                <a:ea typeface="Calibri" panose="020F0502020204030204" pitchFamily="34" charset="0"/>
                <a:cs typeface="Arial" panose="020B0604020202020204" pitchFamily="34" charset="0"/>
              </a:rPr>
              <a:t>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The NHS Long Term Plan prioritises preventive care over early intervention, community-based facilities, and lifestyle development initiatives to reduce health inequalities and chronic disease.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Likewise, the Mental Health Implementation Plan encourages a whole-person approach by increasing access to talking treatments, incorporating mental health support in schools, and enhancing emergency care.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Though applying these holistic approaches experiences </a:t>
            </a:r>
            <a:r>
              <a:rPr lang="en-GB" sz="1600" b="0" kern="100" dirty="0">
                <a:effectLst/>
                <a:latin typeface="Arial" panose="020B0604020202020204" pitchFamily="34" charset="0"/>
                <a:ea typeface="Calibri" panose="020F0502020204030204" pitchFamily="34" charset="0"/>
                <a:cs typeface="Arial" panose="020B0604020202020204" pitchFamily="34" charset="0"/>
              </a:rPr>
              <a:t>regulatory and funding barriers</a:t>
            </a:r>
            <a:r>
              <a:rPr lang="en-GB" sz="1600" kern="100" dirty="0">
                <a:effectLst/>
                <a:latin typeface="Arial" panose="020B0604020202020204" pitchFamily="34" charset="0"/>
                <a:ea typeface="Calibri" panose="020F0502020204030204" pitchFamily="34" charset="0"/>
                <a:cs typeface="Arial" panose="020B0604020202020204" pitchFamily="34" charset="0"/>
              </a:rPr>
              <a:t>.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Multifaceted commissioning frameworks, regional inequalities, and short-term finance frequently delay continuity of care.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Moreover, personnel shortages and restricted assets in community facilities limit development to inclusive, person-centred health delivery across physical, mental, and social dimensions (</a:t>
            </a:r>
            <a:r>
              <a:rPr lang="en-GB" sz="1600" dirty="0">
                <a:effectLst/>
                <a:latin typeface="Noto Sans" panose="020B0502040504020204" pitchFamily="34" charset="0"/>
                <a:ea typeface="Calibri" panose="020F0502020204030204" pitchFamily="34" charset="0"/>
              </a:rPr>
              <a:t>NHS England, 2025).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pPr>
            <a:endParaRPr lang="en-GB" sz="1100" dirty="0"/>
          </a:p>
        </p:txBody>
      </p:sp>
      <p:sp>
        <p:nvSpPr>
          <p:cNvPr id="26" name="Rectangle 25">
            <a:extLst>
              <a:ext uri="{FF2B5EF4-FFF2-40B4-BE49-F238E27FC236}">
                <a16:creationId xmlns:a16="http://schemas.microsoft.com/office/drawing/2014/main" id="{DE5F2F5C-BEFA-403F-97DC-DD6CE9F08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172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5B109BC4-F9AE-43A1-A0AD-A502B7753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11">
            <a:extLst>
              <a:ext uri="{FF2B5EF4-FFF2-40B4-BE49-F238E27FC236}">
                <a16:creationId xmlns:a16="http://schemas.microsoft.com/office/drawing/2014/main" id="{16FD193E-44E6-4069-851B-082CDC093D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 name="Picture 13">
            <a:extLst>
              <a:ext uri="{FF2B5EF4-FFF2-40B4-BE49-F238E27FC236}">
                <a16:creationId xmlns:a16="http://schemas.microsoft.com/office/drawing/2014/main" id="{26A83547-5432-4BCC-971F-E20253F804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1" name="Rectangle 15">
            <a:extLst>
              <a:ext uri="{FF2B5EF4-FFF2-40B4-BE49-F238E27FC236}">
                <a16:creationId xmlns:a16="http://schemas.microsoft.com/office/drawing/2014/main" id="{D60AB860-F611-4E44-9FC7-9D0E78D47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7">
            <a:extLst>
              <a:ext uri="{FF2B5EF4-FFF2-40B4-BE49-F238E27FC236}">
                <a16:creationId xmlns:a16="http://schemas.microsoft.com/office/drawing/2014/main" id="{2AE566C9-8166-4086-8059-2B6EA7BEC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9">
            <a:extLst>
              <a:ext uri="{FF2B5EF4-FFF2-40B4-BE49-F238E27FC236}">
                <a16:creationId xmlns:a16="http://schemas.microsoft.com/office/drawing/2014/main" id="{26FC93B5-8EEE-4746-834C-75BF4722A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98B80E-EA22-496F-88A8-A84BAC82A789}"/>
              </a:ext>
            </a:extLst>
          </p:cNvPr>
          <p:cNvSpPr>
            <a:spLocks noGrp="1"/>
          </p:cNvSpPr>
          <p:nvPr>
            <p:ph type="title"/>
          </p:nvPr>
        </p:nvSpPr>
        <p:spPr>
          <a:xfrm>
            <a:off x="5245524" y="808056"/>
            <a:ext cx="5283139" cy="1077229"/>
          </a:xfrm>
        </p:spPr>
        <p:txBody>
          <a:bodyPr>
            <a:normAutofit/>
          </a:bodyPr>
          <a:lstStyle/>
          <a:p>
            <a:pPr algn="l"/>
            <a:r>
              <a:rPr lang="en-GB" b="1" kern="0">
                <a:effectLst/>
                <a:latin typeface="Arial" panose="020B0604020202020204" pitchFamily="34" charset="0"/>
                <a:ea typeface="Times New Roman" panose="02020603050405020304" pitchFamily="18" charset="0"/>
              </a:rPr>
              <a:t>Service Delivery</a:t>
            </a:r>
            <a:endParaRPr lang="en-GB"/>
          </a:p>
        </p:txBody>
      </p:sp>
      <p:sp>
        <p:nvSpPr>
          <p:cNvPr id="34" name="Rectangle 21">
            <a:extLst>
              <a:ext uri="{FF2B5EF4-FFF2-40B4-BE49-F238E27FC236}">
                <a16:creationId xmlns:a16="http://schemas.microsoft.com/office/drawing/2014/main" id="{955D4B30-C984-44B0-BEA7-4FB09CDFC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2" y="0"/>
            <a:ext cx="305722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Graphic 6" descr="Doctor">
            <a:extLst>
              <a:ext uri="{FF2B5EF4-FFF2-40B4-BE49-F238E27FC236}">
                <a16:creationId xmlns:a16="http://schemas.microsoft.com/office/drawing/2014/main" id="{88996270-2D63-468A-7001-610054F7F05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26491" y="2219512"/>
            <a:ext cx="2413730" cy="2413730"/>
          </a:xfrm>
          <a:prstGeom prst="rect">
            <a:avLst/>
          </a:prstGeom>
          <a:ln w="12700">
            <a:noFill/>
          </a:ln>
        </p:spPr>
      </p:pic>
      <p:sp>
        <p:nvSpPr>
          <p:cNvPr id="36" name="Rectangle 23">
            <a:extLst>
              <a:ext uri="{FF2B5EF4-FFF2-40B4-BE49-F238E27FC236}">
                <a16:creationId xmlns:a16="http://schemas.microsoft.com/office/drawing/2014/main" id="{0E46F16B-7AB2-4122-836B-22FBDB5A5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38840" y="236476"/>
            <a:ext cx="2577134" cy="6378945"/>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9BB8AC-703F-4017-9038-C52F98C67AB4}"/>
              </a:ext>
            </a:extLst>
          </p:cNvPr>
          <p:cNvSpPr>
            <a:spLocks noGrp="1"/>
          </p:cNvSpPr>
          <p:nvPr>
            <p:ph idx="1"/>
          </p:nvPr>
        </p:nvSpPr>
        <p:spPr>
          <a:xfrm>
            <a:off x="4064990" y="1340069"/>
            <a:ext cx="7408195" cy="5275351"/>
          </a:xfrm>
        </p:spPr>
        <p:txBody>
          <a:bodyPr>
            <a:noAutofit/>
          </a:bodyPr>
          <a:lstStyle/>
          <a:p>
            <a:pPr marR="337185">
              <a:lnSpc>
                <a:spcPct val="11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Service delivery in healthcare states to the planned and harmonised delivery of facilities intended to enhance patient outcomes and total community wellbeing.</a:t>
            </a:r>
          </a:p>
          <a:p>
            <a:pPr marR="337185">
              <a:lnSpc>
                <a:spcPct val="11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Contemporary service delivery models highlight the incorporation of wellbeing plans, telehealth, and community health creativities to certify inclusive, available, and patient-centred care. </a:t>
            </a:r>
          </a:p>
          <a:p>
            <a:pPr marR="337185">
              <a:lnSpc>
                <a:spcPct val="11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Wellbeing plans encourage preventive health and lifestyle management, whereas telehealth increases admission to health consultations and screening, mainly in distant zones. </a:t>
            </a:r>
          </a:p>
          <a:p>
            <a:pPr marR="337185">
              <a:lnSpc>
                <a:spcPct val="11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Community health creativities reinforce local commitment and address social factors of health. </a:t>
            </a:r>
          </a:p>
          <a:p>
            <a:pPr marR="337185">
              <a:lnSpc>
                <a:spcPct val="11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Clinics gradually implement holistic care models that mix physical, mental, and social health interventions, for example, incorporating diet counselling, virtual treatment sessions, and community outreach to deliver non-stop, person-focused support that improves both personal recovery and public health results (</a:t>
            </a:r>
            <a:r>
              <a:rPr lang="en-GB" sz="1600" dirty="0">
                <a:effectLst/>
                <a:latin typeface="Noto Sans" panose="020B0502040504020204" pitchFamily="34" charset="0"/>
                <a:ea typeface="Calibri" panose="020F0502020204030204" pitchFamily="34" charset="0"/>
              </a:rPr>
              <a:t>Nolte et al., 2022).</a:t>
            </a:r>
            <a:endParaRPr lang="en-GB" sz="1600" dirty="0"/>
          </a:p>
        </p:txBody>
      </p:sp>
      <p:sp>
        <p:nvSpPr>
          <p:cNvPr id="37" name="Rectangle 25">
            <a:extLst>
              <a:ext uri="{FF2B5EF4-FFF2-40B4-BE49-F238E27FC236}">
                <a16:creationId xmlns:a16="http://schemas.microsoft.com/office/drawing/2014/main" id="{DE5F2F5C-BEFA-403F-97DC-DD6CE9F08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0291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40142-768D-4AAF-9C7C-1615765544B5}"/>
              </a:ext>
            </a:extLst>
          </p:cNvPr>
          <p:cNvSpPr>
            <a:spLocks noGrp="1"/>
          </p:cNvSpPr>
          <p:nvPr>
            <p:ph type="title"/>
          </p:nvPr>
        </p:nvSpPr>
        <p:spPr>
          <a:xfrm>
            <a:off x="1518412" y="1201723"/>
            <a:ext cx="3133750" cy="4454554"/>
          </a:xfrm>
        </p:spPr>
        <p:txBody>
          <a:bodyPr anchor="ctr">
            <a:normAutofit/>
          </a:bodyPr>
          <a:lstStyle/>
          <a:p>
            <a:r>
              <a:rPr lang="en-GB" sz="3600" b="1" kern="0" dirty="0">
                <a:effectLst/>
                <a:latin typeface="Arial" panose="020B0604020202020204" pitchFamily="34" charset="0"/>
                <a:ea typeface="Times New Roman" panose="02020603050405020304" pitchFamily="18" charset="0"/>
              </a:rPr>
              <a:t>Public Health Initiatives</a:t>
            </a:r>
            <a:endParaRPr lang="en-GB" sz="3600" dirty="0"/>
          </a:p>
        </p:txBody>
      </p:sp>
      <p:sp>
        <p:nvSpPr>
          <p:cNvPr id="3" name="Content Placeholder 2">
            <a:extLst>
              <a:ext uri="{FF2B5EF4-FFF2-40B4-BE49-F238E27FC236}">
                <a16:creationId xmlns:a16="http://schemas.microsoft.com/office/drawing/2014/main" id="{B04C6DA3-AA6E-4436-BEC2-33FB243676FA}"/>
              </a:ext>
            </a:extLst>
          </p:cNvPr>
          <p:cNvSpPr>
            <a:spLocks noGrp="1"/>
          </p:cNvSpPr>
          <p:nvPr>
            <p:ph idx="1"/>
          </p:nvPr>
        </p:nvSpPr>
        <p:spPr>
          <a:xfrm>
            <a:off x="4966138" y="1201722"/>
            <a:ext cx="7223729" cy="5530153"/>
          </a:xfrm>
        </p:spPr>
        <p:txBody>
          <a:bodyPr anchor="ctr">
            <a:normAutofit/>
          </a:bodyPr>
          <a:lstStyle/>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Public health initiatives play a vital </a:t>
            </a:r>
            <a:r>
              <a:rPr lang="en-GB" sz="1600" kern="100" dirty="0">
                <a:latin typeface="Arial" panose="020B0604020202020204" pitchFamily="34" charset="0"/>
                <a:ea typeface="Calibri" panose="020F0502020204030204" pitchFamily="34" charset="0"/>
                <a:cs typeface="Arial" panose="020B0604020202020204" pitchFamily="34" charset="0"/>
              </a:rPr>
              <a:t>role </a:t>
            </a:r>
            <a:r>
              <a:rPr lang="en-GB" sz="1600" kern="100" dirty="0">
                <a:effectLst/>
                <a:latin typeface="Arial" panose="020B0604020202020204" pitchFamily="34" charset="0"/>
                <a:ea typeface="Calibri" panose="020F0502020204030204" pitchFamily="34" charset="0"/>
                <a:cs typeface="Arial" panose="020B0604020202020204" pitchFamily="34" charset="0"/>
              </a:rPr>
              <a:t>in </a:t>
            </a:r>
            <a:r>
              <a:rPr lang="en-GB" sz="1600" kern="100" dirty="0">
                <a:latin typeface="Arial" panose="020B0604020202020204" pitchFamily="34" charset="0"/>
                <a:ea typeface="Calibri" panose="020F0502020204030204" pitchFamily="34" charset="0"/>
                <a:cs typeface="Arial" panose="020B0604020202020204" pitchFamily="34" charset="0"/>
              </a:rPr>
              <a:t>promoting </a:t>
            </a:r>
            <a:r>
              <a:rPr lang="en-GB" sz="1600" kern="100" dirty="0">
                <a:effectLst/>
                <a:latin typeface="Arial" panose="020B0604020202020204" pitchFamily="34" charset="0"/>
                <a:ea typeface="Calibri" panose="020F0502020204030204" pitchFamily="34" charset="0"/>
                <a:cs typeface="Arial" panose="020B0604020202020204" pitchFamily="34" charset="0"/>
              </a:rPr>
              <a:t>healthy lifestyles and </a:t>
            </a:r>
            <a:r>
              <a:rPr lang="en-GB" sz="1600" kern="100" dirty="0">
                <a:latin typeface="Arial" panose="020B0604020202020204" pitchFamily="34" charset="0"/>
                <a:ea typeface="Calibri" panose="020F0502020204030204" pitchFamily="34" charset="0"/>
                <a:cs typeface="Arial" panose="020B0604020202020204" pitchFamily="34" charset="0"/>
              </a:rPr>
              <a:t>creating supportive environments that enhance overall</a:t>
            </a:r>
            <a:r>
              <a:rPr lang="en-GB" sz="1600" kern="100" dirty="0">
                <a:effectLst/>
                <a:latin typeface="Arial" panose="020B0604020202020204" pitchFamily="34" charset="0"/>
                <a:ea typeface="Calibri" panose="020F0502020204030204" pitchFamily="34" charset="0"/>
                <a:cs typeface="Arial" panose="020B0604020202020204" pitchFamily="34" charset="0"/>
              </a:rPr>
              <a:t> well-being. For </a:t>
            </a:r>
            <a:r>
              <a:rPr lang="en-GB" sz="1600" kern="100" dirty="0">
                <a:latin typeface="Arial" panose="020B0604020202020204" pitchFamily="34" charset="0"/>
                <a:ea typeface="Calibri" panose="020F0502020204030204" pitchFamily="34" charset="0"/>
                <a:cs typeface="Arial" panose="020B0604020202020204" pitchFamily="34" charset="0"/>
              </a:rPr>
              <a:t>instance</a:t>
            </a:r>
            <a:r>
              <a:rPr lang="en-GB" sz="1600" kern="100" dirty="0">
                <a:effectLst/>
                <a:latin typeface="Arial" panose="020B0604020202020204" pitchFamily="34" charset="0"/>
                <a:ea typeface="Calibri" panose="020F0502020204030204" pitchFamily="34" charset="0"/>
                <a:cs typeface="Arial" panose="020B0604020202020204" pitchFamily="34" charset="0"/>
              </a:rPr>
              <a:t>, Change 4 Life.</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These creativities promote behaviours, for example balanced diet, systematic physical activity, immunisation, and prevention of harmful behaviours such as smoking.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By addressing social, economic, and ecological aspects impacting health, public health plans assist in decreasing illness occurrence and health inequalities.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Campaigns, for example, anti-smoking initiatives, mental health awareness, and hygiene enhancements, have importantly enhanced community health results. </a:t>
            </a:r>
          </a:p>
          <a:p>
            <a:pPr>
              <a:lnSpc>
                <a:spcPct val="110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Eventually, efficient public health creativities allow people to make better choices, promote harmless settings, and contribute to a more creative and stronger society (</a:t>
            </a:r>
            <a:r>
              <a:rPr lang="en-GB" sz="1600" dirty="0">
                <a:effectLst/>
                <a:latin typeface="Arial" panose="020B0604020202020204" pitchFamily="34" charset="0"/>
                <a:ea typeface="Calibri" panose="020F0502020204030204" pitchFamily="34" charset="0"/>
                <a:cs typeface="Arial" panose="020B0604020202020204" pitchFamily="34" charset="0"/>
              </a:rPr>
              <a:t>Caron et al., 2023).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pPr>
            <a:endParaRPr lang="en-GB" sz="1300" dirty="0"/>
          </a:p>
        </p:txBody>
      </p:sp>
    </p:spTree>
    <p:extLst>
      <p:ext uri="{BB962C8B-B14F-4D97-AF65-F5344CB8AC3E}">
        <p14:creationId xmlns:p14="http://schemas.microsoft.com/office/powerpoint/2010/main" val="2994378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0748FE5-971C-4D3D-9E82-844F9896D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65180ED-82FA-4DB9-977A-EF01472A5B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1770DC71-8434-464C-A23E-E7BC9BC893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357561C8-C082-42A2-8092-4FB6D770A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FC43BFC-462D-410C-B3EE-F37EF751C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5229D-CEB2-4B52-86F8-EDCE88AA18C2}"/>
              </a:ext>
            </a:extLst>
          </p:cNvPr>
          <p:cNvSpPr>
            <a:spLocks noGrp="1"/>
          </p:cNvSpPr>
          <p:nvPr>
            <p:ph type="title"/>
          </p:nvPr>
        </p:nvSpPr>
        <p:spPr>
          <a:xfrm>
            <a:off x="5274525" y="350856"/>
            <a:ext cx="5338372" cy="1077229"/>
          </a:xfrm>
        </p:spPr>
        <p:txBody>
          <a:bodyPr>
            <a:normAutofit/>
          </a:bodyPr>
          <a:lstStyle/>
          <a:p>
            <a:pPr algn="l"/>
            <a:r>
              <a:rPr lang="en-GB" b="1" dirty="0">
                <a:effectLst/>
                <a:latin typeface="Arial" panose="020B0604020202020204" pitchFamily="34" charset="0"/>
                <a:ea typeface="Aptos"/>
              </a:rPr>
              <a:t>Equity and Access</a:t>
            </a:r>
            <a:endParaRPr lang="en-GB" dirty="0"/>
          </a:p>
        </p:txBody>
      </p:sp>
      <p:pic>
        <p:nvPicPr>
          <p:cNvPr id="5" name="Picture 4" descr="Red toy person in front of two lines of white figures">
            <a:extLst>
              <a:ext uri="{FF2B5EF4-FFF2-40B4-BE49-F238E27FC236}">
                <a16:creationId xmlns:a16="http://schemas.microsoft.com/office/drawing/2014/main" id="{8F3168E7-DA55-DE5F-B450-5DD1796A928E}"/>
              </a:ext>
            </a:extLst>
          </p:cNvPr>
          <p:cNvPicPr>
            <a:picLocks noChangeAspect="1"/>
          </p:cNvPicPr>
          <p:nvPr/>
        </p:nvPicPr>
        <p:blipFill>
          <a:blip r:embed="rId5"/>
          <a:srcRect l="37300" r="33444"/>
          <a:stretch>
            <a:fillRect/>
          </a:stretch>
        </p:blipFill>
        <p:spPr>
          <a:xfrm>
            <a:off x="1011880" y="28508"/>
            <a:ext cx="3051461" cy="6858000"/>
          </a:xfrm>
          <a:prstGeom prst="rect">
            <a:avLst/>
          </a:prstGeom>
          <a:ln w="12700">
            <a:solidFill>
              <a:schemeClr val="tx1"/>
            </a:solidFill>
          </a:ln>
        </p:spPr>
      </p:pic>
      <p:sp>
        <p:nvSpPr>
          <p:cNvPr id="19" name="Rectangle 18">
            <a:extLst>
              <a:ext uri="{FF2B5EF4-FFF2-40B4-BE49-F238E27FC236}">
                <a16:creationId xmlns:a16="http://schemas.microsoft.com/office/drawing/2014/main" id="{DDB9C59E-E311-421C-83D7-D60C5EBE7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35853F-E6C7-46BF-9391-7459C0EEDA85}"/>
              </a:ext>
            </a:extLst>
          </p:cNvPr>
          <p:cNvSpPr>
            <a:spLocks noGrp="1"/>
          </p:cNvSpPr>
          <p:nvPr>
            <p:ph idx="1"/>
          </p:nvPr>
        </p:nvSpPr>
        <p:spPr>
          <a:xfrm>
            <a:off x="4106700" y="1213945"/>
            <a:ext cx="7607079" cy="5641337"/>
          </a:xfrm>
        </p:spPr>
        <p:txBody>
          <a:bodyPr>
            <a:normAutofit/>
          </a:bodyPr>
          <a:lstStyle/>
          <a:p>
            <a:pPr>
              <a:lnSpc>
                <a:spcPct val="110000"/>
              </a:lnSpc>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Equity and access in healthcare concentrate on making sure that all people receive reasonable and equal opportunities to achieve their highest level of health. </a:t>
            </a:r>
          </a:p>
          <a:p>
            <a:pPr>
              <a:lnSpc>
                <a:spcPct val="110000"/>
              </a:lnSpc>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Inequalities in healthcare access and quality frequently happen from socioeconomic position, topographical position, race, gender, or disability, leading to inadequate health outcomes. </a:t>
            </a:r>
          </a:p>
          <a:p>
            <a:pPr>
              <a:lnSpc>
                <a:spcPct val="110000"/>
              </a:lnSpc>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Several people experience barriers, for example, high expenses, restricted services, and discrimination. </a:t>
            </a:r>
          </a:p>
          <a:p>
            <a:pPr>
              <a:lnSpc>
                <a:spcPct val="110000"/>
              </a:lnSpc>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To address these disparities, initiatives such as general healthcare schemes purpose to deliver inclusive treatment regardless of revenue, while targeted interventions concentrate on vulnerable groups over community outreach, mobile hospitals, and ethnically sensitive plans, encouraging justice and enhancing general public health </a:t>
            </a:r>
            <a:r>
              <a:rPr lang="en-GB" sz="1800" kern="100" dirty="0">
                <a:effectLst/>
                <a:latin typeface="Arial" panose="020B0604020202020204" pitchFamily="34" charset="0"/>
                <a:ea typeface="Calibri" panose="020F0502020204030204" pitchFamily="34" charset="0"/>
                <a:cs typeface="Arial" panose="020B0604020202020204" pitchFamily="34" charset="0"/>
              </a:rPr>
              <a:t>results (</a:t>
            </a:r>
            <a:r>
              <a:rPr lang="en-GB" sz="1800" dirty="0">
                <a:effectLst/>
                <a:latin typeface="Arial" panose="020B0604020202020204" pitchFamily="34" charset="0"/>
                <a:ea typeface="Calibri" panose="020F0502020204030204" pitchFamily="34" charset="0"/>
                <a:cs typeface="Arial" panose="020B0604020202020204" pitchFamily="34" charset="0"/>
              </a:rPr>
              <a:t>Jindal et al., 2023).</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pPr>
            <a:endParaRPr lang="en-GB" sz="1300" dirty="0"/>
          </a:p>
        </p:txBody>
      </p:sp>
      <p:sp>
        <p:nvSpPr>
          <p:cNvPr id="21" name="Rectangle 20">
            <a:extLst>
              <a:ext uri="{FF2B5EF4-FFF2-40B4-BE49-F238E27FC236}">
                <a16:creationId xmlns:a16="http://schemas.microsoft.com/office/drawing/2014/main" id="{FF9CCB84-4641-45C1-9C0C-D35DEB9B2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9897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7" name="Rectangle 32">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34">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4" descr="Colourful carved figures of humans">
            <a:extLst>
              <a:ext uri="{FF2B5EF4-FFF2-40B4-BE49-F238E27FC236}">
                <a16:creationId xmlns:a16="http://schemas.microsoft.com/office/drawing/2014/main" id="{56C21CAD-5E77-0B93-CB20-6F9E88F3A078}"/>
              </a:ext>
            </a:extLst>
          </p:cNvPr>
          <p:cNvPicPr>
            <a:picLocks noChangeAspect="1"/>
          </p:cNvPicPr>
          <p:nvPr/>
        </p:nvPicPr>
        <p:blipFill>
          <a:blip r:embed="rId2">
            <a:duotone>
              <a:schemeClr val="bg2">
                <a:shade val="45000"/>
                <a:satMod val="135000"/>
              </a:schemeClr>
              <a:prstClr val="white"/>
            </a:duotone>
            <a:alphaModFix amt="25000"/>
          </a:blip>
          <a:srcRect t="21051" r="-1" b="-1"/>
          <a:stretch>
            <a:fillRect/>
          </a:stretch>
        </p:blipFill>
        <p:spPr>
          <a:xfrm>
            <a:off x="153" y="141414"/>
            <a:ext cx="12191695" cy="6857990"/>
          </a:xfrm>
          <a:prstGeom prst="rect">
            <a:avLst/>
          </a:prstGeom>
        </p:spPr>
      </p:pic>
      <p:pic>
        <p:nvPicPr>
          <p:cNvPr id="49" name="Picture 36">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C831D59E-6078-44CD-9C11-E6D56B62D56C}"/>
              </a:ext>
            </a:extLst>
          </p:cNvPr>
          <p:cNvSpPr>
            <a:spLocks noGrp="1"/>
          </p:cNvSpPr>
          <p:nvPr>
            <p:ph type="title"/>
          </p:nvPr>
        </p:nvSpPr>
        <p:spPr>
          <a:xfrm>
            <a:off x="2611808" y="808056"/>
            <a:ext cx="7958331" cy="1077229"/>
          </a:xfrm>
        </p:spPr>
        <p:txBody>
          <a:bodyPr>
            <a:normAutofit/>
          </a:bodyPr>
          <a:lstStyle/>
          <a:p>
            <a:pPr algn="l"/>
            <a:r>
              <a:rPr lang="en-GB" b="1" dirty="0">
                <a:effectLst/>
                <a:latin typeface="Arial" panose="020B0604020202020204" pitchFamily="34" charset="0"/>
                <a:ea typeface="Aptos"/>
              </a:rPr>
              <a:t>Conclusion</a:t>
            </a:r>
            <a:endParaRPr lang="en-GB" dirty="0"/>
          </a:p>
        </p:txBody>
      </p:sp>
      <p:sp>
        <p:nvSpPr>
          <p:cNvPr id="50" name="Rectangle 38">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40">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785D83-8FA2-4E88-87CF-B110916E216E}"/>
              </a:ext>
            </a:extLst>
          </p:cNvPr>
          <p:cNvSpPr>
            <a:spLocks noGrp="1"/>
          </p:cNvSpPr>
          <p:nvPr>
            <p:ph idx="1"/>
          </p:nvPr>
        </p:nvSpPr>
        <p:spPr>
          <a:xfrm>
            <a:off x="2610579" y="2052116"/>
            <a:ext cx="7959560" cy="3997828"/>
          </a:xfrm>
        </p:spPr>
        <p:txBody>
          <a:bodyPr>
            <a:normAutofit/>
          </a:bodyPr>
          <a:lstStyle/>
          <a:p>
            <a:r>
              <a:rPr lang="en-GB" kern="100" dirty="0">
                <a:effectLst/>
                <a:latin typeface="Arial" panose="020B0604020202020204" pitchFamily="34" charset="0"/>
                <a:ea typeface="Calibri" panose="020F0502020204030204" pitchFamily="34" charset="0"/>
                <a:cs typeface="Arial" panose="020B0604020202020204" pitchFamily="34" charset="0"/>
              </a:rPr>
              <a:t>In brief, health and well-being are vital basics for sustainable development, as they allow persons and communities to prosper physically, mentally, and socially. </a:t>
            </a:r>
          </a:p>
          <a:p>
            <a:r>
              <a:rPr lang="en-GB" kern="100" dirty="0">
                <a:effectLst/>
                <a:latin typeface="Arial" panose="020B0604020202020204" pitchFamily="34" charset="0"/>
                <a:ea typeface="Calibri" panose="020F0502020204030204" pitchFamily="34" charset="0"/>
                <a:cs typeface="Arial" panose="020B0604020202020204" pitchFamily="34" charset="0"/>
              </a:rPr>
              <a:t>Right wellbeing ranges beyond the lack of disease, including stability, determination, and ecological harmony. </a:t>
            </a:r>
          </a:p>
          <a:p>
            <a:r>
              <a:rPr lang="en-GB" kern="100" dirty="0">
                <a:effectLst/>
                <a:latin typeface="Arial" panose="020B0604020202020204" pitchFamily="34" charset="0"/>
                <a:ea typeface="Calibri" panose="020F0502020204030204" pitchFamily="34" charset="0"/>
                <a:cs typeface="Arial" panose="020B0604020202020204" pitchFamily="34" charset="0"/>
              </a:rPr>
              <a:t>Sustainable development, then, depends on equitable admission to healthcare, healthy food, clean surroundings, and social fairness, certifying that current and future generations may live well, satisfying lives within the planet’s environmental limits.</a:t>
            </a:r>
          </a:p>
          <a:p>
            <a:endParaRPr lang="en-GB" dirty="0"/>
          </a:p>
        </p:txBody>
      </p:sp>
    </p:spTree>
    <p:extLst>
      <p:ext uri="{BB962C8B-B14F-4D97-AF65-F5344CB8AC3E}">
        <p14:creationId xmlns:p14="http://schemas.microsoft.com/office/powerpoint/2010/main" val="2817652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4E1DD-091E-46A7-9FEF-E5B86416E9B2}"/>
              </a:ext>
            </a:extLst>
          </p:cNvPr>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B45A906-5309-425B-9005-055D0C4A76F0}"/>
              </a:ext>
            </a:extLst>
          </p:cNvPr>
          <p:cNvSpPr>
            <a:spLocks noGrp="1"/>
          </p:cNvSpPr>
          <p:nvPr>
            <p:ph idx="1"/>
          </p:nvPr>
        </p:nvSpPr>
        <p:spPr>
          <a:xfrm>
            <a:off x="1202919" y="2011680"/>
            <a:ext cx="9784080" cy="4562144"/>
          </a:xfrm>
        </p:spPr>
        <p:txBody>
          <a:bodyPr>
            <a:normAutofit fontScale="77500" lnSpcReduction="20000"/>
          </a:bodyPr>
          <a:lstStyle/>
          <a:p>
            <a:pPr algn="just">
              <a:lnSpc>
                <a:spcPct val="107000"/>
              </a:lnSpc>
              <a:spcAft>
                <a:spcPts val="800"/>
              </a:spcAft>
              <a:tabLst>
                <a:tab pos="457200" algn="l"/>
              </a:tabLst>
            </a:pPr>
            <a:r>
              <a:rPr lang="en-GB" sz="2100" dirty="0">
                <a:effectLst/>
                <a:latin typeface="Arial" panose="020B0604020202020204" pitchFamily="34" charset="0"/>
                <a:ea typeface="Calibri" panose="020F0502020204030204" pitchFamily="34" charset="0"/>
                <a:cs typeface="Arial" panose="020B0604020202020204" pitchFamily="34" charset="0"/>
              </a:rPr>
              <a:t>Derek Bolton. (2023). </a:t>
            </a:r>
            <a:r>
              <a:rPr lang="en-GB" sz="2100" i="1" dirty="0">
                <a:effectLst/>
                <a:latin typeface="Arial" panose="020B0604020202020204" pitchFamily="34" charset="0"/>
                <a:ea typeface="Calibri" panose="020F0502020204030204" pitchFamily="34" charset="0"/>
                <a:cs typeface="Arial" panose="020B0604020202020204" pitchFamily="34" charset="0"/>
              </a:rPr>
              <a:t>A revitalised biopsychosocial model: core theory, research paradigms, and clinical implications</a:t>
            </a:r>
            <a:r>
              <a:rPr lang="en-GB" sz="2100" dirty="0">
                <a:effectLst/>
                <a:latin typeface="Arial" panose="020B0604020202020204" pitchFamily="34" charset="0"/>
                <a:ea typeface="Calibri" panose="020F0502020204030204" pitchFamily="34" charset="0"/>
                <a:cs typeface="Arial" panose="020B0604020202020204" pitchFamily="34" charset="0"/>
              </a:rPr>
              <a:t>. </a:t>
            </a:r>
            <a:r>
              <a:rPr lang="en-GB" sz="2100" dirty="0">
                <a:latin typeface="Arial" panose="020B0604020202020204" pitchFamily="34" charset="0"/>
                <a:ea typeface="Calibri" panose="020F0502020204030204" pitchFamily="34" charset="0"/>
                <a:cs typeface="Arial" panose="020B0604020202020204" pitchFamily="34" charset="0"/>
              </a:rPr>
              <a:t>(</a:t>
            </a:r>
            <a:r>
              <a:rPr lang="en-GB" sz="2100" dirty="0">
                <a:effectLst/>
                <a:latin typeface="Arial" panose="020B0604020202020204" pitchFamily="34" charset="0"/>
                <a:ea typeface="Calibri" panose="020F0502020204030204" pitchFamily="34" charset="0"/>
                <a:cs typeface="Arial" panose="020B0604020202020204" pitchFamily="34" charset="0"/>
              </a:rPr>
              <a:t>Online). </a:t>
            </a:r>
            <a:r>
              <a:rPr lang="en-GB" sz="2100" dirty="0" err="1">
                <a:effectLst/>
                <a:latin typeface="Arial" panose="020B0604020202020204" pitchFamily="34" charset="0"/>
                <a:ea typeface="Calibri" panose="020F0502020204030204" pitchFamily="34" charset="0"/>
                <a:cs typeface="Arial" panose="020B0604020202020204" pitchFamily="34" charset="0"/>
              </a:rPr>
              <a:t>pmc.ncbi.nlm.nih</a:t>
            </a:r>
            <a:r>
              <a:rPr lang="en-GB" sz="2100" dirty="0">
                <a:effectLst/>
                <a:latin typeface="Arial" panose="020B0604020202020204" pitchFamily="34" charset="0"/>
                <a:ea typeface="Calibri" panose="020F0502020204030204" pitchFamily="34" charset="0"/>
                <a:cs typeface="Arial" panose="020B0604020202020204" pitchFamily="34" charset="0"/>
              </a:rPr>
              <a:t>. Last Updated: 2023 Sep 8. Available at: https://pmc.ncbi.nlm.nih.gov/articles/PMC10755226/ (Accessed 3 November 2025).</a:t>
            </a:r>
          </a:p>
          <a:p>
            <a:pPr algn="just">
              <a:lnSpc>
                <a:spcPct val="107000"/>
              </a:lnSpc>
              <a:spcAft>
                <a:spcPts val="800"/>
              </a:spcAft>
              <a:tabLst>
                <a:tab pos="457200" algn="l"/>
              </a:tabLst>
            </a:pPr>
            <a:r>
              <a:rPr lang="en-GB" sz="2100" dirty="0">
                <a:effectLst/>
                <a:latin typeface="Arial" panose="020B0604020202020204" pitchFamily="34" charset="0"/>
                <a:ea typeface="Calibri" panose="020F0502020204030204" pitchFamily="34" charset="0"/>
                <a:cs typeface="Arial" panose="020B0604020202020204" pitchFamily="34" charset="0"/>
              </a:rPr>
              <a:t>Ellen Nolte, Marina </a:t>
            </a:r>
            <a:r>
              <a:rPr lang="en-GB" sz="2100" dirty="0" err="1">
                <a:effectLst/>
                <a:latin typeface="Arial" panose="020B0604020202020204" pitchFamily="34" charset="0"/>
                <a:ea typeface="Calibri" panose="020F0502020204030204" pitchFamily="34" charset="0"/>
                <a:cs typeface="Arial" panose="020B0604020202020204" pitchFamily="34" charset="0"/>
              </a:rPr>
              <a:t>Karanikolos</a:t>
            </a:r>
            <a:r>
              <a:rPr lang="en-GB" sz="2100" dirty="0">
                <a:effectLst/>
                <a:latin typeface="Arial" panose="020B0604020202020204" pitchFamily="34" charset="0"/>
                <a:ea typeface="Calibri" panose="020F0502020204030204" pitchFamily="34" charset="0"/>
                <a:cs typeface="Arial" panose="020B0604020202020204" pitchFamily="34" charset="0"/>
              </a:rPr>
              <a:t>, and Bernd </a:t>
            </a:r>
            <a:r>
              <a:rPr lang="en-GB" sz="2100" dirty="0" err="1">
                <a:effectLst/>
                <a:latin typeface="Arial" panose="020B0604020202020204" pitchFamily="34" charset="0"/>
                <a:ea typeface="Calibri" panose="020F0502020204030204" pitchFamily="34" charset="0"/>
                <a:cs typeface="Arial" panose="020B0604020202020204" pitchFamily="34" charset="0"/>
              </a:rPr>
              <a:t>Rechel</a:t>
            </a:r>
            <a:r>
              <a:rPr lang="en-GB" sz="2100" dirty="0">
                <a:effectLst/>
                <a:latin typeface="Arial" panose="020B0604020202020204" pitchFamily="34" charset="0"/>
                <a:ea typeface="Calibri" panose="020F0502020204030204" pitchFamily="34" charset="0"/>
                <a:cs typeface="Arial" panose="020B0604020202020204" pitchFamily="34" charset="0"/>
              </a:rPr>
              <a:t>. (2022). </a:t>
            </a:r>
            <a:r>
              <a:rPr lang="en-GB" sz="2100" i="1" dirty="0">
                <a:effectLst/>
                <a:latin typeface="Arial" panose="020B0604020202020204" pitchFamily="34" charset="0"/>
                <a:ea typeface="Calibri" panose="020F0502020204030204" pitchFamily="34" charset="0"/>
                <a:cs typeface="Arial" panose="020B0604020202020204" pitchFamily="34" charset="0"/>
              </a:rPr>
              <a:t>Health system performance assessment: A framework for policy analysis</a:t>
            </a:r>
            <a:r>
              <a:rPr lang="en-GB" sz="2100" dirty="0">
                <a:effectLst/>
                <a:latin typeface="Arial" panose="020B0604020202020204" pitchFamily="34" charset="0"/>
                <a:ea typeface="Calibri" panose="020F0502020204030204" pitchFamily="34" charset="0"/>
                <a:cs typeface="Arial" panose="020B0604020202020204" pitchFamily="34" charset="0"/>
              </a:rPr>
              <a:t>. </a:t>
            </a:r>
            <a:r>
              <a:rPr lang="en-GB" sz="2100" dirty="0">
                <a:latin typeface="Arial" panose="020B0604020202020204" pitchFamily="34" charset="0"/>
                <a:ea typeface="Calibri" panose="020F0502020204030204" pitchFamily="34" charset="0"/>
                <a:cs typeface="Arial" panose="020B0604020202020204" pitchFamily="34" charset="0"/>
              </a:rPr>
              <a:t>(</a:t>
            </a:r>
            <a:r>
              <a:rPr lang="en-GB" sz="2100" dirty="0">
                <a:effectLst/>
                <a:latin typeface="Arial" panose="020B0604020202020204" pitchFamily="34" charset="0"/>
                <a:ea typeface="Calibri" panose="020F0502020204030204" pitchFamily="34" charset="0"/>
                <a:cs typeface="Arial" panose="020B0604020202020204" pitchFamily="34" charset="0"/>
              </a:rPr>
              <a:t>Online). </a:t>
            </a:r>
            <a:r>
              <a:rPr lang="en-GB" sz="2100" dirty="0" err="1">
                <a:effectLst/>
                <a:latin typeface="Arial" panose="020B0604020202020204" pitchFamily="34" charset="0"/>
                <a:ea typeface="Calibri" panose="020F0502020204030204" pitchFamily="34" charset="0"/>
                <a:cs typeface="Arial" panose="020B0604020202020204" pitchFamily="34" charset="0"/>
              </a:rPr>
              <a:t>ncbi.nlm.nih</a:t>
            </a:r>
            <a:r>
              <a:rPr lang="en-GB" sz="2100" dirty="0">
                <a:effectLst/>
                <a:latin typeface="Arial" panose="020B0604020202020204" pitchFamily="34" charset="0"/>
                <a:ea typeface="Calibri" panose="020F0502020204030204" pitchFamily="34" charset="0"/>
                <a:cs typeface="Arial" panose="020B0604020202020204" pitchFamily="34" charset="0"/>
              </a:rPr>
              <a:t>. Available at: https://www.ncbi.nlm.nih.gov/books/NBK590196/ (Accessed 3 November 2025).</a:t>
            </a:r>
          </a:p>
          <a:p>
            <a:pPr algn="just">
              <a:lnSpc>
                <a:spcPct val="107000"/>
              </a:lnSpc>
              <a:spcAft>
                <a:spcPts val="800"/>
              </a:spcAft>
              <a:tabLst>
                <a:tab pos="457200" algn="l"/>
              </a:tabLst>
            </a:pPr>
            <a:r>
              <a:rPr lang="en-GB" sz="2100" dirty="0">
                <a:effectLst/>
                <a:latin typeface="Arial" panose="020B0604020202020204" pitchFamily="34" charset="0"/>
                <a:ea typeface="Calibri" panose="020F0502020204030204" pitchFamily="34" charset="0"/>
                <a:cs typeface="Arial" panose="020B0604020202020204" pitchFamily="34" charset="0"/>
              </a:rPr>
              <a:t>Eva-Carin Lindgren, Anne </a:t>
            </a:r>
            <a:r>
              <a:rPr lang="en-GB" sz="2100" dirty="0" err="1">
                <a:effectLst/>
                <a:latin typeface="Arial" panose="020B0604020202020204" pitchFamily="34" charset="0"/>
                <a:ea typeface="Calibri" panose="020F0502020204030204" pitchFamily="34" charset="0"/>
                <a:cs typeface="Arial" panose="020B0604020202020204" pitchFamily="34" charset="0"/>
              </a:rPr>
              <a:t>Liveng</a:t>
            </a:r>
            <a:r>
              <a:rPr lang="en-GB" sz="2100" dirty="0">
                <a:effectLst/>
                <a:latin typeface="Arial" panose="020B0604020202020204" pitchFamily="34" charset="0"/>
                <a:ea typeface="Calibri" panose="020F0502020204030204" pitchFamily="34" charset="0"/>
                <a:cs typeface="Arial" panose="020B0604020202020204" pitchFamily="34" charset="0"/>
              </a:rPr>
              <a:t>, Steffen Torp. (2025). </a:t>
            </a:r>
            <a:r>
              <a:rPr lang="en-GB" sz="2100" i="1" dirty="0">
                <a:effectLst/>
                <a:latin typeface="Arial" panose="020B0604020202020204" pitchFamily="34" charset="0"/>
                <a:ea typeface="Calibri" panose="020F0502020204030204" pitchFamily="34" charset="0"/>
                <a:cs typeface="Arial" panose="020B0604020202020204" pitchFamily="34" charset="0"/>
              </a:rPr>
              <a:t>Sustainability and the impact on health and wellbeing</a:t>
            </a:r>
            <a:r>
              <a:rPr lang="en-GB" sz="2100" dirty="0">
                <a:effectLst/>
                <a:latin typeface="Arial" panose="020B0604020202020204" pitchFamily="34" charset="0"/>
                <a:ea typeface="Calibri" panose="020F0502020204030204" pitchFamily="34" charset="0"/>
                <a:cs typeface="Arial" panose="020B0604020202020204" pitchFamily="34" charset="0"/>
              </a:rPr>
              <a:t>. [Online]. </a:t>
            </a:r>
            <a:r>
              <a:rPr lang="en-GB" sz="2100" dirty="0" err="1">
                <a:effectLst/>
                <a:latin typeface="Arial" panose="020B0604020202020204" pitchFamily="34" charset="0"/>
                <a:ea typeface="Calibri" panose="020F0502020204030204" pitchFamily="34" charset="0"/>
                <a:cs typeface="Arial" panose="020B0604020202020204" pitchFamily="34" charset="0"/>
              </a:rPr>
              <a:t>pmc.ncbi.nlm.nih</a:t>
            </a:r>
            <a:r>
              <a:rPr lang="en-GB" sz="2100" dirty="0">
                <a:effectLst/>
                <a:latin typeface="Arial" panose="020B0604020202020204" pitchFamily="34" charset="0"/>
                <a:ea typeface="Calibri" panose="020F0502020204030204" pitchFamily="34" charset="0"/>
                <a:cs typeface="Arial" panose="020B0604020202020204" pitchFamily="34" charset="0"/>
              </a:rPr>
              <a:t>. Last Updated: 2025 Mar 12. Available at: https://pmc.ncbi.nlm.nih.gov/articles/PMC11951386/ (Accessed 3 November 2025).</a:t>
            </a:r>
          </a:p>
          <a:p>
            <a:pPr algn="just">
              <a:lnSpc>
                <a:spcPct val="107000"/>
              </a:lnSpc>
              <a:spcAft>
                <a:spcPts val="800"/>
              </a:spcAft>
              <a:tabLst>
                <a:tab pos="457200" algn="l"/>
              </a:tabLst>
            </a:pPr>
            <a:r>
              <a:rPr lang="en-GB" sz="2100" dirty="0">
                <a:effectLst/>
                <a:latin typeface="Arial" panose="020B0604020202020204" pitchFamily="34" charset="0"/>
                <a:ea typeface="Calibri" panose="020F0502020204030204" pitchFamily="34" charset="0"/>
                <a:cs typeface="Arial" panose="020B0604020202020204" pitchFamily="34" charset="0"/>
              </a:rPr>
              <a:t>Mette </a:t>
            </a:r>
            <a:r>
              <a:rPr lang="en-GB" sz="2100" dirty="0" err="1">
                <a:effectLst/>
                <a:latin typeface="Arial" panose="020B0604020202020204" pitchFamily="34" charset="0"/>
                <a:ea typeface="Calibri" panose="020F0502020204030204" pitchFamily="34" charset="0"/>
                <a:cs typeface="Arial" panose="020B0604020202020204" pitchFamily="34" charset="0"/>
              </a:rPr>
              <a:t>Korshøj</a:t>
            </a:r>
            <a:r>
              <a:rPr lang="en-GB" sz="2100" dirty="0">
                <a:effectLst/>
                <a:latin typeface="Arial" panose="020B0604020202020204" pitchFamily="34" charset="0"/>
                <a:ea typeface="Calibri" panose="020F0502020204030204" pitchFamily="34" charset="0"/>
                <a:cs typeface="Arial" panose="020B0604020202020204" pitchFamily="34" charset="0"/>
              </a:rPr>
              <a:t>, Vivian </a:t>
            </a:r>
            <a:r>
              <a:rPr lang="en-GB" sz="2100" dirty="0" err="1">
                <a:effectLst/>
                <a:latin typeface="Arial" panose="020B0604020202020204" pitchFamily="34" charset="0"/>
                <a:ea typeface="Calibri" panose="020F0502020204030204" pitchFamily="34" charset="0"/>
                <a:cs typeface="Arial" panose="020B0604020202020204" pitchFamily="34" charset="0"/>
              </a:rPr>
              <a:t>Rueskov</a:t>
            </a:r>
            <a:r>
              <a:rPr lang="en-GB" sz="2100" dirty="0">
                <a:effectLst/>
                <a:latin typeface="Arial" panose="020B0604020202020204" pitchFamily="34" charset="0"/>
                <a:ea typeface="Calibri" panose="020F0502020204030204" pitchFamily="34" charset="0"/>
                <a:cs typeface="Arial" panose="020B0604020202020204" pitchFamily="34" charset="0"/>
              </a:rPr>
              <a:t> Poulsen et al. (2023). </a:t>
            </a:r>
            <a:r>
              <a:rPr lang="en-GB" sz="2100" i="1" dirty="0">
                <a:effectLst/>
                <a:latin typeface="Arial" panose="020B0604020202020204" pitchFamily="34" charset="0"/>
                <a:ea typeface="Calibri" panose="020F0502020204030204" pitchFamily="34" charset="0"/>
                <a:cs typeface="Arial" panose="020B0604020202020204" pitchFamily="34" charset="0"/>
              </a:rPr>
              <a:t>An integrated approach to health, wellbeing, and productivity at work: a design of a stepped wedge worksite intervention</a:t>
            </a:r>
            <a:r>
              <a:rPr lang="en-GB" sz="2100" dirty="0">
                <a:effectLst/>
                <a:latin typeface="Arial" panose="020B0604020202020204" pitchFamily="34" charset="0"/>
                <a:ea typeface="Calibri" panose="020F0502020204030204" pitchFamily="34" charset="0"/>
                <a:cs typeface="Arial" panose="020B0604020202020204" pitchFamily="34" charset="0"/>
              </a:rPr>
              <a:t>. </a:t>
            </a:r>
            <a:r>
              <a:rPr lang="en-GB" sz="2100" dirty="0">
                <a:latin typeface="Arial" panose="020B0604020202020204" pitchFamily="34" charset="0"/>
                <a:ea typeface="Calibri" panose="020F0502020204030204" pitchFamily="34" charset="0"/>
                <a:cs typeface="Arial" panose="020B0604020202020204" pitchFamily="34" charset="0"/>
              </a:rPr>
              <a:t>(</a:t>
            </a:r>
            <a:r>
              <a:rPr lang="en-GB" sz="2100" dirty="0">
                <a:effectLst/>
                <a:latin typeface="Arial" panose="020B0604020202020204" pitchFamily="34" charset="0"/>
                <a:ea typeface="Calibri" panose="020F0502020204030204" pitchFamily="34" charset="0"/>
                <a:cs typeface="Arial" panose="020B0604020202020204" pitchFamily="34" charset="0"/>
              </a:rPr>
              <a:t>Online). </a:t>
            </a:r>
            <a:r>
              <a:rPr lang="en-GB" sz="2100" dirty="0" err="1">
                <a:effectLst/>
                <a:latin typeface="Arial" panose="020B0604020202020204" pitchFamily="34" charset="0"/>
                <a:ea typeface="Calibri" panose="020F0502020204030204" pitchFamily="34" charset="0"/>
                <a:cs typeface="Arial" panose="020B0604020202020204" pitchFamily="34" charset="0"/>
              </a:rPr>
              <a:t>pmc.ncbi.nlm.nih</a:t>
            </a:r>
            <a:r>
              <a:rPr lang="en-GB" sz="2100" dirty="0">
                <a:effectLst/>
                <a:latin typeface="Arial" panose="020B0604020202020204" pitchFamily="34" charset="0"/>
                <a:ea typeface="Calibri" panose="020F0502020204030204" pitchFamily="34" charset="0"/>
                <a:cs typeface="Arial" panose="020B0604020202020204" pitchFamily="34" charset="0"/>
              </a:rPr>
              <a:t>. Last Updated: 2023 Jun 2. Available at: https://pmc.ncbi.nlm.nih.gov/articles/PMC10236823/ (Accessed 3 November 2025).</a:t>
            </a:r>
          </a:p>
          <a:p>
            <a:pPr algn="just">
              <a:lnSpc>
                <a:spcPct val="107000"/>
              </a:lnSpc>
              <a:spcAft>
                <a:spcPts val="800"/>
              </a:spcAft>
              <a:tabLst>
                <a:tab pos="457200" algn="l"/>
              </a:tabLst>
            </a:pPr>
            <a:r>
              <a:rPr lang="en-GB" sz="2100" dirty="0">
                <a:effectLst/>
                <a:latin typeface="Arial" panose="020B0604020202020204" pitchFamily="34" charset="0"/>
                <a:ea typeface="Calibri" panose="020F0502020204030204" pitchFamily="34" charset="0"/>
                <a:cs typeface="Arial" panose="020B0604020202020204" pitchFamily="34" charset="0"/>
              </a:rPr>
              <a:t>Monique Jindal, </a:t>
            </a:r>
            <a:r>
              <a:rPr lang="en-GB" sz="2100" dirty="0" err="1">
                <a:effectLst/>
                <a:latin typeface="Arial" panose="020B0604020202020204" pitchFamily="34" charset="0"/>
                <a:ea typeface="Calibri" panose="020F0502020204030204" pitchFamily="34" charset="0"/>
                <a:cs typeface="Arial" panose="020B0604020202020204" pitchFamily="34" charset="0"/>
              </a:rPr>
              <a:t>Krisda</a:t>
            </a:r>
            <a:r>
              <a:rPr lang="en-GB" sz="2100" dirty="0">
                <a:effectLst/>
                <a:latin typeface="Arial" panose="020B0604020202020204" pitchFamily="34" charset="0"/>
                <a:ea typeface="Calibri" panose="020F0502020204030204" pitchFamily="34" charset="0"/>
                <a:cs typeface="Arial" panose="020B0604020202020204" pitchFamily="34" charset="0"/>
              </a:rPr>
              <a:t> H </a:t>
            </a:r>
            <a:r>
              <a:rPr lang="en-GB" sz="2100" dirty="0" err="1">
                <a:effectLst/>
                <a:latin typeface="Arial" panose="020B0604020202020204" pitchFamily="34" charset="0"/>
                <a:ea typeface="Calibri" panose="020F0502020204030204" pitchFamily="34" charset="0"/>
                <a:cs typeface="Arial" panose="020B0604020202020204" pitchFamily="34" charset="0"/>
              </a:rPr>
              <a:t>Chaiyachat</a:t>
            </a:r>
            <a:r>
              <a:rPr lang="en-GB" sz="2100" dirty="0">
                <a:effectLst/>
                <a:latin typeface="Arial" panose="020B0604020202020204" pitchFamily="34" charset="0"/>
                <a:ea typeface="Calibri" panose="020F0502020204030204" pitchFamily="34" charset="0"/>
                <a:cs typeface="Arial" panose="020B0604020202020204" pitchFamily="34" charset="0"/>
              </a:rPr>
              <a:t> et al. (2023). </a:t>
            </a:r>
            <a:r>
              <a:rPr lang="en-GB" sz="2100" i="1" dirty="0">
                <a:effectLst/>
                <a:latin typeface="Arial" panose="020B0604020202020204" pitchFamily="34" charset="0"/>
                <a:ea typeface="Calibri" panose="020F0502020204030204" pitchFamily="34" charset="0"/>
                <a:cs typeface="Arial" panose="020B0604020202020204" pitchFamily="34" charset="0"/>
              </a:rPr>
              <a:t>Eliminating health care inequities through strengthening access to care</a:t>
            </a:r>
            <a:r>
              <a:rPr lang="en-GB" sz="2100" dirty="0">
                <a:effectLst/>
                <a:latin typeface="Arial" panose="020B0604020202020204" pitchFamily="34" charset="0"/>
                <a:ea typeface="Calibri" panose="020F0502020204030204" pitchFamily="34" charset="0"/>
                <a:cs typeface="Arial" panose="020B0604020202020204" pitchFamily="34" charset="0"/>
              </a:rPr>
              <a:t>. </a:t>
            </a:r>
            <a:r>
              <a:rPr lang="en-GB" sz="2100" dirty="0">
                <a:latin typeface="Arial" panose="020B0604020202020204" pitchFamily="34" charset="0"/>
                <a:ea typeface="Calibri" panose="020F0502020204030204" pitchFamily="34" charset="0"/>
                <a:cs typeface="Arial" panose="020B0604020202020204" pitchFamily="34" charset="0"/>
              </a:rPr>
              <a:t>(</a:t>
            </a:r>
            <a:r>
              <a:rPr lang="en-GB" sz="2100" dirty="0">
                <a:effectLst/>
                <a:latin typeface="Arial" panose="020B0604020202020204" pitchFamily="34" charset="0"/>
                <a:ea typeface="Calibri" panose="020F0502020204030204" pitchFamily="34" charset="0"/>
                <a:cs typeface="Arial" panose="020B0604020202020204" pitchFamily="34" charset="0"/>
              </a:rPr>
              <a:t>Online). </a:t>
            </a:r>
            <a:r>
              <a:rPr lang="en-GB" sz="2100" dirty="0" err="1">
                <a:effectLst/>
                <a:latin typeface="Arial" panose="020B0604020202020204" pitchFamily="34" charset="0"/>
                <a:ea typeface="Calibri" panose="020F0502020204030204" pitchFamily="34" charset="0"/>
                <a:cs typeface="Arial" panose="020B0604020202020204" pitchFamily="34" charset="0"/>
              </a:rPr>
              <a:t>pmc.ncbi.nlm.nih</a:t>
            </a:r>
            <a:r>
              <a:rPr lang="en-GB" sz="2100" dirty="0">
                <a:effectLst/>
                <a:latin typeface="Arial" panose="020B0604020202020204" pitchFamily="34" charset="0"/>
                <a:ea typeface="Calibri" panose="020F0502020204030204" pitchFamily="34" charset="0"/>
                <a:cs typeface="Arial" panose="020B0604020202020204" pitchFamily="34" charset="0"/>
              </a:rPr>
              <a:t>. Last Updated: 2023 Nov 28. Available at: https://pmc.ncbi.nlm.nih.gov/articles/PMC10684044/ (Accessed 3 November 2025).</a:t>
            </a:r>
          </a:p>
          <a:p>
            <a:endParaRPr lang="en-GB" dirty="0"/>
          </a:p>
        </p:txBody>
      </p:sp>
    </p:spTree>
    <p:extLst>
      <p:ext uri="{BB962C8B-B14F-4D97-AF65-F5344CB8AC3E}">
        <p14:creationId xmlns:p14="http://schemas.microsoft.com/office/powerpoint/2010/main" val="90349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0D68D-42D5-42EF-B3F1-2586917B491D}"/>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35969479-601F-42DA-9101-468BA3F6C9D3}"/>
              </a:ext>
            </a:extLst>
          </p:cNvPr>
          <p:cNvSpPr>
            <a:spLocks noGrp="1"/>
          </p:cNvSpPr>
          <p:nvPr>
            <p:ph idx="1"/>
          </p:nvPr>
        </p:nvSpPr>
        <p:spPr/>
        <p:txBody>
          <a:bodyPr>
            <a:normAutofit fontScale="70000" lnSpcReduction="20000"/>
          </a:bodyPr>
          <a:lstStyle/>
          <a:p>
            <a:pPr algn="just">
              <a:lnSpc>
                <a:spcPct val="107000"/>
              </a:lnSpc>
              <a:spcAft>
                <a:spcPts val="800"/>
              </a:spcAft>
              <a:tabLst>
                <a:tab pos="457200" algn="l"/>
              </a:tabLst>
            </a:pPr>
            <a:r>
              <a:rPr lang="en-GB" sz="1900" dirty="0">
                <a:effectLst/>
                <a:latin typeface="Arial" panose="020B0604020202020204" pitchFamily="34" charset="0"/>
                <a:ea typeface="Calibri" panose="020F0502020204030204" pitchFamily="34" charset="0"/>
                <a:cs typeface="Arial" panose="020B0604020202020204" pitchFamily="34" charset="0"/>
              </a:rPr>
              <a:t>NHS England. (2025). </a:t>
            </a:r>
            <a:r>
              <a:rPr lang="en-GB" sz="1900" i="1" dirty="0">
                <a:effectLst/>
                <a:latin typeface="Arial" panose="020B0604020202020204" pitchFamily="34" charset="0"/>
                <a:ea typeface="Calibri" panose="020F0502020204030204" pitchFamily="34" charset="0"/>
                <a:cs typeface="Arial" panose="020B0604020202020204" pitchFamily="34" charset="0"/>
              </a:rPr>
              <a:t>Integrated care and support</a:t>
            </a:r>
            <a:r>
              <a:rPr lang="en-GB" sz="1900" dirty="0">
                <a:effectLst/>
                <a:latin typeface="Arial" panose="020B0604020202020204" pitchFamily="34" charset="0"/>
                <a:ea typeface="Calibri" panose="020F0502020204030204" pitchFamily="34" charset="0"/>
                <a:cs typeface="Arial" panose="020B0604020202020204" pitchFamily="34" charset="0"/>
              </a:rPr>
              <a:t>. </a:t>
            </a:r>
            <a:r>
              <a:rPr lang="en-GB" sz="1900" dirty="0">
                <a:latin typeface="Arial" panose="020B0604020202020204" pitchFamily="34" charset="0"/>
                <a:ea typeface="Calibri" panose="020F0502020204030204" pitchFamily="34" charset="0"/>
                <a:cs typeface="Arial" panose="020B0604020202020204" pitchFamily="34" charset="0"/>
              </a:rPr>
              <a:t>(</a:t>
            </a:r>
            <a:r>
              <a:rPr lang="en-GB" sz="1900" dirty="0">
                <a:effectLst/>
                <a:latin typeface="Arial" panose="020B0604020202020204" pitchFamily="34" charset="0"/>
                <a:ea typeface="Calibri" panose="020F0502020204030204" pitchFamily="34" charset="0"/>
                <a:cs typeface="Arial" panose="020B0604020202020204" pitchFamily="34" charset="0"/>
              </a:rPr>
              <a:t>Online). </a:t>
            </a:r>
            <a:r>
              <a:rPr lang="en-GB" sz="1900" dirty="0" err="1">
                <a:effectLst/>
                <a:latin typeface="Arial" panose="020B0604020202020204" pitchFamily="34" charset="0"/>
                <a:ea typeface="Calibri" panose="020F0502020204030204" pitchFamily="34" charset="0"/>
                <a:cs typeface="Arial" panose="020B0604020202020204" pitchFamily="34" charset="0"/>
              </a:rPr>
              <a:t>england.nhs</a:t>
            </a:r>
            <a:r>
              <a:rPr lang="en-GB" sz="1900" dirty="0">
                <a:effectLst/>
                <a:latin typeface="Arial" panose="020B0604020202020204" pitchFamily="34" charset="0"/>
                <a:ea typeface="Calibri" panose="020F0502020204030204" pitchFamily="34" charset="0"/>
                <a:cs typeface="Arial" panose="020B0604020202020204" pitchFamily="34" charset="0"/>
              </a:rPr>
              <a:t>. Available at: https://www.england.nhs.uk/ourwork/part-rel/transformation-fund/ (Accessed 3 November 2025).</a:t>
            </a:r>
          </a:p>
          <a:p>
            <a:pPr algn="just">
              <a:lnSpc>
                <a:spcPct val="107000"/>
              </a:lnSpc>
              <a:spcAft>
                <a:spcPts val="800"/>
              </a:spcAft>
              <a:tabLst>
                <a:tab pos="457200" algn="l"/>
              </a:tabLst>
            </a:pPr>
            <a:r>
              <a:rPr lang="en-GB" sz="1900" dirty="0" err="1">
                <a:effectLst/>
                <a:latin typeface="Arial" panose="020B0604020202020204" pitchFamily="34" charset="0"/>
                <a:ea typeface="Calibri" panose="020F0502020204030204" pitchFamily="34" charset="0"/>
                <a:cs typeface="Arial" panose="020B0604020202020204" pitchFamily="34" charset="0"/>
              </a:rPr>
              <a:t>Pelagi</a:t>
            </a:r>
            <a:r>
              <a:rPr lang="en-GB" sz="1900" dirty="0">
                <a:effectLst/>
                <a:latin typeface="Arial" panose="020B0604020202020204" pitchFamily="34" charset="0"/>
                <a:ea typeface="Calibri" panose="020F0502020204030204" pitchFamily="34" charset="0"/>
                <a:cs typeface="Arial" panose="020B0604020202020204" pitchFamily="34" charset="0"/>
              </a:rPr>
              <a:t>, A., </a:t>
            </a:r>
            <a:r>
              <a:rPr lang="en-GB" sz="1900" dirty="0" err="1">
                <a:effectLst/>
                <a:latin typeface="Arial" panose="020B0604020202020204" pitchFamily="34" charset="0"/>
                <a:ea typeface="Calibri" panose="020F0502020204030204" pitchFamily="34" charset="0"/>
                <a:cs typeface="Arial" panose="020B0604020202020204" pitchFamily="34" charset="0"/>
              </a:rPr>
              <a:t>Camastra</a:t>
            </a:r>
            <a:r>
              <a:rPr lang="en-GB" sz="1900" dirty="0">
                <a:effectLst/>
                <a:latin typeface="Arial" panose="020B0604020202020204" pitchFamily="34" charset="0"/>
                <a:ea typeface="Calibri" panose="020F0502020204030204" pitchFamily="34" charset="0"/>
                <a:cs typeface="Arial" panose="020B0604020202020204" pitchFamily="34" charset="0"/>
              </a:rPr>
              <a:t>, C., &amp; </a:t>
            </a:r>
            <a:r>
              <a:rPr lang="en-GB" sz="1900" dirty="0" err="1">
                <a:effectLst/>
                <a:latin typeface="Arial" panose="020B0604020202020204" pitchFamily="34" charset="0"/>
                <a:ea typeface="Calibri" panose="020F0502020204030204" pitchFamily="34" charset="0"/>
                <a:cs typeface="Arial" panose="020B0604020202020204" pitchFamily="34" charset="0"/>
              </a:rPr>
              <a:t>Sarica</a:t>
            </a:r>
            <a:r>
              <a:rPr lang="en-GB" sz="1900" dirty="0">
                <a:effectLst/>
                <a:latin typeface="Arial" panose="020B0604020202020204" pitchFamily="34" charset="0"/>
                <a:ea typeface="Calibri" panose="020F0502020204030204" pitchFamily="34" charset="0"/>
                <a:cs typeface="Arial" panose="020B0604020202020204" pitchFamily="34" charset="0"/>
              </a:rPr>
              <a:t>, A. (2025). Social, emotional, and personality factors shape four psychological well-being profiles: A clustering approach in young adults with the affinity propagation algorithm. </a:t>
            </a:r>
            <a:r>
              <a:rPr lang="en-GB" sz="1900" i="1" dirty="0">
                <a:effectLst/>
                <a:latin typeface="Arial" panose="020B0604020202020204" pitchFamily="34" charset="0"/>
                <a:ea typeface="Calibri" panose="020F0502020204030204" pitchFamily="34" charset="0"/>
                <a:cs typeface="Arial" panose="020B0604020202020204" pitchFamily="34" charset="0"/>
              </a:rPr>
              <a:t>Applied Psychology: Health and Well-Being</a:t>
            </a:r>
            <a:r>
              <a:rPr lang="en-GB" sz="1900" dirty="0">
                <a:effectLst/>
                <a:latin typeface="Arial" panose="020B0604020202020204" pitchFamily="34" charset="0"/>
                <a:ea typeface="Calibri" panose="020F0502020204030204" pitchFamily="34" charset="0"/>
                <a:cs typeface="Arial" panose="020B0604020202020204" pitchFamily="34" charset="0"/>
              </a:rPr>
              <a:t>, 17(5), e70072. </a:t>
            </a:r>
            <a:r>
              <a:rPr lang="en-GB" sz="19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https://doi.org/10.1111/aphw.70072</a:t>
            </a:r>
            <a:endParaRPr lang="en-GB" sz="19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tabLst>
                <a:tab pos="457200" algn="l"/>
              </a:tabLst>
            </a:pPr>
            <a:r>
              <a:rPr lang="en-GB" sz="1900" dirty="0">
                <a:effectLst/>
                <a:latin typeface="Arial" panose="020B0604020202020204" pitchFamily="34" charset="0"/>
                <a:ea typeface="Calibri" panose="020F0502020204030204" pitchFamily="34" charset="0"/>
                <a:cs typeface="Arial" panose="020B0604020202020204" pitchFamily="34" charset="0"/>
              </a:rPr>
              <a:t>Rosemary M Caron et al. (2023). </a:t>
            </a:r>
            <a:r>
              <a:rPr lang="en-GB" sz="1900" i="1" dirty="0">
                <a:effectLst/>
                <a:latin typeface="Arial" panose="020B0604020202020204" pitchFamily="34" charset="0"/>
                <a:ea typeface="Calibri" panose="020F0502020204030204" pitchFamily="34" charset="0"/>
                <a:cs typeface="Arial" panose="020B0604020202020204" pitchFamily="34" charset="0"/>
              </a:rPr>
              <a:t>Health Promotion, Health Protection, and Disease Prevention: Challenges and Opportunities in a Dynamic Landscape</a:t>
            </a:r>
            <a:r>
              <a:rPr lang="en-GB" sz="1900" dirty="0">
                <a:effectLst/>
                <a:latin typeface="Arial" panose="020B0604020202020204" pitchFamily="34" charset="0"/>
                <a:ea typeface="Calibri" panose="020F0502020204030204" pitchFamily="34" charset="0"/>
                <a:cs typeface="Arial" panose="020B0604020202020204" pitchFamily="34" charset="0"/>
              </a:rPr>
              <a:t>. </a:t>
            </a:r>
            <a:r>
              <a:rPr lang="en-GB" sz="1900" dirty="0">
                <a:latin typeface="Arial" panose="020B0604020202020204" pitchFamily="34" charset="0"/>
                <a:ea typeface="Calibri" panose="020F0502020204030204" pitchFamily="34" charset="0"/>
                <a:cs typeface="Arial" panose="020B0604020202020204" pitchFamily="34" charset="0"/>
              </a:rPr>
              <a:t>(</a:t>
            </a:r>
            <a:r>
              <a:rPr lang="en-GB" sz="1900" dirty="0">
                <a:effectLst/>
                <a:latin typeface="Arial" panose="020B0604020202020204" pitchFamily="34" charset="0"/>
                <a:ea typeface="Calibri" panose="020F0502020204030204" pitchFamily="34" charset="0"/>
                <a:cs typeface="Arial" panose="020B0604020202020204" pitchFamily="34" charset="0"/>
              </a:rPr>
              <a:t>Online). </a:t>
            </a:r>
            <a:r>
              <a:rPr lang="en-GB" sz="1900" dirty="0" err="1">
                <a:effectLst/>
                <a:latin typeface="Arial" panose="020B0604020202020204" pitchFamily="34" charset="0"/>
                <a:ea typeface="Calibri" panose="020F0502020204030204" pitchFamily="34" charset="0"/>
                <a:cs typeface="Arial" panose="020B0604020202020204" pitchFamily="34" charset="0"/>
              </a:rPr>
              <a:t>pmc.ncbi.nlm.nih</a:t>
            </a:r>
            <a:r>
              <a:rPr lang="en-GB" sz="1900" dirty="0">
                <a:effectLst/>
                <a:latin typeface="Arial" panose="020B0604020202020204" pitchFamily="34" charset="0"/>
                <a:ea typeface="Calibri" panose="020F0502020204030204" pitchFamily="34" charset="0"/>
                <a:cs typeface="Arial" panose="020B0604020202020204" pitchFamily="34" charset="0"/>
              </a:rPr>
              <a:t>. Last Updated: 2023 Nov 8. Available at: https://pmc.ncbi.nlm.nih.gov/articles/PMC10749873/ (Accessed 3 November 2025).</a:t>
            </a:r>
          </a:p>
          <a:p>
            <a:pPr algn="just">
              <a:lnSpc>
                <a:spcPct val="107000"/>
              </a:lnSpc>
              <a:spcAft>
                <a:spcPts val="800"/>
              </a:spcAft>
              <a:tabLst>
                <a:tab pos="457200" algn="l"/>
              </a:tabLst>
            </a:pPr>
            <a:r>
              <a:rPr lang="en-GB" sz="1900" dirty="0">
                <a:effectLst/>
                <a:latin typeface="Arial" panose="020B0604020202020204" pitchFamily="34" charset="0"/>
                <a:ea typeface="Calibri" panose="020F0502020204030204" pitchFamily="34" charset="0"/>
                <a:cs typeface="Arial" panose="020B0604020202020204" pitchFamily="34" charset="0"/>
              </a:rPr>
              <a:t>WHO. (2025). </a:t>
            </a:r>
            <a:r>
              <a:rPr lang="en-GB" sz="1900" i="1" dirty="0">
                <a:effectLst/>
                <a:latin typeface="Arial" panose="020B0604020202020204" pitchFamily="34" charset="0"/>
                <a:ea typeface="Calibri" panose="020F0502020204030204" pitchFamily="34" charset="0"/>
                <a:cs typeface="Arial" panose="020B0604020202020204" pitchFamily="34" charset="0"/>
              </a:rPr>
              <a:t>Monitoring health for the SDGs</a:t>
            </a:r>
            <a:r>
              <a:rPr lang="en-GB" sz="1900" dirty="0">
                <a:effectLst/>
                <a:latin typeface="Arial" panose="020B0604020202020204" pitchFamily="34" charset="0"/>
                <a:ea typeface="Calibri" panose="020F0502020204030204" pitchFamily="34" charset="0"/>
                <a:cs typeface="Arial" panose="020B0604020202020204" pitchFamily="34" charset="0"/>
              </a:rPr>
              <a:t>. </a:t>
            </a:r>
            <a:r>
              <a:rPr lang="en-GB" sz="1900" dirty="0">
                <a:latin typeface="Arial" panose="020B0604020202020204" pitchFamily="34" charset="0"/>
                <a:ea typeface="Calibri" panose="020F0502020204030204" pitchFamily="34" charset="0"/>
                <a:cs typeface="Arial" panose="020B0604020202020204" pitchFamily="34" charset="0"/>
              </a:rPr>
              <a:t>(</a:t>
            </a:r>
            <a:r>
              <a:rPr lang="en-GB" sz="1900" dirty="0">
                <a:effectLst/>
                <a:latin typeface="Arial" panose="020B0604020202020204" pitchFamily="34" charset="0"/>
                <a:ea typeface="Calibri" panose="020F0502020204030204" pitchFamily="34" charset="0"/>
                <a:cs typeface="Arial" panose="020B0604020202020204" pitchFamily="34" charset="0"/>
              </a:rPr>
              <a:t>Online). who. Available at: https://www.who.int/data/gho/data/themes/sustainable-development-goals (Accessed 3 November 2025).</a:t>
            </a:r>
          </a:p>
          <a:p>
            <a:pPr algn="just">
              <a:lnSpc>
                <a:spcPct val="107000"/>
              </a:lnSpc>
              <a:spcAft>
                <a:spcPts val="800"/>
              </a:spcAft>
              <a:tabLst>
                <a:tab pos="457200" algn="l"/>
              </a:tabLst>
            </a:pPr>
            <a:r>
              <a:rPr lang="en-GB" sz="1900" dirty="0">
                <a:effectLst/>
                <a:latin typeface="Arial" panose="020B0604020202020204" pitchFamily="34" charset="0"/>
                <a:ea typeface="Calibri" panose="020F0502020204030204" pitchFamily="34" charset="0"/>
                <a:cs typeface="Arial" panose="020B0604020202020204" pitchFamily="34" charset="0"/>
              </a:rPr>
              <a:t>World Health Organisation (2020). </a:t>
            </a:r>
            <a:r>
              <a:rPr lang="en-GB" sz="1900" i="1" dirty="0">
                <a:effectLst/>
                <a:latin typeface="Arial" panose="020B0604020202020204" pitchFamily="34" charset="0"/>
                <a:ea typeface="Calibri" panose="020F0502020204030204" pitchFamily="34" charset="0"/>
                <a:cs typeface="Arial" panose="020B0604020202020204" pitchFamily="34" charset="0"/>
              </a:rPr>
              <a:t>Constitution of the World Health Organisation.</a:t>
            </a:r>
            <a:r>
              <a:rPr lang="en-GB" sz="1900" dirty="0">
                <a:effectLst/>
                <a:latin typeface="Arial" panose="020B0604020202020204" pitchFamily="34" charset="0"/>
                <a:ea typeface="Calibri" panose="020F0502020204030204" pitchFamily="34" charset="0"/>
                <a:cs typeface="Arial" panose="020B0604020202020204" pitchFamily="34" charset="0"/>
              </a:rPr>
              <a:t> Geneva: WHO.</a:t>
            </a:r>
          </a:p>
          <a:p>
            <a:endParaRPr lang="en-GB" dirty="0"/>
          </a:p>
        </p:txBody>
      </p:sp>
    </p:spTree>
    <p:extLst>
      <p:ext uri="{BB962C8B-B14F-4D97-AF65-F5344CB8AC3E}">
        <p14:creationId xmlns:p14="http://schemas.microsoft.com/office/powerpoint/2010/main" val="28197475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
  <TotalTime>632</TotalTime>
  <Words>1663</Words>
  <Application>Microsoft Macintosh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MS Shell Dlg 2</vt:lpstr>
      <vt:lpstr>Noto Sans</vt:lpstr>
      <vt:lpstr>Wingdings</vt:lpstr>
      <vt:lpstr>Wingdings 3</vt:lpstr>
      <vt:lpstr>Madison</vt:lpstr>
      <vt:lpstr>Health, Wellbeing and Sustainable Development (BMHP6030)</vt:lpstr>
      <vt:lpstr>Key Concepts</vt:lpstr>
      <vt:lpstr>Relevance</vt:lpstr>
      <vt:lpstr>Integration of health and wellbeing approaches  </vt:lpstr>
      <vt:lpstr>Theoretical Perspectives</vt:lpstr>
      <vt:lpstr>Policy and Governance</vt:lpstr>
      <vt:lpstr>Service Delivery</vt:lpstr>
      <vt:lpstr>Public Health Initiatives</vt:lpstr>
      <vt:lpstr>Equity and Access</vt:lpstr>
      <vt:lpstr>Conclusion</vt:lpstr>
      <vt:lpstr>References</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Netloan User</dc:creator>
  <cp:lastModifiedBy>Maria Miguel</cp:lastModifiedBy>
  <cp:revision>27</cp:revision>
  <dcterms:created xsi:type="dcterms:W3CDTF">2025-11-03T16:25:56Z</dcterms:created>
  <dcterms:modified xsi:type="dcterms:W3CDTF">2025-11-21T01:17:58Z</dcterms:modified>
</cp:coreProperties>
</file>