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C62F4A6-5224-48D7-9C12-AEBA98F9A5F3}" v="10" dt="2021-02-26T11:23:43.301"/>
    <p1510:client id="{99D0855D-3FF1-D9BA-EA55-3B19AD7F9C87}" v="8" dt="2021-02-25T13:38:37.35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8" d="100"/>
          <a:sy n="68" d="100"/>
        </p:scale>
        <p:origin x="79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DC7D4-69F4-4A1C-BEDF-CEFA315594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EB69E8-3252-4551-B790-57902405E0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82996-A26A-4FBD-A6E1-063E4052D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00C083-91B6-4558-AEBC-DDFE80825C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F6B70-5722-44A6-AC38-086D580D49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59610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A3CD9-3CA0-44B1-81DD-273619E5D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4CD134-195B-4A49-99F4-A34DCE9E798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11351A-C623-4353-BE00-6C03809ADE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56BD8-B48F-4650-B679-01718D862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7A1C5C-0687-4B5B-9075-F8EC8D24CA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6586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78E5F5-64F0-4481-8EF1-F89510CB8E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AA5118F-995F-4F0F-9195-88BBF47C9BC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E1B4B7-9497-434E-BEEE-FE2E63394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1EC7DB-0A06-403C-845B-178DCD50C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30ADA5-59EB-424B-AA0E-B114C7DAB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4751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F3D2A-B808-46F2-8E62-0E88F1104F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BBFEDA-40FE-4E8A-A51A-588F6E90D1D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AD415D-A84C-4557-AD8A-EF97DDCB6A8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802B2E-F89D-4BA4-BCFB-C227E21AC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6FF0EFA-3399-4D31-AE37-B10C1E1B1D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8C99C3-2541-4A62-A259-B8E2F7B91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55586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AA70F-6AB6-4AAD-89A8-6CAE43ED1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B4DA04A-19D2-481D-8A33-8757CCBED7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F93A5F5-78FC-4F04-8A2E-2B8866840C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3DB4D70-7B7C-424E-A2ED-D019A3186AD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08BDF26-BAC2-4048-A63E-F150C2032EF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89879-BD7F-41F0-B7BD-D92A358298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FDDD2E-69A5-4008-A219-8FD7B6A8AC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6AAC162-9CE1-4148-889F-27085A65FB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4962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3BD83E-7D7D-4E13-8BCA-261B09258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F503B19-10B6-4B38-8233-A5EFD1CA1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A5B988-7850-4310-BC60-DA4F56B81E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E74EF4-B53C-4E1B-8908-27CAC80A81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45186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E7ACF8-5A0D-42C2-A430-DA5FE1D2BA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6C2E5AF-400D-408C-B9BC-CFFE1CAF30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94E7B4E-E9FA-495C-AF77-B7EEFAF29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3408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0BD7D-2246-46E7-99E0-A50561DF78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9CF5B9-0112-41C4-9384-F944A578C0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AEF7923-DF30-4A4E-B95D-B41E269FFDA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D1D0A3-4B68-414D-8905-C5B70B940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B96DF5-D6B5-4D8F-A70F-FEBDA6EEA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C51A96-9117-402F-AF9B-EFCBFB7B04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61787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AEA7F3-1993-4B48-8EE6-0C49F3EEF1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8D4A35-C5AD-47E5-A1E7-6CE3909491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5B8721-2518-4160-8AC7-F677616BF5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06EB4D4-7C29-4268-ABE1-95FB568E0D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3CB969-F4C1-4C99-8185-4B4744E0C9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F071C9-4E80-4289-B60B-2388C006C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7986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4310C8-B432-47CE-B32E-AD6133A53F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B1404D-C047-4DF6-B74F-0E117D5BB8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1B823A-EB98-4976-B278-1FE1A32CD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325CA45-E5D5-4461-8688-85D34CAA7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65DBE-A0F5-43B1-BA9F-803A6F5641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5148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AFC0719-5632-4B58-9293-85723226413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FA8786-C264-4274-8ED5-DE38DCCFBE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4D5B59-B4E0-4C66-BD05-4784D2591D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F511B6-1255-4F80-939A-03EBD5DC7A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E8D1D-01D1-4090-983A-D9FD9F73C6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7557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65D6729-09DC-452A-919F-B75BE927A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401535-544F-44A6-8FBE-23D1F3CB440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D1BA28-AFAD-48F8-88C1-00FA413AD1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35C35E-97AA-4AF9-AD3B-4A80D34F5A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2F9786-1EF7-468D-88AF-19F33FFCD1D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9312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9" r:id="rId1"/>
    <p:sldLayoutId id="2147483740" r:id="rId2"/>
    <p:sldLayoutId id="2147483741" r:id="rId3"/>
    <p:sldLayoutId id="2147483742" r:id="rId4"/>
    <p:sldLayoutId id="2147483743" r:id="rId5"/>
    <p:sldLayoutId id="2147483744" r:id="rId6"/>
    <p:sldLayoutId id="2147483745" r:id="rId7"/>
    <p:sldLayoutId id="2147483746" r:id="rId8"/>
    <p:sldLayoutId id="2147483747" r:id="rId9"/>
    <p:sldLayoutId id="2147483748" r:id="rId10"/>
    <p:sldLayoutId id="214748374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yoclinic.org/diseases-conditions/angina/symptoms-causes/syc-20369373" TargetMode="External"/><Relationship Id="rId13" Type="http://schemas.openxmlformats.org/officeDocument/2006/relationships/hyperlink" Target="https://www.seasons.org/stage/wp-content/uploads/2018/03/shutterstock_569795062-2-min.jpg" TargetMode="External"/><Relationship Id="rId3" Type="http://schemas.openxmlformats.org/officeDocument/2006/relationships/hyperlink" Target="https://www.countrywidehealthcare.co.uk/blog/post/personal-hygiene-care-for-the-elderly" TargetMode="External"/><Relationship Id="rId7" Type="http://schemas.openxmlformats.org/officeDocument/2006/relationships/hyperlink" Target="https://www.gov.uk/government/publications/care-act-2014-part-1-factsheets" TargetMode="External"/><Relationship Id="rId12" Type="http://schemas.openxmlformats.org/officeDocument/2006/relationships/hyperlink" Target="https://www.istockphoto.com/photo/female-caregiver-serving-afternoon-tea-to-patien-gm1184318799-333322087" TargetMode="External"/><Relationship Id="rId2" Type="http://schemas.openxmlformats.org/officeDocument/2006/relationships/hyperlink" Target="https://www.cdc.gov/coronavirus/2019-ncov/need-extra-precautions/older-adults.html" TargetMode="External"/><Relationship Id="rId16" Type="http://schemas.openxmlformats.org/officeDocument/2006/relationships/hyperlink" Target="https://www.which.co.uk/later-life-care/home-care/technology-to-keep-you-safe/personal-alarms-azbn15v6qmgq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ich.co.uk/money/wills-and-probate/power-of-attorney/what-is-power-of-attorney-anlkg0k94v7z" TargetMode="External"/><Relationship Id="rId11" Type="http://schemas.openxmlformats.org/officeDocument/2006/relationships/hyperlink" Target="https://www.istockphoto.com/photo/nurse-comforting-senior-patient-gm1129903107-298650387" TargetMode="External"/><Relationship Id="rId5" Type="http://schemas.openxmlformats.org/officeDocument/2006/relationships/hyperlink" Target="https://elderlyfallprevention.com/assistive-devices/walking-aids/" TargetMode="External"/><Relationship Id="rId15" Type="http://schemas.openxmlformats.org/officeDocument/2006/relationships/hyperlink" Target="https://www.ucsfhealth.org/education/communicating-with-people-with-hearing-loss" TargetMode="External"/><Relationship Id="rId10" Type="http://schemas.openxmlformats.org/officeDocument/2006/relationships/hyperlink" Target="https://www.nhs.uk/conditions/dementia/about/" TargetMode="External"/><Relationship Id="rId4" Type="http://schemas.openxmlformats.org/officeDocument/2006/relationships/hyperlink" Target="https://companionsforseniors.com/2019/04/mood-swings-elderly-seniors/" TargetMode="External"/><Relationship Id="rId9" Type="http://schemas.openxmlformats.org/officeDocument/2006/relationships/hyperlink" Target="https://www.ghc.nhs.uk/news/patients-encouraged-to-attend-hospital-appointments-and-get-the-treatment-they-need/" TargetMode="External"/><Relationship Id="rId14" Type="http://schemas.openxmlformats.org/officeDocument/2006/relationships/hyperlink" Target="https://www.seniorlink.com/blog/activities-for-dementia-patients-50-tips-and-ideas-to-keep-patients-with-dementia-engage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5C470A1F-1726-40D1-A515-66B581CA9BF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2131" r="6769"/>
          <a:stretch/>
        </p:blipFill>
        <p:spPr>
          <a:xfrm>
            <a:off x="20" y="10"/>
            <a:ext cx="8668492" cy="685799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48600" y="545338"/>
            <a:ext cx="4023360" cy="5535725"/>
          </a:xfrm>
        </p:spPr>
        <p:txBody>
          <a:bodyPr>
            <a:normAutofit/>
          </a:bodyPr>
          <a:lstStyle/>
          <a:p>
            <a:r>
              <a:rPr lang="en-GB" sz="2800" i="1">
                <a:latin typeface="Century Gothic" panose="020B0502020202020204" pitchFamily="34" charset="0"/>
              </a:rPr>
              <a:t>       Just Giving Care</a:t>
            </a:r>
          </a:p>
          <a:p>
            <a:endParaRPr lang="en-GB" sz="2000" b="1"/>
          </a:p>
          <a:p>
            <a:endParaRPr lang="en-GB" sz="2000" b="1"/>
          </a:p>
          <a:p>
            <a:endParaRPr lang="en-GB" sz="2000" b="1"/>
          </a:p>
          <a:p>
            <a:r>
              <a:rPr lang="en-GB" sz="2000" i="1"/>
              <a:t>          PROMOTING QUALITY IN</a:t>
            </a:r>
          </a:p>
          <a:p>
            <a:r>
              <a:rPr lang="en-GB" sz="2000" i="1"/>
              <a:t>        Health &amp; Social Care           </a:t>
            </a:r>
          </a:p>
          <a:p>
            <a:endParaRPr lang="en-GB" sz="2000" i="1"/>
          </a:p>
          <a:p>
            <a:r>
              <a:rPr lang="en-GB" sz="2000" i="1"/>
              <a:t>                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14C45C-8EBB-406F-A0E5-86380894F877}"/>
              </a:ext>
            </a:extLst>
          </p:cNvPr>
          <p:cNvSpPr txBox="1"/>
          <p:nvPr/>
        </p:nvSpPr>
        <p:spPr>
          <a:xfrm flipH="1">
            <a:off x="8797456" y="4704523"/>
            <a:ext cx="30745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               </a:t>
            </a:r>
            <a:r>
              <a:rPr lang="en-GB" sz="2400" i="1"/>
              <a:t>Care Plan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48947B4-7D8A-43AE-9E6E-49A713F9A6D1}"/>
              </a:ext>
            </a:extLst>
          </p:cNvPr>
          <p:cNvSpPr txBox="1"/>
          <p:nvPr/>
        </p:nvSpPr>
        <p:spPr>
          <a:xfrm>
            <a:off x="0" y="6545943"/>
            <a:ext cx="2006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Seasons.org, 2018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E61819-7087-4C58-BFD1-DD6BC17E2CDD}"/>
              </a:ext>
            </a:extLst>
          </p:cNvPr>
          <p:cNvSpPr txBox="1"/>
          <p:nvPr/>
        </p:nvSpPr>
        <p:spPr>
          <a:xfrm>
            <a:off x="8668512" y="6536851"/>
            <a:ext cx="3523488" cy="3784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Justiner Demming 1810908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Close - up of people shaking hands&#10;&#10;Description automatically generated">
            <a:extLst>
              <a:ext uri="{FF2B5EF4-FFF2-40B4-BE49-F238E27FC236}">
                <a16:creationId xmlns:a16="http://schemas.microsoft.com/office/drawing/2014/main" id="{46EDC63A-47FE-4883-93F0-FB8B6FA69E4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091" r="23298"/>
          <a:stretch/>
        </p:blipFill>
        <p:spPr>
          <a:xfrm>
            <a:off x="3523475" y="-130629"/>
            <a:ext cx="866852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39DB8FB-91A2-4018-85BE-186D66B8CA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 fontScale="90000"/>
          </a:bodyPr>
          <a:lstStyle/>
          <a:p>
            <a:pPr marL="0" indent="0">
              <a:buNone/>
            </a:pPr>
            <a:r>
              <a:rPr lang="en-GB" sz="2200"/>
              <a:t>CARE PLAN </a:t>
            </a:r>
            <a:br>
              <a:rPr lang="en-GB" sz="2200"/>
            </a:br>
            <a:r>
              <a:rPr lang="en-US" sz="2200"/>
              <a:t>client: TOM JONES</a:t>
            </a:r>
            <a:br>
              <a:rPr lang="en-US" sz="2200"/>
            </a:br>
            <a:r>
              <a:rPr lang="en-US" sz="2200"/>
              <a:t>Reference 300176</a:t>
            </a:r>
            <a:br>
              <a:rPr lang="en-US" sz="2800"/>
            </a:br>
            <a:endParaRPr lang="en-GB" sz="2800"/>
          </a:p>
        </p:txBody>
      </p:sp>
      <p:sp>
        <p:nvSpPr>
          <p:cNvPr id="13" name="Content Placeholder 8">
            <a:extLst>
              <a:ext uri="{FF2B5EF4-FFF2-40B4-BE49-F238E27FC236}">
                <a16:creationId xmlns:a16="http://schemas.microsoft.com/office/drawing/2014/main" id="{C8DCE2E0-0E1A-45D2-8DAF-8FAC05CCC4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569" y="2423886"/>
            <a:ext cx="3438144" cy="375174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700"/>
              <a:t>The following pages provides for the building and development of comprehensive care plan, for a new client. It is based up on information drawn from the following client's assessment records, as appropriate to the client's individual needs and circumstances.</a:t>
            </a:r>
          </a:p>
          <a:p>
            <a:pPr marL="0" indent="0">
              <a:buNone/>
            </a:pPr>
            <a:r>
              <a:rPr lang="en-US" sz="1700">
                <a:cs typeface="Calibri"/>
              </a:rPr>
              <a:t>The guidelines of our company follows the care Act 2014. </a:t>
            </a:r>
          </a:p>
          <a:p>
            <a:pPr marL="0" indent="0">
              <a:buNone/>
            </a:pPr>
            <a:r>
              <a:rPr lang="en-US" sz="1700">
                <a:cs typeface="Calibri"/>
              </a:rPr>
              <a:t>Just giving care was awarded outstanding by CQC, and that is because </a:t>
            </a:r>
            <a:r>
              <a:rPr lang="en-US" sz="1700">
                <a:ea typeface="+mn-lt"/>
                <a:cs typeface="+mn-lt"/>
              </a:rPr>
              <a:t>the company is performing exceptionally well.</a:t>
            </a:r>
            <a:endParaRPr lang="en-US" sz="1700"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97AC27-42D3-4257-84C3-97A2941EED57}"/>
              </a:ext>
            </a:extLst>
          </p:cNvPr>
          <p:cNvSpPr txBox="1"/>
          <p:nvPr/>
        </p:nvSpPr>
        <p:spPr>
          <a:xfrm>
            <a:off x="3629465" y="6360296"/>
            <a:ext cx="41499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Martin Prescott, 2019</a:t>
            </a:r>
          </a:p>
        </p:txBody>
      </p:sp>
    </p:spTree>
    <p:extLst>
      <p:ext uri="{BB962C8B-B14F-4D97-AF65-F5344CB8AC3E}">
        <p14:creationId xmlns:p14="http://schemas.microsoft.com/office/powerpoint/2010/main" val="15358788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FC9BE17-9A7B-462D-AE50-3D87773873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person, indoor, window&#10;&#10;Description automatically generated">
            <a:extLst>
              <a:ext uri="{FF2B5EF4-FFF2-40B4-BE49-F238E27FC236}">
                <a16:creationId xmlns:a16="http://schemas.microsoft.com/office/drawing/2014/main" id="{A3066C9F-46B9-4F03-8FA9-1580ACA6B9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41" t="9091" r="14757"/>
          <a:stretch/>
        </p:blipFill>
        <p:spPr>
          <a:xfrm>
            <a:off x="3524593" y="40093"/>
            <a:ext cx="8668512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3EBE8569-6AEC-4B8C-8D53-2DE337CDB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8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E7DDD9-A81C-4A62-8980-A5F0957B90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5851" y="280560"/>
            <a:ext cx="3747178" cy="1418047"/>
          </a:xfrm>
        </p:spPr>
        <p:txBody>
          <a:bodyPr anchor="b">
            <a:normAutofit/>
          </a:bodyPr>
          <a:lstStyle/>
          <a:p>
            <a:r>
              <a:rPr lang="en-GB" sz="2800"/>
              <a:t>CARE PLAN GUIDANCE</a:t>
            </a:r>
            <a:br>
              <a:rPr lang="en-GB" sz="2800"/>
            </a:br>
            <a:endParaRPr lang="en-GB" sz="280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rgbClr val="D5D5D5"/>
          </a:solidFill>
          <a:ln w="3175">
            <a:solidFill>
              <a:srgbClr val="D5D5D5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9D9E4D-369E-4DB0-BA8C-89BAC64F64B8}"/>
              </a:ext>
            </a:extLst>
          </p:cNvPr>
          <p:cNvSpPr txBox="1"/>
          <p:nvPr/>
        </p:nvSpPr>
        <p:spPr>
          <a:xfrm>
            <a:off x="202715" y="1893648"/>
            <a:ext cx="3465014" cy="535531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>
                <a:cs typeface="Calibri"/>
              </a:rPr>
              <a:t>1 Client Details.</a:t>
            </a:r>
            <a:endParaRPr lang="en-GB">
              <a:highlight>
                <a:srgbClr val="FFFF00"/>
              </a:highlight>
              <a:cs typeface="Calibri"/>
            </a:endParaRPr>
          </a:p>
          <a:p>
            <a:r>
              <a:rPr lang="en-GB">
                <a:cs typeface="Calibri"/>
              </a:rPr>
              <a:t>2 Medical Professionals</a:t>
            </a:r>
            <a:endParaRPr lang="en-GB"/>
          </a:p>
          <a:p>
            <a:r>
              <a:rPr lang="en-GB">
                <a:cs typeface="Calibri"/>
              </a:rPr>
              <a:t>3 Health, Medication &amp; Allergies</a:t>
            </a:r>
            <a:endParaRPr lang="en-GB"/>
          </a:p>
          <a:p>
            <a:r>
              <a:rPr lang="en-GB">
                <a:cs typeface="Calibri"/>
              </a:rPr>
              <a:t>4 Sensory and Cognitive</a:t>
            </a:r>
          </a:p>
          <a:p>
            <a:r>
              <a:rPr lang="en-GB">
                <a:cs typeface="Calibri"/>
              </a:rPr>
              <a:t>5. Communication Needs.</a:t>
            </a:r>
            <a:endParaRPr lang="en-GB">
              <a:highlight>
                <a:srgbClr val="FFFF00"/>
              </a:highlight>
              <a:cs typeface="Calibri"/>
            </a:endParaRPr>
          </a:p>
          <a:p>
            <a:r>
              <a:rPr lang="en-GB">
                <a:cs typeface="Calibri"/>
              </a:rPr>
              <a:t>6 Hobbies and interests.</a:t>
            </a:r>
          </a:p>
          <a:p>
            <a:r>
              <a:rPr lang="en-GB"/>
              <a:t>7 Mobility</a:t>
            </a:r>
            <a:endParaRPr lang="en-GB">
              <a:cs typeface="Calibri"/>
            </a:endParaRPr>
          </a:p>
          <a:p>
            <a:r>
              <a:rPr lang="en-GB"/>
              <a:t>8 Personal</a:t>
            </a:r>
            <a:r>
              <a:rPr lang="en-GB">
                <a:cs typeface="Calibri"/>
              </a:rPr>
              <a:t> Hygiene</a:t>
            </a:r>
          </a:p>
          <a:p>
            <a:r>
              <a:rPr lang="en-GB"/>
              <a:t>9 Daily lifestyle and activities</a:t>
            </a:r>
            <a:endParaRPr lang="en-GB">
              <a:cs typeface="Calibri"/>
            </a:endParaRPr>
          </a:p>
          <a:p>
            <a:r>
              <a:rPr lang="en-GB"/>
              <a:t>10 Religion, Culture and beliefs. </a:t>
            </a:r>
            <a:endParaRPr lang="en-GB">
              <a:ea typeface="+mn-lt"/>
              <a:cs typeface="+mn-lt"/>
            </a:endParaRPr>
          </a:p>
          <a:p>
            <a:r>
              <a:rPr lang="en-GB">
                <a:cs typeface="Calibri" panose="020F0502020204030204"/>
              </a:rPr>
              <a:t>11  Risk assessment</a:t>
            </a:r>
          </a:p>
          <a:p>
            <a:r>
              <a:rPr lang="en-GB">
                <a:cs typeface="Calibri" panose="020F0502020204030204"/>
              </a:rPr>
              <a:t>12 What is important to the person.</a:t>
            </a:r>
          </a:p>
          <a:p>
            <a:r>
              <a:rPr lang="en-GB">
                <a:cs typeface="Calibri" panose="020F0502020204030204"/>
              </a:rPr>
              <a:t>13. Important dates.</a:t>
            </a:r>
          </a:p>
          <a:p>
            <a:r>
              <a:rPr lang="en-GB">
                <a:cs typeface="Calibri" panose="020F0502020204030204"/>
              </a:rPr>
              <a:t>14. ICT</a:t>
            </a:r>
          </a:p>
          <a:p>
            <a:r>
              <a:rPr lang="en-GB">
                <a:cs typeface="Calibri" panose="020F0502020204030204"/>
              </a:rPr>
              <a:t>15. Finance</a:t>
            </a:r>
          </a:p>
          <a:p>
            <a:endParaRPr lang="en-GB">
              <a:cs typeface="Calibri" panose="020F0502020204030204"/>
            </a:endParaRPr>
          </a:p>
          <a:p>
            <a:endParaRPr lang="en-GB">
              <a:cs typeface="Calibri" panose="020F0502020204030204"/>
            </a:endParaRPr>
          </a:p>
          <a:p>
            <a:endParaRPr lang="en-GB">
              <a:cs typeface="Calibri" panose="020F0502020204030204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FCF572-F2BB-4E80-9319-4AA0FCFDBF20}"/>
              </a:ext>
            </a:extLst>
          </p:cNvPr>
          <p:cNvSpPr txBox="1"/>
          <p:nvPr/>
        </p:nvSpPr>
        <p:spPr>
          <a:xfrm>
            <a:off x="8249286" y="6528751"/>
            <a:ext cx="30761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>
                <a:solidFill>
                  <a:schemeClr val="bg1"/>
                </a:solidFill>
              </a:rPr>
              <a:t>Realpeoplegroup</a:t>
            </a:r>
            <a:r>
              <a:rPr lang="en-US" dirty="0">
                <a:solidFill>
                  <a:schemeClr val="bg1"/>
                </a:solidFill>
              </a:rPr>
              <a:t>, 2019</a:t>
            </a:r>
          </a:p>
        </p:txBody>
      </p:sp>
    </p:spTree>
    <p:extLst>
      <p:ext uri="{BB962C8B-B14F-4D97-AF65-F5344CB8AC3E}">
        <p14:creationId xmlns:p14="http://schemas.microsoft.com/office/powerpoint/2010/main" val="378852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0D2E86-AF8B-4F67-8117-69AEB4B27F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Client Details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32834-DC8E-460B-B86D-A1EA6B1BDF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20000"/>
          </a:bodyPr>
          <a:lstStyle/>
          <a:p>
            <a:pPr marL="0" indent="0">
              <a:buNone/>
            </a:pPr>
            <a:r>
              <a:rPr lang="en-GB">
                <a:cs typeface="Calibri"/>
              </a:rPr>
              <a:t>Client:</a:t>
            </a:r>
            <a:r>
              <a:rPr lang="en-GB" b="1">
                <a:cs typeface="Calibri"/>
              </a:rPr>
              <a:t>  </a:t>
            </a:r>
            <a:r>
              <a:rPr lang="en-GB">
                <a:cs typeface="Calibri"/>
              </a:rPr>
              <a:t>Mr Tom Jones                                   D.O.B: 17/02/1936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Address: 15 Beach Grove                             Age: 85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Westside, Birmingham                                 Religion: None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                                                                         Ethnicity: White British </a:t>
            </a:r>
          </a:p>
          <a:p>
            <a:pPr marL="0" indent="0" algn="r">
              <a:buNone/>
            </a:pPr>
            <a:endParaRPr lang="en-GB">
              <a:cs typeface="Calibri"/>
            </a:endParaRPr>
          </a:p>
          <a:p>
            <a:pPr marL="0" indent="0">
              <a:buNone/>
            </a:pPr>
            <a:r>
              <a:rPr lang="en-GB">
                <a:cs typeface="Calibri"/>
              </a:rPr>
              <a:t>B85 9QQ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Telephone: 0121 456789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Mr Jones is an 85-year-old man who lives at his home address which is privately owned bungalow with his wife and two cats. He has 2 sons  who visit him and his wife every weekend. Mr jones also has a daughter and 2 grandchildren.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Access to Mr and Mrs Jones house, is via key Safe.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Staff visit Mr Jones two times a day, Monday to Friday.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7503581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146016-13F5-4AB7-825A-521EF2E6BC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>
                <a:cs typeface="Calibri Light"/>
              </a:rPr>
              <a:t>Medical professionals that are involved in the care of Mr Jones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119BCF-872E-4187-8E8B-D3378313DC9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GP Information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Dr Smith 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1 Valley Surgery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Westside, Birmingham 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B85 9QT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01214563524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4D2E85-AC9E-4E3D-B7E1-FB71EDEB8E1A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Community Nurse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Nancy Tucker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1 Valley Surgery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Westside, Birmingham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B85 9QT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01214563524</a:t>
            </a:r>
          </a:p>
        </p:txBody>
      </p:sp>
    </p:spTree>
    <p:extLst>
      <p:ext uri="{BB962C8B-B14F-4D97-AF65-F5344CB8AC3E}">
        <p14:creationId xmlns:p14="http://schemas.microsoft.com/office/powerpoint/2010/main" val="2599759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2381B7-B5D5-4578-972A-47DEC069C7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Health/Medication and Allergies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880AF6-1C90-417D-80B6-670DC5912C1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Mr Jones Health Conditions:</a:t>
            </a:r>
          </a:p>
          <a:p>
            <a:pPr marL="514350" indent="-514350">
              <a:buAutoNum type="arabicPeriod"/>
            </a:pPr>
            <a:r>
              <a:rPr lang="en-GB">
                <a:cs typeface="Calibri"/>
              </a:rPr>
              <a:t>Hypertension</a:t>
            </a:r>
          </a:p>
          <a:p>
            <a:pPr marL="514350" indent="-514350">
              <a:buAutoNum type="arabicPeriod"/>
            </a:pPr>
            <a:r>
              <a:rPr lang="en-GB">
                <a:cs typeface="Calibri"/>
              </a:rPr>
              <a:t>Hypothyroidism</a:t>
            </a:r>
          </a:p>
          <a:p>
            <a:pPr marL="514350" indent="-514350">
              <a:buAutoNum type="arabicPeriod"/>
            </a:pPr>
            <a:r>
              <a:rPr lang="en-GB">
                <a:cs typeface="Calibri"/>
              </a:rPr>
              <a:t>Angina</a:t>
            </a:r>
          </a:p>
          <a:p>
            <a:pPr marL="514350" indent="-514350">
              <a:buAutoNum type="arabicPeriod"/>
            </a:pPr>
            <a:r>
              <a:rPr lang="en-GB">
                <a:cs typeface="Calibri"/>
              </a:rPr>
              <a:t>Stress and Anxiety Referred to IAPT by GP</a:t>
            </a:r>
          </a:p>
          <a:p>
            <a:pPr marL="514350" indent="-514350">
              <a:buAutoNum type="arabicPeriod"/>
            </a:pPr>
            <a:r>
              <a:rPr lang="en-GB">
                <a:cs typeface="Calibri"/>
              </a:rPr>
              <a:t>Dementia</a:t>
            </a:r>
          </a:p>
          <a:p>
            <a:pPr marL="514350" indent="-514350">
              <a:buAutoNum type="arabicPeriod"/>
            </a:pPr>
            <a:r>
              <a:rPr lang="en-GB">
                <a:cs typeface="Calibri"/>
              </a:rPr>
              <a:t>Deafness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119E73-9161-48A0-8E2A-AD4B898318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>
                <a:cs typeface="Calibri"/>
              </a:rPr>
              <a:t>Medication regime as prescribed by the GP. </a:t>
            </a:r>
            <a:endParaRPr lang="en-US" sz="2400">
              <a:cs typeface="Calibri"/>
            </a:endParaRPr>
          </a:p>
          <a:p>
            <a:r>
              <a:rPr lang="en-GB" sz="2400">
                <a:cs typeface="Calibri"/>
              </a:rPr>
              <a:t>Losartan                      once daily</a:t>
            </a:r>
          </a:p>
          <a:p>
            <a:r>
              <a:rPr lang="en-GB" sz="2400">
                <a:cs typeface="Calibri"/>
              </a:rPr>
              <a:t>Levothyroxine            once daily</a:t>
            </a:r>
          </a:p>
          <a:p>
            <a:r>
              <a:rPr lang="en-GB" sz="2400">
                <a:cs typeface="Calibri"/>
              </a:rPr>
              <a:t>Glyceryl Trinitrate     when required</a:t>
            </a:r>
            <a:endParaRPr lang="en-GB" sz="2400"/>
          </a:p>
          <a:p>
            <a:r>
              <a:rPr lang="en-GB" sz="2400">
                <a:cs typeface="Calibri"/>
              </a:rPr>
              <a:t>Memantine                once daily</a:t>
            </a:r>
          </a:p>
          <a:p>
            <a:endParaRPr lang="en-GB" sz="2400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80F6BCC-E4D3-46B0-8D1A-72662B41A73F}"/>
              </a:ext>
            </a:extLst>
          </p:cNvPr>
          <p:cNvSpPr txBox="1"/>
          <p:nvPr/>
        </p:nvSpPr>
        <p:spPr>
          <a:xfrm>
            <a:off x="6262777" y="4724400"/>
            <a:ext cx="484229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solidFill>
                  <a:srgbClr val="FF0000"/>
                </a:solidFill>
                <a:cs typeface="Calibri"/>
              </a:rPr>
              <a:t>Allergies</a:t>
            </a:r>
            <a:r>
              <a:rPr lang="en-GB" sz="2400">
                <a:cs typeface="Calibri"/>
              </a:rPr>
              <a:t>: Mr Jones has a Peanut allergy and has EpiPen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AC6A52-A291-465D-A2DA-B796BD622B84}"/>
              </a:ext>
            </a:extLst>
          </p:cNvPr>
          <p:cNvSpPr txBox="1"/>
          <p:nvPr/>
        </p:nvSpPr>
        <p:spPr>
          <a:xfrm>
            <a:off x="360973" y="5975404"/>
            <a:ext cx="424207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(Mayo Clinic. 2021)</a:t>
            </a:r>
          </a:p>
          <a:p>
            <a:endParaRPr lang="en-GB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471139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505BB-FFB7-4C90-9405-B0126D6023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Sensory and Cognitive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25E7BD-7F3E-4B9A-9A9B-3D02C73D6503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>
                <a:latin typeface="Comic Sans MS"/>
                <a:cs typeface="Calibri"/>
              </a:rPr>
              <a:t>Dementia</a:t>
            </a:r>
            <a:endParaRPr lang="en-US">
              <a:latin typeface="Comic Sans MS"/>
            </a:endParaRPr>
          </a:p>
          <a:p>
            <a:r>
              <a:rPr lang="en-GB">
                <a:latin typeface="Comic Sans MS"/>
                <a:cs typeface="Calibri"/>
              </a:rPr>
              <a:t>Speech/ speech therapy.</a:t>
            </a:r>
          </a:p>
          <a:p>
            <a:r>
              <a:rPr lang="en-GB">
                <a:latin typeface="Comic Sans MS"/>
                <a:cs typeface="Calibri"/>
              </a:rPr>
              <a:t>Eye care </a:t>
            </a:r>
          </a:p>
          <a:p>
            <a:r>
              <a:rPr lang="en-GB">
                <a:latin typeface="Comic Sans MS"/>
                <a:cs typeface="Calibri"/>
              </a:rPr>
              <a:t>Ear care</a:t>
            </a:r>
          </a:p>
          <a:p>
            <a:r>
              <a:rPr lang="en-GB">
                <a:latin typeface="Comic Sans MS"/>
                <a:cs typeface="Calibri"/>
              </a:rPr>
              <a:t>Disability aids.</a:t>
            </a:r>
          </a:p>
          <a:p>
            <a:endParaRPr lang="en-GB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E69202-86BC-4D0D-9AD5-1B62E1E165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44771" y="1607911"/>
            <a:ext cx="5702996" cy="550410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>
                <a:latin typeface="Comic Sans MS"/>
                <a:cs typeface="Calibri"/>
              </a:rPr>
              <a:t>Mr Jones is currently having cognitive therapy due to him suffering with dementia and depression.</a:t>
            </a:r>
            <a:endParaRPr lang="en-US">
              <a:latin typeface="Comic Sans MS"/>
            </a:endParaRPr>
          </a:p>
          <a:p>
            <a:pPr marL="457200" indent="-457200"/>
            <a:r>
              <a:rPr lang="en-GB">
                <a:latin typeface="Comic Sans MS"/>
                <a:cs typeface="Calibri"/>
              </a:rPr>
              <a:t>Dementia is a syndrome, which is a group of related symptoms. These symptoms are corresponding with an occurring decrease within the brain function.</a:t>
            </a:r>
          </a:p>
          <a:p>
            <a:pPr marL="457200" indent="-457200"/>
            <a:r>
              <a:rPr lang="en-GB">
                <a:latin typeface="Comic Sans MS"/>
                <a:cs typeface="Calibri"/>
              </a:rPr>
              <a:t>There is not just one cause for having dementia, there are many different types and causes.</a:t>
            </a:r>
          </a:p>
          <a:p>
            <a:pPr marL="457200" indent="-457200"/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pPr>
              <a:buNone/>
            </a:pPr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3485A7-D0C6-466C-87E3-011F75D38DA6}"/>
              </a:ext>
            </a:extLst>
          </p:cNvPr>
          <p:cNvSpPr txBox="1"/>
          <p:nvPr/>
        </p:nvSpPr>
        <p:spPr>
          <a:xfrm>
            <a:off x="722264" y="568091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(NHS, 2020)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9316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F3595-E4A6-4F21-B7CF-678390AA11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Communication Needs.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498E8A-6F61-4973-8B77-23FE09E04E0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>
                <a:latin typeface="Comic Sans MS"/>
                <a:cs typeface="Calibri"/>
              </a:rPr>
              <a:t>First Language- English</a:t>
            </a:r>
            <a:endParaRPr lang="en-US">
              <a:latin typeface="Comic Sans MS"/>
            </a:endParaRPr>
          </a:p>
          <a:p>
            <a:r>
              <a:rPr lang="en-GB" sz="2600">
                <a:latin typeface="Comic Sans MS"/>
                <a:cs typeface="Calibri"/>
              </a:rPr>
              <a:t>Hearing aids</a:t>
            </a:r>
            <a:endParaRPr lang="en-GB">
              <a:latin typeface="Comic Sans MS"/>
            </a:endParaRPr>
          </a:p>
          <a:p>
            <a:r>
              <a:rPr lang="en-GB" sz="2600">
                <a:latin typeface="Comic Sans MS"/>
                <a:cs typeface="Calibri"/>
              </a:rPr>
              <a:t>Confused state leads to poor communication</a:t>
            </a:r>
            <a:endParaRPr lang="en-GB">
              <a:latin typeface="Comic Sans MS"/>
            </a:endParaRPr>
          </a:p>
          <a:p>
            <a:r>
              <a:rPr lang="en-GB" sz="2600">
                <a:latin typeface="Comic Sans MS"/>
                <a:cs typeface="Calibri"/>
              </a:rPr>
              <a:t>Needs help with writing</a:t>
            </a:r>
            <a:endParaRPr lang="en-GB">
              <a:latin typeface="Comic Sans MS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2238FA-3B75-4ACC-80E9-A8129FE2FF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256962" cy="448531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600">
                <a:latin typeface="Comic Sans MS"/>
                <a:cs typeface="Calibri"/>
              </a:rPr>
              <a:t>Mr Jones, requires hearing aids, as he struggles to hear clearly.</a:t>
            </a:r>
          </a:p>
          <a:p>
            <a:r>
              <a:rPr lang="en-GB" sz="2600">
                <a:latin typeface="Comic Sans MS"/>
                <a:cs typeface="Calibri"/>
              </a:rPr>
              <a:t>Due to Mr Jones having dementia, he tends to get confused which leads him to developing poor communication skills.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52AC8F9-0693-4C39-A8C0-5DA1E2E74D04}"/>
              </a:ext>
            </a:extLst>
          </p:cNvPr>
          <p:cNvSpPr txBox="1"/>
          <p:nvPr/>
        </p:nvSpPr>
        <p:spPr>
          <a:xfrm>
            <a:off x="544286" y="5791200"/>
            <a:ext cx="2743200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(Communicating with People with Hearing Loss,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7574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41A5A-6647-4F01-93DB-442BB07A11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Hobbies, Interests and habits  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8B403-E7EE-41D4-B16B-063CE25AFF7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>
                <a:latin typeface="Comic Sans MS"/>
                <a:cs typeface="Calibri"/>
              </a:rPr>
              <a:t>Hobbies:</a:t>
            </a:r>
          </a:p>
          <a:p>
            <a:pPr marL="457200" indent="-457200"/>
            <a:r>
              <a:rPr lang="en-GB" sz="2600">
                <a:latin typeface="Comic Sans MS"/>
                <a:cs typeface="Calibri"/>
              </a:rPr>
              <a:t>Looking after and walking his dogs with his son.</a:t>
            </a:r>
          </a:p>
          <a:p>
            <a:pPr marL="457200" indent="-457200"/>
            <a:r>
              <a:rPr lang="en-GB" sz="2600">
                <a:latin typeface="Comic Sans MS"/>
                <a:cs typeface="Calibri"/>
              </a:rPr>
              <a:t>Looking at memory pictures</a:t>
            </a:r>
          </a:p>
          <a:p>
            <a:pPr marL="457200" indent="-457200"/>
            <a:r>
              <a:rPr lang="en-GB" sz="2600">
                <a:latin typeface="Comic Sans MS"/>
                <a:ea typeface="+mn-lt"/>
                <a:cs typeface="+mn-lt"/>
              </a:rPr>
              <a:t>Collecting colouring in books.</a:t>
            </a:r>
            <a:endParaRPr lang="en-US" sz="2600">
              <a:latin typeface="Comic Sans MS"/>
              <a:ea typeface="+mn-lt"/>
              <a:cs typeface="+mn-lt"/>
            </a:endParaRPr>
          </a:p>
          <a:p>
            <a:pPr marL="457200" indent="-457200"/>
            <a:r>
              <a:rPr lang="en-GB" sz="2600">
                <a:latin typeface="Comic Sans MS"/>
                <a:ea typeface="+mn-lt"/>
                <a:cs typeface="+mn-lt"/>
              </a:rPr>
              <a:t>Doing jigsaw Puzzles.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F826AEB-8F0E-49E2-BD64-AA1F61586119}"/>
              </a:ext>
            </a:extLst>
          </p:cNvPr>
          <p:cNvSpPr txBox="1"/>
          <p:nvPr/>
        </p:nvSpPr>
        <p:spPr>
          <a:xfrm>
            <a:off x="511350" y="6170246"/>
            <a:ext cx="323724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(Stringfellow, 2020)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4296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1D1C16-941F-434D-9C17-5CE7694D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Mobility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69E318-4EEA-41D8-AF7D-7E6F5CCDFA0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cs typeface="Calibri" panose="020F0502020204030204"/>
              </a:rPr>
              <a:t>Capability/ Aids needed- standing and walking</a:t>
            </a:r>
            <a:endParaRPr lang="en-US"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cs typeface="Calibri"/>
              </a:rPr>
              <a:t>Bathing aids</a:t>
            </a:r>
          </a:p>
          <a:p>
            <a:pPr marL="0" indent="0">
              <a:buNone/>
            </a:pPr>
            <a:r>
              <a:rPr lang="en-GB">
                <a:cs typeface="Calibri"/>
              </a:rPr>
              <a:t>Using the toilet- Effect of medications.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E4A106-BCAB-4A3C-8542-BE40A71E47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43172" y="1549854"/>
            <a:ext cx="5740400" cy="570116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omic Sans MS"/>
                <a:cs typeface="Calibri" panose="020F0502020204030204"/>
              </a:rPr>
              <a:t>Due to all the medication Mr Jones is on he is starting to become </a:t>
            </a:r>
            <a:r>
              <a:rPr lang="en-GB">
                <a:latin typeface="Comic Sans MS"/>
                <a:ea typeface="+mn-lt"/>
                <a:cs typeface="+mn-lt"/>
              </a:rPr>
              <a:t>incontinence.</a:t>
            </a:r>
            <a:endParaRPr lang="en-GB">
              <a:latin typeface="Comic Sans MS"/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latin typeface="Comic Sans MS"/>
                <a:cs typeface="Calibri" panose="020F0502020204030204"/>
              </a:rPr>
              <a:t>Mr jones, is also aided with a walking frame and walking stick to help him with his balance. </a:t>
            </a:r>
          </a:p>
          <a:p>
            <a:pPr marL="0" indent="0">
              <a:buNone/>
            </a:pPr>
            <a:r>
              <a:rPr lang="en-GB">
                <a:latin typeface="Comic Sans MS"/>
                <a:cs typeface="Calibri" panose="020F0502020204030204"/>
              </a:rPr>
              <a:t>When It comes to mealtime and drinks, staff are required to aid Mr Jones when needed.</a:t>
            </a: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CDC55F5-F485-45B4-9303-87759FB05D22}"/>
              </a:ext>
            </a:extLst>
          </p:cNvPr>
          <p:cNvSpPr txBox="1"/>
          <p:nvPr/>
        </p:nvSpPr>
        <p:spPr>
          <a:xfrm>
            <a:off x="471715" y="6045200"/>
            <a:ext cx="368662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(Walking Aids | Elderly Fall Prevention,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0838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A5B6BD-98BE-47BD-AC10-516B1E104E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Personal Hygiene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A4E038-A320-4F74-996A-A482DD15A75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omic Sans MS"/>
                <a:cs typeface="Calibri"/>
              </a:rPr>
              <a:t>Bathing and Showering preferences.</a:t>
            </a:r>
          </a:p>
          <a:p>
            <a:r>
              <a:rPr lang="en-GB">
                <a:latin typeface="Comic Sans MS"/>
                <a:cs typeface="Calibri"/>
              </a:rPr>
              <a:t>Dental Care</a:t>
            </a:r>
          </a:p>
          <a:p>
            <a:r>
              <a:rPr lang="en-GB">
                <a:latin typeface="Comic Sans MS"/>
                <a:cs typeface="Calibri"/>
              </a:rPr>
              <a:t>Hair</a:t>
            </a:r>
          </a:p>
          <a:p>
            <a:r>
              <a:rPr lang="en-GB">
                <a:latin typeface="Comic Sans MS"/>
                <a:cs typeface="Calibri"/>
              </a:rPr>
              <a:t>Nail Care</a:t>
            </a:r>
          </a:p>
          <a:p>
            <a:r>
              <a:rPr lang="en-GB">
                <a:latin typeface="Comic Sans MS"/>
                <a:cs typeface="Calibri"/>
              </a:rPr>
              <a:t>Dressing</a:t>
            </a:r>
          </a:p>
          <a:p>
            <a:endParaRPr lang="en-GB">
              <a:cs typeface="Calibri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A4A4FC-6E3C-46FD-A1FD-7C0FAD66243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omic Sans MS"/>
                <a:cs typeface="Calibri" panose="020F0502020204030204"/>
              </a:rPr>
              <a:t>Mr Jones, prefers to have his chair aid in the shower as his mobility isn't the best and his legs tend to get tired.</a:t>
            </a:r>
            <a:endParaRPr lang="en-US">
              <a:latin typeface="Comic Sans MS"/>
            </a:endParaRPr>
          </a:p>
          <a:p>
            <a:pPr marL="0" indent="0">
              <a:buNone/>
            </a:pPr>
            <a:endParaRPr lang="en-GB">
              <a:latin typeface="Comic Sans MS"/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latin typeface="Comic Sans MS"/>
                <a:cs typeface="Calibri" panose="020F0502020204030204"/>
              </a:rPr>
              <a:t>Dental care and dressing – Mr Jones likes to stay independent as much as possible but may need assistance over time.</a:t>
            </a: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A164EF-8123-452E-9748-C894C154D987}"/>
              </a:ext>
            </a:extLst>
          </p:cNvPr>
          <p:cNvSpPr txBox="1"/>
          <p:nvPr/>
        </p:nvSpPr>
        <p:spPr>
          <a:xfrm>
            <a:off x="776514" y="6117771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(Clayton, 2017)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01776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C9670D-8E05-43D0-BA8F-01F3FF4F35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Daily Lifestyle and Activities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1FCAE7-F820-4124-A1D2-8B080B9D37F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>
                <a:latin typeface="Comic Sans MS"/>
                <a:cs typeface="Calibri" panose="020F0502020204030204"/>
              </a:rPr>
              <a:t>Shopping</a:t>
            </a:r>
          </a:p>
          <a:p>
            <a:pPr marL="457200" indent="-457200"/>
            <a:r>
              <a:rPr lang="en-GB">
                <a:latin typeface="Comic Sans MS"/>
                <a:cs typeface="Calibri" panose="020F0502020204030204"/>
              </a:rPr>
              <a:t>Dementia residential day care</a:t>
            </a:r>
          </a:p>
          <a:p>
            <a:pPr marL="457200" indent="-457200"/>
            <a:r>
              <a:rPr lang="en-GB">
                <a:latin typeface="Comic Sans MS"/>
                <a:cs typeface="Calibri" panose="020F0502020204030204"/>
              </a:rPr>
              <a:t>Visits to pubs</a:t>
            </a:r>
          </a:p>
          <a:p>
            <a:pPr marL="457200" indent="-457200"/>
            <a:r>
              <a:rPr lang="en-GB">
                <a:latin typeface="Comic Sans MS"/>
                <a:cs typeface="Calibri" panose="020F0502020204030204"/>
              </a:rPr>
              <a:t>Gardening</a:t>
            </a:r>
          </a:p>
          <a:p>
            <a:pPr marL="0" indent="0">
              <a:buNone/>
            </a:pPr>
            <a:r>
              <a:rPr lang="en-GB">
                <a:cs typeface="Calibri" panose="020F0502020204030204"/>
              </a:rPr>
              <a:t> 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131CCB-CA6F-4DA1-B333-C0594557D9C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omic Sans MS"/>
                <a:cs typeface="Calibri"/>
              </a:rPr>
              <a:t>Mr Jones, would do various activities daily but due to his health and the Covid-19 pandemic arising he is unable to continue his daily activities as he has had to become isolated in his home. 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207F465-0685-4C92-8B2D-2821E17AE22C}"/>
              </a:ext>
            </a:extLst>
          </p:cNvPr>
          <p:cNvSpPr txBox="1"/>
          <p:nvPr/>
        </p:nvSpPr>
        <p:spPr>
          <a:xfrm>
            <a:off x="419606" y="6034730"/>
            <a:ext cx="343988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(COVID-19 and Your Health,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417859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055F8D-D57B-4995-A696-1006A7B54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Religion, culture and Beliefs 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3F3612-6E4D-48C3-9555-F59963F7456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omic Sans MS"/>
                <a:cs typeface="Calibri"/>
              </a:rPr>
              <a:t>Prefer place of worship</a:t>
            </a:r>
          </a:p>
          <a:p>
            <a:r>
              <a:rPr lang="en-GB">
                <a:latin typeface="Comic Sans MS"/>
                <a:cs typeface="Calibri"/>
              </a:rPr>
              <a:t>Religion</a:t>
            </a:r>
          </a:p>
          <a:p>
            <a:r>
              <a:rPr lang="en-GB">
                <a:latin typeface="Comic Sans MS"/>
                <a:cs typeface="Calibri"/>
              </a:rPr>
              <a:t>Religious festivals and customs.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4140C0-9C4F-4311-90D7-B9F1F3E3773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omic Sans MS"/>
                <a:cs typeface="Calibri"/>
              </a:rPr>
              <a:t>Mr Jones has not stated any religion, culture or beliefs.</a:t>
            </a:r>
            <a:endParaRPr lang="en-GB">
              <a:latin typeface="Comic Sans MS"/>
            </a:endParaRPr>
          </a:p>
        </p:txBody>
      </p:sp>
    </p:spTree>
    <p:extLst>
      <p:ext uri="{BB962C8B-B14F-4D97-AF65-F5344CB8AC3E}">
        <p14:creationId xmlns:p14="http://schemas.microsoft.com/office/powerpoint/2010/main" val="794724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CC0138-8B12-4A0C-AE86-005122D54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Behaviour and Risks</a:t>
            </a:r>
          </a:p>
          <a:p>
            <a:endParaRPr lang="en-GB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237975-881B-48ED-AD76-94859F80A83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omic Sans MS"/>
                <a:cs typeface="Calibri"/>
              </a:rPr>
              <a:t>Challenging behaviour</a:t>
            </a:r>
          </a:p>
          <a:p>
            <a:r>
              <a:rPr lang="en-GB">
                <a:latin typeface="Comic Sans MS"/>
                <a:cs typeface="Calibri"/>
              </a:rPr>
              <a:t>Trigger factors</a:t>
            </a:r>
          </a:p>
          <a:p>
            <a:r>
              <a:rPr lang="en-GB">
                <a:latin typeface="Comic Sans MS"/>
                <a:cs typeface="Calibri"/>
              </a:rPr>
              <a:t>Effect of medication on mood changes</a:t>
            </a:r>
          </a:p>
          <a:p>
            <a:r>
              <a:rPr lang="en-GB">
                <a:latin typeface="Comic Sans MS"/>
                <a:cs typeface="Calibri"/>
              </a:rPr>
              <a:t>Physical Intervention/ Restraint 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445B1A-C62A-4EC1-ABD8-097AE7D3E71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omic Sans MS"/>
                <a:cs typeface="Calibri"/>
              </a:rPr>
              <a:t>Mr Jones, tends to become triggered when staff try to take away his independence. </a:t>
            </a:r>
          </a:p>
          <a:p>
            <a:r>
              <a:rPr lang="en-GB">
                <a:latin typeface="Comic Sans MS"/>
                <a:cs typeface="Calibri"/>
              </a:rPr>
              <a:t>When Mr jones is triggered, he can lash out unexpectedly and may need to be restrained.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pPr>
              <a:buNone/>
            </a:pPr>
            <a:endParaRPr lang="en-GB">
              <a:cs typeface="Calibri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783F541-3670-4E15-AF89-6E25BA99312C}"/>
              </a:ext>
            </a:extLst>
          </p:cNvPr>
          <p:cNvSpPr txBox="1"/>
          <p:nvPr/>
        </p:nvSpPr>
        <p:spPr>
          <a:xfrm>
            <a:off x="834572" y="5682343"/>
            <a:ext cx="51816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(Companions For Seniors,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3032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8E37F5-DC92-4DDB-AE5B-E42A6492A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What is important to the person.</a:t>
            </a:r>
          </a:p>
          <a:p>
            <a:endParaRPr lang="en-GB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30685F-013F-4DCD-B32B-54DE84D1681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/>
            <a:r>
              <a:rPr lang="en-GB">
                <a:latin typeface="Comic Sans MS"/>
                <a:cs typeface="Calibri" panose="020F0502020204030204"/>
              </a:rPr>
              <a:t>Seeing family and friends</a:t>
            </a:r>
            <a:endParaRPr lang="en-US">
              <a:latin typeface="Comic Sans MS"/>
            </a:endParaRPr>
          </a:p>
          <a:p>
            <a:pPr marL="457200" indent="-457200"/>
            <a:r>
              <a:rPr lang="en-GB">
                <a:latin typeface="Comic Sans MS"/>
                <a:cs typeface="Calibri" panose="020F0502020204030204"/>
              </a:rPr>
              <a:t>Watching a favourite tv show</a:t>
            </a:r>
          </a:p>
          <a:p>
            <a:pPr marL="457200" indent="-457200"/>
            <a:r>
              <a:rPr lang="en-GB">
                <a:latin typeface="Comic Sans MS"/>
                <a:cs typeface="Calibri" panose="020F0502020204030204"/>
              </a:rPr>
              <a:t>Spending time with Grandchildren</a:t>
            </a: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A3E7-46EF-45FF-8D1C-1D0A3C5BF73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omic Sans MS"/>
                <a:cs typeface="Calibri" panose="020F0502020204030204"/>
              </a:rPr>
              <a:t>Mr Jones, Likes to spend time with his grandchildren but due to the pandemic he is not able to see them.</a:t>
            </a:r>
            <a:endParaRPr lang="en-US">
              <a:latin typeface="Comic Sans MS"/>
            </a:endParaRPr>
          </a:p>
          <a:p>
            <a:pPr marL="0" indent="0">
              <a:buNone/>
            </a:pPr>
            <a:r>
              <a:rPr lang="en-GB">
                <a:latin typeface="Comic Sans MS"/>
                <a:cs typeface="Calibri" panose="020F0502020204030204"/>
              </a:rPr>
              <a:t>Mr Jones also gets excited as he loves to watch his favourite tv show called on the buses.</a:t>
            </a: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78370863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6570D-592A-4DD6-A808-B6932F5ADF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Important dates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81E0B-F7CF-404B-8EF5-BA87F96813C8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omic Sans MS"/>
                <a:cs typeface="Calibri"/>
              </a:rPr>
              <a:t>Hospital Appointments</a:t>
            </a:r>
          </a:p>
          <a:p>
            <a:r>
              <a:rPr lang="en-GB">
                <a:latin typeface="Comic Sans MS"/>
                <a:cs typeface="Calibri"/>
              </a:rPr>
              <a:t>Wife, Grandchildren, and children's birthday</a:t>
            </a:r>
          </a:p>
          <a:p>
            <a:r>
              <a:rPr lang="en-GB">
                <a:latin typeface="Comic Sans MS"/>
                <a:cs typeface="Calibri"/>
              </a:rPr>
              <a:t>Anniversary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EC4199-5642-452F-947E-029205E3D2E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omic Sans MS"/>
                <a:cs typeface="Calibri"/>
              </a:rPr>
              <a:t>Mr jones, only follows his hospital appointments, immediate family birthdays and anniversaries.</a:t>
            </a: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9F1ADA-5763-4278-950C-19F6A94E25B5}"/>
              </a:ext>
            </a:extLst>
          </p:cNvPr>
          <p:cNvSpPr txBox="1"/>
          <p:nvPr/>
        </p:nvSpPr>
        <p:spPr>
          <a:xfrm>
            <a:off x="464577" y="5751108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cs typeface="Calibri"/>
              </a:rPr>
              <a:t>(NHS, 2020)</a:t>
            </a:r>
          </a:p>
        </p:txBody>
      </p:sp>
    </p:spTree>
    <p:extLst>
      <p:ext uri="{BB962C8B-B14F-4D97-AF65-F5344CB8AC3E}">
        <p14:creationId xmlns:p14="http://schemas.microsoft.com/office/powerpoint/2010/main" val="20102097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372CF8-1645-4522-A808-1B1F8E1250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cs typeface="Calibri Light"/>
              </a:rPr>
              <a:t>ICT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A05905-9605-40C3-9A88-2A16C9A7D5A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5629" y="2420711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omic Sans MS"/>
                <a:cs typeface="Calibri"/>
              </a:rPr>
              <a:t>Medication reminders</a:t>
            </a:r>
          </a:p>
          <a:p>
            <a:r>
              <a:rPr lang="en-GB">
                <a:latin typeface="Comic Sans MS"/>
                <a:cs typeface="Calibri"/>
              </a:rPr>
              <a:t>Personal Alarms</a:t>
            </a:r>
          </a:p>
          <a:p>
            <a:r>
              <a:rPr lang="en-GB">
                <a:latin typeface="Comic Sans MS"/>
                <a:cs typeface="Calibri"/>
              </a:rPr>
              <a:t>Bed sensors </a:t>
            </a:r>
          </a:p>
          <a:p>
            <a:r>
              <a:rPr lang="en-GB">
                <a:latin typeface="Comic Sans MS"/>
                <a:cs typeface="Calibri"/>
              </a:rPr>
              <a:t>Door sensors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5F0A45-4B23-4AF8-9687-862996CB10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37514" y="2144940"/>
            <a:ext cx="5181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omic Sans MS"/>
                <a:cs typeface="Calibri" panose="020F0502020204030204"/>
              </a:rPr>
              <a:t>Mr jones has medication reminders, as he becomes confused and forgets things sometimes.</a:t>
            </a:r>
          </a:p>
          <a:p>
            <a:pPr marL="0" indent="0">
              <a:buNone/>
            </a:pPr>
            <a:endParaRPr lang="en-GB">
              <a:latin typeface="Comic Sans M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>
                <a:latin typeface="Comic Sans MS"/>
                <a:ea typeface="+mn-lt"/>
                <a:cs typeface="+mn-lt"/>
              </a:rPr>
              <a:t>He also has a personal alarm, so if he has a fall and no one is there, they will get alerted and will call for help.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  <a:p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C6B2BB-A546-4C79-977F-305037646E6C}"/>
              </a:ext>
            </a:extLst>
          </p:cNvPr>
          <p:cNvSpPr txBox="1"/>
          <p:nvPr/>
        </p:nvSpPr>
        <p:spPr>
          <a:xfrm>
            <a:off x="535839" y="5747419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(Personal alarms for the elderly - Which?, 2020)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454788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B3FE75-8B07-4BE4-810E-5E99360F87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Finance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532D90-ABD6-466E-B0CF-249F5E3424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065486" cy="332082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latin typeface="Comic Sans MS"/>
                <a:cs typeface="Calibri"/>
              </a:rPr>
              <a:t>Need for money, and access to it</a:t>
            </a:r>
          </a:p>
          <a:p>
            <a:r>
              <a:rPr lang="en-GB">
                <a:latin typeface="Comic Sans MS"/>
                <a:cs typeface="Calibri"/>
              </a:rPr>
              <a:t>Ability to manage own finances</a:t>
            </a:r>
          </a:p>
          <a:p>
            <a:r>
              <a:rPr lang="en-GB">
                <a:latin typeface="Comic Sans MS"/>
                <a:cs typeface="Calibri"/>
              </a:rPr>
              <a:t>Assistance with shopping and handling money.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A4785F-8992-41D2-A15B-BBF30F2FF73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>
                <a:latin typeface="Comic Sans MS"/>
                <a:cs typeface="Calibri" panose="020F0502020204030204"/>
              </a:rPr>
              <a:t>Mr Jones sons are both Mr and Mrs jones power of attorney.</a:t>
            </a:r>
          </a:p>
          <a:p>
            <a:pPr marL="0" indent="0">
              <a:buNone/>
            </a:pPr>
            <a:endParaRPr lang="en-GB">
              <a:latin typeface="Comic Sans MS"/>
              <a:cs typeface="Calibri" panose="020F0502020204030204"/>
            </a:endParaRPr>
          </a:p>
          <a:p>
            <a:pPr marL="0" indent="0">
              <a:buNone/>
            </a:pPr>
            <a:r>
              <a:rPr lang="en-GB">
                <a:latin typeface="Comic Sans MS"/>
                <a:cs typeface="Calibri" panose="020F0502020204030204"/>
              </a:rPr>
              <a:t>His sons manage all the bills and shopping. </a:t>
            </a:r>
          </a:p>
          <a:p>
            <a:pPr marL="0" indent="0">
              <a:buNone/>
            </a:pPr>
            <a:endParaRPr lang="en-GB">
              <a:cs typeface="Calibri" panose="020F0502020204030204"/>
            </a:endParaRP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pPr marL="0" indent="0">
              <a:buNone/>
            </a:pPr>
            <a:endParaRPr lang="en-GB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B37025-2CFA-48B5-B54D-CA48E5E27CF9}"/>
              </a:ext>
            </a:extLst>
          </p:cNvPr>
          <p:cNvSpPr txBox="1"/>
          <p:nvPr/>
        </p:nvSpPr>
        <p:spPr>
          <a:xfrm>
            <a:off x="923917" y="599386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>
                <a:ea typeface="+mn-lt"/>
                <a:cs typeface="+mn-lt"/>
              </a:rPr>
              <a:t>(Garber, 2021)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09572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8584D-D4B4-4DFA-A146-C927C2730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Care Act 2014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3E69E-641E-4A58-B0E9-F419441B21F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259569"/>
            <a:ext cx="11219542" cy="4235223"/>
          </a:xfrm>
        </p:spPr>
        <p:txBody>
          <a:bodyPr vert="horz" lIns="91440" tIns="45720" rIns="91440" bIns="45720" rtlCol="0" anchor="t">
            <a:normAutofit fontScale="85000" lnSpcReduction="10000"/>
          </a:bodyPr>
          <a:lstStyle/>
          <a:p>
            <a:pPr marL="0" indent="0">
              <a:buNone/>
            </a:pPr>
            <a:endParaRPr lang="en-GB" sz="2600">
              <a:latin typeface="Comic Sans M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600">
                <a:latin typeface="Comic Sans MS"/>
                <a:ea typeface="+mn-lt"/>
                <a:cs typeface="+mn-lt"/>
              </a:rPr>
              <a:t>Under the Care Act, local authorities have new functions. This is to make sure that people who live in their areas:</a:t>
            </a:r>
            <a:endParaRPr lang="en-US">
              <a:cs typeface="Calibri"/>
            </a:endParaRPr>
          </a:p>
          <a:p>
            <a:r>
              <a:rPr lang="en-GB" sz="2600">
                <a:latin typeface="Comic Sans MS"/>
                <a:ea typeface="+mn-lt"/>
                <a:cs typeface="+mn-lt"/>
              </a:rPr>
              <a:t>receive appropriate services that prevent their care needs from becoming more serious or delay the impact of their needs.</a:t>
            </a:r>
          </a:p>
          <a:p>
            <a:r>
              <a:rPr lang="en-GB" sz="2600">
                <a:latin typeface="Comic Sans MS"/>
                <a:ea typeface="+mn-lt"/>
                <a:cs typeface="+mn-lt"/>
              </a:rPr>
              <a:t>They can obtain information and advice to make good decisions about care and support</a:t>
            </a:r>
          </a:p>
          <a:p>
            <a:r>
              <a:rPr lang="en-GB" sz="2600">
                <a:latin typeface="Comic Sans MS"/>
                <a:ea typeface="+mn-lt"/>
                <a:cs typeface="+mn-lt"/>
              </a:rPr>
              <a:t>have a range of provision of high quality, appropriate services to choose from.</a:t>
            </a:r>
          </a:p>
          <a:p>
            <a:pPr marL="0" indent="0">
              <a:buNone/>
            </a:pPr>
            <a:endParaRPr lang="en-GB" sz="1800">
              <a:cs typeface="Calibri" panose="020F0502020204030204"/>
            </a:endParaRPr>
          </a:p>
          <a:p>
            <a:pPr marL="0" indent="0">
              <a:buNone/>
            </a:pPr>
            <a:r>
              <a:rPr lang="en-GB" sz="2000">
                <a:cs typeface="Calibri" panose="020F0502020204030204"/>
              </a:rPr>
              <a:t>(</a:t>
            </a:r>
            <a:r>
              <a:rPr lang="en-GB" sz="2000">
                <a:ea typeface="+mn-lt"/>
                <a:cs typeface="+mn-lt"/>
              </a:rPr>
              <a:t>Care Act 2014 Part 1: factsheets, 2016)</a:t>
            </a:r>
            <a:endParaRPr lang="en-GB" sz="2000">
              <a:cs typeface="Calibri" panose="020F0502020204030204"/>
            </a:endParaRPr>
          </a:p>
          <a:p>
            <a:pPr marL="0" indent="0">
              <a:buNone/>
            </a:pPr>
            <a:br>
              <a:rPr lang="en-US"/>
            </a:br>
            <a:endParaRPr lang="en-US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63177843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A63024-68B8-444A-9896-BC09D0E3C1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254" y="175846"/>
            <a:ext cx="10515600" cy="562708"/>
          </a:xfrm>
        </p:spPr>
        <p:txBody>
          <a:bodyPr>
            <a:normAutofit fontScale="90000"/>
          </a:bodyPr>
          <a:lstStyle/>
          <a:p>
            <a:r>
              <a:rPr lang="en-GB" dirty="0">
                <a:cs typeface="Calibri Light"/>
              </a:rPr>
              <a:t>References.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8C3ABB-D58F-473D-93F6-1CA64B3E74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5629" y="738554"/>
            <a:ext cx="10660742" cy="5943600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buAutoNum type="arabicPeriod"/>
            </a:pPr>
            <a:r>
              <a:rPr lang="en-GB" sz="1200" dirty="0" err="1">
                <a:ea typeface="+mn-lt"/>
                <a:cs typeface="+mn-lt"/>
              </a:rPr>
              <a:t>Centers</a:t>
            </a:r>
            <a:r>
              <a:rPr lang="en-GB" sz="1200" dirty="0">
                <a:ea typeface="+mn-lt"/>
                <a:cs typeface="+mn-lt"/>
              </a:rPr>
              <a:t> for Disease Control and Prevention. 2021. </a:t>
            </a:r>
            <a:r>
              <a:rPr lang="en-GB" sz="1200" i="1" dirty="0">
                <a:ea typeface="+mn-lt"/>
                <a:cs typeface="+mn-lt"/>
              </a:rPr>
              <a:t>COVID-19 and Your Health</a:t>
            </a:r>
            <a:r>
              <a:rPr lang="en-GB" sz="1200" dirty="0">
                <a:ea typeface="+mn-lt"/>
                <a:cs typeface="+mn-lt"/>
              </a:rPr>
              <a:t>. [online] Available at: &lt;</a:t>
            </a:r>
            <a:r>
              <a:rPr lang="en-GB" sz="1200" u="sng" dirty="0">
                <a:ea typeface="+mn-lt"/>
                <a:cs typeface="+mn-lt"/>
                <a:hlinkClick r:id="rId2"/>
              </a:rPr>
              <a:t>https://www.cdc.gov/coronavirus/2019-ncov/need-extra-precautions/older-adults.html</a:t>
            </a:r>
            <a:r>
              <a:rPr lang="en-GB" sz="1200" dirty="0">
                <a:ea typeface="+mn-lt"/>
                <a:cs typeface="+mn-lt"/>
              </a:rPr>
              <a:t>&gt; [ 25 February 2021]. </a:t>
            </a:r>
            <a:endParaRPr lang="en-US" dirty="0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Clayton, M., 2017. </a:t>
            </a:r>
            <a:r>
              <a:rPr lang="en-GB" sz="1200" i="1" dirty="0">
                <a:ea typeface="+mn-lt"/>
                <a:cs typeface="+mn-lt"/>
              </a:rPr>
              <a:t>Care Tips: Personal Hygiene Care for the Elderly</a:t>
            </a:r>
            <a:r>
              <a:rPr lang="en-GB" sz="1200" dirty="0">
                <a:ea typeface="+mn-lt"/>
                <a:cs typeface="+mn-lt"/>
              </a:rPr>
              <a:t>. [online] Countrywide Healthcare. Available at: &lt;</a:t>
            </a:r>
            <a:r>
              <a:rPr lang="en-GB" sz="1200" u="sng" dirty="0">
                <a:ea typeface="+mn-lt"/>
                <a:cs typeface="+mn-lt"/>
                <a:hlinkClick r:id="rId3"/>
              </a:rPr>
              <a:t>https://www.countrywidehealthcare.co.uk/blog/post/personal-hygiene-care-for-the-elderly</a:t>
            </a:r>
            <a:r>
              <a:rPr lang="en-GB" sz="1200" dirty="0">
                <a:ea typeface="+mn-lt"/>
                <a:cs typeface="+mn-lt"/>
              </a:rPr>
              <a:t>&gt; [25 February 2021]. </a:t>
            </a:r>
            <a:endParaRPr lang="en-GB" dirty="0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Companions For Seniors. 2021. </a:t>
            </a:r>
            <a:r>
              <a:rPr lang="en-GB" sz="1200" i="1" dirty="0">
                <a:ea typeface="+mn-lt"/>
                <a:cs typeface="+mn-lt"/>
              </a:rPr>
              <a:t>Are Mood Swings in the Elderly a Sign of Something More? - Companions For Seniors</a:t>
            </a:r>
            <a:r>
              <a:rPr lang="en-GB" sz="1200" dirty="0">
                <a:ea typeface="+mn-lt"/>
                <a:cs typeface="+mn-lt"/>
              </a:rPr>
              <a:t>. [online] Available at: &lt;</a:t>
            </a:r>
            <a:r>
              <a:rPr lang="en-GB" sz="1200" u="sng" dirty="0">
                <a:ea typeface="+mn-lt"/>
                <a:cs typeface="+mn-lt"/>
                <a:hlinkClick r:id="rId4"/>
              </a:rPr>
              <a:t>https://companionsforseniors.com/2019/04/mood-swings-elderly-seniors/</a:t>
            </a:r>
            <a:r>
              <a:rPr lang="en-GB" sz="1200" dirty="0">
                <a:ea typeface="+mn-lt"/>
                <a:cs typeface="+mn-lt"/>
              </a:rPr>
              <a:t>&gt; [25 February 2021]. </a:t>
            </a:r>
            <a:endParaRPr lang="en-GB" dirty="0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Elderly Fall Prevention. 2021. </a:t>
            </a:r>
            <a:r>
              <a:rPr lang="en-GB" sz="1200" i="1" dirty="0">
                <a:ea typeface="+mn-lt"/>
                <a:cs typeface="+mn-lt"/>
              </a:rPr>
              <a:t>Walking Aids | Elderly Fall Prevention</a:t>
            </a:r>
            <a:r>
              <a:rPr lang="en-GB" sz="1200" dirty="0">
                <a:ea typeface="+mn-lt"/>
                <a:cs typeface="+mn-lt"/>
              </a:rPr>
              <a:t>. [online] Available at: &lt;</a:t>
            </a:r>
            <a:r>
              <a:rPr lang="en-GB" sz="1200" u="sng" dirty="0">
                <a:ea typeface="+mn-lt"/>
                <a:cs typeface="+mn-lt"/>
                <a:hlinkClick r:id="rId5"/>
              </a:rPr>
              <a:t>https://elderlyfallprevention.com/assistive-devices/walking-aids/#:~:text=Walking%20frames&amp;text=They%20are%20suitable%20for%20those,frame%20to%20forward%20each%20step</a:t>
            </a:r>
            <a:r>
              <a:rPr lang="en-GB" sz="1200" dirty="0">
                <a:ea typeface="+mn-lt"/>
                <a:cs typeface="+mn-lt"/>
              </a:rPr>
              <a:t>&gt; [25 February 2021]. </a:t>
            </a:r>
            <a:endParaRPr lang="en-GB" dirty="0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Garber, S., 2021. </a:t>
            </a:r>
            <a:r>
              <a:rPr lang="en-GB" sz="1200" i="1" dirty="0">
                <a:ea typeface="+mn-lt"/>
                <a:cs typeface="+mn-lt"/>
              </a:rPr>
              <a:t>What is Power of Attorney?</a:t>
            </a:r>
            <a:r>
              <a:rPr lang="en-GB" sz="1200" dirty="0">
                <a:ea typeface="+mn-lt"/>
                <a:cs typeface="+mn-lt"/>
              </a:rPr>
              <a:t>. [online] Which? Money. Available at: &lt;</a:t>
            </a:r>
            <a:r>
              <a:rPr lang="en-GB" sz="1200" u="sng" dirty="0">
                <a:ea typeface="+mn-lt"/>
                <a:cs typeface="+mn-lt"/>
                <a:hlinkClick r:id="rId6"/>
              </a:rPr>
              <a:t>https://www.which.co.uk/money/wills-and-probate/power-of-attorney/what-is-power-of-attorney-anlkg0k94v7z</a:t>
            </a:r>
            <a:r>
              <a:rPr lang="en-GB" sz="1200" dirty="0">
                <a:ea typeface="+mn-lt"/>
                <a:cs typeface="+mn-lt"/>
              </a:rPr>
              <a:t>&gt; [25 February 2021]. </a:t>
            </a:r>
            <a:endParaRPr lang="en-GB" dirty="0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GOV.UK. 2016. </a:t>
            </a:r>
            <a:r>
              <a:rPr lang="en-GB" sz="1200" i="1" dirty="0">
                <a:ea typeface="+mn-lt"/>
                <a:cs typeface="+mn-lt"/>
              </a:rPr>
              <a:t>Care Act 2014 Part 1: factsheets</a:t>
            </a:r>
            <a:r>
              <a:rPr lang="en-GB" sz="1200" dirty="0">
                <a:ea typeface="+mn-lt"/>
                <a:cs typeface="+mn-lt"/>
              </a:rPr>
              <a:t>. [online] Available at: &lt;</a:t>
            </a:r>
            <a:r>
              <a:rPr lang="en-GB" sz="1200" u="sng" dirty="0">
                <a:ea typeface="+mn-lt"/>
                <a:cs typeface="+mn-lt"/>
                <a:hlinkClick r:id="rId7"/>
              </a:rPr>
              <a:t>https://www.gov.uk/government/publications/care-act-2014-part-1-factsheets</a:t>
            </a:r>
            <a:r>
              <a:rPr lang="en-US" sz="1200" dirty="0">
                <a:ea typeface="+mn-lt"/>
                <a:cs typeface="+mn-lt"/>
              </a:rPr>
              <a:t>&gt; </a:t>
            </a:r>
            <a:r>
              <a:rPr lang="en-GB" sz="1200" dirty="0">
                <a:ea typeface="+mn-lt"/>
                <a:cs typeface="+mn-lt"/>
              </a:rPr>
              <a:t>[25 February 2021].</a:t>
            </a:r>
            <a:r>
              <a:rPr lang="en-US" sz="1200" dirty="0">
                <a:ea typeface="+mn-lt"/>
                <a:cs typeface="+mn-lt"/>
              </a:rPr>
              <a:t> </a:t>
            </a:r>
            <a:endParaRPr lang="en-GB" dirty="0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Mayo Clinic. 2021. </a:t>
            </a:r>
            <a:r>
              <a:rPr lang="en-GB" sz="1200" i="1" dirty="0">
                <a:ea typeface="+mn-lt"/>
                <a:cs typeface="+mn-lt"/>
              </a:rPr>
              <a:t>Angina - Symptoms and causes</a:t>
            </a:r>
            <a:r>
              <a:rPr lang="en-GB" sz="1200" dirty="0">
                <a:ea typeface="+mn-lt"/>
                <a:cs typeface="+mn-lt"/>
              </a:rPr>
              <a:t>. [online] Available at: &lt;</a:t>
            </a:r>
            <a:r>
              <a:rPr lang="en-GB" sz="1200" u="sng" dirty="0">
                <a:ea typeface="+mn-lt"/>
                <a:cs typeface="+mn-lt"/>
                <a:hlinkClick r:id="rId8"/>
              </a:rPr>
              <a:t>https://www.mayoclinic.org/diseases-conditions/angina/symptoms-causes/syc-20369373</a:t>
            </a:r>
            <a:r>
              <a:rPr lang="en-GB" sz="1200" dirty="0">
                <a:ea typeface="+mn-lt"/>
                <a:cs typeface="+mn-lt"/>
              </a:rPr>
              <a:t>&gt; [25 February 2021]. </a:t>
            </a:r>
            <a:endParaRPr lang="en-GB" dirty="0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NHS. 2020. [online] Available at: &lt;</a:t>
            </a:r>
            <a:r>
              <a:rPr lang="en-GB" sz="1200" u="sng" dirty="0">
                <a:ea typeface="+mn-lt"/>
                <a:cs typeface="+mn-lt"/>
                <a:hlinkClick r:id="rId9"/>
              </a:rPr>
              <a:t>https://www.ghc.nhs.uk/news/patients-encouraged-to-attend-hospital-appointments-and-get-the-treatment-they-need/</a:t>
            </a:r>
            <a:r>
              <a:rPr lang="en-GB" sz="1200" dirty="0">
                <a:ea typeface="+mn-lt"/>
                <a:cs typeface="+mn-lt"/>
              </a:rPr>
              <a:t>&gt; [25 February 2021]. </a:t>
            </a:r>
            <a:endParaRPr lang="en-GB" dirty="0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nhs.uk. 2020. </a:t>
            </a:r>
            <a:r>
              <a:rPr lang="en-GB" sz="1200" i="1" dirty="0">
                <a:ea typeface="+mn-lt"/>
                <a:cs typeface="+mn-lt"/>
              </a:rPr>
              <a:t>About dementia</a:t>
            </a:r>
            <a:r>
              <a:rPr lang="en-GB" sz="1200" dirty="0">
                <a:ea typeface="+mn-lt"/>
                <a:cs typeface="+mn-lt"/>
              </a:rPr>
              <a:t>. [online] Available at: &lt;</a:t>
            </a:r>
            <a:r>
              <a:rPr lang="en-GB" sz="1200" u="sng" dirty="0">
                <a:ea typeface="+mn-lt"/>
                <a:cs typeface="+mn-lt"/>
                <a:hlinkClick r:id="rId10"/>
              </a:rPr>
              <a:t>https://www.nhs.uk/conditions/dementia/about/</a:t>
            </a:r>
            <a:r>
              <a:rPr lang="en-GB" sz="1200" dirty="0">
                <a:ea typeface="+mn-lt"/>
                <a:cs typeface="+mn-lt"/>
              </a:rPr>
              <a:t>&gt; [25 February 2021]. </a:t>
            </a: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Prescott, M., 2019. [IMAGE] Available at: </a:t>
            </a:r>
            <a:r>
              <a:rPr lang="en-GB" sz="1200" dirty="0">
                <a:ea typeface="+mn-lt"/>
                <a:cs typeface="+mn-lt"/>
                <a:hlinkClick r:id="rId11"/>
              </a:rPr>
              <a:t>https://www.istockphoto.com/photo/nurse-comforting-senior-patient-gm1129903107-298650387</a:t>
            </a:r>
            <a:endParaRPr lang="en-GB" sz="1200" dirty="0">
              <a:ea typeface="+mn-lt"/>
              <a:cs typeface="+mn-lt"/>
            </a:endParaRPr>
          </a:p>
          <a:p>
            <a:pPr>
              <a:buAutoNum type="arabicPeriod"/>
            </a:pPr>
            <a:r>
              <a:rPr lang="en-US" sz="1200" dirty="0" err="1">
                <a:ea typeface="+mn-lt"/>
                <a:cs typeface="+mn-lt"/>
              </a:rPr>
              <a:t>Realpeoplegroup</a:t>
            </a:r>
            <a:r>
              <a:rPr lang="en-US" sz="1200" dirty="0">
                <a:ea typeface="+mn-lt"/>
                <a:cs typeface="+mn-lt"/>
              </a:rPr>
              <a:t> 2019  [IMAGE] Available at: </a:t>
            </a:r>
            <a:r>
              <a:rPr lang="en-US" sz="1200" dirty="0">
                <a:ea typeface="+mn-lt"/>
                <a:cs typeface="+mn-lt"/>
                <a:hlinkClick r:id="rId12"/>
              </a:rPr>
              <a:t>https://www.istockphoto.com/photo/female-caregiver-serving-afternoon-tea-to-patien-gm1184318799-333322087</a:t>
            </a:r>
            <a:endParaRPr lang="en-US" sz="1200" dirty="0">
              <a:ea typeface="+mn-lt"/>
              <a:cs typeface="+mn-lt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Seasons.org, 2018 [IMAGE] Available at: </a:t>
            </a:r>
            <a:r>
              <a:rPr lang="en-GB" sz="1200" dirty="0">
                <a:ea typeface="+mn-lt"/>
                <a:cs typeface="+mn-lt"/>
                <a:hlinkClick r:id="rId13"/>
              </a:rPr>
              <a:t>https://www.seasons.org/stage/wp-content/uploads/2018/03/shutterstock_569795062-2-min.jpg</a:t>
            </a:r>
            <a:r>
              <a:rPr lang="en-GB" sz="1200" dirty="0">
                <a:ea typeface="+mn-lt"/>
                <a:cs typeface="+mn-lt"/>
              </a:rPr>
              <a:t>Stringfellow, A., 2020. </a:t>
            </a:r>
            <a:r>
              <a:rPr lang="en-GB" sz="1200" i="1" dirty="0">
                <a:ea typeface="+mn-lt"/>
                <a:cs typeface="+mn-lt"/>
              </a:rPr>
              <a:t>Activities for Dementia Patients</a:t>
            </a:r>
            <a:r>
              <a:rPr lang="en-GB" sz="1200" dirty="0">
                <a:ea typeface="+mn-lt"/>
                <a:cs typeface="+mn-lt"/>
              </a:rPr>
              <a:t>. [online] Seniorlink.com. Available at: &lt;</a:t>
            </a:r>
            <a:r>
              <a:rPr lang="en-GB" sz="1200" u="sng" dirty="0">
                <a:ea typeface="+mn-lt"/>
                <a:cs typeface="+mn-lt"/>
                <a:hlinkClick r:id="rId14"/>
              </a:rPr>
              <a:t>https://www.seniorlink.com/blog/activities-for-dementia-patients-50-tips-and-ideas-to-keep-patients-with-dementia-engaged</a:t>
            </a:r>
            <a:r>
              <a:rPr lang="en-GB" sz="1200" dirty="0">
                <a:ea typeface="+mn-lt"/>
                <a:cs typeface="+mn-lt"/>
              </a:rPr>
              <a:t>&gt; [25 February 2021]. </a:t>
            </a:r>
            <a:endParaRPr lang="en-GB" dirty="0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ucsfhealth.org. 2021. </a:t>
            </a:r>
            <a:r>
              <a:rPr lang="en-GB" sz="1200" i="1" dirty="0">
                <a:ea typeface="+mn-lt"/>
                <a:cs typeface="+mn-lt"/>
              </a:rPr>
              <a:t>Communicating with People with Hearing Loss</a:t>
            </a:r>
            <a:r>
              <a:rPr lang="en-GB" sz="1200" dirty="0">
                <a:ea typeface="+mn-lt"/>
                <a:cs typeface="+mn-lt"/>
              </a:rPr>
              <a:t>. [online] Available at: &lt;</a:t>
            </a:r>
            <a:r>
              <a:rPr lang="en-GB" sz="1200" u="sng" dirty="0">
                <a:ea typeface="+mn-lt"/>
                <a:cs typeface="+mn-lt"/>
                <a:hlinkClick r:id="rId15"/>
              </a:rPr>
              <a:t>https://www.ucsfhealth.org/education/communicating-with-people-with-hearing-loss</a:t>
            </a:r>
            <a:r>
              <a:rPr lang="en-GB" sz="1200" dirty="0">
                <a:ea typeface="+mn-lt"/>
                <a:cs typeface="+mn-lt"/>
              </a:rPr>
              <a:t>&gt; [25 February 2021]. </a:t>
            </a:r>
            <a:endParaRPr lang="en-GB" dirty="0">
              <a:cs typeface="Calibri" panose="020F0502020204030204"/>
            </a:endParaRPr>
          </a:p>
          <a:p>
            <a:pPr>
              <a:buAutoNum type="arabicPeriod"/>
            </a:pPr>
            <a:r>
              <a:rPr lang="en-GB" sz="1200" dirty="0">
                <a:ea typeface="+mn-lt"/>
                <a:cs typeface="+mn-lt"/>
              </a:rPr>
              <a:t>Which? Later Life Care. 2020. </a:t>
            </a:r>
            <a:r>
              <a:rPr lang="en-GB" sz="1200" i="1" dirty="0">
                <a:ea typeface="+mn-lt"/>
                <a:cs typeface="+mn-lt"/>
              </a:rPr>
              <a:t>Personal alarms for the elderly - Which?</a:t>
            </a:r>
            <a:r>
              <a:rPr lang="en-GB" sz="1200" dirty="0">
                <a:ea typeface="+mn-lt"/>
                <a:cs typeface="+mn-lt"/>
              </a:rPr>
              <a:t>. [online] Available at: &lt;</a:t>
            </a:r>
            <a:r>
              <a:rPr lang="en-GB" sz="1200" u="sng" dirty="0">
                <a:ea typeface="+mn-lt"/>
                <a:cs typeface="+mn-lt"/>
                <a:hlinkClick r:id="rId16"/>
              </a:rPr>
              <a:t>https://www.which.co.uk/later-life-care/home-care/technology-to-keep-you-safe/personal-alarms-azbn15v6qmgq</a:t>
            </a:r>
            <a:r>
              <a:rPr lang="en-GB" sz="1200" dirty="0">
                <a:ea typeface="+mn-lt"/>
                <a:cs typeface="+mn-lt"/>
              </a:rPr>
              <a:t>&gt;[25 February 2021].</a:t>
            </a:r>
            <a:r>
              <a:rPr lang="en-US" sz="1200" dirty="0">
                <a:ea typeface="+mn-lt"/>
                <a:cs typeface="+mn-lt"/>
              </a:rPr>
              <a:t> </a:t>
            </a:r>
            <a:endParaRPr lang="en-GB" dirty="0">
              <a:cs typeface="Calibri" panose="020F0502020204030204"/>
            </a:endParaRPr>
          </a:p>
          <a:p>
            <a:pPr marL="514350" indent="-514350">
              <a:buAutoNum type="arabicPeriod"/>
            </a:pPr>
            <a:endParaRPr lang="en-GB" dirty="0">
              <a:cs typeface="Calibri" panose="020F0502020204030204"/>
            </a:endParaRPr>
          </a:p>
          <a:p>
            <a:pPr>
              <a:buAutoNum type="arabicPeriod"/>
            </a:pPr>
            <a:endParaRPr lang="en-GB" sz="1200" dirty="0">
              <a:cs typeface="Calibri"/>
            </a:endParaRPr>
          </a:p>
          <a:p>
            <a:pPr marL="342900" indent="-342900">
              <a:buAutoNum type="arabicPeriod"/>
            </a:pPr>
            <a:endParaRPr lang="en-GB" sz="1400" dirty="0">
              <a:cs typeface="Calibri"/>
            </a:endParaRPr>
          </a:p>
          <a:p>
            <a:pPr marL="342900" indent="-342900">
              <a:buAutoNum type="arabicPeriod"/>
            </a:pPr>
            <a:endParaRPr lang="en-GB" sz="1400" dirty="0">
              <a:cs typeface="Calibri"/>
            </a:endParaRPr>
          </a:p>
          <a:p>
            <a:pPr marL="342900" indent="-342900">
              <a:buAutoNum type="arabicPeriod"/>
            </a:pPr>
            <a:endParaRPr lang="en-GB" sz="1400" dirty="0">
              <a:cs typeface="Calibri"/>
            </a:endParaRPr>
          </a:p>
          <a:p>
            <a:pPr marL="342900" indent="-342900">
              <a:buAutoNum type="arabicPeriod"/>
            </a:pPr>
            <a:endParaRPr lang="en-GB" sz="1400" dirty="0">
              <a:cs typeface="Calibri"/>
            </a:endParaRPr>
          </a:p>
          <a:p>
            <a:pPr marL="342900" indent="-342900">
              <a:buAutoNum type="arabicPeriod"/>
            </a:pPr>
            <a:endParaRPr lang="en-GB" sz="1400" dirty="0">
              <a:cs typeface="Calibri"/>
            </a:endParaRPr>
          </a:p>
          <a:p>
            <a:pPr marL="342900" indent="-342900">
              <a:buAutoNum type="arabicPeriod"/>
            </a:pPr>
            <a:endParaRPr lang="en-GB" sz="1400" dirty="0">
              <a:cs typeface="Calibri"/>
            </a:endParaRPr>
          </a:p>
          <a:p>
            <a:pPr marL="342900" indent="-342900">
              <a:buAutoNum type="arabicPeriod"/>
            </a:pPr>
            <a:endParaRPr lang="en-GB" sz="1400" dirty="0">
              <a:cs typeface="Calibri"/>
            </a:endParaRPr>
          </a:p>
          <a:p>
            <a:pPr marL="342900" indent="-342900">
              <a:buAutoNum type="arabicPeriod"/>
            </a:pPr>
            <a:endParaRPr lang="en-GB" sz="1400" dirty="0">
              <a:cs typeface="Calibri"/>
            </a:endParaRPr>
          </a:p>
          <a:p>
            <a:pPr marL="0" indent="0">
              <a:buNone/>
            </a:pPr>
            <a:endParaRPr lang="en-GB" sz="1400" dirty="0">
              <a:cs typeface="Calibri"/>
            </a:endParaRPr>
          </a:p>
          <a:p>
            <a:pPr marL="0" indent="0">
              <a:buNone/>
            </a:pPr>
            <a:endParaRPr lang="en-GB" sz="14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340086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203</TotalTime>
  <Words>1819</Words>
  <Application>Microsoft Office PowerPoint</Application>
  <PresentationFormat>Widescreen</PresentationFormat>
  <Paragraphs>211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Calibri Light</vt:lpstr>
      <vt:lpstr>Century Gothic</vt:lpstr>
      <vt:lpstr>Comic Sans MS</vt:lpstr>
      <vt:lpstr>Office Theme</vt:lpstr>
      <vt:lpstr>PowerPoint Presentation</vt:lpstr>
      <vt:lpstr>CARE PLAN  client: TOM JONES Reference 300176 </vt:lpstr>
      <vt:lpstr>CARE PLAN GUIDANCE </vt:lpstr>
      <vt:lpstr>Client Details</vt:lpstr>
      <vt:lpstr>Medical professionals that are involved in the care of Mr Jones</vt:lpstr>
      <vt:lpstr>Health/Medication and Allergies</vt:lpstr>
      <vt:lpstr>Sensory and Cognitive</vt:lpstr>
      <vt:lpstr>Communication Needs.</vt:lpstr>
      <vt:lpstr>Hobbies, Interests and habits   </vt:lpstr>
      <vt:lpstr>Mobility</vt:lpstr>
      <vt:lpstr>Personal Hygiene </vt:lpstr>
      <vt:lpstr>Daily Lifestyle and Activities</vt:lpstr>
      <vt:lpstr>Religion, culture and Beliefs </vt:lpstr>
      <vt:lpstr>Behaviour and Risks </vt:lpstr>
      <vt:lpstr>What is important to the person. </vt:lpstr>
      <vt:lpstr>Important dates</vt:lpstr>
      <vt:lpstr>ICT</vt:lpstr>
      <vt:lpstr>Finance</vt:lpstr>
      <vt:lpstr>Care Act 2014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Kim Latimer (1808515)</cp:lastModifiedBy>
  <cp:revision>10</cp:revision>
  <dcterms:created xsi:type="dcterms:W3CDTF">2021-02-23T17:34:35Z</dcterms:created>
  <dcterms:modified xsi:type="dcterms:W3CDTF">2021-02-26T14:24:13Z</dcterms:modified>
</cp:coreProperties>
</file>