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8" r:id="rId3"/>
    <p:sldId id="259" r:id="rId4"/>
    <p:sldId id="264" r:id="rId5"/>
    <p:sldId id="265" r:id="rId6"/>
    <p:sldId id="262" r:id="rId7"/>
    <p:sldId id="260" r:id="rId8"/>
    <p:sldId id="261" r:id="rId9"/>
    <p:sldId id="263" r:id="rId10"/>
    <p:sldId id="269" r:id="rId11"/>
    <p:sldId id="282" r:id="rId12"/>
    <p:sldId id="283" r:id="rId13"/>
    <p:sldId id="266" r:id="rId14"/>
    <p:sldId id="271" r:id="rId15"/>
    <p:sldId id="275" r:id="rId16"/>
    <p:sldId id="268" r:id="rId17"/>
    <p:sldId id="272" r:id="rId18"/>
    <p:sldId id="267" r:id="rId19"/>
    <p:sldId id="277" r:id="rId20"/>
    <p:sldId id="274" r:id="rId21"/>
    <p:sldId id="270" r:id="rId22"/>
    <p:sldId id="276" r:id="rId23"/>
    <p:sldId id="279" r:id="rId24"/>
    <p:sldId id="278" r:id="rId25"/>
    <p:sldId id="280" r:id="rId26"/>
    <p:sldId id="281"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100" d="100"/>
          <a:sy n="100" d="100"/>
        </p:scale>
        <p:origin x="96" y="1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B26AD5-6658-49D9-B237-B8A7C20B8E61}" type="datetimeFigureOut">
              <a:rPr lang="en-GB" smtClean="0"/>
              <a:t>20/03/2025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3D590A-BEB6-485D-B18C-08EE4A03D4BF}" type="slidenum">
              <a:rPr lang="en-GB" smtClean="0"/>
              <a:t>‹#›</a:t>
            </a:fld>
            <a:endParaRPr lang="en-GB" dirty="0"/>
          </a:p>
        </p:txBody>
      </p:sp>
    </p:spTree>
    <p:extLst>
      <p:ext uri="{BB962C8B-B14F-4D97-AF65-F5344CB8AC3E}">
        <p14:creationId xmlns:p14="http://schemas.microsoft.com/office/powerpoint/2010/main" val="4180757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3D590A-BEB6-485D-B18C-08EE4A03D4BF}" type="slidenum">
              <a:rPr lang="en-GB" smtClean="0"/>
              <a:t>2</a:t>
            </a:fld>
            <a:endParaRPr lang="en-GB" dirty="0"/>
          </a:p>
        </p:txBody>
      </p:sp>
    </p:spTree>
    <p:extLst>
      <p:ext uri="{BB962C8B-B14F-4D97-AF65-F5344CB8AC3E}">
        <p14:creationId xmlns:p14="http://schemas.microsoft.com/office/powerpoint/2010/main" val="3444306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C3E50"/>
                </a:solidFill>
                <a:effectLst/>
                <a:latin typeface="Calibri" panose="020F0502020204030204" pitchFamily="34" charset="0"/>
              </a:rPr>
              <a:t>‘Our Common future: Report of the World Commission on Environment and Development’, </a:t>
            </a:r>
            <a:r>
              <a:rPr lang="en-GB" b="0" i="1" dirty="0">
                <a:solidFill>
                  <a:srgbClr val="2C3E50"/>
                </a:solidFill>
                <a:effectLst/>
                <a:latin typeface="Calibri" panose="020F0502020204030204" pitchFamily="34" charset="0"/>
              </a:rPr>
              <a:t>International Affairs</a:t>
            </a:r>
            <a:r>
              <a:rPr lang="en-GB" b="0" i="0" dirty="0">
                <a:solidFill>
                  <a:srgbClr val="2C3E50"/>
                </a:solidFill>
                <a:effectLst/>
                <a:latin typeface="Calibri" panose="020F0502020204030204" pitchFamily="34" charset="0"/>
              </a:rPr>
              <a:t>,</a:t>
            </a:r>
            <a:endParaRPr lang="en-GB" dirty="0"/>
          </a:p>
        </p:txBody>
      </p:sp>
      <p:sp>
        <p:nvSpPr>
          <p:cNvPr id="4" name="Slide Number Placeholder 3"/>
          <p:cNvSpPr>
            <a:spLocks noGrp="1"/>
          </p:cNvSpPr>
          <p:nvPr>
            <p:ph type="sldNum" sz="quarter" idx="5"/>
          </p:nvPr>
        </p:nvSpPr>
        <p:spPr/>
        <p:txBody>
          <a:bodyPr/>
          <a:lstStyle/>
          <a:p>
            <a:fld id="{093D590A-BEB6-485D-B18C-08EE4A03D4BF}" type="slidenum">
              <a:rPr lang="en-GB" smtClean="0"/>
              <a:t>3</a:t>
            </a:fld>
            <a:endParaRPr lang="en-GB"/>
          </a:p>
        </p:txBody>
      </p:sp>
    </p:spTree>
    <p:extLst>
      <p:ext uri="{BB962C8B-B14F-4D97-AF65-F5344CB8AC3E}">
        <p14:creationId xmlns:p14="http://schemas.microsoft.com/office/powerpoint/2010/main" val="19228209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1992, The United Nations Conference on Environment and Development (UNCED) held a meeting of 179 heads of governments in Rio de Janeiro. It brought the world’s attention towards critical issues of resources. All the present leaders in the conference were asked to sign the declaration to undertake worldwide sustainable development. </a:t>
            </a:r>
          </a:p>
          <a:p>
            <a:endParaRPr lang="en-GB" dirty="0"/>
          </a:p>
          <a:p>
            <a:r>
              <a:rPr lang="en-GB" dirty="0"/>
              <a:t> The International Commission monitors nations that have pledged to participate in Agenda 21 on Sustainable Development. The nations are also expected to promote Agenda 21 at the local and national levels in the countries. It aims to address the issues by focusing n the conservation and preservation of natural resources. </a:t>
            </a:r>
          </a:p>
          <a:p>
            <a:endParaRPr lang="en-GB" dirty="0"/>
          </a:p>
        </p:txBody>
      </p:sp>
      <p:sp>
        <p:nvSpPr>
          <p:cNvPr id="4" name="Slide Number Placeholder 3"/>
          <p:cNvSpPr>
            <a:spLocks noGrp="1"/>
          </p:cNvSpPr>
          <p:nvPr>
            <p:ph type="sldNum" sz="quarter" idx="5"/>
          </p:nvPr>
        </p:nvSpPr>
        <p:spPr/>
        <p:txBody>
          <a:bodyPr/>
          <a:lstStyle/>
          <a:p>
            <a:fld id="{093D590A-BEB6-485D-B18C-08EE4A03D4BF}" type="slidenum">
              <a:rPr lang="en-GB" smtClean="0"/>
              <a:t>4</a:t>
            </a:fld>
            <a:endParaRPr lang="en-GB"/>
          </a:p>
        </p:txBody>
      </p:sp>
    </p:spTree>
    <p:extLst>
      <p:ext uri="{BB962C8B-B14F-4D97-AF65-F5344CB8AC3E}">
        <p14:creationId xmlns:p14="http://schemas.microsoft.com/office/powerpoint/2010/main" val="10424697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93D590A-BEB6-485D-B18C-08EE4A03D4BF}" type="slidenum">
              <a:rPr lang="en-GB" smtClean="0"/>
              <a:t>6</a:t>
            </a:fld>
            <a:endParaRPr lang="en-GB"/>
          </a:p>
        </p:txBody>
      </p:sp>
    </p:spTree>
    <p:extLst>
      <p:ext uri="{BB962C8B-B14F-4D97-AF65-F5344CB8AC3E}">
        <p14:creationId xmlns:p14="http://schemas.microsoft.com/office/powerpoint/2010/main" val="1911226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12121"/>
                </a:solidFill>
                <a:effectLst/>
                <a:latin typeface="Inter"/>
              </a:rPr>
              <a:t>the United Nations Educational, Scientific and Cultural Organization</a:t>
            </a:r>
            <a:endParaRPr lang="en-GB" dirty="0"/>
          </a:p>
        </p:txBody>
      </p:sp>
      <p:sp>
        <p:nvSpPr>
          <p:cNvPr id="4" name="Slide Number Placeholder 3"/>
          <p:cNvSpPr>
            <a:spLocks noGrp="1"/>
          </p:cNvSpPr>
          <p:nvPr>
            <p:ph type="sldNum" sz="quarter" idx="5"/>
          </p:nvPr>
        </p:nvSpPr>
        <p:spPr/>
        <p:txBody>
          <a:bodyPr/>
          <a:lstStyle/>
          <a:p>
            <a:fld id="{093D590A-BEB6-485D-B18C-08EE4A03D4BF}" type="slidenum">
              <a:rPr lang="en-GB" smtClean="0"/>
              <a:t>9</a:t>
            </a:fld>
            <a:endParaRPr lang="en-GB"/>
          </a:p>
        </p:txBody>
      </p:sp>
    </p:spTree>
    <p:extLst>
      <p:ext uri="{BB962C8B-B14F-4D97-AF65-F5344CB8AC3E}">
        <p14:creationId xmlns:p14="http://schemas.microsoft.com/office/powerpoint/2010/main" val="516181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trade and technology have made the world into a more connected and interdependent place.</a:t>
            </a:r>
          </a:p>
          <a:p>
            <a:endParaRPr lang="en-GB" dirty="0"/>
          </a:p>
          <a:p>
            <a:r>
              <a:rPr lang="en-GB" dirty="0"/>
              <a:t>Young peoples experiences will differ from community to community and its important to start from a point of where they are currently at. GYW Promotes this and also encourages them to explore influences further afield from their own communities.</a:t>
            </a:r>
          </a:p>
        </p:txBody>
      </p:sp>
      <p:sp>
        <p:nvSpPr>
          <p:cNvPr id="4" name="Slide Number Placeholder 3"/>
          <p:cNvSpPr>
            <a:spLocks noGrp="1"/>
          </p:cNvSpPr>
          <p:nvPr>
            <p:ph type="sldNum" sz="quarter" idx="5"/>
          </p:nvPr>
        </p:nvSpPr>
        <p:spPr/>
        <p:txBody>
          <a:bodyPr/>
          <a:lstStyle/>
          <a:p>
            <a:fld id="{093D590A-BEB6-485D-B18C-08EE4A03D4BF}" type="slidenum">
              <a:rPr lang="en-GB" smtClean="0"/>
              <a:t>10</a:t>
            </a:fld>
            <a:endParaRPr lang="en-GB" dirty="0"/>
          </a:p>
        </p:txBody>
      </p:sp>
    </p:spTree>
    <p:extLst>
      <p:ext uri="{BB962C8B-B14F-4D97-AF65-F5344CB8AC3E}">
        <p14:creationId xmlns:p14="http://schemas.microsoft.com/office/powerpoint/2010/main" val="4130428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Sustainable Development and Global Citizenship is a theme that runs through many Welsh Government policies and strategies.</a:t>
            </a:r>
          </a:p>
          <a:p>
            <a:endParaRPr lang="en-GB" dirty="0"/>
          </a:p>
          <a:p>
            <a:r>
              <a:rPr lang="en-GB" dirty="0"/>
              <a:t>Future generations Wellbeing act 2015</a:t>
            </a:r>
          </a:p>
        </p:txBody>
      </p:sp>
      <p:sp>
        <p:nvSpPr>
          <p:cNvPr id="4" name="Slide Number Placeholder 3"/>
          <p:cNvSpPr>
            <a:spLocks noGrp="1"/>
          </p:cNvSpPr>
          <p:nvPr>
            <p:ph type="sldNum" sz="quarter" idx="5"/>
          </p:nvPr>
        </p:nvSpPr>
        <p:spPr/>
        <p:txBody>
          <a:bodyPr/>
          <a:lstStyle/>
          <a:p>
            <a:fld id="{093D590A-BEB6-485D-B18C-08EE4A03D4BF}" type="slidenum">
              <a:rPr lang="en-GB" smtClean="0"/>
              <a:t>16</a:t>
            </a:fld>
            <a:endParaRPr lang="en-GB"/>
          </a:p>
        </p:txBody>
      </p:sp>
    </p:spTree>
    <p:extLst>
      <p:ext uri="{BB962C8B-B14F-4D97-AF65-F5344CB8AC3E}">
        <p14:creationId xmlns:p14="http://schemas.microsoft.com/office/powerpoint/2010/main" val="887073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could be perceived that cuts and current lack of resources for the Youth work sector are strategic in an attempt not to wake a sleeping giant! If young people fully knew and understood the complexity of climate change and sustainable development there could be mass panic as well all multiple campaigns/riots  demanding significant change.</a:t>
            </a:r>
          </a:p>
          <a:p>
            <a:r>
              <a:rPr lang="en-GB" dirty="0"/>
              <a:t>It is our responsibility  at Youth Workers to awaken that Sleeping giant within all young people by educating and empowering them to have their voices heard.</a:t>
            </a:r>
          </a:p>
        </p:txBody>
      </p:sp>
      <p:sp>
        <p:nvSpPr>
          <p:cNvPr id="4" name="Slide Number Placeholder 3"/>
          <p:cNvSpPr>
            <a:spLocks noGrp="1"/>
          </p:cNvSpPr>
          <p:nvPr>
            <p:ph type="sldNum" sz="quarter" idx="5"/>
          </p:nvPr>
        </p:nvSpPr>
        <p:spPr/>
        <p:txBody>
          <a:bodyPr/>
          <a:lstStyle/>
          <a:p>
            <a:fld id="{093D590A-BEB6-485D-B18C-08EE4A03D4BF}" type="slidenum">
              <a:rPr lang="en-GB" smtClean="0"/>
              <a:t>22</a:t>
            </a:fld>
            <a:endParaRPr lang="en-GB" dirty="0"/>
          </a:p>
        </p:txBody>
      </p:sp>
    </p:spTree>
    <p:extLst>
      <p:ext uri="{BB962C8B-B14F-4D97-AF65-F5344CB8AC3E}">
        <p14:creationId xmlns:p14="http://schemas.microsoft.com/office/powerpoint/2010/main" val="217335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85007-2974-7C86-E99E-8418037D4A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3ADD36E-0844-27BD-2472-D7A7C7081F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2CDD99AF-E5AC-A50D-FBAC-F7E1921827F4}"/>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5" name="Footer Placeholder 4">
            <a:extLst>
              <a:ext uri="{FF2B5EF4-FFF2-40B4-BE49-F238E27FC236}">
                <a16:creationId xmlns:a16="http://schemas.microsoft.com/office/drawing/2014/main" id="{2FDA1449-3AC8-E1C6-923E-00022E573B9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A71DD7E-6CF8-9AB4-A5CE-965594080A9E}"/>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110713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5CFB3-D033-D46E-12B4-F0036FF0FC1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732A1CC-149B-E66C-9DC1-502F27C853A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638970F-4275-162B-4AC8-A049797CD9C6}"/>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5" name="Footer Placeholder 4">
            <a:extLst>
              <a:ext uri="{FF2B5EF4-FFF2-40B4-BE49-F238E27FC236}">
                <a16:creationId xmlns:a16="http://schemas.microsoft.com/office/drawing/2014/main" id="{DC49EDE5-7324-04FC-57C4-FC271905910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52C74DF-768A-FF00-FA19-57BAD39C550E}"/>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1087759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5ADE6-9151-DF2B-50DF-2D4FD272C8B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3F8886B-A988-9401-491F-67DD9AB26F6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E446A88-03B6-7D4F-31C7-71EF9F6C2F6D}"/>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5" name="Footer Placeholder 4">
            <a:extLst>
              <a:ext uri="{FF2B5EF4-FFF2-40B4-BE49-F238E27FC236}">
                <a16:creationId xmlns:a16="http://schemas.microsoft.com/office/drawing/2014/main" id="{E2DDF1A0-C17B-3C6A-0531-121909ED3DC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3AAFC26-CA4C-F61E-B0CC-376AF5202327}"/>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52903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EDD48-B3E7-5D3B-7A47-F45427EEBF6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9271804-83A6-127D-E6EF-5702BC27634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EAFC7C8-723B-7A09-B754-742E533C3ED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596ABE69-755C-8304-B347-B267B8A60AFE}"/>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6" name="Footer Placeholder 5">
            <a:extLst>
              <a:ext uri="{FF2B5EF4-FFF2-40B4-BE49-F238E27FC236}">
                <a16:creationId xmlns:a16="http://schemas.microsoft.com/office/drawing/2014/main" id="{EC1A2890-F3A8-2693-F45A-013325E8474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0A35A36-570A-35C8-5625-C540FCBF27AD}"/>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1063769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729BA-81D4-594F-92C3-BBFEF0F847D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72293804-9063-4EC3-B5CA-C40BF8A85F7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924CD40-1AB4-070E-9245-A067B18D370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DFAE203-A383-E256-21FD-96AC0F1483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6F5E0DA-434B-8714-C273-A19684C6626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181631E-DB6B-5D3B-B4EA-2F80F81E45DB}"/>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8" name="Footer Placeholder 7">
            <a:extLst>
              <a:ext uri="{FF2B5EF4-FFF2-40B4-BE49-F238E27FC236}">
                <a16:creationId xmlns:a16="http://schemas.microsoft.com/office/drawing/2014/main" id="{E64B33E8-B257-8F6E-335B-100CD526B58B}"/>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BFAD7FE2-9959-416C-9602-2E6DEC8C7DA9}"/>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4206839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8F19B-A989-C6EE-23C3-E7391E872D4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50EE023-7A09-E625-2978-2CB6A7318057}"/>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4" name="Footer Placeholder 3">
            <a:extLst>
              <a:ext uri="{FF2B5EF4-FFF2-40B4-BE49-F238E27FC236}">
                <a16:creationId xmlns:a16="http://schemas.microsoft.com/office/drawing/2014/main" id="{9F9712AE-4211-7F1C-03DE-C54FC7AA9308}"/>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1166C5C2-742A-C9E5-681A-C6B6BB2646B3}"/>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4219331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E612BB5-D998-6F6F-FE02-A12E1DA9F562}"/>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3" name="Footer Placeholder 2">
            <a:extLst>
              <a:ext uri="{FF2B5EF4-FFF2-40B4-BE49-F238E27FC236}">
                <a16:creationId xmlns:a16="http://schemas.microsoft.com/office/drawing/2014/main" id="{B9851473-5221-61E8-A417-3030B9866AE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0A8C92B-64D7-67A7-CA2E-32E877896104}"/>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318974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50A7B-2ECB-42C4-070F-7D87ECFB611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50F83F3F-A32C-656A-0412-F20C15535E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E0011E9C-D2FA-F59D-9E4C-8D1ACBD57A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22CFBF8-3C60-D803-4152-97E2DC5A5753}"/>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6" name="Footer Placeholder 5">
            <a:extLst>
              <a:ext uri="{FF2B5EF4-FFF2-40B4-BE49-F238E27FC236}">
                <a16:creationId xmlns:a16="http://schemas.microsoft.com/office/drawing/2014/main" id="{8DF750F1-2684-6545-78A6-B376C8D61AA1}"/>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7DE59E96-96B2-9FDB-C2C2-E30A52E694A8}"/>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1102004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FA2E3-FEDC-1867-9746-B9F8EEBB235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077FBA72-45E3-1321-F51E-5E9E5418C7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879DB19D-75A6-A964-FE3A-EE2DA1AC86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6650779-F029-F65B-2FC3-F6B46E72569C}"/>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6" name="Footer Placeholder 5">
            <a:extLst>
              <a:ext uri="{FF2B5EF4-FFF2-40B4-BE49-F238E27FC236}">
                <a16:creationId xmlns:a16="http://schemas.microsoft.com/office/drawing/2014/main" id="{C2032D9F-C585-AFBF-6212-CEED5DC6324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82C6152-D5F7-C6BE-AA97-9B7B1753E832}"/>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403453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FDFCC-F34C-DDA9-966B-7E483373951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9167E363-596A-7F5F-D1E2-042A9C789AC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F1095A7-2142-F1EA-0799-3E9BE013DB84}"/>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5" name="Footer Placeholder 4">
            <a:extLst>
              <a:ext uri="{FF2B5EF4-FFF2-40B4-BE49-F238E27FC236}">
                <a16:creationId xmlns:a16="http://schemas.microsoft.com/office/drawing/2014/main" id="{658E822B-1413-6B2C-206F-1E56753F519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843D39C7-80CF-8900-4519-0DD3A298792F}"/>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3107378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4386CAF-00EA-0055-CA66-C5D581DADDCE}"/>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6D91145-7C10-E91B-BAC7-0F242015D80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7D2C84E-9D32-F31E-5876-DACD7F050E68}"/>
              </a:ext>
            </a:extLst>
          </p:cNvPr>
          <p:cNvSpPr>
            <a:spLocks noGrp="1"/>
          </p:cNvSpPr>
          <p:nvPr>
            <p:ph type="dt" sz="half" idx="10"/>
          </p:nvPr>
        </p:nvSpPr>
        <p:spPr/>
        <p:txBody>
          <a:bodyPr/>
          <a:lstStyle/>
          <a:p>
            <a:fld id="{4D607237-8076-43F5-9648-EC8077088F12}" type="datetimeFigureOut">
              <a:rPr lang="en-GB" smtClean="0"/>
              <a:t>20/03/2025</a:t>
            </a:fld>
            <a:endParaRPr lang="en-GB" dirty="0"/>
          </a:p>
        </p:txBody>
      </p:sp>
      <p:sp>
        <p:nvSpPr>
          <p:cNvPr id="5" name="Footer Placeholder 4">
            <a:extLst>
              <a:ext uri="{FF2B5EF4-FFF2-40B4-BE49-F238E27FC236}">
                <a16:creationId xmlns:a16="http://schemas.microsoft.com/office/drawing/2014/main" id="{EC3628DB-C8B6-F931-4F32-8AAF946DBE0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B6DBD9F-F2C4-975B-CD42-789622DB7795}"/>
              </a:ext>
            </a:extLst>
          </p:cNvPr>
          <p:cNvSpPr>
            <a:spLocks noGrp="1"/>
          </p:cNvSpPr>
          <p:nvPr>
            <p:ph type="sldNum" sz="quarter" idx="12"/>
          </p:nvPr>
        </p:nvSpPr>
        <p:spPr/>
        <p:txBody>
          <a:bodyPr/>
          <a:lstStyle/>
          <a:p>
            <a:fld id="{8095CB51-5691-4176-82FC-81F9BF01F5DC}" type="slidenum">
              <a:rPr lang="en-GB" smtClean="0"/>
              <a:t>‹#›</a:t>
            </a:fld>
            <a:endParaRPr lang="en-GB" dirty="0"/>
          </a:p>
        </p:txBody>
      </p:sp>
    </p:spTree>
    <p:extLst>
      <p:ext uri="{BB962C8B-B14F-4D97-AF65-F5344CB8AC3E}">
        <p14:creationId xmlns:p14="http://schemas.microsoft.com/office/powerpoint/2010/main" val="3159103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728671-20B7-0382-AD91-231197DE78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AEEA92F2-DB5B-5AA4-EB94-AD59C8EDD4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2859DAD-B338-C9D6-D5B7-9FDF1ED8AB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D607237-8076-43F5-9648-EC8077088F12}" type="datetimeFigureOut">
              <a:rPr lang="en-GB" smtClean="0"/>
              <a:t>20/03/2025</a:t>
            </a:fld>
            <a:endParaRPr lang="en-GB" dirty="0"/>
          </a:p>
        </p:txBody>
      </p:sp>
      <p:sp>
        <p:nvSpPr>
          <p:cNvPr id="5" name="Footer Placeholder 4">
            <a:extLst>
              <a:ext uri="{FF2B5EF4-FFF2-40B4-BE49-F238E27FC236}">
                <a16:creationId xmlns:a16="http://schemas.microsoft.com/office/drawing/2014/main" id="{168F416F-09FB-BC1A-6A93-29727166C7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60A03D5A-0081-DEDD-082F-FE79B3C10C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95CB51-5691-4176-82FC-81F9BF01F5DC}" type="slidenum">
              <a:rPr lang="en-GB" smtClean="0"/>
              <a:t>‹#›</a:t>
            </a:fld>
            <a:endParaRPr lang="en-GB" dirty="0"/>
          </a:p>
        </p:txBody>
      </p:sp>
    </p:spTree>
    <p:extLst>
      <p:ext uri="{BB962C8B-B14F-4D97-AF65-F5344CB8AC3E}">
        <p14:creationId xmlns:p14="http://schemas.microsoft.com/office/powerpoint/2010/main" val="4035702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organizingengagement.org/wp-content/uploads/2019/07/Ladder-of-Childrens-Participation-Illustration-Roger-Hart.jpg"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doi.org/10.2307/2621529" TargetMode="External"/><Relationship Id="rId2" Type="http://schemas.openxmlformats.org/officeDocument/2006/relationships/hyperlink" Target="https://www.linkedin.com/pulse/agenda-21-everything-you-need-know-tamma-carel-piema-msc-bsc-" TargetMode="External"/><Relationship Id="rId1" Type="http://schemas.openxmlformats.org/officeDocument/2006/relationships/slideLayout" Target="../slideLayouts/slideLayout2.xml"/><Relationship Id="rId5" Type="http://schemas.openxmlformats.org/officeDocument/2006/relationships/hyperlink" Target="https://organizingengagement.org/models/ladder-of-childrens-participation/" TargetMode="External"/><Relationship Id="rId4" Type="http://schemas.openxmlformats.org/officeDocument/2006/relationships/hyperlink" Target="http://www.youthandpolicy.org/"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worldometers.info/world-population/" TargetMode="External"/><Relationship Id="rId2" Type="http://schemas.openxmlformats.org/officeDocument/2006/relationships/hyperlink" Target="https://sdgs.un.org/goal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0AA66-9B7C-AB8F-6CB5-E94556ABBA14}"/>
              </a:ext>
            </a:extLst>
          </p:cNvPr>
          <p:cNvSpPr>
            <a:spLocks noGrp="1"/>
          </p:cNvSpPr>
          <p:nvPr>
            <p:ph type="ctrTitle"/>
          </p:nvPr>
        </p:nvSpPr>
        <p:spPr/>
        <p:txBody>
          <a:bodyPr>
            <a:normAutofit fontScale="90000"/>
          </a:bodyPr>
          <a:lstStyle/>
          <a:p>
            <a:r>
              <a:rPr lang="en-GB" dirty="0"/>
              <a:t>No one is too small to make a difference: Working with young people to create a climate of change</a:t>
            </a:r>
          </a:p>
        </p:txBody>
      </p:sp>
      <p:sp>
        <p:nvSpPr>
          <p:cNvPr id="3" name="Subtitle 2">
            <a:extLst>
              <a:ext uri="{FF2B5EF4-FFF2-40B4-BE49-F238E27FC236}">
                <a16:creationId xmlns:a16="http://schemas.microsoft.com/office/drawing/2014/main" id="{E353B176-0927-6B9A-C289-D61638BA63AB}"/>
              </a:ext>
            </a:extLst>
          </p:cNvPr>
          <p:cNvSpPr>
            <a:spLocks noGrp="1"/>
          </p:cNvSpPr>
          <p:nvPr>
            <p:ph type="subTitle" idx="1"/>
          </p:nvPr>
        </p:nvSpPr>
        <p:spPr>
          <a:xfrm>
            <a:off x="1524000" y="3602038"/>
            <a:ext cx="9517626" cy="2808594"/>
          </a:xfrm>
        </p:spPr>
        <p:txBody>
          <a:bodyPr>
            <a:normAutofit lnSpcReduction="10000"/>
          </a:bodyPr>
          <a:lstStyle/>
          <a:p>
            <a:endParaRPr lang="en-GB" dirty="0"/>
          </a:p>
          <a:p>
            <a:r>
              <a:rPr lang="en-GB" dirty="0"/>
              <a:t>The role of the youth worker in developing an understanding and commitment to sustainable development and climate change in a Youth work context.</a:t>
            </a:r>
          </a:p>
          <a:p>
            <a:endParaRPr lang="en-GB" b="1" dirty="0"/>
          </a:p>
          <a:p>
            <a:endParaRPr lang="en-GB" b="1" dirty="0"/>
          </a:p>
          <a:p>
            <a:r>
              <a:rPr lang="en-GB" b="1" dirty="0"/>
              <a:t>By Sean Seymour-Davies</a:t>
            </a:r>
          </a:p>
        </p:txBody>
      </p:sp>
    </p:spTree>
    <p:extLst>
      <p:ext uri="{BB962C8B-B14F-4D97-AF65-F5344CB8AC3E}">
        <p14:creationId xmlns:p14="http://schemas.microsoft.com/office/powerpoint/2010/main" val="4191478651"/>
      </p:ext>
    </p:extLst>
  </p:cSld>
  <p:clrMapOvr>
    <a:masterClrMapping/>
  </p:clrMapOvr>
  <mc:AlternateContent xmlns:mc="http://schemas.openxmlformats.org/markup-compatibility/2006" xmlns:p14="http://schemas.microsoft.com/office/powerpoint/2010/main">
    <mc:Choice Requires="p14">
      <p:transition spd="slow" p14:dur="2000" advTm="20233"/>
    </mc:Choice>
    <mc:Fallback xmlns="">
      <p:transition spd="slow" advTm="202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72B89-3E51-458D-7E67-6C13217FA058}"/>
              </a:ext>
            </a:extLst>
          </p:cNvPr>
          <p:cNvSpPr>
            <a:spLocks noGrp="1"/>
          </p:cNvSpPr>
          <p:nvPr>
            <p:ph type="ctrTitle"/>
          </p:nvPr>
        </p:nvSpPr>
        <p:spPr>
          <a:xfrm>
            <a:off x="1406013" y="-1316037"/>
            <a:ext cx="9144000" cy="2387600"/>
          </a:xfrm>
        </p:spPr>
        <p:txBody>
          <a:bodyPr/>
          <a:lstStyle/>
          <a:p>
            <a:r>
              <a:rPr lang="en-GB" dirty="0"/>
              <a:t>Introduction</a:t>
            </a:r>
          </a:p>
        </p:txBody>
      </p:sp>
      <p:sp>
        <p:nvSpPr>
          <p:cNvPr id="3" name="Subtitle 2">
            <a:extLst>
              <a:ext uri="{FF2B5EF4-FFF2-40B4-BE49-F238E27FC236}">
                <a16:creationId xmlns:a16="http://schemas.microsoft.com/office/drawing/2014/main" id="{BFBDD62B-C824-3819-3CAF-45427D4ECBD2}"/>
              </a:ext>
            </a:extLst>
          </p:cNvPr>
          <p:cNvSpPr>
            <a:spLocks noGrp="1"/>
          </p:cNvSpPr>
          <p:nvPr>
            <p:ph type="subTitle" idx="1"/>
          </p:nvPr>
        </p:nvSpPr>
        <p:spPr>
          <a:xfrm>
            <a:off x="1524000" y="1406013"/>
            <a:ext cx="9144000" cy="4277032"/>
          </a:xfrm>
        </p:spPr>
        <p:txBody>
          <a:bodyPr>
            <a:normAutofit lnSpcReduction="10000"/>
          </a:bodyPr>
          <a:lstStyle/>
          <a:p>
            <a:r>
              <a:rPr lang="en-GB" dirty="0"/>
              <a:t>This presentation will look at the following:</a:t>
            </a:r>
          </a:p>
          <a:p>
            <a:pPr marL="342900" indent="-342900">
              <a:buFont typeface="Arial" panose="020B0604020202020204" pitchFamily="34" charset="0"/>
              <a:buChar char="•"/>
            </a:pPr>
            <a:endParaRPr lang="en-GB" dirty="0"/>
          </a:p>
          <a:p>
            <a:pPr marL="342900" indent="-342900" algn="l">
              <a:buFont typeface="Arial" panose="020B0604020202020204" pitchFamily="34" charset="0"/>
              <a:buChar char="•"/>
            </a:pPr>
            <a:r>
              <a:rPr lang="en-GB" dirty="0"/>
              <a:t>A brief background to the importance of sustainable development.</a:t>
            </a:r>
          </a:p>
          <a:p>
            <a:pPr marL="342900" indent="-342900" algn="l">
              <a:buFont typeface="Arial" panose="020B0604020202020204" pitchFamily="34" charset="0"/>
              <a:buChar char="•"/>
            </a:pPr>
            <a:r>
              <a:rPr lang="en-GB" dirty="0"/>
              <a:t>The role a youth worker can have in developing in an understanding and commitment to education for sustainable development and global youth work.</a:t>
            </a:r>
          </a:p>
          <a:p>
            <a:pPr marL="342900" indent="-342900" algn="l">
              <a:buFont typeface="Arial" panose="020B0604020202020204" pitchFamily="34" charset="0"/>
              <a:buChar char="•"/>
            </a:pPr>
            <a:r>
              <a:rPr lang="en-GB" dirty="0"/>
              <a:t>How youth work incorporates many of the principles which are implied within the notion of ESDGYW and activism.</a:t>
            </a:r>
          </a:p>
          <a:p>
            <a:pPr marL="342900" indent="-342900" algn="l">
              <a:buFont typeface="Arial" panose="020B0604020202020204" pitchFamily="34" charset="0"/>
              <a:buChar char="•"/>
            </a:pPr>
            <a:r>
              <a:rPr lang="en-GB" dirty="0"/>
              <a:t>Then different youth work approaches that can be used within practice that promote commitment  to ESDGYW</a:t>
            </a:r>
          </a:p>
          <a:p>
            <a:pPr algn="l"/>
            <a:endParaRPr lang="en-GB" dirty="0"/>
          </a:p>
        </p:txBody>
      </p:sp>
    </p:spTree>
    <p:extLst>
      <p:ext uri="{BB962C8B-B14F-4D97-AF65-F5344CB8AC3E}">
        <p14:creationId xmlns:p14="http://schemas.microsoft.com/office/powerpoint/2010/main" val="2529394143"/>
      </p:ext>
    </p:extLst>
  </p:cSld>
  <p:clrMapOvr>
    <a:masterClrMapping/>
  </p:clrMapOvr>
  <mc:AlternateContent xmlns:mc="http://schemas.openxmlformats.org/markup-compatibility/2006" xmlns:p14="http://schemas.microsoft.com/office/powerpoint/2010/main">
    <mc:Choice Requires="p14">
      <p:transition spd="slow" p14:dur="2000" advTm="24918"/>
    </mc:Choice>
    <mc:Fallback xmlns="">
      <p:transition spd="slow" advTm="2491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DD463-289D-DB09-7FAA-DD36BDAFF83B}"/>
              </a:ext>
            </a:extLst>
          </p:cNvPr>
          <p:cNvSpPr>
            <a:spLocks noGrp="1"/>
          </p:cNvSpPr>
          <p:nvPr>
            <p:ph type="title"/>
          </p:nvPr>
        </p:nvSpPr>
        <p:spPr/>
        <p:txBody>
          <a:bodyPr/>
          <a:lstStyle/>
          <a:p>
            <a:pPr algn="ctr"/>
            <a:r>
              <a:rPr lang="en-GB" dirty="0"/>
              <a:t>Sustainable development </a:t>
            </a:r>
          </a:p>
        </p:txBody>
      </p:sp>
      <p:sp>
        <p:nvSpPr>
          <p:cNvPr id="3" name="Content Placeholder 2">
            <a:extLst>
              <a:ext uri="{FF2B5EF4-FFF2-40B4-BE49-F238E27FC236}">
                <a16:creationId xmlns:a16="http://schemas.microsoft.com/office/drawing/2014/main" id="{22ECDB0B-EDB1-EE8E-EFFC-B9789A3CCED2}"/>
              </a:ext>
            </a:extLst>
          </p:cNvPr>
          <p:cNvSpPr>
            <a:spLocks noGrp="1"/>
          </p:cNvSpPr>
          <p:nvPr>
            <p:ph idx="1"/>
          </p:nvPr>
        </p:nvSpPr>
        <p:spPr>
          <a:xfrm>
            <a:off x="838200" y="1825625"/>
            <a:ext cx="10515600" cy="4667250"/>
          </a:xfrm>
        </p:spPr>
        <p:txBody>
          <a:bodyPr>
            <a:normAutofit lnSpcReduction="10000"/>
          </a:bodyPr>
          <a:lstStyle/>
          <a:p>
            <a:pPr marL="0" indent="0">
              <a:buNone/>
            </a:pPr>
            <a:r>
              <a:rPr lang="en-GB" b="0" i="0" dirty="0">
                <a:solidFill>
                  <a:srgbClr val="000000"/>
                </a:solidFill>
                <a:effectLst/>
                <a:latin typeface="Verdana" panose="020B0604030504040204" pitchFamily="34" charset="0"/>
              </a:rPr>
              <a:t>"development which meets the needs of the present without compromising the ability of future generations to meet their own needs".</a:t>
            </a:r>
          </a:p>
          <a:p>
            <a:pPr marL="0" indent="0">
              <a:buNone/>
            </a:pPr>
            <a:endParaRPr lang="en-GB" dirty="0">
              <a:solidFill>
                <a:srgbClr val="000000"/>
              </a:solidFill>
              <a:latin typeface="Verdana" panose="020B0604030504040204" pitchFamily="34" charset="0"/>
            </a:endParaRPr>
          </a:p>
          <a:p>
            <a:pPr marL="0" indent="0">
              <a:buNone/>
            </a:pPr>
            <a:r>
              <a:rPr lang="en-GB" dirty="0">
                <a:solidFill>
                  <a:srgbClr val="000000"/>
                </a:solidFill>
                <a:latin typeface="Verdana" panose="020B0604030504040204" pitchFamily="34" charset="0"/>
              </a:rPr>
              <a:t>                                </a:t>
            </a:r>
            <a:r>
              <a:rPr lang="en-GB" b="0" i="0" dirty="0">
                <a:solidFill>
                  <a:srgbClr val="2C3E50"/>
                </a:solidFill>
                <a:effectLst/>
                <a:latin typeface="Roboto" panose="02000000000000000000" pitchFamily="2" charset="0"/>
              </a:rPr>
              <a:t> (Brundtland, 1987)</a:t>
            </a:r>
          </a:p>
          <a:p>
            <a:pPr marL="0" indent="0">
              <a:buNone/>
            </a:pPr>
            <a:endParaRPr lang="en-GB" dirty="0">
              <a:solidFill>
                <a:srgbClr val="2C3E50"/>
              </a:solidFill>
              <a:latin typeface="Roboto" panose="02000000000000000000" pitchFamily="2" charset="0"/>
            </a:endParaRPr>
          </a:p>
          <a:p>
            <a:pPr marL="0" indent="0">
              <a:buNone/>
            </a:pPr>
            <a:endParaRPr lang="en-GB" dirty="0">
              <a:solidFill>
                <a:srgbClr val="2C3E50"/>
              </a:solidFill>
              <a:latin typeface="Roboto" panose="02000000000000000000" pitchFamily="2" charset="0"/>
            </a:endParaRPr>
          </a:p>
          <a:p>
            <a:pPr marL="0" indent="0">
              <a:buNone/>
            </a:pPr>
            <a:r>
              <a:rPr lang="en-GB" dirty="0">
                <a:solidFill>
                  <a:srgbClr val="2C3E50"/>
                </a:solidFill>
                <a:latin typeface="Roboto" panose="02000000000000000000" pitchFamily="2" charset="0"/>
              </a:rPr>
              <a:t>Current human population : 8.2 Billion</a:t>
            </a:r>
          </a:p>
          <a:p>
            <a:pPr marL="0" indent="0">
              <a:buNone/>
            </a:pPr>
            <a:r>
              <a:rPr lang="en-GB" dirty="0">
                <a:solidFill>
                  <a:srgbClr val="2C3E50"/>
                </a:solidFill>
                <a:latin typeface="Roboto" panose="02000000000000000000" pitchFamily="2" charset="0"/>
              </a:rPr>
              <a:t>                                                  (</a:t>
            </a:r>
            <a:r>
              <a:rPr lang="en-GB" dirty="0" err="1">
                <a:solidFill>
                  <a:srgbClr val="2C3E50"/>
                </a:solidFill>
                <a:latin typeface="Roboto" panose="02000000000000000000" pitchFamily="2" charset="0"/>
              </a:rPr>
              <a:t>Worldometer</a:t>
            </a:r>
            <a:r>
              <a:rPr lang="en-GB" dirty="0">
                <a:solidFill>
                  <a:srgbClr val="2C3E50"/>
                </a:solidFill>
                <a:latin typeface="Roboto" panose="02000000000000000000" pitchFamily="2" charset="0"/>
              </a:rPr>
              <a:t>, 2024)</a:t>
            </a:r>
          </a:p>
          <a:p>
            <a:pPr marL="0" indent="0">
              <a:buNone/>
            </a:pPr>
            <a:r>
              <a:rPr lang="en-GB" dirty="0">
                <a:solidFill>
                  <a:srgbClr val="2C3E50"/>
                </a:solidFill>
                <a:latin typeface="Roboto" panose="02000000000000000000" pitchFamily="2" charset="0"/>
              </a:rPr>
              <a:t>                                        </a:t>
            </a:r>
            <a:endParaRPr lang="en-GB" b="1" i="0" dirty="0">
              <a:solidFill>
                <a:srgbClr val="444444"/>
              </a:solidFill>
              <a:effectLst/>
              <a:latin typeface="Noto Sans" panose="020B0502040504020204" pitchFamily="34" charset="0"/>
            </a:endParaRPr>
          </a:p>
          <a:p>
            <a:pPr marL="0" indent="0" algn="r">
              <a:buNone/>
            </a:pPr>
            <a:endParaRPr lang="en-GB" dirty="0"/>
          </a:p>
        </p:txBody>
      </p:sp>
    </p:spTree>
    <p:extLst>
      <p:ext uri="{BB962C8B-B14F-4D97-AF65-F5344CB8AC3E}">
        <p14:creationId xmlns:p14="http://schemas.microsoft.com/office/powerpoint/2010/main" val="2144797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BBC981A-EA84-26D1-7B46-C9B409E08DCC}"/>
              </a:ext>
            </a:extLst>
          </p:cNvPr>
          <p:cNvSpPr>
            <a:spLocks noGrp="1"/>
          </p:cNvSpPr>
          <p:nvPr>
            <p:ph type="subTitle" idx="1"/>
          </p:nvPr>
        </p:nvSpPr>
        <p:spPr>
          <a:xfrm>
            <a:off x="776748" y="344130"/>
            <a:ext cx="10879340" cy="6513870"/>
          </a:xfrm>
        </p:spPr>
        <p:txBody>
          <a:bodyPr>
            <a:normAutofit/>
          </a:bodyPr>
          <a:lstStyle/>
          <a:p>
            <a:r>
              <a:rPr lang="en-GB" dirty="0"/>
              <a:t>Ultimately as the human population continues to grow at a such a fast pace will continue to use and drain the world of more and more resources.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In 1992, The United Nations Conference on Environment and Development (UNCED) held a meeting of 179 heads of governments in Rio de Janeiro. It brought the world’s attention towards critical issues of resources. All the present leaders in the conference were asked to sign the declaration to undertake worldwide sustainable development. (Agenda 21 – Everything you need to know! Accessed on 15.03.25)</a:t>
            </a:r>
          </a:p>
        </p:txBody>
      </p:sp>
      <p:pic>
        <p:nvPicPr>
          <p:cNvPr id="1028" name="Picture 4" descr="Earth's Natural Resources Questions and Revision | MME">
            <a:extLst>
              <a:ext uri="{FF2B5EF4-FFF2-40B4-BE49-F238E27FC236}">
                <a16:creationId xmlns:a16="http://schemas.microsoft.com/office/drawing/2014/main" id="{F5732180-1C5E-DF34-4503-07869C205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6007" y="1162058"/>
            <a:ext cx="3417116" cy="3523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662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D76FA-20BB-5C2E-C9FF-C86CFF46F547}"/>
              </a:ext>
            </a:extLst>
          </p:cNvPr>
          <p:cNvSpPr>
            <a:spLocks noGrp="1"/>
          </p:cNvSpPr>
          <p:nvPr>
            <p:ph type="title"/>
          </p:nvPr>
        </p:nvSpPr>
        <p:spPr/>
        <p:txBody>
          <a:bodyPr>
            <a:normAutofit fontScale="90000"/>
          </a:bodyPr>
          <a:lstStyle/>
          <a:p>
            <a:r>
              <a:rPr lang="en-GB" dirty="0"/>
              <a:t>Timeline - Work by countries and the UN, including the UN Department of Economic and Social Affairs</a:t>
            </a:r>
          </a:p>
        </p:txBody>
      </p:sp>
      <p:sp>
        <p:nvSpPr>
          <p:cNvPr id="4" name="Arrow: Right 3">
            <a:extLst>
              <a:ext uri="{FF2B5EF4-FFF2-40B4-BE49-F238E27FC236}">
                <a16:creationId xmlns:a16="http://schemas.microsoft.com/office/drawing/2014/main" id="{B081D74B-70BD-5B90-D097-5E948E71F511}"/>
              </a:ext>
            </a:extLst>
          </p:cNvPr>
          <p:cNvSpPr/>
          <p:nvPr/>
        </p:nvSpPr>
        <p:spPr>
          <a:xfrm>
            <a:off x="3512572" y="2118545"/>
            <a:ext cx="1160207" cy="4793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B6593FE3-27E2-C8A1-0DD9-85B69E23E59B}"/>
              </a:ext>
            </a:extLst>
          </p:cNvPr>
          <p:cNvSpPr txBox="1"/>
          <p:nvPr/>
        </p:nvSpPr>
        <p:spPr>
          <a:xfrm>
            <a:off x="103238" y="1968053"/>
            <a:ext cx="3401961" cy="1200329"/>
          </a:xfrm>
          <a:prstGeom prst="rect">
            <a:avLst/>
          </a:prstGeom>
          <a:noFill/>
        </p:spPr>
        <p:txBody>
          <a:bodyPr wrap="square" rtlCol="0">
            <a:spAutoFit/>
          </a:bodyPr>
          <a:lstStyle/>
          <a:p>
            <a:r>
              <a:rPr lang="en-GB" b="0" i="0" dirty="0">
                <a:effectLst/>
                <a:latin typeface="Roboto" panose="02000000000000000000" pitchFamily="2" charset="0"/>
              </a:rPr>
              <a:t>In June 1992, at the </a:t>
            </a:r>
            <a:r>
              <a:rPr lang="en-GB" b="0" i="0" u="none" strike="noStrike" dirty="0">
                <a:effectLst/>
                <a:latin typeface="Roboto" panose="02000000000000000000" pitchFamily="2" charset="0"/>
              </a:rPr>
              <a:t>Earth Summit</a:t>
            </a:r>
            <a:r>
              <a:rPr lang="en-GB" b="0" i="0" dirty="0">
                <a:effectLst/>
                <a:latin typeface="Roboto" panose="02000000000000000000" pitchFamily="2" charset="0"/>
              </a:rPr>
              <a:t> in Rio de Janeiro, Brazil, more than 178 countries adopted </a:t>
            </a:r>
            <a:r>
              <a:rPr lang="en-GB" b="0" i="0" u="none" strike="noStrike" dirty="0">
                <a:effectLst/>
                <a:latin typeface="Roboto" panose="02000000000000000000" pitchFamily="2" charset="0"/>
              </a:rPr>
              <a:t>Agenda 21.</a:t>
            </a:r>
            <a:endParaRPr lang="en-GB" dirty="0"/>
          </a:p>
        </p:txBody>
      </p:sp>
      <p:sp>
        <p:nvSpPr>
          <p:cNvPr id="8" name="TextBox 7">
            <a:extLst>
              <a:ext uri="{FF2B5EF4-FFF2-40B4-BE49-F238E27FC236}">
                <a16:creationId xmlns:a16="http://schemas.microsoft.com/office/drawing/2014/main" id="{434CE2FD-C25E-FC0B-F8D9-94BA5843D8C8}"/>
              </a:ext>
            </a:extLst>
          </p:cNvPr>
          <p:cNvSpPr txBox="1"/>
          <p:nvPr/>
        </p:nvSpPr>
        <p:spPr>
          <a:xfrm>
            <a:off x="4975121" y="1514305"/>
            <a:ext cx="6656439" cy="1477328"/>
          </a:xfrm>
          <a:prstGeom prst="rect">
            <a:avLst/>
          </a:prstGeom>
          <a:noFill/>
        </p:spPr>
        <p:txBody>
          <a:bodyPr wrap="square" rtlCol="0">
            <a:spAutoFit/>
          </a:bodyPr>
          <a:lstStyle/>
          <a:p>
            <a:pPr algn="l" fontAlgn="base"/>
            <a:r>
              <a:rPr lang="en-GB" b="0" i="0" dirty="0">
                <a:effectLst/>
                <a:latin typeface="Roboto" panose="02000000000000000000" pitchFamily="2" charset="0"/>
              </a:rPr>
              <a:t>Member States unanimously adopted the Millennium Declaration at the </a:t>
            </a:r>
            <a:r>
              <a:rPr lang="en-GB" b="0" i="0" u="none" strike="noStrike" dirty="0">
                <a:effectLst/>
                <a:latin typeface="Roboto" panose="02000000000000000000" pitchFamily="2" charset="0"/>
              </a:rPr>
              <a:t>Millennium Summit</a:t>
            </a:r>
            <a:r>
              <a:rPr lang="en-GB" b="0" i="0" dirty="0">
                <a:effectLst/>
                <a:latin typeface="Roboto" panose="02000000000000000000" pitchFamily="2" charset="0"/>
              </a:rPr>
              <a:t> in September 2000 at UN Headquarters in New York. The Summit led to the elaboration of eight </a:t>
            </a:r>
            <a:r>
              <a:rPr lang="en-GB" b="0" i="0" u="none" strike="noStrike" dirty="0">
                <a:effectLst/>
                <a:latin typeface="Roboto" panose="02000000000000000000" pitchFamily="2" charset="0"/>
              </a:rPr>
              <a:t>Millennium Development Goals (MDGs)</a:t>
            </a:r>
            <a:r>
              <a:rPr lang="en-GB" b="0" i="0" dirty="0">
                <a:effectLst/>
                <a:latin typeface="Roboto" panose="02000000000000000000" pitchFamily="2" charset="0"/>
              </a:rPr>
              <a:t> to reduce extreme poverty by 2015.</a:t>
            </a:r>
          </a:p>
        </p:txBody>
      </p:sp>
      <p:sp>
        <p:nvSpPr>
          <p:cNvPr id="9" name="Arrow: Right 8">
            <a:extLst>
              <a:ext uri="{FF2B5EF4-FFF2-40B4-BE49-F238E27FC236}">
                <a16:creationId xmlns:a16="http://schemas.microsoft.com/office/drawing/2014/main" id="{A8F82B6B-E094-CC5F-7971-5DB68A0CE29B}"/>
              </a:ext>
            </a:extLst>
          </p:cNvPr>
          <p:cNvSpPr/>
          <p:nvPr/>
        </p:nvSpPr>
        <p:spPr>
          <a:xfrm rot="5400000">
            <a:off x="8061171" y="2869716"/>
            <a:ext cx="678527" cy="4793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5B9A27A-2295-BBD1-8374-20DFE10E17F9}"/>
              </a:ext>
            </a:extLst>
          </p:cNvPr>
          <p:cNvSpPr txBox="1"/>
          <p:nvPr/>
        </p:nvSpPr>
        <p:spPr>
          <a:xfrm>
            <a:off x="4237702" y="3495067"/>
            <a:ext cx="7846142" cy="923330"/>
          </a:xfrm>
          <a:prstGeom prst="rect">
            <a:avLst/>
          </a:prstGeom>
          <a:noFill/>
        </p:spPr>
        <p:txBody>
          <a:bodyPr wrap="square" rtlCol="0">
            <a:spAutoFit/>
          </a:bodyPr>
          <a:lstStyle/>
          <a:p>
            <a:r>
              <a:rPr lang="en-GB" b="0" i="0" dirty="0">
                <a:effectLst/>
                <a:latin typeface="Roboto" panose="02000000000000000000" pitchFamily="2" charset="0"/>
              </a:rPr>
              <a:t>The Johannesburg Declaration on Sustainable Development and the Plan of Implementation, adopted at the </a:t>
            </a:r>
            <a:r>
              <a:rPr lang="en-GB" b="0" i="0" u="none" strike="noStrike" dirty="0">
                <a:effectLst/>
                <a:latin typeface="Roboto" panose="02000000000000000000" pitchFamily="2" charset="0"/>
              </a:rPr>
              <a:t>World Summit on Sustainable Development</a:t>
            </a:r>
            <a:r>
              <a:rPr lang="en-GB" b="0" i="0" dirty="0">
                <a:effectLst/>
                <a:latin typeface="Roboto" panose="02000000000000000000" pitchFamily="2" charset="0"/>
              </a:rPr>
              <a:t> in South Africa in 2002.</a:t>
            </a:r>
            <a:endParaRPr lang="en-GB" dirty="0"/>
          </a:p>
        </p:txBody>
      </p:sp>
      <p:sp>
        <p:nvSpPr>
          <p:cNvPr id="11" name="Arrow: Right 10">
            <a:extLst>
              <a:ext uri="{FF2B5EF4-FFF2-40B4-BE49-F238E27FC236}">
                <a16:creationId xmlns:a16="http://schemas.microsoft.com/office/drawing/2014/main" id="{55E40FB7-06A6-3300-9284-23785209B87F}"/>
              </a:ext>
            </a:extLst>
          </p:cNvPr>
          <p:cNvSpPr/>
          <p:nvPr/>
        </p:nvSpPr>
        <p:spPr>
          <a:xfrm rot="10800000">
            <a:off x="3089172" y="3712170"/>
            <a:ext cx="832053" cy="4793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10566D4-6393-0669-B7E6-EC4C3D5008BC}"/>
              </a:ext>
            </a:extLst>
          </p:cNvPr>
          <p:cNvSpPr txBox="1"/>
          <p:nvPr/>
        </p:nvSpPr>
        <p:spPr>
          <a:xfrm>
            <a:off x="103239" y="3445748"/>
            <a:ext cx="3229894" cy="2308324"/>
          </a:xfrm>
          <a:prstGeom prst="rect">
            <a:avLst/>
          </a:prstGeom>
          <a:noFill/>
        </p:spPr>
        <p:txBody>
          <a:bodyPr wrap="square" rtlCol="0">
            <a:spAutoFit/>
          </a:bodyPr>
          <a:lstStyle/>
          <a:p>
            <a:r>
              <a:rPr lang="en-GB" b="0" i="0" dirty="0">
                <a:effectLst/>
                <a:latin typeface="Roboto" panose="02000000000000000000" pitchFamily="2" charset="0"/>
              </a:rPr>
              <a:t>At the </a:t>
            </a:r>
            <a:r>
              <a:rPr lang="en-GB" b="0" i="0" u="none" strike="noStrike" dirty="0">
                <a:effectLst/>
                <a:latin typeface="Roboto" panose="02000000000000000000" pitchFamily="2" charset="0"/>
              </a:rPr>
              <a:t>United Nations Conference on Sustainable Development (Rio+20)</a:t>
            </a:r>
            <a:r>
              <a:rPr lang="en-GB" b="0" i="0" dirty="0">
                <a:effectLst/>
                <a:latin typeface="Roboto" panose="02000000000000000000" pitchFamily="2" charset="0"/>
              </a:rPr>
              <a:t> in Rio de Janeiro, Brazil, in June 2012, Member States adopted the outcome document </a:t>
            </a:r>
            <a:r>
              <a:rPr lang="en-GB" b="0" i="0" u="none" strike="noStrike" dirty="0">
                <a:effectLst/>
                <a:latin typeface="Roboto" panose="02000000000000000000" pitchFamily="2" charset="0"/>
              </a:rPr>
              <a:t>"The Future We Want"</a:t>
            </a:r>
            <a:r>
              <a:rPr lang="en-GB" b="0" i="0" dirty="0">
                <a:effectLst/>
                <a:latin typeface="Roboto" panose="02000000000000000000" pitchFamily="2" charset="0"/>
              </a:rPr>
              <a:t> </a:t>
            </a:r>
            <a:r>
              <a:rPr lang="en-GB" b="0" i="0" u="none" strike="noStrike" dirty="0">
                <a:effectLst/>
                <a:latin typeface="Roboto" panose="02000000000000000000" pitchFamily="2" charset="0"/>
              </a:rPr>
              <a:t>Development</a:t>
            </a:r>
            <a:r>
              <a:rPr lang="en-GB" b="0" i="0" dirty="0">
                <a:effectLst/>
                <a:latin typeface="Roboto" panose="02000000000000000000" pitchFamily="2" charset="0"/>
              </a:rPr>
              <a:t>.</a:t>
            </a:r>
            <a:endParaRPr lang="en-GB" dirty="0"/>
          </a:p>
        </p:txBody>
      </p:sp>
      <p:sp>
        <p:nvSpPr>
          <p:cNvPr id="13" name="Arrow: Right 12">
            <a:extLst>
              <a:ext uri="{FF2B5EF4-FFF2-40B4-BE49-F238E27FC236}">
                <a16:creationId xmlns:a16="http://schemas.microsoft.com/office/drawing/2014/main" id="{AD90F92B-EBFB-883C-2366-48C0444DBA65}"/>
              </a:ext>
            </a:extLst>
          </p:cNvPr>
          <p:cNvSpPr/>
          <p:nvPr/>
        </p:nvSpPr>
        <p:spPr>
          <a:xfrm>
            <a:off x="2944139" y="4751738"/>
            <a:ext cx="977086" cy="4793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B992DCF0-D52B-2769-8A35-DBC0AD5E908A}"/>
              </a:ext>
            </a:extLst>
          </p:cNvPr>
          <p:cNvSpPr txBox="1"/>
          <p:nvPr/>
        </p:nvSpPr>
        <p:spPr>
          <a:xfrm flipH="1">
            <a:off x="4031227" y="4596798"/>
            <a:ext cx="7456533" cy="649443"/>
          </a:xfrm>
          <a:prstGeom prst="rect">
            <a:avLst/>
          </a:prstGeom>
          <a:noFill/>
        </p:spPr>
        <p:txBody>
          <a:bodyPr wrap="square" rtlCol="0">
            <a:spAutoFit/>
          </a:bodyPr>
          <a:lstStyle/>
          <a:p>
            <a:pPr algn="l" fontAlgn="base"/>
            <a:r>
              <a:rPr lang="en-GB" b="0" i="0" dirty="0">
                <a:effectLst/>
                <a:latin typeface="Roboto" panose="02000000000000000000" pitchFamily="2" charset="0"/>
              </a:rPr>
              <a:t>In 2013, the General Assembly set up a 30-member </a:t>
            </a:r>
            <a:r>
              <a:rPr lang="en-GB" b="0" i="0" u="none" strike="noStrike" dirty="0">
                <a:effectLst/>
                <a:latin typeface="Roboto" panose="02000000000000000000" pitchFamily="2" charset="0"/>
              </a:rPr>
              <a:t>Open Working Group</a:t>
            </a:r>
            <a:r>
              <a:rPr lang="en-GB" b="0" i="0" dirty="0">
                <a:effectLst/>
                <a:latin typeface="Roboto" panose="02000000000000000000" pitchFamily="2" charset="0"/>
              </a:rPr>
              <a:t> to develop a proposal on the SDGs.</a:t>
            </a:r>
          </a:p>
        </p:txBody>
      </p:sp>
      <p:sp>
        <p:nvSpPr>
          <p:cNvPr id="15" name="Arrow: Right 14">
            <a:extLst>
              <a:ext uri="{FF2B5EF4-FFF2-40B4-BE49-F238E27FC236}">
                <a16:creationId xmlns:a16="http://schemas.microsoft.com/office/drawing/2014/main" id="{B501F25D-5889-BFCF-750C-9CEF14F8010A}"/>
              </a:ext>
            </a:extLst>
          </p:cNvPr>
          <p:cNvSpPr/>
          <p:nvPr/>
        </p:nvSpPr>
        <p:spPr>
          <a:xfrm rot="5400000">
            <a:off x="8980487" y="5115137"/>
            <a:ext cx="678527" cy="479323"/>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7BCE85EE-39E2-1720-FE63-29EF63D6E498}"/>
              </a:ext>
            </a:extLst>
          </p:cNvPr>
          <p:cNvSpPr txBox="1"/>
          <p:nvPr/>
        </p:nvSpPr>
        <p:spPr>
          <a:xfrm>
            <a:off x="1318754" y="5836195"/>
            <a:ext cx="10664310" cy="923330"/>
          </a:xfrm>
          <a:prstGeom prst="rect">
            <a:avLst/>
          </a:prstGeom>
          <a:noFill/>
        </p:spPr>
        <p:txBody>
          <a:bodyPr wrap="square" rtlCol="0">
            <a:spAutoFit/>
          </a:bodyPr>
          <a:lstStyle/>
          <a:p>
            <a:pPr algn="l" fontAlgn="base"/>
            <a:r>
              <a:rPr lang="en-GB" b="0" i="0" dirty="0">
                <a:effectLst/>
                <a:latin typeface="Roboto" panose="02000000000000000000" pitchFamily="2" charset="0"/>
              </a:rPr>
              <a:t>In January 2015, the General Assembly began the negotiation process on the </a:t>
            </a:r>
            <a:r>
              <a:rPr lang="en-GB" b="0" i="0" u="none" strike="noStrike" dirty="0">
                <a:effectLst/>
                <a:latin typeface="Roboto" panose="02000000000000000000" pitchFamily="2" charset="0"/>
              </a:rPr>
              <a:t>post-2015 development agenda</a:t>
            </a:r>
            <a:r>
              <a:rPr lang="en-GB" b="0" i="0" dirty="0">
                <a:effectLst/>
                <a:latin typeface="Roboto" panose="02000000000000000000" pitchFamily="2" charset="0"/>
              </a:rPr>
              <a:t>. The process culminated in the subsequent adoption of the </a:t>
            </a:r>
            <a:r>
              <a:rPr lang="en-GB" b="0" i="0" u="none" strike="noStrike" dirty="0">
                <a:effectLst/>
                <a:latin typeface="Roboto" panose="02000000000000000000" pitchFamily="2" charset="0"/>
              </a:rPr>
              <a:t>2030 Agenda for Sustainable Development</a:t>
            </a:r>
            <a:r>
              <a:rPr lang="en-GB" b="0" i="0" dirty="0">
                <a:effectLst/>
                <a:latin typeface="Roboto" panose="02000000000000000000" pitchFamily="2" charset="0"/>
              </a:rPr>
              <a:t>, with </a:t>
            </a:r>
            <a:r>
              <a:rPr lang="en-GB" b="0" i="0" u="none" strike="noStrike" dirty="0">
                <a:effectLst/>
                <a:latin typeface="Roboto" panose="02000000000000000000" pitchFamily="2" charset="0"/>
              </a:rPr>
              <a:t>17 SDGs</a:t>
            </a:r>
            <a:r>
              <a:rPr lang="en-GB" b="0" i="0" dirty="0">
                <a:effectLst/>
                <a:latin typeface="Roboto" panose="02000000000000000000" pitchFamily="2" charset="0"/>
              </a:rPr>
              <a:t> at its core, at the </a:t>
            </a:r>
            <a:r>
              <a:rPr lang="en-GB" b="0" i="0" u="none" strike="noStrike" dirty="0">
                <a:effectLst/>
                <a:latin typeface="Roboto" panose="02000000000000000000" pitchFamily="2" charset="0"/>
              </a:rPr>
              <a:t>UN Sustainable Development Summit</a:t>
            </a:r>
            <a:r>
              <a:rPr lang="en-GB" b="0" i="0" dirty="0">
                <a:effectLst/>
                <a:latin typeface="Roboto" panose="02000000000000000000" pitchFamily="2" charset="0"/>
              </a:rPr>
              <a:t> in September 2015</a:t>
            </a:r>
            <a:r>
              <a:rPr lang="en-GB" b="0" i="0" dirty="0">
                <a:solidFill>
                  <a:srgbClr val="4D4D4D"/>
                </a:solidFill>
                <a:effectLst/>
                <a:latin typeface="Roboto" panose="02000000000000000000" pitchFamily="2" charset="0"/>
              </a:rPr>
              <a:t>.</a:t>
            </a:r>
          </a:p>
        </p:txBody>
      </p:sp>
    </p:spTree>
    <p:extLst>
      <p:ext uri="{BB962C8B-B14F-4D97-AF65-F5344CB8AC3E}">
        <p14:creationId xmlns:p14="http://schemas.microsoft.com/office/powerpoint/2010/main" val="3195902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571F3-922A-D617-D64F-48F07040544D}"/>
              </a:ext>
            </a:extLst>
          </p:cNvPr>
          <p:cNvSpPr>
            <a:spLocks noGrp="1"/>
          </p:cNvSpPr>
          <p:nvPr>
            <p:ph type="title"/>
          </p:nvPr>
        </p:nvSpPr>
        <p:spPr>
          <a:xfrm>
            <a:off x="104670" y="18255"/>
            <a:ext cx="10515600" cy="1325563"/>
          </a:xfrm>
        </p:spPr>
        <p:txBody>
          <a:bodyPr/>
          <a:lstStyle/>
          <a:p>
            <a:r>
              <a:rPr lang="en-GB" dirty="0"/>
              <a:t>How we would like it to be going ………..</a:t>
            </a:r>
          </a:p>
        </p:txBody>
      </p:sp>
      <p:sp>
        <p:nvSpPr>
          <p:cNvPr id="3" name="Content Placeholder 2">
            <a:extLst>
              <a:ext uri="{FF2B5EF4-FFF2-40B4-BE49-F238E27FC236}">
                <a16:creationId xmlns:a16="http://schemas.microsoft.com/office/drawing/2014/main" id="{DD7DE349-AF81-5421-8CF7-517406D29886}"/>
              </a:ext>
            </a:extLst>
          </p:cNvPr>
          <p:cNvSpPr>
            <a:spLocks noGrp="1"/>
          </p:cNvSpPr>
          <p:nvPr>
            <p:ph idx="1"/>
          </p:nvPr>
        </p:nvSpPr>
        <p:spPr/>
        <p:txBody>
          <a:bodyPr>
            <a:normAutofit/>
          </a:bodyPr>
          <a:lstStyle/>
          <a:p>
            <a:r>
              <a:rPr lang="en-GB" dirty="0"/>
              <a:t> </a:t>
            </a:r>
          </a:p>
          <a:p>
            <a:pPr algn="l" fontAlgn="auto">
              <a:spcBef>
                <a:spcPts val="1200"/>
              </a:spcBef>
              <a:spcAft>
                <a:spcPts val="1200"/>
              </a:spcAft>
              <a:buNone/>
            </a:pPr>
            <a:endParaRPr lang="en-GB" dirty="0"/>
          </a:p>
          <a:p>
            <a:endParaRPr lang="en-GB" dirty="0"/>
          </a:p>
        </p:txBody>
      </p:sp>
      <p:pic>
        <p:nvPicPr>
          <p:cNvPr id="5" name="Picture 4">
            <a:extLst>
              <a:ext uri="{FF2B5EF4-FFF2-40B4-BE49-F238E27FC236}">
                <a16:creationId xmlns:a16="http://schemas.microsoft.com/office/drawing/2014/main" id="{50444DFD-C673-3DB3-005D-ACFF9B00E14A}"/>
              </a:ext>
            </a:extLst>
          </p:cNvPr>
          <p:cNvPicPr>
            <a:picLocks noChangeAspect="1"/>
          </p:cNvPicPr>
          <p:nvPr/>
        </p:nvPicPr>
        <p:blipFill>
          <a:blip r:embed="rId3"/>
          <a:stretch>
            <a:fillRect/>
          </a:stretch>
        </p:blipFill>
        <p:spPr>
          <a:xfrm>
            <a:off x="60204" y="948666"/>
            <a:ext cx="8830076" cy="3934833"/>
          </a:xfrm>
          <a:prstGeom prst="rect">
            <a:avLst/>
          </a:prstGeom>
        </p:spPr>
      </p:pic>
      <p:pic>
        <p:nvPicPr>
          <p:cNvPr id="7" name="Picture 6">
            <a:extLst>
              <a:ext uri="{FF2B5EF4-FFF2-40B4-BE49-F238E27FC236}">
                <a16:creationId xmlns:a16="http://schemas.microsoft.com/office/drawing/2014/main" id="{95FF5CCC-604C-1B7D-8181-0B5D34AF02A3}"/>
              </a:ext>
            </a:extLst>
          </p:cNvPr>
          <p:cNvPicPr>
            <a:picLocks noChangeAspect="1"/>
          </p:cNvPicPr>
          <p:nvPr/>
        </p:nvPicPr>
        <p:blipFill>
          <a:blip r:embed="rId4"/>
          <a:stretch>
            <a:fillRect/>
          </a:stretch>
        </p:blipFill>
        <p:spPr>
          <a:xfrm>
            <a:off x="60204" y="4883499"/>
            <a:ext cx="7609951" cy="1748413"/>
          </a:xfrm>
          <a:prstGeom prst="rect">
            <a:avLst/>
          </a:prstGeom>
        </p:spPr>
      </p:pic>
      <p:sp>
        <p:nvSpPr>
          <p:cNvPr id="8" name="TextBox 7">
            <a:extLst>
              <a:ext uri="{FF2B5EF4-FFF2-40B4-BE49-F238E27FC236}">
                <a16:creationId xmlns:a16="http://schemas.microsoft.com/office/drawing/2014/main" id="{6F9F25BB-BC38-9925-D4A7-4D8B2B13579C}"/>
              </a:ext>
            </a:extLst>
          </p:cNvPr>
          <p:cNvSpPr txBox="1"/>
          <p:nvPr/>
        </p:nvSpPr>
        <p:spPr>
          <a:xfrm>
            <a:off x="7968343" y="5225143"/>
            <a:ext cx="3969099" cy="369332"/>
          </a:xfrm>
          <a:prstGeom prst="rect">
            <a:avLst/>
          </a:prstGeom>
          <a:noFill/>
        </p:spPr>
        <p:txBody>
          <a:bodyPr wrap="square" rtlCol="0">
            <a:spAutoFit/>
          </a:bodyPr>
          <a:lstStyle/>
          <a:p>
            <a:r>
              <a:rPr lang="en-GB" b="0" i="0">
                <a:solidFill>
                  <a:srgbClr val="2C3E50"/>
                </a:solidFill>
                <a:effectLst/>
                <a:latin typeface="Roboto" panose="02000000000000000000" pitchFamily="2" charset="0"/>
              </a:rPr>
              <a:t>(United Nations, 2025)</a:t>
            </a:r>
            <a:endParaRPr lang="en-GB" dirty="0"/>
          </a:p>
        </p:txBody>
      </p:sp>
    </p:spTree>
    <p:extLst>
      <p:ext uri="{BB962C8B-B14F-4D97-AF65-F5344CB8AC3E}">
        <p14:creationId xmlns:p14="http://schemas.microsoft.com/office/powerpoint/2010/main" val="185491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06489D-21B6-64EA-2AF0-83206E25A759}"/>
              </a:ext>
            </a:extLst>
          </p:cNvPr>
          <p:cNvSpPr>
            <a:spLocks noGrp="1"/>
          </p:cNvSpPr>
          <p:nvPr>
            <p:ph idx="1"/>
          </p:nvPr>
        </p:nvSpPr>
        <p:spPr>
          <a:xfrm>
            <a:off x="838200" y="301625"/>
            <a:ext cx="10515600" cy="4351338"/>
          </a:xfrm>
        </p:spPr>
        <p:txBody>
          <a:bodyPr/>
          <a:lstStyle/>
          <a:p>
            <a:r>
              <a:rPr lang="en-GB" dirty="0"/>
              <a:t>Clarke 2012 argues that with the rise in human population, we are witnessing an unprecedented collapse in our global ecosystem with increasing disfunction in our systems of education, politics, health, finance and agriculture. With what happens next for humanity depending massively on how we can learn to live more sustainably.</a:t>
            </a:r>
          </a:p>
          <a:p>
            <a:endParaRPr lang="en-GB" dirty="0"/>
          </a:p>
          <a:p>
            <a:endParaRPr lang="en-GB" dirty="0"/>
          </a:p>
          <a:p>
            <a:pPr marL="0" indent="0">
              <a:buNone/>
            </a:pPr>
            <a:r>
              <a:rPr lang="en-GB" dirty="0"/>
              <a:t>How its currently going………………………………</a:t>
            </a:r>
          </a:p>
        </p:txBody>
      </p:sp>
    </p:spTree>
    <p:extLst>
      <p:ext uri="{BB962C8B-B14F-4D97-AF65-F5344CB8AC3E}">
        <p14:creationId xmlns:p14="http://schemas.microsoft.com/office/powerpoint/2010/main" val="458790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on't drink the bleach: Why is the ...">
            <a:extLst>
              <a:ext uri="{FF2B5EF4-FFF2-40B4-BE49-F238E27FC236}">
                <a16:creationId xmlns:a16="http://schemas.microsoft.com/office/drawing/2014/main" id="{074AA223-A2BC-9BAB-1D26-7885EAA627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022" y="482321"/>
            <a:ext cx="3599189" cy="2425827"/>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The Russia-Ukraine War Shows History Did Not End, Ethics Did - Fair Observer">
            <a:extLst>
              <a:ext uri="{FF2B5EF4-FFF2-40B4-BE49-F238E27FC236}">
                <a16:creationId xmlns:a16="http://schemas.microsoft.com/office/drawing/2014/main" id="{2DBAF88B-7571-43D6-5163-BBC169FC4C9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6" descr="The Russia-Ukraine War Shows History Did Not End, Ethics Did">
            <a:extLst>
              <a:ext uri="{FF2B5EF4-FFF2-40B4-BE49-F238E27FC236}">
                <a16:creationId xmlns:a16="http://schemas.microsoft.com/office/drawing/2014/main" id="{5578371F-39FD-6925-982D-A4D883E33409}"/>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2" name="Picture 8" descr="The Russia-Ukraine Conflict: A Multifaceted Geopolitical Crisis Reshaping  the Global Order">
            <a:extLst>
              <a:ext uri="{FF2B5EF4-FFF2-40B4-BE49-F238E27FC236}">
                <a16:creationId xmlns:a16="http://schemas.microsoft.com/office/drawing/2014/main" id="{C46D9FB7-94B2-ECF4-7875-90C95A96B9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1861" y="587403"/>
            <a:ext cx="3943351" cy="221566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Marine Plastic Pollution - Facts ...">
            <a:extLst>
              <a:ext uri="{FF2B5EF4-FFF2-40B4-BE49-F238E27FC236}">
                <a16:creationId xmlns:a16="http://schemas.microsoft.com/office/drawing/2014/main" id="{5564E119-E200-4939-7040-E4C5A622EB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022" y="3949853"/>
            <a:ext cx="4257839" cy="238439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Clown Face Emoji (U+1F921)">
            <a:extLst>
              <a:ext uri="{FF2B5EF4-FFF2-40B4-BE49-F238E27FC236}">
                <a16:creationId xmlns:a16="http://schemas.microsoft.com/office/drawing/2014/main" id="{45E577AD-0C90-3928-0667-D4020C1FC21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25003" y="830089"/>
            <a:ext cx="1376362" cy="137636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US Mayors Say Homelessness Crisis Falls ...">
            <a:extLst>
              <a:ext uri="{FF2B5EF4-FFF2-40B4-BE49-F238E27FC236}">
                <a16:creationId xmlns:a16="http://schemas.microsoft.com/office/drawing/2014/main" id="{702614C7-BC23-22B8-A5E9-8747870EC19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4555" y="4207335"/>
            <a:ext cx="3329545" cy="221566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he Gaza War and the Challenges Ahead">
            <a:extLst>
              <a:ext uri="{FF2B5EF4-FFF2-40B4-BE49-F238E27FC236}">
                <a16:creationId xmlns:a16="http://schemas.microsoft.com/office/drawing/2014/main" id="{ADF72F45-504C-C428-4BF5-72288F907E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1654" y="758365"/>
            <a:ext cx="3067050" cy="20447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8" descr="Israel-Hezbollah hostilities fan fears ...">
            <a:extLst>
              <a:ext uri="{FF2B5EF4-FFF2-40B4-BE49-F238E27FC236}">
                <a16:creationId xmlns:a16="http://schemas.microsoft.com/office/drawing/2014/main" id="{A5F5BCD5-1B59-7EF0-20A4-A99E81E2FC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9924" y="3733800"/>
            <a:ext cx="3188780" cy="2121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441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4AB65-6BE5-010C-D965-6195AD97B8CF}"/>
              </a:ext>
            </a:extLst>
          </p:cNvPr>
          <p:cNvSpPr>
            <a:spLocks noGrp="1"/>
          </p:cNvSpPr>
          <p:nvPr>
            <p:ph type="title"/>
          </p:nvPr>
        </p:nvSpPr>
        <p:spPr/>
        <p:txBody>
          <a:bodyPr/>
          <a:lstStyle/>
          <a:p>
            <a:r>
              <a:rPr lang="en-GB" dirty="0"/>
              <a:t>What can we do……………</a:t>
            </a:r>
          </a:p>
        </p:txBody>
      </p:sp>
      <p:sp>
        <p:nvSpPr>
          <p:cNvPr id="3" name="Content Placeholder 2">
            <a:extLst>
              <a:ext uri="{FF2B5EF4-FFF2-40B4-BE49-F238E27FC236}">
                <a16:creationId xmlns:a16="http://schemas.microsoft.com/office/drawing/2014/main" id="{296C9125-9CF1-EE65-560E-83ED06525795}"/>
              </a:ext>
            </a:extLst>
          </p:cNvPr>
          <p:cNvSpPr>
            <a:spLocks noGrp="1"/>
          </p:cNvSpPr>
          <p:nvPr>
            <p:ph idx="1"/>
          </p:nvPr>
        </p:nvSpPr>
        <p:spPr>
          <a:xfrm>
            <a:off x="346588" y="1412670"/>
            <a:ext cx="10515600" cy="4351338"/>
          </a:xfrm>
        </p:spPr>
        <p:txBody>
          <a:bodyPr/>
          <a:lstStyle/>
          <a:p>
            <a:pPr marL="0" indent="0">
              <a:buNone/>
            </a:pPr>
            <a:r>
              <a:rPr lang="en-GB" dirty="0"/>
              <a:t>Activism and global youth work</a:t>
            </a:r>
          </a:p>
          <a:p>
            <a:endParaRPr lang="en-GB" sz="2000" dirty="0"/>
          </a:p>
          <a:p>
            <a:pPr marL="0" indent="0">
              <a:buNone/>
            </a:pPr>
            <a:r>
              <a:rPr lang="en-GB" sz="2400" dirty="0"/>
              <a:t>Walker 2017 explains that everyday environmental activism has been defined as an individual and collective efforts to change or disrupt your own or others everyday habits in which negative impacts can be made on the environment as its known, valued and imagined.</a:t>
            </a:r>
          </a:p>
        </p:txBody>
      </p:sp>
      <p:sp>
        <p:nvSpPr>
          <p:cNvPr id="5" name="TextBox 4">
            <a:extLst>
              <a:ext uri="{FF2B5EF4-FFF2-40B4-BE49-F238E27FC236}">
                <a16:creationId xmlns:a16="http://schemas.microsoft.com/office/drawing/2014/main" id="{F3C48C97-3E5F-8C7C-132A-DD3A77599AE9}"/>
              </a:ext>
            </a:extLst>
          </p:cNvPr>
          <p:cNvSpPr txBox="1"/>
          <p:nvPr/>
        </p:nvSpPr>
        <p:spPr>
          <a:xfrm>
            <a:off x="346588" y="4553883"/>
            <a:ext cx="10972800" cy="1569660"/>
          </a:xfrm>
          <a:prstGeom prst="rect">
            <a:avLst/>
          </a:prstGeom>
          <a:noFill/>
        </p:spPr>
        <p:txBody>
          <a:bodyPr wrap="square" rtlCol="0">
            <a:spAutoFit/>
          </a:bodyPr>
          <a:lstStyle/>
          <a:p>
            <a:pPr algn="l">
              <a:buNone/>
            </a:pPr>
            <a:r>
              <a:rPr lang="en-GB" sz="2400" i="0" dirty="0">
                <a:effectLst/>
                <a:latin typeface="Roboto" panose="02000000000000000000" pitchFamily="2" charset="0"/>
                <a:ea typeface="Roboto" panose="02000000000000000000" pitchFamily="2" charset="0"/>
                <a:cs typeface="Roboto" panose="02000000000000000000" pitchFamily="2" charset="0"/>
              </a:rPr>
              <a:t>Education is crucial to promote climate action</a:t>
            </a:r>
          </a:p>
          <a:p>
            <a:pPr algn="l"/>
            <a:r>
              <a:rPr lang="en-GB" sz="2400" i="0" dirty="0">
                <a:effectLst/>
                <a:latin typeface="Roboto" panose="02000000000000000000" pitchFamily="2" charset="0"/>
                <a:ea typeface="Roboto" panose="02000000000000000000" pitchFamily="2" charset="0"/>
                <a:cs typeface="Roboto" panose="02000000000000000000" pitchFamily="2" charset="0"/>
              </a:rPr>
              <a:t>It helps people understand and address the </a:t>
            </a:r>
            <a:r>
              <a:rPr lang="en-GB" sz="2400" i="1" dirty="0">
                <a:effectLst/>
                <a:latin typeface="Roboto" panose="02000000000000000000" pitchFamily="2" charset="0"/>
                <a:ea typeface="Roboto" panose="02000000000000000000" pitchFamily="2" charset="0"/>
                <a:cs typeface="Roboto" panose="02000000000000000000" pitchFamily="2" charset="0"/>
              </a:rPr>
              <a:t>impacts of the climate crisis</a:t>
            </a:r>
            <a:r>
              <a:rPr lang="en-GB" sz="2400" i="0" dirty="0">
                <a:effectLst/>
                <a:latin typeface="Roboto" panose="02000000000000000000" pitchFamily="2" charset="0"/>
                <a:ea typeface="Roboto" panose="02000000000000000000" pitchFamily="2" charset="0"/>
                <a:cs typeface="Roboto" panose="02000000000000000000" pitchFamily="2" charset="0"/>
              </a:rPr>
              <a:t>, empowering them with the knowledge, skills, values and attitudes needed to act as agents of change. </a:t>
            </a:r>
          </a:p>
        </p:txBody>
      </p:sp>
      <p:sp>
        <p:nvSpPr>
          <p:cNvPr id="4" name="TextBox 3">
            <a:extLst>
              <a:ext uri="{FF2B5EF4-FFF2-40B4-BE49-F238E27FC236}">
                <a16:creationId xmlns:a16="http://schemas.microsoft.com/office/drawing/2014/main" id="{98E1946D-EBBF-B93C-DEB9-AC00F42E24DE}"/>
              </a:ext>
            </a:extLst>
          </p:cNvPr>
          <p:cNvSpPr txBox="1"/>
          <p:nvPr/>
        </p:nvSpPr>
        <p:spPr>
          <a:xfrm>
            <a:off x="3749440" y="6123543"/>
            <a:ext cx="2177251" cy="369332"/>
          </a:xfrm>
          <a:prstGeom prst="rect">
            <a:avLst/>
          </a:prstGeom>
          <a:noFill/>
        </p:spPr>
        <p:txBody>
          <a:bodyPr wrap="square" rtlCol="0">
            <a:spAutoFit/>
          </a:bodyPr>
          <a:lstStyle/>
          <a:p>
            <a:r>
              <a:rPr lang="en-GB" b="0" i="0" dirty="0">
                <a:solidFill>
                  <a:srgbClr val="2C3E50"/>
                </a:solidFill>
                <a:effectLst/>
                <a:latin typeface="Roboto" panose="02000000000000000000" pitchFamily="2" charset="0"/>
              </a:rPr>
              <a:t> (UNESCO, 2022)</a:t>
            </a:r>
            <a:endParaRPr lang="en-GB" dirty="0"/>
          </a:p>
        </p:txBody>
      </p:sp>
    </p:spTree>
    <p:extLst>
      <p:ext uri="{BB962C8B-B14F-4D97-AF65-F5344CB8AC3E}">
        <p14:creationId xmlns:p14="http://schemas.microsoft.com/office/powerpoint/2010/main" val="29441190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1B0B058-4EB4-B40C-A260-FD647CADDC00}"/>
              </a:ext>
            </a:extLst>
          </p:cNvPr>
          <p:cNvSpPr>
            <a:spLocks noGrp="1"/>
          </p:cNvSpPr>
          <p:nvPr>
            <p:ph type="subTitle" idx="1"/>
          </p:nvPr>
        </p:nvSpPr>
        <p:spPr>
          <a:xfrm>
            <a:off x="304801" y="275303"/>
            <a:ext cx="11277600" cy="6420465"/>
          </a:xfrm>
        </p:spPr>
        <p:txBody>
          <a:bodyPr/>
          <a:lstStyle/>
          <a:p>
            <a:pPr algn="l"/>
            <a:endParaRPr lang="en-GB" dirty="0"/>
          </a:p>
          <a:p>
            <a:pPr algn="l"/>
            <a:r>
              <a:rPr lang="en-GB" dirty="0"/>
              <a:t>Waters 2001 describes globalisation as a social process in which constraints of geography on economy, political, social and cultural arrangements recede. People become increasingly aware that they are receding  and how can they respond to this accordingly.</a:t>
            </a:r>
          </a:p>
        </p:txBody>
      </p:sp>
      <p:pic>
        <p:nvPicPr>
          <p:cNvPr id="2050" name="Picture 2" descr="Globalization Poster - Canva Editable by kitelalala - Raket.PH">
            <a:extLst>
              <a:ext uri="{FF2B5EF4-FFF2-40B4-BE49-F238E27FC236}">
                <a16:creationId xmlns:a16="http://schemas.microsoft.com/office/drawing/2014/main" id="{87ACF8A6-053B-C602-23CA-0DEF136BBC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8038" y="1979115"/>
            <a:ext cx="3254477" cy="4603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401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B0EF4-4F15-E4B4-B30E-9F253FBF2EC4}"/>
              </a:ext>
            </a:extLst>
          </p:cNvPr>
          <p:cNvSpPr>
            <a:spLocks noGrp="1"/>
          </p:cNvSpPr>
          <p:nvPr>
            <p:ph type="title"/>
          </p:nvPr>
        </p:nvSpPr>
        <p:spPr/>
        <p:txBody>
          <a:bodyPr>
            <a:normAutofit/>
          </a:bodyPr>
          <a:lstStyle/>
          <a:p>
            <a:r>
              <a:rPr lang="en-GB" sz="2800" dirty="0"/>
              <a:t>Positive impacts of Globalization</a:t>
            </a:r>
          </a:p>
        </p:txBody>
      </p:sp>
      <p:sp>
        <p:nvSpPr>
          <p:cNvPr id="3" name="Content Placeholder 2">
            <a:extLst>
              <a:ext uri="{FF2B5EF4-FFF2-40B4-BE49-F238E27FC236}">
                <a16:creationId xmlns:a16="http://schemas.microsoft.com/office/drawing/2014/main" id="{DF6B9F66-612F-1B44-4925-E0BDC291204F}"/>
              </a:ext>
            </a:extLst>
          </p:cNvPr>
          <p:cNvSpPr>
            <a:spLocks noGrp="1"/>
          </p:cNvSpPr>
          <p:nvPr>
            <p:ph idx="1"/>
          </p:nvPr>
        </p:nvSpPr>
        <p:spPr>
          <a:xfrm>
            <a:off x="838200" y="1825625"/>
            <a:ext cx="10515600" cy="4860310"/>
          </a:xfrm>
        </p:spPr>
        <p:txBody>
          <a:bodyPr>
            <a:normAutofit lnSpcReduction="10000"/>
          </a:bodyPr>
          <a:lstStyle/>
          <a:p>
            <a:r>
              <a:rPr lang="en-GB" sz="1600" dirty="0"/>
              <a:t>Access to new cultures.</a:t>
            </a:r>
          </a:p>
          <a:p>
            <a:r>
              <a:rPr lang="en-GB" sz="1600" dirty="0"/>
              <a:t>The spread of technology and innovation.</a:t>
            </a:r>
          </a:p>
          <a:p>
            <a:r>
              <a:rPr lang="en-GB" sz="1600" dirty="0"/>
              <a:t>Access to new markets (Consumables).</a:t>
            </a:r>
          </a:p>
          <a:p>
            <a:r>
              <a:rPr lang="en-GB" sz="1600" dirty="0"/>
              <a:t>More opportunity to travel.</a:t>
            </a:r>
          </a:p>
          <a:p>
            <a:r>
              <a:rPr lang="en-GB" sz="1600" dirty="0"/>
              <a:t>Improvement of standard of living in developing natation’s.</a:t>
            </a:r>
          </a:p>
          <a:p>
            <a:r>
              <a:rPr lang="en-GB" sz="1600" dirty="0"/>
              <a:t>Access to wider variety of foods.</a:t>
            </a:r>
          </a:p>
          <a:p>
            <a:r>
              <a:rPr lang="en-GB" sz="1600" dirty="0"/>
              <a:t>More education opportunities for people in developing countries.</a:t>
            </a:r>
          </a:p>
          <a:p>
            <a:endParaRPr lang="en-GB" sz="1400" dirty="0"/>
          </a:p>
          <a:p>
            <a:pPr marL="0" indent="0">
              <a:buNone/>
            </a:pPr>
            <a:r>
              <a:rPr lang="en-GB" sz="2400" dirty="0"/>
              <a:t>Negative impacts of Globalization</a:t>
            </a:r>
          </a:p>
          <a:p>
            <a:r>
              <a:rPr lang="en-GB" sz="1600" dirty="0"/>
              <a:t>Increased competition on consumables.</a:t>
            </a:r>
          </a:p>
          <a:p>
            <a:r>
              <a:rPr lang="en-GB" sz="1600" dirty="0"/>
              <a:t>Exploitation of labour and resources.</a:t>
            </a:r>
          </a:p>
          <a:p>
            <a:r>
              <a:rPr lang="en-GB" sz="1600" dirty="0"/>
              <a:t>Economic inequality.</a:t>
            </a:r>
          </a:p>
          <a:p>
            <a:r>
              <a:rPr lang="en-GB" sz="1600" dirty="0"/>
              <a:t>Environmental degradation.</a:t>
            </a:r>
          </a:p>
          <a:p>
            <a:r>
              <a:rPr lang="en-GB" sz="1600" dirty="0"/>
              <a:t>Threats to national sovereignty.</a:t>
            </a:r>
          </a:p>
          <a:p>
            <a:pPr marL="0" indent="0">
              <a:buNone/>
            </a:pPr>
            <a:endParaRPr lang="en-GB" sz="1400" dirty="0"/>
          </a:p>
        </p:txBody>
      </p:sp>
    </p:spTree>
    <p:extLst>
      <p:ext uri="{BB962C8B-B14F-4D97-AF65-F5344CB8AC3E}">
        <p14:creationId xmlns:p14="http://schemas.microsoft.com/office/powerpoint/2010/main" val="140440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B58F0B-EBD4-6B1C-2C06-BF716603FAEC}"/>
              </a:ext>
            </a:extLst>
          </p:cNvPr>
          <p:cNvSpPr txBox="1"/>
          <p:nvPr/>
        </p:nvSpPr>
        <p:spPr>
          <a:xfrm>
            <a:off x="688258" y="521111"/>
            <a:ext cx="10805652" cy="6186309"/>
          </a:xfrm>
          <a:prstGeom prst="rect">
            <a:avLst/>
          </a:prstGeom>
          <a:noFill/>
        </p:spPr>
        <p:txBody>
          <a:bodyPr wrap="square">
            <a:spAutoFit/>
          </a:bodyPr>
          <a:lstStyle/>
          <a:p>
            <a:pPr algn="l"/>
            <a:r>
              <a:rPr lang="en-GB" dirty="0"/>
              <a:t>Global Youth Work is an approach to youth work that starts from young people's everyday experiences and encourages them to explore the local and global influences on their lives and those of their communities. It aims to help them understand how they fit into the world around them and how they can use their energies, talents  and enthusiasm to make a difference.</a:t>
            </a:r>
          </a:p>
          <a:p>
            <a:pPr algn="l"/>
            <a:r>
              <a:rPr lang="en-GB" dirty="0"/>
              <a:t>                                                                                         </a:t>
            </a:r>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endParaRPr lang="en-GB" dirty="0"/>
          </a:p>
          <a:p>
            <a:pPr algn="l"/>
            <a:r>
              <a:rPr lang="en-GB" dirty="0"/>
              <a:t> (S Cooper and C </a:t>
            </a:r>
            <a:r>
              <a:rPr lang="en-GB" dirty="0" err="1"/>
              <a:t>Alkanaan</a:t>
            </a:r>
            <a:r>
              <a:rPr lang="en-GB" dirty="0"/>
              <a:t>, no date)</a:t>
            </a:r>
          </a:p>
        </p:txBody>
      </p:sp>
      <p:pic>
        <p:nvPicPr>
          <p:cNvPr id="2050" name="Picture 2" descr="Inline image">
            <a:extLst>
              <a:ext uri="{FF2B5EF4-FFF2-40B4-BE49-F238E27FC236}">
                <a16:creationId xmlns:a16="http://schemas.microsoft.com/office/drawing/2014/main" id="{A587061E-FEC3-6FCF-FE09-26223AAB65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2700" y="1971265"/>
            <a:ext cx="3274218" cy="4365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0246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157D9-CA49-647D-D49F-0AA878C9D74D}"/>
              </a:ext>
            </a:extLst>
          </p:cNvPr>
          <p:cNvSpPr>
            <a:spLocks noGrp="1"/>
          </p:cNvSpPr>
          <p:nvPr>
            <p:ph type="ctrTitle"/>
          </p:nvPr>
        </p:nvSpPr>
        <p:spPr>
          <a:xfrm>
            <a:off x="-3234814" y="-912914"/>
            <a:ext cx="11651227" cy="2210772"/>
          </a:xfrm>
        </p:spPr>
        <p:txBody>
          <a:bodyPr/>
          <a:lstStyle/>
          <a:p>
            <a:r>
              <a:rPr lang="en-GB" dirty="0"/>
              <a:t>Educative  </a:t>
            </a:r>
          </a:p>
        </p:txBody>
      </p:sp>
      <p:sp>
        <p:nvSpPr>
          <p:cNvPr id="3" name="Subtitle 2">
            <a:extLst>
              <a:ext uri="{FF2B5EF4-FFF2-40B4-BE49-F238E27FC236}">
                <a16:creationId xmlns:a16="http://schemas.microsoft.com/office/drawing/2014/main" id="{D9D26F16-51B3-23E1-74BB-84A7D62922E6}"/>
              </a:ext>
            </a:extLst>
          </p:cNvPr>
          <p:cNvSpPr>
            <a:spLocks noGrp="1"/>
          </p:cNvSpPr>
          <p:nvPr>
            <p:ph type="subTitle" idx="1"/>
          </p:nvPr>
        </p:nvSpPr>
        <p:spPr>
          <a:xfrm>
            <a:off x="309716" y="1506543"/>
            <a:ext cx="11572568" cy="4746774"/>
          </a:xfrm>
        </p:spPr>
        <p:txBody>
          <a:bodyPr>
            <a:normAutofit/>
          </a:bodyPr>
          <a:lstStyle/>
          <a:p>
            <a:pPr algn="l"/>
            <a:r>
              <a:rPr lang="en-GB" sz="2000" dirty="0">
                <a:latin typeface="Roboto" panose="02000000000000000000" pitchFamily="2" charset="0"/>
                <a:ea typeface="Roboto" panose="02000000000000000000" pitchFamily="2" charset="0"/>
                <a:cs typeface="Roboto" panose="02000000000000000000" pitchFamily="2" charset="0"/>
              </a:rPr>
              <a:t>Adam 2014 argues global youth work is a considered a form of development education. However, its unique difference from just developmental education which often takes place in more formal setting such as classrooms, is that it starts out from young peoples own perspectives and experiences enabling a negotiated agenda for learning for all parties to develop.</a:t>
            </a:r>
          </a:p>
          <a:p>
            <a:pPr algn="l"/>
            <a:endParaRPr lang="en-GB" sz="2000" dirty="0">
              <a:latin typeface="Roboto" panose="02000000000000000000" pitchFamily="2" charset="0"/>
              <a:ea typeface="Roboto" panose="02000000000000000000" pitchFamily="2" charset="0"/>
              <a:cs typeface="Roboto" panose="02000000000000000000" pitchFamily="2" charset="0"/>
            </a:endParaRPr>
          </a:p>
          <a:p>
            <a:pPr lvl="1" algn="l"/>
            <a:r>
              <a:rPr lang="en-GB" sz="1600" dirty="0">
                <a:latin typeface="Roboto" panose="02000000000000000000" pitchFamily="2" charset="0"/>
                <a:ea typeface="Roboto" panose="02000000000000000000" pitchFamily="2" charset="0"/>
                <a:cs typeface="Roboto" panose="02000000000000000000" pitchFamily="2" charset="0"/>
              </a:rPr>
              <a:t>The Development Education Association (DEA) has been instrumental in developing global youth work, has identified the following principles as essential when delivering GYW.</a:t>
            </a:r>
          </a:p>
          <a:p>
            <a:pPr lvl="1" algn="l"/>
            <a:endParaRPr lang="en-GB" sz="1600" dirty="0">
              <a:latin typeface="Roboto" panose="02000000000000000000" pitchFamily="2" charset="0"/>
              <a:ea typeface="Roboto" panose="02000000000000000000" pitchFamily="2" charset="0"/>
              <a:cs typeface="Roboto" panose="02000000000000000000" pitchFamily="2" charset="0"/>
            </a:endParaRPr>
          </a:p>
          <a:p>
            <a:pPr marL="800100" lvl="1" indent="-342900" algn="l">
              <a:buFont typeface="Arial" panose="020B0604020202020204" pitchFamily="34" charset="0"/>
              <a:buChar char="•"/>
            </a:pPr>
            <a:r>
              <a:rPr lang="en-GB" sz="1600" dirty="0">
                <a:latin typeface="Roboto" panose="02000000000000000000" pitchFamily="2" charset="0"/>
                <a:ea typeface="Roboto" panose="02000000000000000000" pitchFamily="2" charset="0"/>
                <a:cs typeface="Roboto" panose="02000000000000000000" pitchFamily="2" charset="0"/>
              </a:rPr>
              <a:t>Starts from young people’s experiences, and encourages their personal, social and political development.</a:t>
            </a:r>
          </a:p>
          <a:p>
            <a:pPr marL="800100" lvl="1" indent="-342900" algn="l">
              <a:buFont typeface="Arial" panose="020B0604020202020204" pitchFamily="34" charset="0"/>
              <a:buChar char="•"/>
            </a:pPr>
            <a:r>
              <a:rPr lang="en-GB" sz="1600" dirty="0">
                <a:latin typeface="Roboto" panose="02000000000000000000" pitchFamily="2" charset="0"/>
                <a:ea typeface="Roboto" panose="02000000000000000000" pitchFamily="2" charset="0"/>
                <a:cs typeface="Roboto" panose="02000000000000000000" pitchFamily="2" charset="0"/>
              </a:rPr>
              <a:t>Works to the principles of informal education, offering opportunities that are educative, participative, empowering and designed to promote inclusivity.</a:t>
            </a:r>
          </a:p>
          <a:p>
            <a:pPr marL="800100" lvl="1" indent="-342900" algn="l">
              <a:buFont typeface="Arial" panose="020B0604020202020204" pitchFamily="34" charset="0"/>
              <a:buChar char="•"/>
            </a:pPr>
            <a:r>
              <a:rPr lang="en-GB" sz="1600" dirty="0">
                <a:latin typeface="Roboto" panose="02000000000000000000" pitchFamily="2" charset="0"/>
                <a:ea typeface="Roboto" panose="02000000000000000000" pitchFamily="2" charset="0"/>
                <a:cs typeface="Roboto" panose="02000000000000000000" pitchFamily="2" charset="0"/>
              </a:rPr>
              <a:t>Based on an agenda negotiated with young people.</a:t>
            </a:r>
          </a:p>
          <a:p>
            <a:pPr marL="800100" lvl="1" indent="-342900" algn="l">
              <a:buFont typeface="Arial" panose="020B0604020202020204" pitchFamily="34" charset="0"/>
              <a:buChar char="•"/>
            </a:pPr>
            <a:r>
              <a:rPr lang="en-GB" sz="1600" dirty="0">
                <a:latin typeface="Roboto" panose="02000000000000000000" pitchFamily="2" charset="0"/>
                <a:ea typeface="Roboto" panose="02000000000000000000" pitchFamily="2" charset="0"/>
                <a:cs typeface="Roboto" panose="02000000000000000000" pitchFamily="2" charset="0"/>
              </a:rPr>
              <a:t>Engages young people in critical analysis of local and global influences in their lives and those of their communities.             </a:t>
            </a:r>
          </a:p>
          <a:p>
            <a:pPr algn="l"/>
            <a:r>
              <a:rPr lang="en-GB" sz="2000" dirty="0">
                <a:latin typeface="Roboto" panose="02000000000000000000" pitchFamily="2" charset="0"/>
                <a:ea typeface="Roboto" panose="02000000000000000000" pitchFamily="2" charset="0"/>
                <a:cs typeface="Roboto" panose="02000000000000000000" pitchFamily="2" charset="0"/>
              </a:rPr>
              <a:t>                                                                                                                                  (Sallah, 2010, P122)</a:t>
            </a:r>
          </a:p>
        </p:txBody>
      </p:sp>
    </p:spTree>
    <p:extLst>
      <p:ext uri="{BB962C8B-B14F-4D97-AF65-F5344CB8AC3E}">
        <p14:creationId xmlns:p14="http://schemas.microsoft.com/office/powerpoint/2010/main" val="823849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EC4FAEC-0B39-9144-4D6F-6ED9CE124618}"/>
              </a:ext>
            </a:extLst>
          </p:cNvPr>
          <p:cNvSpPr txBox="1"/>
          <p:nvPr/>
        </p:nvSpPr>
        <p:spPr>
          <a:xfrm>
            <a:off x="645066" y="2031101"/>
            <a:ext cx="4282984" cy="3511943"/>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a:t>YW09 –  Outlines that by delivering learning activities through youth work we can support young people with becoming active citizens. It enables us to ensure that they are informed and offered  involvement within key matters within their own community as well as local, regional, national and global communities that are subject to democratic process.</a:t>
            </a:r>
          </a:p>
        </p:txBody>
      </p:sp>
      <p:sp>
        <p:nvSpPr>
          <p:cNvPr id="14" name="Rectangle 13">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9522293-6B64-EFDB-FA09-C2BAE09333D6}"/>
              </a:ext>
            </a:extLst>
          </p:cNvPr>
          <p:cNvPicPr>
            <a:picLocks noChangeAspect="1"/>
          </p:cNvPicPr>
          <p:nvPr/>
        </p:nvPicPr>
        <p:blipFill>
          <a:blip r:embed="rId2"/>
          <a:stretch>
            <a:fillRect/>
          </a:stretch>
        </p:blipFill>
        <p:spPr>
          <a:xfrm>
            <a:off x="5987738" y="1399039"/>
            <a:ext cx="5628018" cy="3827052"/>
          </a:xfrm>
          <a:prstGeom prst="rect">
            <a:avLst/>
          </a:prstGeom>
        </p:spPr>
      </p:pic>
    </p:spTree>
    <p:extLst>
      <p:ext uri="{BB962C8B-B14F-4D97-AF65-F5344CB8AC3E}">
        <p14:creationId xmlns:p14="http://schemas.microsoft.com/office/powerpoint/2010/main" val="20007973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7" name="Rectangle 16">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9">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651291-B036-A732-548A-B3D0326DE257}"/>
              </a:ext>
            </a:extLst>
          </p:cNvPr>
          <p:cNvSpPr txBox="1"/>
          <p:nvPr/>
        </p:nvSpPr>
        <p:spPr>
          <a:xfrm>
            <a:off x="1976929" y="36395"/>
            <a:ext cx="5040285" cy="5857965"/>
          </a:xfrm>
          <a:prstGeom prst="rect">
            <a:avLst/>
          </a:prstGeom>
        </p:spPr>
        <p:txBody>
          <a:bodyPr vert="horz" lIns="91440" tIns="45720" rIns="91440" bIns="45720" rtlCol="0" anchor="ctr">
            <a:normAutofit/>
          </a:bodyPr>
          <a:lstStyle/>
          <a:p>
            <a:pPr indent="-228600">
              <a:lnSpc>
                <a:spcPct val="90000"/>
              </a:lnSpc>
              <a:spcAft>
                <a:spcPts val="800"/>
              </a:spcAft>
              <a:buFont typeface="Arial" panose="020B0604020202020204" pitchFamily="34" charset="0"/>
              <a:buChar char="•"/>
              <a:tabLst>
                <a:tab pos="847725" algn="l"/>
              </a:tabLst>
            </a:pPr>
            <a:r>
              <a:rPr lang="en-US" sz="1600" b="1" dirty="0">
                <a:effectLst/>
              </a:rPr>
              <a:t>Key Area A: Work with young people and others</a:t>
            </a:r>
            <a:endParaRPr lang="en-US" sz="1600" dirty="0">
              <a:effectLst/>
            </a:endParaRPr>
          </a:p>
          <a:p>
            <a:pPr indent="-228600">
              <a:lnSpc>
                <a:spcPct val="90000"/>
              </a:lnSpc>
              <a:spcAft>
                <a:spcPts val="800"/>
              </a:spcAft>
              <a:buFont typeface="Arial" panose="020B0604020202020204" pitchFamily="34" charset="0"/>
              <a:buChar char="•"/>
              <a:tabLst>
                <a:tab pos="847725" algn="l"/>
              </a:tabLst>
            </a:pPr>
            <a:r>
              <a:rPr lang="en-US" sz="1600" dirty="0">
                <a:effectLst/>
              </a:rPr>
              <a:t>YW01 Initiate, build and maintain purposeful relationships with young people.</a:t>
            </a:r>
          </a:p>
          <a:p>
            <a:pPr indent="-228600">
              <a:lnSpc>
                <a:spcPct val="90000"/>
              </a:lnSpc>
              <a:spcAft>
                <a:spcPts val="800"/>
              </a:spcAft>
              <a:buFont typeface="Arial" panose="020B0604020202020204" pitchFamily="34" charset="0"/>
              <a:buChar char="•"/>
              <a:tabLst>
                <a:tab pos="847725" algn="l"/>
              </a:tabLst>
            </a:pPr>
            <a:endParaRPr lang="en-US" sz="1600" dirty="0"/>
          </a:p>
          <a:p>
            <a:pPr indent="-228600">
              <a:lnSpc>
                <a:spcPct val="90000"/>
              </a:lnSpc>
              <a:spcAft>
                <a:spcPts val="800"/>
              </a:spcAft>
              <a:buFont typeface="Arial" panose="020B0604020202020204" pitchFamily="34" charset="0"/>
              <a:buChar char="•"/>
              <a:tabLst>
                <a:tab pos="847725" algn="l"/>
              </a:tabLst>
            </a:pPr>
            <a:r>
              <a:rPr lang="en-US" sz="1600" dirty="0"/>
              <a:t>Youth Work in Wales recognizes the importance of sustainable development and equips young people with the knowledge and skills to play their part in shaping the future; </a:t>
            </a:r>
          </a:p>
          <a:p>
            <a:pPr indent="-228600">
              <a:lnSpc>
                <a:spcPct val="90000"/>
              </a:lnSpc>
              <a:spcAft>
                <a:spcPts val="800"/>
              </a:spcAft>
              <a:buFont typeface="Arial" panose="020B0604020202020204" pitchFamily="34" charset="0"/>
              <a:buChar char="•"/>
              <a:tabLst>
                <a:tab pos="847725" algn="l"/>
              </a:tabLst>
            </a:pPr>
            <a:endParaRPr lang="en-US" sz="1600" dirty="0"/>
          </a:p>
          <a:p>
            <a:pPr indent="-228600">
              <a:lnSpc>
                <a:spcPct val="90000"/>
              </a:lnSpc>
              <a:spcAft>
                <a:spcPts val="800"/>
              </a:spcAft>
              <a:buFont typeface="Arial" panose="020B0604020202020204" pitchFamily="34" charset="0"/>
              <a:buChar char="•"/>
              <a:tabLst>
                <a:tab pos="847725" algn="l"/>
              </a:tabLst>
            </a:pPr>
            <a:r>
              <a:rPr lang="en-US" sz="1600" dirty="0"/>
              <a:t>encourages young people as local, national and global citizens to exercise their responsibilities;</a:t>
            </a:r>
          </a:p>
          <a:p>
            <a:pPr indent="-228600">
              <a:lnSpc>
                <a:spcPct val="90000"/>
              </a:lnSpc>
              <a:spcAft>
                <a:spcPts val="800"/>
              </a:spcAft>
              <a:buFont typeface="Arial" panose="020B0604020202020204" pitchFamily="34" charset="0"/>
              <a:buChar char="•"/>
              <a:tabLst>
                <a:tab pos="847725" algn="l"/>
              </a:tabLst>
            </a:pPr>
            <a:endParaRPr lang="en-US" sz="1600" dirty="0"/>
          </a:p>
          <a:p>
            <a:pPr indent="-228600">
              <a:lnSpc>
                <a:spcPct val="90000"/>
              </a:lnSpc>
              <a:spcAft>
                <a:spcPts val="800"/>
              </a:spcAft>
              <a:buFont typeface="Arial" panose="020B0604020202020204" pitchFamily="34" charset="0"/>
              <a:buChar char="•"/>
              <a:tabLst>
                <a:tab pos="847725" algn="l"/>
              </a:tabLst>
            </a:pPr>
            <a:r>
              <a:rPr lang="en-US" sz="1600" dirty="0"/>
              <a:t>encourages young people to protect their own rights and those of others</a:t>
            </a:r>
          </a:p>
          <a:p>
            <a:pPr indent="-228600">
              <a:lnSpc>
                <a:spcPct val="90000"/>
              </a:lnSpc>
              <a:spcAft>
                <a:spcPts val="800"/>
              </a:spcAft>
              <a:buFont typeface="Arial" panose="020B0604020202020204" pitchFamily="34" charset="0"/>
              <a:buChar char="•"/>
              <a:tabLst>
                <a:tab pos="847725" algn="l"/>
              </a:tabLst>
            </a:pPr>
            <a:endParaRPr lang="en-US" sz="1600" dirty="0">
              <a:effectLst/>
            </a:endParaRPr>
          </a:p>
          <a:p>
            <a:pPr indent="-228600">
              <a:lnSpc>
                <a:spcPct val="90000"/>
              </a:lnSpc>
              <a:spcAft>
                <a:spcPts val="800"/>
              </a:spcAft>
              <a:buFont typeface="Arial" panose="020B0604020202020204" pitchFamily="34" charset="0"/>
              <a:buChar char="•"/>
              <a:tabLst>
                <a:tab pos="847725" algn="l"/>
              </a:tabLst>
            </a:pPr>
            <a:endParaRPr lang="en-US" sz="1600" dirty="0"/>
          </a:p>
          <a:p>
            <a:pPr indent="-228600">
              <a:lnSpc>
                <a:spcPct val="90000"/>
              </a:lnSpc>
              <a:spcAft>
                <a:spcPts val="800"/>
              </a:spcAft>
              <a:buFont typeface="Arial" panose="020B0604020202020204" pitchFamily="34" charset="0"/>
              <a:buChar char="•"/>
              <a:tabLst>
                <a:tab pos="847725" algn="l"/>
              </a:tabLst>
            </a:pPr>
            <a:endParaRPr lang="en-US" sz="1600" dirty="0">
              <a:effectLst/>
            </a:endParaRPr>
          </a:p>
          <a:p>
            <a:pPr indent="-228600">
              <a:lnSpc>
                <a:spcPct val="90000"/>
              </a:lnSpc>
              <a:spcAft>
                <a:spcPts val="800"/>
              </a:spcAft>
              <a:buFont typeface="Arial" panose="020B0604020202020204" pitchFamily="34" charset="0"/>
              <a:buChar char="•"/>
              <a:tabLst>
                <a:tab pos="847725" algn="l"/>
              </a:tabLst>
            </a:pPr>
            <a:endParaRPr lang="en-US" sz="1000" dirty="0"/>
          </a:p>
          <a:p>
            <a:pPr indent="-228600">
              <a:lnSpc>
                <a:spcPct val="90000"/>
              </a:lnSpc>
              <a:spcAft>
                <a:spcPts val="800"/>
              </a:spcAft>
              <a:buFont typeface="Arial" panose="020B0604020202020204" pitchFamily="34" charset="0"/>
              <a:buChar char="•"/>
              <a:tabLst>
                <a:tab pos="847725" algn="l"/>
              </a:tabLst>
            </a:pPr>
            <a:r>
              <a:rPr lang="en-US" sz="1000" b="0" i="0" dirty="0">
                <a:effectLst/>
              </a:rPr>
              <a:t>                                                                                               (CWVYS, 2018)</a:t>
            </a:r>
            <a:endParaRPr lang="en-US" sz="1000" dirty="0">
              <a:effectLst/>
            </a:endParaRPr>
          </a:p>
          <a:p>
            <a:pPr indent="-228600">
              <a:lnSpc>
                <a:spcPct val="90000"/>
              </a:lnSpc>
              <a:spcAft>
                <a:spcPts val="800"/>
              </a:spcAft>
              <a:buFont typeface="Arial" panose="020B0604020202020204" pitchFamily="34" charset="0"/>
              <a:buChar char="•"/>
              <a:tabLst>
                <a:tab pos="847725" algn="l"/>
              </a:tabLst>
            </a:pPr>
            <a:endParaRPr lang="en-US" sz="1000" dirty="0"/>
          </a:p>
          <a:p>
            <a:pPr indent="-228600">
              <a:lnSpc>
                <a:spcPct val="90000"/>
              </a:lnSpc>
              <a:spcAft>
                <a:spcPts val="800"/>
              </a:spcAft>
              <a:buFont typeface="Arial" panose="020B0604020202020204" pitchFamily="34" charset="0"/>
              <a:buChar char="•"/>
              <a:tabLst>
                <a:tab pos="847725" algn="l"/>
              </a:tabLst>
            </a:pPr>
            <a:endParaRPr lang="en-US" sz="1000" dirty="0">
              <a:effectLst/>
            </a:endParaRPr>
          </a:p>
        </p:txBody>
      </p:sp>
      <p:pic>
        <p:nvPicPr>
          <p:cNvPr id="9" name="Picture 8">
            <a:extLst>
              <a:ext uri="{FF2B5EF4-FFF2-40B4-BE49-F238E27FC236}">
                <a16:creationId xmlns:a16="http://schemas.microsoft.com/office/drawing/2014/main" id="{82F23B2F-7769-516F-F9C3-CDE44082A8D4}"/>
              </a:ext>
            </a:extLst>
          </p:cNvPr>
          <p:cNvPicPr>
            <a:picLocks noChangeAspect="1"/>
          </p:cNvPicPr>
          <p:nvPr/>
        </p:nvPicPr>
        <p:blipFill>
          <a:blip r:embed="rId2"/>
          <a:stretch>
            <a:fillRect/>
          </a:stretch>
        </p:blipFill>
        <p:spPr>
          <a:xfrm>
            <a:off x="7596742" y="71987"/>
            <a:ext cx="2544689" cy="3283471"/>
          </a:xfrm>
          <a:prstGeom prst="rect">
            <a:avLst/>
          </a:prstGeom>
        </p:spPr>
      </p:pic>
      <p:pic>
        <p:nvPicPr>
          <p:cNvPr id="7" name="Picture 6">
            <a:extLst>
              <a:ext uri="{FF2B5EF4-FFF2-40B4-BE49-F238E27FC236}">
                <a16:creationId xmlns:a16="http://schemas.microsoft.com/office/drawing/2014/main" id="{E947B391-6D7D-9C34-54AF-76540D155424}"/>
              </a:ext>
            </a:extLst>
          </p:cNvPr>
          <p:cNvPicPr>
            <a:picLocks noChangeAspect="1"/>
          </p:cNvPicPr>
          <p:nvPr/>
        </p:nvPicPr>
        <p:blipFill>
          <a:blip r:embed="rId3"/>
          <a:stretch>
            <a:fillRect/>
          </a:stretch>
        </p:blipFill>
        <p:spPr>
          <a:xfrm>
            <a:off x="7432013" y="3488871"/>
            <a:ext cx="2449405" cy="2775531"/>
          </a:xfrm>
          <a:prstGeom prst="rect">
            <a:avLst/>
          </a:prstGeom>
        </p:spPr>
      </p:pic>
    </p:spTree>
    <p:extLst>
      <p:ext uri="{BB962C8B-B14F-4D97-AF65-F5344CB8AC3E}">
        <p14:creationId xmlns:p14="http://schemas.microsoft.com/office/powerpoint/2010/main" val="541947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5" name="Rectangle 14">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764879-2212-86E2-40E4-AC410FA3D7F4}"/>
              </a:ext>
            </a:extLst>
          </p:cNvPr>
          <p:cNvSpPr>
            <a:spLocks noGrp="1"/>
          </p:cNvSpPr>
          <p:nvPr>
            <p:ph type="title"/>
          </p:nvPr>
        </p:nvSpPr>
        <p:spPr>
          <a:xfrm>
            <a:off x="1057025" y="922644"/>
            <a:ext cx="5040285" cy="1169585"/>
          </a:xfrm>
        </p:spPr>
        <p:txBody>
          <a:bodyPr anchor="b">
            <a:normAutofit/>
          </a:bodyPr>
          <a:lstStyle/>
          <a:p>
            <a:r>
              <a:rPr lang="en-GB" sz="3700"/>
              <a:t>Youth Work and National policies</a:t>
            </a:r>
          </a:p>
        </p:txBody>
      </p:sp>
      <p:sp>
        <p:nvSpPr>
          <p:cNvPr id="20" name="Rectangle 19">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D30B4A-8346-91AA-8F58-425D80B59194}"/>
              </a:ext>
            </a:extLst>
          </p:cNvPr>
          <p:cNvSpPr>
            <a:spLocks noGrp="1"/>
          </p:cNvSpPr>
          <p:nvPr>
            <p:ph idx="1"/>
          </p:nvPr>
        </p:nvSpPr>
        <p:spPr>
          <a:xfrm>
            <a:off x="1055715" y="2508105"/>
            <a:ext cx="5040285" cy="3632493"/>
          </a:xfrm>
        </p:spPr>
        <p:txBody>
          <a:bodyPr anchor="ctr">
            <a:normAutofit/>
          </a:bodyPr>
          <a:lstStyle/>
          <a:p>
            <a:endParaRPr lang="en-GB" sz="2000" b="0" i="0">
              <a:effectLst/>
              <a:latin typeface="Roboto" panose="02000000000000000000" pitchFamily="2" charset="0"/>
            </a:endParaRPr>
          </a:p>
          <a:p>
            <a:pPr marL="0" indent="0">
              <a:buNone/>
            </a:pPr>
            <a:r>
              <a:rPr lang="en-GB" sz="2000">
                <a:latin typeface="Roboto" panose="02000000000000000000" pitchFamily="2" charset="0"/>
              </a:rPr>
              <a:t>The overall aim of ESDGC is to equip people with knowledge and skills that can help them assist with the major challenges that world and its inhabitants face such Poverty, climate change, fuel and food shortages, international wars, biodiversity and species extinction</a:t>
            </a:r>
          </a:p>
          <a:p>
            <a:pPr marL="0" indent="0">
              <a:buNone/>
            </a:pPr>
            <a:r>
              <a:rPr lang="en-GB" sz="2000">
                <a:latin typeface="Roboto" panose="02000000000000000000" pitchFamily="2" charset="0"/>
              </a:rPr>
              <a:t>                              </a:t>
            </a:r>
            <a:r>
              <a:rPr lang="en-GB" sz="2000" b="0" i="0">
                <a:effectLst/>
                <a:latin typeface="Roboto" panose="02000000000000000000" pitchFamily="2" charset="0"/>
              </a:rPr>
              <a:t>(Welsh Government, 2012)</a:t>
            </a:r>
            <a:endParaRPr lang="en-GB" sz="2000"/>
          </a:p>
        </p:txBody>
      </p:sp>
      <p:pic>
        <p:nvPicPr>
          <p:cNvPr id="5" name="Picture 4">
            <a:extLst>
              <a:ext uri="{FF2B5EF4-FFF2-40B4-BE49-F238E27FC236}">
                <a16:creationId xmlns:a16="http://schemas.microsoft.com/office/drawing/2014/main" id="{46F9F247-E5B6-69F1-112E-963343CBEAD5}"/>
              </a:ext>
            </a:extLst>
          </p:cNvPr>
          <p:cNvPicPr>
            <a:picLocks noChangeAspect="1"/>
          </p:cNvPicPr>
          <p:nvPr/>
        </p:nvPicPr>
        <p:blipFill>
          <a:blip r:embed="rId3"/>
          <a:stretch>
            <a:fillRect/>
          </a:stretch>
        </p:blipFill>
        <p:spPr>
          <a:xfrm>
            <a:off x="7631769" y="774285"/>
            <a:ext cx="3018915" cy="2581173"/>
          </a:xfrm>
          <a:prstGeom prst="rect">
            <a:avLst/>
          </a:prstGeom>
        </p:spPr>
      </p:pic>
      <p:pic>
        <p:nvPicPr>
          <p:cNvPr id="7" name="Picture 6">
            <a:extLst>
              <a:ext uri="{FF2B5EF4-FFF2-40B4-BE49-F238E27FC236}">
                <a16:creationId xmlns:a16="http://schemas.microsoft.com/office/drawing/2014/main" id="{99EFBEB0-98D7-3BAA-757D-D01556B31F5B}"/>
              </a:ext>
            </a:extLst>
          </p:cNvPr>
          <p:cNvPicPr>
            <a:picLocks noChangeAspect="1"/>
          </p:cNvPicPr>
          <p:nvPr/>
        </p:nvPicPr>
        <p:blipFill>
          <a:blip r:embed="rId4"/>
          <a:stretch>
            <a:fillRect/>
          </a:stretch>
        </p:blipFill>
        <p:spPr>
          <a:xfrm>
            <a:off x="7595614" y="3575074"/>
            <a:ext cx="3091225" cy="2581173"/>
          </a:xfrm>
          <a:prstGeom prst="rect">
            <a:avLst/>
          </a:prstGeom>
        </p:spPr>
      </p:pic>
    </p:spTree>
    <p:extLst>
      <p:ext uri="{BB962C8B-B14F-4D97-AF65-F5344CB8AC3E}">
        <p14:creationId xmlns:p14="http://schemas.microsoft.com/office/powerpoint/2010/main" val="2056497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C94403-72AF-85E8-5985-A35DB0C852D8}"/>
              </a:ext>
            </a:extLst>
          </p:cNvPr>
          <p:cNvSpPr txBox="1"/>
          <p:nvPr/>
        </p:nvSpPr>
        <p:spPr>
          <a:xfrm>
            <a:off x="645066" y="2031101"/>
            <a:ext cx="4282984" cy="3511943"/>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b="0" i="0">
                <a:effectLst/>
              </a:rPr>
              <a:t>(Welsh Government, 2015)</a:t>
            </a:r>
            <a:endParaRPr lang="en-US"/>
          </a:p>
        </p:txBody>
      </p:sp>
      <p:sp>
        <p:nvSpPr>
          <p:cNvPr id="16" name="Rectangle 15">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96B12071-6AFA-CBA2-4195-F3893A896BA0}"/>
              </a:ext>
            </a:extLst>
          </p:cNvPr>
          <p:cNvPicPr>
            <a:picLocks noGrp="1" noChangeAspect="1"/>
          </p:cNvPicPr>
          <p:nvPr>
            <p:ph idx="1"/>
          </p:nvPr>
        </p:nvPicPr>
        <p:blipFill>
          <a:blip r:embed="rId2"/>
          <a:stretch>
            <a:fillRect/>
          </a:stretch>
        </p:blipFill>
        <p:spPr>
          <a:xfrm>
            <a:off x="4653454" y="854704"/>
            <a:ext cx="7228312" cy="4120136"/>
          </a:xfrm>
          <a:prstGeom prst="rect">
            <a:avLst/>
          </a:prstGeom>
        </p:spPr>
      </p:pic>
    </p:spTree>
    <p:extLst>
      <p:ext uri="{BB962C8B-B14F-4D97-AF65-F5344CB8AC3E}">
        <p14:creationId xmlns:p14="http://schemas.microsoft.com/office/powerpoint/2010/main" val="4194383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191A91-EC1F-C398-5612-58EC1349A6A0}"/>
              </a:ext>
            </a:extLst>
          </p:cNvPr>
          <p:cNvSpPr>
            <a:spLocks noGrp="1"/>
          </p:cNvSpPr>
          <p:nvPr>
            <p:ph type="title"/>
          </p:nvPr>
        </p:nvSpPr>
        <p:spPr>
          <a:xfrm>
            <a:off x="808638" y="386930"/>
            <a:ext cx="9236700" cy="1188950"/>
          </a:xfrm>
        </p:spPr>
        <p:txBody>
          <a:bodyPr anchor="b">
            <a:normAutofit/>
          </a:bodyPr>
          <a:lstStyle/>
          <a:p>
            <a:r>
              <a:rPr lang="en-GB" sz="5400"/>
              <a:t>Particpative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ACF85FA-24F6-89DB-5342-591DD92B7EA3}"/>
              </a:ext>
            </a:extLst>
          </p:cNvPr>
          <p:cNvSpPr>
            <a:spLocks noGrp="1"/>
          </p:cNvSpPr>
          <p:nvPr>
            <p:ph idx="1"/>
          </p:nvPr>
        </p:nvSpPr>
        <p:spPr>
          <a:xfrm>
            <a:off x="793660" y="2599509"/>
            <a:ext cx="10143668" cy="3435531"/>
          </a:xfrm>
        </p:spPr>
        <p:txBody>
          <a:bodyPr anchor="ctr">
            <a:normAutofit/>
          </a:bodyPr>
          <a:lstStyle/>
          <a:p>
            <a:pPr marL="0" indent="0">
              <a:buNone/>
            </a:pPr>
            <a:r>
              <a:rPr lang="en-GB" sz="2200"/>
              <a:t>Furthing 2012 describes how participation is a process in which young people are given the opportunity to become equal partners alongside adults. Young people are able to express their views and have decision making powers about issues that can affect them. Further enabling them to become active citizens.</a:t>
            </a:r>
          </a:p>
          <a:p>
            <a:pPr marL="0" indent="0">
              <a:buNone/>
            </a:pPr>
            <a:endParaRPr lang="en-GB" sz="2200"/>
          </a:p>
          <a:p>
            <a:pPr marL="0" indent="0">
              <a:buNone/>
            </a:pPr>
            <a:r>
              <a:rPr lang="en-GB" sz="2200"/>
              <a:t>Youth Work in Wales: Principles and Purposes (2013, 2018, 2022) defines participative practice as</a:t>
            </a:r>
          </a:p>
          <a:p>
            <a:pPr marL="457200" lvl="1" indent="0">
              <a:buNone/>
            </a:pPr>
            <a:r>
              <a:rPr lang="en-GB" sz="2200"/>
              <a:t>“Encouraging and supporting young people to become partners in, and share responsibility for, the opportunities, learning processes and decision-making structures which affect their own and other people’s lives and environments.” </a:t>
            </a:r>
          </a:p>
          <a:p>
            <a:endParaRPr lang="en-GB" sz="2200"/>
          </a:p>
        </p:txBody>
      </p:sp>
    </p:spTree>
    <p:extLst>
      <p:ext uri="{BB962C8B-B14F-4D97-AF65-F5344CB8AC3E}">
        <p14:creationId xmlns:p14="http://schemas.microsoft.com/office/powerpoint/2010/main" val="588023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A73E58-5703-8F58-7460-59BACAB5280A}"/>
              </a:ext>
            </a:extLst>
          </p:cNvPr>
          <p:cNvSpPr>
            <a:spLocks noGrp="1"/>
          </p:cNvSpPr>
          <p:nvPr>
            <p:ph type="title"/>
          </p:nvPr>
        </p:nvSpPr>
        <p:spPr>
          <a:xfrm>
            <a:off x="589560" y="856180"/>
            <a:ext cx="4560584" cy="1128068"/>
          </a:xfrm>
        </p:spPr>
        <p:txBody>
          <a:bodyPr vert="horz" lIns="91440" tIns="45720" rIns="91440" bIns="45720" rtlCol="0" anchor="ctr">
            <a:normAutofit/>
          </a:bodyPr>
          <a:lstStyle/>
          <a:p>
            <a:r>
              <a:rPr lang="en-US" sz="1900"/>
              <a:t>Harts Ladders illustrates the different levels of decision-making agency, control or power that can be given to young people by adults.</a:t>
            </a:r>
          </a:p>
        </p:txBody>
      </p:sp>
      <p:grpSp>
        <p:nvGrpSpPr>
          <p:cNvPr id="13" name="Group 1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0DD3254-5CE2-8844-0B89-45BE7DD77558}"/>
              </a:ext>
            </a:extLst>
          </p:cNvPr>
          <p:cNvSpPr txBox="1"/>
          <p:nvPr/>
        </p:nvSpPr>
        <p:spPr>
          <a:xfrm>
            <a:off x="590719" y="2330505"/>
            <a:ext cx="4559425" cy="3979585"/>
          </a:xfrm>
          <a:prstGeom prst="rect">
            <a:avLst/>
          </a:prstGeom>
        </p:spPr>
        <p:txBody>
          <a:bodyPr vert="horz" lIns="91440" tIns="45720" rIns="91440" bIns="45720" rtlCol="0" anchor="ctr">
            <a:normAutofit/>
          </a:bodyPr>
          <a:lstStyle/>
          <a:p>
            <a:pPr marL="1828800" indent="-228600">
              <a:lnSpc>
                <a:spcPct val="90000"/>
              </a:lnSpc>
              <a:spcAft>
                <a:spcPts val="800"/>
              </a:spcAft>
              <a:buFont typeface="Arial" panose="020B0604020202020204" pitchFamily="34" charset="0"/>
              <a:buChar char="•"/>
            </a:pPr>
            <a:r>
              <a:rPr lang="en-US" sz="2000" u="sng" dirty="0">
                <a:effectLst/>
                <a:hlinkClick r:id="rId2"/>
              </a:rPr>
              <a:t>(https://organizingengagement.org/wp-content/uploads/2019/07/Ladder-of-Childrens-Participation-Illustration-Roger-Hart.jpg</a:t>
            </a:r>
            <a:r>
              <a:rPr lang="en-US" sz="2000" u="sng" dirty="0">
                <a:effectLst/>
              </a:rPr>
              <a:t>)</a:t>
            </a:r>
            <a:endParaRPr lang="en-US" sz="2000" dirty="0">
              <a:effectLst/>
            </a:endParaRPr>
          </a:p>
        </p:txBody>
      </p:sp>
      <p:sp>
        <p:nvSpPr>
          <p:cNvPr id="19" name="Rectangle 1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Roger Hart’s original 1992 illustration of the Ladder of Children’s Participation from Children’s Participation: From Tokenism to Citizenship.">
            <a:extLst>
              <a:ext uri="{FF2B5EF4-FFF2-40B4-BE49-F238E27FC236}">
                <a16:creationId xmlns:a16="http://schemas.microsoft.com/office/drawing/2014/main" id="{296CFCE9-11B1-C581-4F19-012D5ED986F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rcRect r="4" b="2333"/>
          <a:stretch/>
        </p:blipFill>
        <p:spPr bwMode="auto">
          <a:xfrm>
            <a:off x="5977788" y="799352"/>
            <a:ext cx="5425410" cy="5259296"/>
          </a:xfrm>
          <a:prstGeom prst="rect">
            <a:avLst/>
          </a:prstGeom>
          <a:noFill/>
        </p:spPr>
      </p:pic>
    </p:spTree>
    <p:extLst>
      <p:ext uri="{BB962C8B-B14F-4D97-AF65-F5344CB8AC3E}">
        <p14:creationId xmlns:p14="http://schemas.microsoft.com/office/powerpoint/2010/main" val="35572366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A45581-9A68-18C3-8673-93E9B5C6583E}"/>
              </a:ext>
            </a:extLst>
          </p:cNvPr>
          <p:cNvSpPr>
            <a:spLocks noGrp="1"/>
          </p:cNvSpPr>
          <p:nvPr>
            <p:ph type="title"/>
          </p:nvPr>
        </p:nvSpPr>
        <p:spPr>
          <a:xfrm>
            <a:off x="793662" y="386930"/>
            <a:ext cx="10066122" cy="1298448"/>
          </a:xfrm>
        </p:spPr>
        <p:txBody>
          <a:bodyPr anchor="b">
            <a:normAutofit/>
          </a:bodyPr>
          <a:lstStyle/>
          <a:p>
            <a:r>
              <a:rPr lang="en-GB" sz="4100"/>
              <a:t>Its our role to educate, advocate and empower!</a:t>
            </a:r>
          </a:p>
        </p:txBody>
      </p:sp>
      <p:sp>
        <p:nvSpPr>
          <p:cNvPr id="3081" name="Rectangle 308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3" name="Rectangle 308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9B1053B-1413-8A81-1635-5AAAAB57F642}"/>
              </a:ext>
            </a:extLst>
          </p:cNvPr>
          <p:cNvSpPr>
            <a:spLocks noGrp="1"/>
          </p:cNvSpPr>
          <p:nvPr>
            <p:ph idx="1"/>
          </p:nvPr>
        </p:nvSpPr>
        <p:spPr>
          <a:xfrm>
            <a:off x="793661" y="2599509"/>
            <a:ext cx="4530898" cy="3639450"/>
          </a:xfrm>
        </p:spPr>
        <p:txBody>
          <a:bodyPr anchor="ctr">
            <a:normAutofit/>
          </a:bodyPr>
          <a:lstStyle/>
          <a:p>
            <a:r>
              <a:rPr lang="en-GB" sz="2000" dirty="0"/>
              <a:t>By utilising professional practice and standards we do not manipulate young people into believing our own views or agenda’s.</a:t>
            </a:r>
          </a:p>
          <a:p>
            <a:endParaRPr lang="en-GB" sz="2000" dirty="0"/>
          </a:p>
          <a:p>
            <a:r>
              <a:rPr lang="en-GB" sz="2000" dirty="0"/>
              <a:t>By promoting key </a:t>
            </a:r>
            <a:r>
              <a:rPr lang="en-GB" sz="2000" dirty="0" err="1"/>
              <a:t>childrens</a:t>
            </a:r>
            <a:r>
              <a:rPr lang="en-GB" sz="2000" dirty="0"/>
              <a:t> rights such as Article 12 of the UNCRC we encourage young people to have their say and ensure that their voices are heard.      </a:t>
            </a:r>
          </a:p>
          <a:p>
            <a:pPr marL="0" indent="0">
              <a:buNone/>
            </a:pPr>
            <a:r>
              <a:rPr lang="en-GB" sz="2000" dirty="0"/>
              <a:t>                                                (UNCRC 1989)</a:t>
            </a:r>
          </a:p>
        </p:txBody>
      </p:sp>
      <p:pic>
        <p:nvPicPr>
          <p:cNvPr id="3074" name="Picture 2" descr="Scottish Youth Parliament в X ...">
            <a:extLst>
              <a:ext uri="{FF2B5EF4-FFF2-40B4-BE49-F238E27FC236}">
                <a16:creationId xmlns:a16="http://schemas.microsoft.com/office/drawing/2014/main" id="{00F6F559-41E4-6BA3-BCA1-66CE9C1051F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895504" y="2389218"/>
            <a:ext cx="5150277" cy="2884155"/>
          </a:xfrm>
          <a:prstGeom prst="rect">
            <a:avLst/>
          </a:prstGeom>
          <a:noFill/>
          <a:extLst>
            <a:ext uri="{909E8E84-426E-40DD-AFC4-6F175D3DCCD1}">
              <a14:hiddenFill xmlns:a14="http://schemas.microsoft.com/office/drawing/2010/main">
                <a:solidFill>
                  <a:srgbClr val="FFFFFF"/>
                </a:solidFill>
              </a14:hiddenFill>
            </a:ext>
          </a:extLst>
        </p:spPr>
      </p:pic>
      <p:sp>
        <p:nvSpPr>
          <p:cNvPr id="3085" name="Rectangle 308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373226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6E28A-5550-F39D-E949-06A9143F39D7}"/>
              </a:ext>
            </a:extLst>
          </p:cNvPr>
          <p:cNvSpPr>
            <a:spLocks noGrp="1"/>
          </p:cNvSpPr>
          <p:nvPr>
            <p:ph type="title"/>
          </p:nvPr>
        </p:nvSpPr>
        <p:spPr>
          <a:xfrm>
            <a:off x="571500" y="250826"/>
            <a:ext cx="10763250" cy="1092200"/>
          </a:xfrm>
        </p:spPr>
        <p:txBody>
          <a:bodyPr>
            <a:normAutofit fontScale="90000"/>
          </a:bodyPr>
          <a:lstStyle/>
          <a:p>
            <a:r>
              <a:rPr lang="en-GB" dirty="0"/>
              <a:t>Working towards commitment in long term sustainability at Milford Youth Centre.</a:t>
            </a:r>
          </a:p>
        </p:txBody>
      </p:sp>
      <p:sp>
        <p:nvSpPr>
          <p:cNvPr id="3" name="Content Placeholder 2">
            <a:extLst>
              <a:ext uri="{FF2B5EF4-FFF2-40B4-BE49-F238E27FC236}">
                <a16:creationId xmlns:a16="http://schemas.microsoft.com/office/drawing/2014/main" id="{ECD64E79-FD95-C557-8DF2-C8B3C255C177}"/>
              </a:ext>
            </a:extLst>
          </p:cNvPr>
          <p:cNvSpPr>
            <a:spLocks noGrp="1"/>
          </p:cNvSpPr>
          <p:nvPr>
            <p:ph idx="1"/>
          </p:nvPr>
        </p:nvSpPr>
        <p:spPr>
          <a:xfrm>
            <a:off x="7378471" y="-8157154"/>
            <a:ext cx="432029" cy="235727"/>
          </a:xfrm>
        </p:spPr>
        <p:txBody>
          <a:bodyPr>
            <a:normAutofit fontScale="25000" lnSpcReduction="20000"/>
          </a:bodyPr>
          <a:lstStyle/>
          <a:p>
            <a:pPr marL="0" indent="0">
              <a:buNone/>
            </a:pPr>
            <a:r>
              <a:rPr lang="en-GB" dirty="0"/>
              <a:t>In Milford Youth Centre we have a few upcycling/recycling projects on the go to reduce impact on landfill.</a:t>
            </a:r>
          </a:p>
          <a:p>
            <a:pPr marL="0" indent="0">
              <a:buNone/>
            </a:pPr>
            <a:endParaRPr lang="en-GB" dirty="0"/>
          </a:p>
          <a:p>
            <a:pPr marL="0" indent="0">
              <a:buNone/>
            </a:pPr>
            <a:endParaRPr lang="en-GB" dirty="0"/>
          </a:p>
          <a:p>
            <a:pPr marL="0" indent="0">
              <a:buNone/>
            </a:pPr>
            <a:endParaRPr lang="en-GB" dirty="0"/>
          </a:p>
        </p:txBody>
      </p:sp>
      <p:pic>
        <p:nvPicPr>
          <p:cNvPr id="1026" name="Picture 2" descr="Inline image">
            <a:extLst>
              <a:ext uri="{FF2B5EF4-FFF2-40B4-BE49-F238E27FC236}">
                <a16:creationId xmlns:a16="http://schemas.microsoft.com/office/drawing/2014/main" id="{14771B9F-19B9-3AE2-47FC-D15BD08695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4681197"/>
            <a:ext cx="2745770" cy="2059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Inline image">
            <a:extLst>
              <a:ext uri="{FF2B5EF4-FFF2-40B4-BE49-F238E27FC236}">
                <a16:creationId xmlns:a16="http://schemas.microsoft.com/office/drawing/2014/main" id="{FDA62E59-007E-3CB9-49EF-7BC4D991CD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2043" y="1424051"/>
            <a:ext cx="3042707" cy="2282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Inline image">
            <a:extLst>
              <a:ext uri="{FF2B5EF4-FFF2-40B4-BE49-F238E27FC236}">
                <a16:creationId xmlns:a16="http://schemas.microsoft.com/office/drawing/2014/main" id="{66A7C71D-AE87-6537-965F-B3310FCE39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1897" y="3042790"/>
            <a:ext cx="2388205" cy="301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9" name="Picture 5" descr="Inline image">
            <a:extLst>
              <a:ext uri="{FF2B5EF4-FFF2-40B4-BE49-F238E27FC236}">
                <a16:creationId xmlns:a16="http://schemas.microsoft.com/office/drawing/2014/main" id="{7D656B42-9812-6178-D79E-D783E19BD8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7250" y="1521121"/>
            <a:ext cx="3720070" cy="2737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Inline image">
            <a:extLst>
              <a:ext uri="{FF2B5EF4-FFF2-40B4-BE49-F238E27FC236}">
                <a16:creationId xmlns:a16="http://schemas.microsoft.com/office/drawing/2014/main" id="{32DC7ADE-2890-87FF-FF08-EEEB0B3A485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09871" y="4233851"/>
            <a:ext cx="3505854" cy="2624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52613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4859A-0B74-F93E-CE6F-5B204BBBE3EA}"/>
              </a:ext>
            </a:extLst>
          </p:cNvPr>
          <p:cNvSpPr>
            <a:spLocks noGrp="1"/>
          </p:cNvSpPr>
          <p:nvPr>
            <p:ph type="ctrTitle"/>
          </p:nvPr>
        </p:nvSpPr>
        <p:spPr>
          <a:xfrm>
            <a:off x="540774" y="308077"/>
            <a:ext cx="9144000" cy="960284"/>
          </a:xfrm>
        </p:spPr>
        <p:txBody>
          <a:bodyPr/>
          <a:lstStyle/>
          <a:p>
            <a:r>
              <a:rPr lang="en-GB" dirty="0"/>
              <a:t>To conclude …….</a:t>
            </a:r>
          </a:p>
        </p:txBody>
      </p:sp>
      <p:sp>
        <p:nvSpPr>
          <p:cNvPr id="3" name="Subtitle 2">
            <a:extLst>
              <a:ext uri="{FF2B5EF4-FFF2-40B4-BE49-F238E27FC236}">
                <a16:creationId xmlns:a16="http://schemas.microsoft.com/office/drawing/2014/main" id="{6D523673-4EE4-47FB-157B-05D59C04E2CE}"/>
              </a:ext>
            </a:extLst>
          </p:cNvPr>
          <p:cNvSpPr>
            <a:spLocks noGrp="1"/>
          </p:cNvSpPr>
          <p:nvPr>
            <p:ph type="subTitle" idx="1"/>
          </p:nvPr>
        </p:nvSpPr>
        <p:spPr>
          <a:xfrm>
            <a:off x="727587" y="2003322"/>
            <a:ext cx="10923639" cy="4854678"/>
          </a:xfrm>
        </p:spPr>
        <p:txBody>
          <a:bodyPr/>
          <a:lstStyle/>
          <a:p>
            <a:r>
              <a:rPr lang="en-GB" dirty="0"/>
              <a:t>Following my own reflection regarding my own lifestyle and work practice, I believe there is far more that many of us can be doing to ensure there is safe and sustainable future for our younger generations. According to the latest working towards suitable development report (United Nations, 2024) only seventeen percent of SDG targets are on track to be achieved. The rest have made little progress and some have even regressed. The pandemic and other factors have led to 23 million people living in extreme poverty.</a:t>
            </a:r>
          </a:p>
          <a:p>
            <a:endParaRPr lang="en-GB" dirty="0"/>
          </a:p>
          <a:p>
            <a:r>
              <a:rPr lang="en-GB" dirty="0"/>
              <a:t> So whilst in reality we are great at putting together fancy looking polices and setting goals for sustainable development, we are still failing future generations miserably. However, Youth Work offers a vital and unique opportunity to educate and empower young people around this topic. By embedding this knowledge into them now they can take carry it forward with them into their adult lives.</a:t>
            </a:r>
          </a:p>
        </p:txBody>
      </p:sp>
    </p:spTree>
    <p:extLst>
      <p:ext uri="{BB962C8B-B14F-4D97-AF65-F5344CB8AC3E}">
        <p14:creationId xmlns:p14="http://schemas.microsoft.com/office/powerpoint/2010/main" val="507107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D2929-0145-A743-6456-BA85BD7AB1C1}"/>
              </a:ext>
            </a:extLst>
          </p:cNvPr>
          <p:cNvSpPr>
            <a:spLocks noGrp="1"/>
          </p:cNvSpPr>
          <p:nvPr>
            <p:ph type="ctrTitle"/>
          </p:nvPr>
        </p:nvSpPr>
        <p:spPr>
          <a:xfrm>
            <a:off x="-776748" y="-1512683"/>
            <a:ext cx="9144000" cy="2387600"/>
          </a:xfrm>
        </p:spPr>
        <p:txBody>
          <a:bodyPr/>
          <a:lstStyle/>
          <a:p>
            <a:r>
              <a:rPr lang="en-GB" dirty="0"/>
              <a:t>Activity plan</a:t>
            </a:r>
          </a:p>
        </p:txBody>
      </p:sp>
      <p:sp>
        <p:nvSpPr>
          <p:cNvPr id="3" name="Subtitle 2">
            <a:extLst>
              <a:ext uri="{FF2B5EF4-FFF2-40B4-BE49-F238E27FC236}">
                <a16:creationId xmlns:a16="http://schemas.microsoft.com/office/drawing/2014/main" id="{250F82FE-D475-ACEB-BA28-0015C50CEC2E}"/>
              </a:ext>
            </a:extLst>
          </p:cNvPr>
          <p:cNvSpPr>
            <a:spLocks noGrp="1"/>
          </p:cNvSpPr>
          <p:nvPr>
            <p:ph type="subTitle" idx="1"/>
          </p:nvPr>
        </p:nvSpPr>
        <p:spPr>
          <a:xfrm>
            <a:off x="216309" y="957160"/>
            <a:ext cx="11562735" cy="5827097"/>
          </a:xfrm>
        </p:spPr>
        <p:txBody>
          <a:bodyPr>
            <a:normAutofit/>
          </a:bodyPr>
          <a:lstStyle/>
          <a:p>
            <a:pPr algn="l"/>
            <a:r>
              <a:rPr lang="en-GB" sz="1400" dirty="0"/>
              <a:t>Session Aim: </a:t>
            </a:r>
          </a:p>
          <a:p>
            <a:pPr algn="l"/>
            <a:r>
              <a:rPr lang="en-GB" sz="1400" dirty="0"/>
              <a:t>To help young learn about population growth, human movement between different countries and the impacts this can have on clean/safe water supplies.</a:t>
            </a:r>
          </a:p>
          <a:p>
            <a:pPr algn="l"/>
            <a:endParaRPr lang="en-GB" sz="1400" dirty="0"/>
          </a:p>
          <a:p>
            <a:pPr algn="l"/>
            <a:r>
              <a:rPr lang="en-GB" sz="1400" dirty="0"/>
              <a:t>Equipment needed: </a:t>
            </a:r>
          </a:p>
          <a:p>
            <a:pPr algn="l"/>
            <a:r>
              <a:rPr lang="en-GB" sz="1400" dirty="0"/>
              <a:t>Thin plastic full water bottles with county flag stuck on them</a:t>
            </a:r>
          </a:p>
          <a:p>
            <a:pPr algn="l"/>
            <a:r>
              <a:rPr lang="en-GB" sz="1400" dirty="0"/>
              <a:t>Drawing pins to represent humans.</a:t>
            </a:r>
          </a:p>
          <a:p>
            <a:pPr algn="l"/>
            <a:endParaRPr lang="en-GB" sz="1400" dirty="0"/>
          </a:p>
          <a:p>
            <a:pPr algn="l"/>
            <a:r>
              <a:rPr lang="en-GB" sz="1400" dirty="0"/>
              <a:t>Activity:</a:t>
            </a:r>
          </a:p>
          <a:p>
            <a:pPr algn="l"/>
            <a:r>
              <a:rPr lang="en-GB" sz="1400" dirty="0"/>
              <a:t>YP split into small teams with a set amount of pins, These to be stuck into the bottles, A few minutes later they remove their pins and move to another bottle, but they gain more pins and have to the stick the added pins in and keeping moving around the bottles. Keep repeating this process. </a:t>
            </a:r>
          </a:p>
          <a:p>
            <a:pPr algn="l"/>
            <a:r>
              <a:rPr lang="en-GB" sz="1400" dirty="0"/>
              <a:t>Encourage them to think of ways to stop their water bottles leaking and their water supply dropping, repeat three full circuits then get them to return to their original bottle. See who has the most water left at the end.</a:t>
            </a:r>
          </a:p>
          <a:p>
            <a:pPr algn="l"/>
            <a:r>
              <a:rPr lang="en-GB" sz="1400" dirty="0">
                <a:solidFill>
                  <a:srgbClr val="FF0000"/>
                </a:solidFill>
              </a:rPr>
              <a:t>They are not allowed to take their bottle/country and refill it.</a:t>
            </a:r>
          </a:p>
          <a:p>
            <a:pPr algn="l"/>
            <a:endParaRPr lang="en-GB" sz="1400" dirty="0">
              <a:solidFill>
                <a:srgbClr val="FF0000"/>
              </a:solidFill>
            </a:endParaRPr>
          </a:p>
          <a:p>
            <a:pPr algn="l"/>
            <a:r>
              <a:rPr lang="en-GB" sz="1400" dirty="0"/>
              <a:t>Evaluate:</a:t>
            </a:r>
          </a:p>
          <a:p>
            <a:pPr algn="l"/>
            <a:r>
              <a:rPr lang="en-GB" sz="1400" dirty="0"/>
              <a:t>Discuss ways we all work together to help save water waste,</a:t>
            </a:r>
          </a:p>
          <a:p>
            <a:pPr algn="l"/>
            <a:r>
              <a:rPr lang="en-GB" sz="1400" dirty="0"/>
              <a:t>Encourage young people to think of ways the visual game can  be development further to demonstrate other resources that humans rely on and take for granted. </a:t>
            </a:r>
          </a:p>
        </p:txBody>
      </p:sp>
    </p:spTree>
    <p:extLst>
      <p:ext uri="{BB962C8B-B14F-4D97-AF65-F5344CB8AC3E}">
        <p14:creationId xmlns:p14="http://schemas.microsoft.com/office/powerpoint/2010/main" val="1307096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3C8E8-7881-79EA-BB06-20D7B3AF3A3A}"/>
              </a:ext>
            </a:extLst>
          </p:cNvPr>
          <p:cNvSpPr>
            <a:spLocks noGrp="1"/>
          </p:cNvSpPr>
          <p:nvPr>
            <p:ph type="title"/>
          </p:nvPr>
        </p:nvSpPr>
        <p:spPr/>
        <p:txBody>
          <a:bodyPr>
            <a:normAutofit fontScale="90000"/>
          </a:bodyPr>
          <a:lstStyle/>
          <a:p>
            <a:br>
              <a:rPr lang="en-GB" dirty="0"/>
            </a:br>
            <a:br>
              <a:rPr lang="en-GB" dirty="0"/>
            </a:br>
            <a:br>
              <a:rPr lang="en-GB" dirty="0"/>
            </a:br>
            <a:r>
              <a:rPr lang="en-GB" dirty="0"/>
              <a:t>Thank you for time.</a:t>
            </a:r>
            <a:br>
              <a:rPr lang="en-GB" dirty="0"/>
            </a:br>
            <a:br>
              <a:rPr lang="en-GB" dirty="0"/>
            </a:br>
            <a:br>
              <a:rPr lang="en-GB" dirty="0"/>
            </a:br>
            <a:br>
              <a:rPr lang="en-GB" dirty="0"/>
            </a:br>
            <a:r>
              <a:rPr lang="en-GB" dirty="0"/>
              <a:t>Any questions?</a:t>
            </a:r>
          </a:p>
        </p:txBody>
      </p:sp>
    </p:spTree>
    <p:extLst>
      <p:ext uri="{BB962C8B-B14F-4D97-AF65-F5344CB8AC3E}">
        <p14:creationId xmlns:p14="http://schemas.microsoft.com/office/powerpoint/2010/main" val="3876941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161309-D4EF-8DDC-D4E5-E6052863CB49}"/>
              </a:ext>
            </a:extLst>
          </p:cNvPr>
          <p:cNvSpPr>
            <a:spLocks noGrp="1"/>
          </p:cNvSpPr>
          <p:nvPr>
            <p:ph type="title"/>
          </p:nvPr>
        </p:nvSpPr>
        <p:spPr>
          <a:xfrm>
            <a:off x="435078" y="-146152"/>
            <a:ext cx="10515600" cy="1325563"/>
          </a:xfrm>
        </p:spPr>
        <p:txBody>
          <a:bodyPr/>
          <a:lstStyle/>
          <a:p>
            <a:pPr algn="ctr"/>
            <a:r>
              <a:rPr lang="en-GB" dirty="0"/>
              <a:t>References </a:t>
            </a:r>
          </a:p>
        </p:txBody>
      </p:sp>
      <p:sp>
        <p:nvSpPr>
          <p:cNvPr id="3" name="Content Placeholder 2">
            <a:extLst>
              <a:ext uri="{FF2B5EF4-FFF2-40B4-BE49-F238E27FC236}">
                <a16:creationId xmlns:a16="http://schemas.microsoft.com/office/drawing/2014/main" id="{8814411F-33E2-8A28-C3FF-812938893E2E}"/>
              </a:ext>
            </a:extLst>
          </p:cNvPr>
          <p:cNvSpPr>
            <a:spLocks noGrp="1"/>
          </p:cNvSpPr>
          <p:nvPr>
            <p:ph idx="1"/>
          </p:nvPr>
        </p:nvSpPr>
        <p:spPr>
          <a:xfrm>
            <a:off x="540774" y="934066"/>
            <a:ext cx="11216148" cy="5535560"/>
          </a:xfrm>
        </p:spPr>
        <p:txBody>
          <a:bodyPr>
            <a:normAutofit fontScale="62500" lnSpcReduction="20000"/>
          </a:bodyPr>
          <a:lstStyle/>
          <a:p>
            <a:pPr>
              <a:buNone/>
            </a:pPr>
            <a:r>
              <a:rPr lang="en-GB" sz="2000" dirty="0">
                <a:effectLst/>
                <a:latin typeface="Roboto" panose="02000000000000000000" pitchFamily="2" charset="0"/>
                <a:ea typeface="Roboto" panose="02000000000000000000" pitchFamily="2" charset="0"/>
                <a:cs typeface="Roboto" panose="02000000000000000000" pitchFamily="2" charset="0"/>
              </a:rPr>
              <a:t>Adams, P (2014) ‘Young People and Development: The Role of Global Youth Work in Engagement and Learning’ in McCloskey, S (ed.) Development Education in Theory and Practice, Basingstoke, Hampshire: Palgrave MacMillan.</a:t>
            </a:r>
          </a:p>
          <a:p>
            <a:pPr>
              <a:lnSpc>
                <a:spcPct val="115000"/>
              </a:lnSpc>
              <a:spcAft>
                <a:spcPts val="800"/>
              </a:spcAft>
              <a:buNone/>
            </a:pPr>
            <a:r>
              <a:rPr lang="en-GB" sz="2000" kern="100" dirty="0">
                <a:effectLst/>
                <a:latin typeface="Roboto" panose="02000000000000000000" pitchFamily="2" charset="0"/>
                <a:ea typeface="Roboto" panose="02000000000000000000" pitchFamily="2" charset="0"/>
                <a:cs typeface="Roboto" panose="02000000000000000000" pitchFamily="2" charset="0"/>
              </a:rPr>
              <a:t>Agenda 21 – Everything you need to know! (no date) www.linkedin.com. Available at: </a:t>
            </a:r>
            <a:r>
              <a:rPr lang="en-GB" sz="2000" u="sng" kern="100" dirty="0">
                <a:solidFill>
                  <a:srgbClr val="467886"/>
                </a:solidFill>
                <a:effectLst/>
                <a:latin typeface="Roboto" panose="02000000000000000000" pitchFamily="2" charset="0"/>
                <a:ea typeface="Roboto" panose="02000000000000000000" pitchFamily="2" charset="0"/>
                <a:cs typeface="Roboto" panose="02000000000000000000" pitchFamily="2" charset="0"/>
                <a:hlinkClick r:id="rId2"/>
              </a:rPr>
              <a:t>https://www.linkedin.com/pulse/agenda-21-everything-you-need-know-tamma-carel-piema-msc-bsc-</a:t>
            </a:r>
            <a:r>
              <a:rPr lang="en-GB" sz="2000" kern="100" dirty="0">
                <a:effectLst/>
                <a:latin typeface="Roboto" panose="02000000000000000000" pitchFamily="2" charset="0"/>
                <a:ea typeface="Roboto" panose="02000000000000000000" pitchFamily="2" charset="0"/>
                <a:cs typeface="Roboto" panose="02000000000000000000" pitchFamily="2" charset="0"/>
              </a:rPr>
              <a:t>. (Accessed on 15.03.25)</a:t>
            </a:r>
          </a:p>
          <a:p>
            <a:pPr>
              <a:lnSpc>
                <a:spcPts val="1800"/>
              </a:lnSpc>
              <a:buNone/>
            </a:pPr>
            <a:r>
              <a:rPr lang="en-GB" sz="2000" dirty="0" err="1">
                <a:solidFill>
                  <a:srgbClr val="000000"/>
                </a:solidFill>
                <a:effectLst/>
                <a:latin typeface="Roboto" panose="02000000000000000000" pitchFamily="2" charset="0"/>
                <a:ea typeface="Roboto" panose="02000000000000000000" pitchFamily="2" charset="0"/>
                <a:cs typeface="Roboto" panose="02000000000000000000" pitchFamily="2" charset="0"/>
              </a:rPr>
              <a:t>Batsleer</a:t>
            </a:r>
            <a:r>
              <a:rPr lang="en-GB" sz="2000" dirty="0">
                <a:solidFill>
                  <a:srgbClr val="000000"/>
                </a:solidFill>
                <a:effectLst/>
                <a:latin typeface="Roboto" panose="02000000000000000000" pitchFamily="2" charset="0"/>
                <a:ea typeface="Roboto" panose="02000000000000000000" pitchFamily="2" charset="0"/>
                <a:cs typeface="Roboto" panose="02000000000000000000" pitchFamily="2" charset="0"/>
              </a:rPr>
              <a:t>, J. and Davies, B. (Page 122), (2010) Developing global literacy and competence in youth work: </a:t>
            </a:r>
            <a:r>
              <a:rPr lang="en-GB" sz="2000" i="1" dirty="0">
                <a:solidFill>
                  <a:srgbClr val="000000"/>
                </a:solidFill>
                <a:effectLst/>
                <a:latin typeface="Roboto" panose="02000000000000000000" pitchFamily="2" charset="0"/>
                <a:ea typeface="Roboto" panose="02000000000000000000" pitchFamily="2" charset="0"/>
                <a:cs typeface="Roboto" panose="02000000000000000000" pitchFamily="2" charset="0"/>
              </a:rPr>
              <a:t>What is youth work? </a:t>
            </a:r>
            <a:r>
              <a:rPr lang="en-GB" sz="2000" dirty="0">
                <a:solidFill>
                  <a:srgbClr val="000000"/>
                </a:solidFill>
                <a:effectLst/>
                <a:latin typeface="Roboto" panose="02000000000000000000" pitchFamily="2" charset="0"/>
                <a:ea typeface="Roboto" panose="02000000000000000000" pitchFamily="2" charset="0"/>
                <a:cs typeface="Roboto" panose="02000000000000000000" pitchFamily="2" charset="0"/>
              </a:rPr>
              <a:t> Exeter: Learning Matters.</a:t>
            </a:r>
            <a:endParaRPr lang="en-GB" sz="2000" dirty="0">
              <a:effectLst/>
              <a:latin typeface="Roboto" panose="02000000000000000000" pitchFamily="2" charset="0"/>
              <a:ea typeface="Roboto" panose="02000000000000000000" pitchFamily="2" charset="0"/>
              <a:cs typeface="Roboto" panose="02000000000000000000" pitchFamily="2" charset="0"/>
            </a:endParaRPr>
          </a:p>
          <a:p>
            <a:pPr algn="l">
              <a:lnSpc>
                <a:spcPct val="115000"/>
              </a:lnSpc>
              <a:spcAft>
                <a:spcPts val="800"/>
              </a:spcAft>
              <a:buNone/>
            </a:pPr>
            <a:r>
              <a:rPr lang="en-GB" sz="2000" kern="100" dirty="0">
                <a:effectLst/>
                <a:latin typeface="Roboto" panose="02000000000000000000" pitchFamily="2" charset="0"/>
                <a:ea typeface="Roboto" panose="02000000000000000000" pitchFamily="2" charset="0"/>
                <a:cs typeface="Roboto" panose="02000000000000000000" pitchFamily="2" charset="0"/>
              </a:rPr>
              <a:t>Brundtland, G.H. (1987) ‘Our Common future: Report of the World Commission on Environment and Development’, International Affairs, 64(1). Available at: </a:t>
            </a:r>
            <a:r>
              <a:rPr lang="en-GB" sz="2000" u="sng" kern="100" dirty="0">
                <a:solidFill>
                  <a:srgbClr val="467886"/>
                </a:solidFill>
                <a:effectLst/>
                <a:latin typeface="Roboto" panose="02000000000000000000" pitchFamily="2" charset="0"/>
                <a:ea typeface="Roboto" panose="02000000000000000000" pitchFamily="2" charset="0"/>
                <a:cs typeface="Roboto" panose="02000000000000000000" pitchFamily="2" charset="0"/>
                <a:hlinkClick r:id="rId3"/>
              </a:rPr>
              <a:t>https://doi.org/10.2307/2621529</a:t>
            </a:r>
            <a:r>
              <a:rPr lang="en-GB" sz="2000" kern="100" dirty="0">
                <a:effectLst/>
                <a:latin typeface="Roboto" panose="02000000000000000000" pitchFamily="2" charset="0"/>
                <a:ea typeface="Roboto" panose="02000000000000000000" pitchFamily="2" charset="0"/>
                <a:cs typeface="Roboto" panose="02000000000000000000" pitchFamily="2" charset="0"/>
              </a:rPr>
              <a:t>.</a:t>
            </a:r>
          </a:p>
          <a:p>
            <a:pPr>
              <a:lnSpc>
                <a:spcPct val="115000"/>
              </a:lnSpc>
              <a:spcAft>
                <a:spcPts val="800"/>
              </a:spcAft>
              <a:buNone/>
            </a:pPr>
            <a:r>
              <a:rPr lang="en-GB" sz="2000" kern="100" dirty="0">
                <a:effectLst/>
                <a:latin typeface="Roboto" panose="02000000000000000000" pitchFamily="2" charset="0"/>
                <a:ea typeface="Roboto" panose="02000000000000000000" pitchFamily="2" charset="0"/>
                <a:cs typeface="Roboto" panose="02000000000000000000" pitchFamily="2" charset="0"/>
              </a:rPr>
              <a:t>Clarke, P. (2012) Education for sustainability becoming naturally smart. London Routledge.</a:t>
            </a:r>
          </a:p>
          <a:p>
            <a:pPr>
              <a:lnSpc>
                <a:spcPct val="115000"/>
              </a:lnSpc>
              <a:spcAft>
                <a:spcPts val="800"/>
              </a:spcAft>
              <a:buNone/>
            </a:pPr>
            <a:r>
              <a:rPr lang="en-GB" sz="2000" kern="100" dirty="0">
                <a:effectLst/>
                <a:latin typeface="Roboto" panose="02000000000000000000" pitchFamily="2" charset="0"/>
                <a:ea typeface="Roboto" panose="02000000000000000000" pitchFamily="2" charset="0"/>
                <a:cs typeface="Roboto" panose="02000000000000000000" pitchFamily="2" charset="0"/>
              </a:rPr>
              <a:t>Cooper, S and </a:t>
            </a:r>
            <a:r>
              <a:rPr lang="en-GB" sz="2000" kern="100" dirty="0" err="1">
                <a:effectLst/>
                <a:latin typeface="Roboto" panose="02000000000000000000" pitchFamily="2" charset="0"/>
                <a:ea typeface="Roboto" panose="02000000000000000000" pitchFamily="2" charset="0"/>
                <a:cs typeface="Roboto" panose="02000000000000000000" pitchFamily="2" charset="0"/>
              </a:rPr>
              <a:t>Alkanaan</a:t>
            </a:r>
            <a:r>
              <a:rPr lang="en-GB" sz="2000" kern="100" dirty="0">
                <a:effectLst/>
                <a:latin typeface="Roboto" panose="02000000000000000000" pitchFamily="2" charset="0"/>
                <a:ea typeface="Roboto" panose="02000000000000000000" pitchFamily="2" charset="0"/>
                <a:cs typeface="Roboto" panose="02000000000000000000" pitchFamily="2" charset="0"/>
              </a:rPr>
              <a:t> C, (No date) “’Making Global connections and promoting global perspectives’ Global Youth Work training resource: Global Connections.</a:t>
            </a:r>
          </a:p>
          <a:p>
            <a:pPr>
              <a:lnSpc>
                <a:spcPts val="1800"/>
              </a:lnSpc>
              <a:buNone/>
            </a:pPr>
            <a:r>
              <a:rPr lang="en-GB" sz="2000" dirty="0">
                <a:solidFill>
                  <a:srgbClr val="000000"/>
                </a:solidFill>
                <a:effectLst/>
                <a:latin typeface="Roboto" panose="02000000000000000000" pitchFamily="2" charset="0"/>
                <a:ea typeface="Roboto" panose="02000000000000000000" pitchFamily="2" charset="0"/>
                <a:cs typeface="Roboto" panose="02000000000000000000" pitchFamily="2" charset="0"/>
              </a:rPr>
              <a:t>CWVYS (2018) </a:t>
            </a:r>
            <a:r>
              <a:rPr lang="en-GB" sz="2000" i="1" dirty="0">
                <a:solidFill>
                  <a:srgbClr val="000000"/>
                </a:solidFill>
                <a:effectLst/>
                <a:latin typeface="Roboto" panose="02000000000000000000" pitchFamily="2" charset="0"/>
                <a:ea typeface="Roboto" panose="02000000000000000000" pitchFamily="2" charset="0"/>
                <a:cs typeface="Roboto" panose="02000000000000000000" pitchFamily="2" charset="0"/>
              </a:rPr>
              <a:t>YOUTH WORK IN WALES: PRINCIPLES AND PURPOSES</a:t>
            </a:r>
            <a:r>
              <a:rPr lang="en-GB" sz="2000" dirty="0">
                <a:solidFill>
                  <a:srgbClr val="000000"/>
                </a:solidFill>
                <a:effectLst/>
                <a:latin typeface="Roboto" panose="02000000000000000000" pitchFamily="2" charset="0"/>
                <a:ea typeface="Roboto" panose="02000000000000000000" pitchFamily="2" charset="0"/>
                <a:cs typeface="Roboto" panose="02000000000000000000" pitchFamily="2" charset="0"/>
              </a:rPr>
              <a:t>. Available at: https://www.cwvys.org.uk/wp-content/uploads/2018/11/YOUTH-WORK-IN-WALES-PRINCIPLES-AND-PURPOSES.pdf.</a:t>
            </a:r>
            <a:endParaRPr lang="en-GB" sz="2000" dirty="0">
              <a:effectLst/>
              <a:latin typeface="Roboto" panose="02000000000000000000" pitchFamily="2" charset="0"/>
              <a:ea typeface="Roboto" panose="02000000000000000000" pitchFamily="2" charset="0"/>
              <a:cs typeface="Roboto" panose="02000000000000000000" pitchFamily="2" charset="0"/>
            </a:endParaRPr>
          </a:p>
          <a:p>
            <a:pPr algn="l">
              <a:lnSpc>
                <a:spcPct val="115000"/>
              </a:lnSpc>
              <a:spcAft>
                <a:spcPts val="800"/>
              </a:spcAft>
              <a:buNone/>
            </a:pPr>
            <a:r>
              <a:rPr lang="en-GB" sz="2000" kern="100" dirty="0">
                <a:effectLst/>
                <a:latin typeface="Roboto" panose="02000000000000000000" pitchFamily="2" charset="0"/>
                <a:ea typeface="Roboto" panose="02000000000000000000" pitchFamily="2" charset="0"/>
                <a:cs typeface="Roboto" panose="02000000000000000000" pitchFamily="2" charset="0"/>
              </a:rPr>
              <a:t>Farthing, R. (2012) ‘Why Youth Participation? Some Justifications and Critiques of Youth Participation Using New Labour’s Youth Policies as a Case Study’, Youth and Policy, No.109 September 2012, pp. 71 – 97, available: </a:t>
            </a:r>
            <a:r>
              <a:rPr lang="en-GB" sz="2000" u="sng" kern="100" dirty="0">
                <a:solidFill>
                  <a:srgbClr val="467886"/>
                </a:solidFill>
                <a:effectLst/>
                <a:latin typeface="Roboto" panose="02000000000000000000" pitchFamily="2" charset="0"/>
                <a:ea typeface="Roboto" panose="02000000000000000000" pitchFamily="2" charset="0"/>
                <a:cs typeface="Roboto" panose="02000000000000000000" pitchFamily="2" charset="0"/>
                <a:hlinkClick r:id="rId4"/>
              </a:rPr>
              <a:t>http://www.youthandpolicy.org/</a:t>
            </a:r>
            <a:r>
              <a:rPr lang="en-GB" sz="2000" kern="100" dirty="0">
                <a:effectLst/>
                <a:latin typeface="Roboto" panose="02000000000000000000" pitchFamily="2" charset="0"/>
                <a:ea typeface="Roboto" panose="02000000000000000000" pitchFamily="2" charset="0"/>
                <a:cs typeface="Roboto" panose="02000000000000000000" pitchFamily="2" charset="0"/>
              </a:rPr>
              <a:t>, (Accessed on 09/03/25).</a:t>
            </a:r>
          </a:p>
          <a:p>
            <a:pPr>
              <a:lnSpc>
                <a:spcPct val="115000"/>
              </a:lnSpc>
              <a:spcAft>
                <a:spcPts val="800"/>
              </a:spcAft>
              <a:buNone/>
            </a:pPr>
            <a:r>
              <a:rPr lang="en-GB" sz="2000" kern="100" dirty="0">
                <a:effectLst/>
                <a:latin typeface="Roboto" panose="02000000000000000000" pitchFamily="2" charset="0"/>
                <a:ea typeface="Roboto" panose="02000000000000000000" pitchFamily="2" charset="0"/>
                <a:cs typeface="Roboto" panose="02000000000000000000" pitchFamily="2" charset="0"/>
              </a:rPr>
              <a:t>Heather Voisey, Andrew Walters and Chris Church O’Riordan: 10 Local Identity and Empowerment in the UK, T. (2010) Globalism, Localism and Identity. Taylor &amp; Francis.</a:t>
            </a:r>
          </a:p>
          <a:p>
            <a:pPr>
              <a:lnSpc>
                <a:spcPct val="115000"/>
              </a:lnSpc>
              <a:spcAft>
                <a:spcPts val="800"/>
              </a:spcAft>
            </a:pPr>
            <a:r>
              <a:rPr lang="en-GB" sz="2000" kern="100" dirty="0">
                <a:effectLst/>
                <a:latin typeface="Roboto" panose="02000000000000000000" pitchFamily="2" charset="0"/>
                <a:ea typeface="Roboto" panose="02000000000000000000" pitchFamily="2" charset="0"/>
                <a:cs typeface="Roboto" panose="02000000000000000000" pitchFamily="2" charset="0"/>
              </a:rPr>
              <a:t>Ladder of Children's Participation. November 05, 2019 Organizing Engagement </a:t>
            </a:r>
            <a:r>
              <a:rPr lang="en-GB" sz="2000" u="sng" kern="100" dirty="0">
                <a:solidFill>
                  <a:srgbClr val="467886"/>
                </a:solidFill>
                <a:effectLst/>
                <a:latin typeface="Roboto" panose="02000000000000000000" pitchFamily="2" charset="0"/>
                <a:ea typeface="Roboto" panose="02000000000000000000" pitchFamily="2" charset="0"/>
                <a:cs typeface="Roboto" panose="02000000000000000000" pitchFamily="2" charset="0"/>
                <a:hlinkClick r:id="rId5"/>
              </a:rPr>
              <a:t>https://organizingengagement.org/models/ladder-of-childrens-participation/</a:t>
            </a:r>
            <a:r>
              <a:rPr lang="en-GB" sz="2000" kern="100" dirty="0">
                <a:effectLst/>
                <a:latin typeface="Roboto" panose="02000000000000000000" pitchFamily="2" charset="0"/>
                <a:ea typeface="Roboto" panose="02000000000000000000" pitchFamily="2" charset="0"/>
                <a:cs typeface="Roboto" panose="02000000000000000000" pitchFamily="2" charset="0"/>
              </a:rPr>
              <a:t>  (Accessed 15, 03, 2023)</a:t>
            </a:r>
          </a:p>
          <a:p>
            <a:endParaRPr lang="en-GB" dirty="0"/>
          </a:p>
        </p:txBody>
      </p:sp>
    </p:spTree>
    <p:extLst>
      <p:ext uri="{BB962C8B-B14F-4D97-AF65-F5344CB8AC3E}">
        <p14:creationId xmlns:p14="http://schemas.microsoft.com/office/powerpoint/2010/main" val="40636424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7CAA2E-ECE7-680C-34AF-247FB8B59382}"/>
              </a:ext>
            </a:extLst>
          </p:cNvPr>
          <p:cNvSpPr>
            <a:spLocks noGrp="1"/>
          </p:cNvSpPr>
          <p:nvPr>
            <p:ph idx="1"/>
          </p:nvPr>
        </p:nvSpPr>
        <p:spPr>
          <a:xfrm>
            <a:off x="432619" y="294968"/>
            <a:ext cx="10921181" cy="6312309"/>
          </a:xfrm>
        </p:spPr>
        <p:txBody>
          <a:bodyPr>
            <a:normAutofit fontScale="85000" lnSpcReduction="20000"/>
          </a:bodyPr>
          <a:lstStyle/>
          <a:p>
            <a:pPr>
              <a:lnSpc>
                <a:spcPct val="115000"/>
              </a:lnSpc>
              <a:spcAft>
                <a:spcPts val="800"/>
              </a:spcAft>
              <a:buNone/>
            </a:pPr>
            <a:r>
              <a:rPr lang="en-GB" sz="1800" kern="100" dirty="0">
                <a:effectLst/>
                <a:latin typeface="Roboto" panose="02000000000000000000" pitchFamily="2" charset="0"/>
                <a:ea typeface="Roboto" panose="02000000000000000000" pitchFamily="2" charset="0"/>
                <a:cs typeface="Roboto" panose="02000000000000000000" pitchFamily="2" charset="0"/>
              </a:rPr>
              <a:t>Luft, J.; Ingham, H. (1955). "The Johari window, a graphic model of interpersonal awareness". Proceedings of the western training laboratory in group development.</a:t>
            </a:r>
          </a:p>
          <a:p>
            <a:pPr>
              <a:lnSpc>
                <a:spcPct val="115000"/>
              </a:lnSpc>
              <a:spcAft>
                <a:spcPts val="800"/>
              </a:spcAft>
              <a:buNone/>
            </a:pPr>
            <a:r>
              <a:rPr lang="en-GB" sz="1800" kern="100" dirty="0">
                <a:effectLst/>
                <a:latin typeface="Roboto" panose="02000000000000000000" pitchFamily="2" charset="0"/>
                <a:ea typeface="Roboto" panose="02000000000000000000" pitchFamily="2" charset="0"/>
                <a:cs typeface="Roboto" panose="02000000000000000000" pitchFamily="2" charset="0"/>
              </a:rPr>
              <a:t>UNESCO (2022) Climate change education, Unesco.org. Available at: https://www.unesco.org/en/node/66349.</a:t>
            </a:r>
          </a:p>
          <a:p>
            <a:pPr>
              <a:lnSpc>
                <a:spcPts val="1800"/>
              </a:lnSpc>
              <a:buNone/>
            </a:pP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United Nations (2024) </a:t>
            </a:r>
            <a:r>
              <a:rPr lang="en-GB" sz="1800" i="1" dirty="0">
                <a:solidFill>
                  <a:srgbClr val="000000"/>
                </a:solidFill>
                <a:effectLst/>
                <a:latin typeface="Roboto" panose="02000000000000000000" pitchFamily="2" charset="0"/>
                <a:ea typeface="Roboto" panose="02000000000000000000" pitchFamily="2" charset="0"/>
                <a:cs typeface="Roboto" panose="02000000000000000000" pitchFamily="2" charset="0"/>
              </a:rPr>
              <a:t>Progress Towards the Sustainable Development Goals</a:t>
            </a: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 </a:t>
            </a:r>
            <a:r>
              <a:rPr lang="en-GB" sz="1800" i="1" dirty="0">
                <a:solidFill>
                  <a:srgbClr val="000000"/>
                </a:solidFill>
                <a:effectLst/>
                <a:latin typeface="Roboto" panose="02000000000000000000" pitchFamily="2" charset="0"/>
                <a:ea typeface="Roboto" panose="02000000000000000000" pitchFamily="2" charset="0"/>
                <a:cs typeface="Roboto" panose="02000000000000000000" pitchFamily="2" charset="0"/>
              </a:rPr>
              <a:t>United Nations</a:t>
            </a: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 United Nations, pp. 1–26. Available at: https://unstats.un.org/sdgs/files/report/2024/SG-SDG-Progress-Report-2024-advanced-unedited-version.pdf.</a:t>
            </a:r>
            <a:endParaRPr lang="en-GB" sz="1800" dirty="0">
              <a:effectLst/>
              <a:latin typeface="Roboto" panose="02000000000000000000" pitchFamily="2" charset="0"/>
              <a:ea typeface="Roboto" panose="02000000000000000000" pitchFamily="2" charset="0"/>
              <a:cs typeface="Roboto" panose="02000000000000000000" pitchFamily="2" charset="0"/>
            </a:endParaRPr>
          </a:p>
          <a:p>
            <a:pPr algn="l">
              <a:lnSpc>
                <a:spcPct val="115000"/>
              </a:lnSpc>
              <a:spcAft>
                <a:spcPts val="800"/>
              </a:spcAft>
              <a:buNone/>
            </a:pPr>
            <a:r>
              <a:rPr lang="en-GB" sz="1800" kern="100" dirty="0">
                <a:effectLst/>
                <a:latin typeface="Roboto" panose="02000000000000000000" pitchFamily="2" charset="0"/>
                <a:ea typeface="Roboto" panose="02000000000000000000" pitchFamily="2" charset="0"/>
                <a:cs typeface="Roboto" panose="02000000000000000000" pitchFamily="2" charset="0"/>
              </a:rPr>
              <a:t>United Nations (2025) The 17 Sustainable Development Goals, United Nations. Available at: </a:t>
            </a:r>
            <a:r>
              <a:rPr lang="en-GB" sz="1800" kern="100" dirty="0">
                <a:effectLst/>
                <a:latin typeface="Roboto" panose="02000000000000000000" pitchFamily="2" charset="0"/>
                <a:ea typeface="Roboto" panose="02000000000000000000" pitchFamily="2" charset="0"/>
                <a:cs typeface="Roboto" panose="02000000000000000000" pitchFamily="2" charset="0"/>
                <a:hlinkClick r:id="rId2"/>
              </a:rPr>
              <a:t>https://sdgs.un.org/goals</a:t>
            </a:r>
            <a:r>
              <a:rPr lang="en-GB" sz="1800" kern="100" dirty="0">
                <a:effectLst/>
                <a:latin typeface="Roboto" panose="02000000000000000000" pitchFamily="2" charset="0"/>
                <a:ea typeface="Roboto" panose="02000000000000000000" pitchFamily="2" charset="0"/>
                <a:cs typeface="Roboto" panose="02000000000000000000" pitchFamily="2" charset="0"/>
              </a:rPr>
              <a:t>.</a:t>
            </a:r>
          </a:p>
          <a:p>
            <a:pPr algn="l">
              <a:lnSpc>
                <a:spcPct val="115000"/>
              </a:lnSpc>
              <a:spcAft>
                <a:spcPts val="800"/>
              </a:spcAft>
              <a:buNone/>
            </a:pPr>
            <a:r>
              <a:rPr lang="en-GB" sz="1800" kern="100" dirty="0">
                <a:latin typeface="Roboto" panose="02000000000000000000" pitchFamily="2" charset="0"/>
                <a:ea typeface="Roboto" panose="02000000000000000000" pitchFamily="2" charset="0"/>
                <a:cs typeface="Roboto" panose="02000000000000000000" pitchFamily="2" charset="0"/>
              </a:rPr>
              <a:t>UNCRC (1989). The United Nations </a:t>
            </a:r>
            <a:r>
              <a:rPr lang="en-GB" sz="1800" kern="100" dirty="0" err="1">
                <a:latin typeface="Roboto" panose="02000000000000000000" pitchFamily="2" charset="0"/>
                <a:ea typeface="Roboto" panose="02000000000000000000" pitchFamily="2" charset="0"/>
                <a:cs typeface="Roboto" panose="02000000000000000000" pitchFamily="2" charset="0"/>
              </a:rPr>
              <a:t>Concention</a:t>
            </a:r>
            <a:r>
              <a:rPr lang="en-GB" sz="1800" kern="100" dirty="0">
                <a:latin typeface="Roboto" panose="02000000000000000000" pitchFamily="2" charset="0"/>
                <a:ea typeface="Roboto" panose="02000000000000000000" pitchFamily="2" charset="0"/>
                <a:cs typeface="Roboto" panose="02000000000000000000" pitchFamily="2" charset="0"/>
              </a:rPr>
              <a:t> on the Rights of the Child. London: UNICEF.</a:t>
            </a:r>
            <a:endParaRPr lang="en-GB" sz="1800" kern="100" dirty="0">
              <a:effectLst/>
              <a:latin typeface="Roboto" panose="02000000000000000000" pitchFamily="2" charset="0"/>
              <a:ea typeface="Roboto" panose="02000000000000000000" pitchFamily="2" charset="0"/>
              <a:cs typeface="Roboto" panose="02000000000000000000" pitchFamily="2" charset="0"/>
            </a:endParaRPr>
          </a:p>
          <a:p>
            <a:pPr>
              <a:buNone/>
            </a:pPr>
            <a:r>
              <a:rPr lang="en-GB" sz="1800" dirty="0">
                <a:effectLst/>
                <a:latin typeface="Roboto" panose="02000000000000000000" pitchFamily="2" charset="0"/>
                <a:ea typeface="Roboto" panose="02000000000000000000" pitchFamily="2" charset="0"/>
                <a:cs typeface="Roboto" panose="02000000000000000000" pitchFamily="2" charset="0"/>
              </a:rPr>
              <a:t>Walker, Catherine. 2017. “Embodying ‘The Next Generation’: Children’s Everyday Environmental Activism in India and England.” Contemporary Social Science 12 (1–2): 13–26</a:t>
            </a:r>
          </a:p>
          <a:p>
            <a:pPr>
              <a:buNone/>
            </a:pP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Waters, M (2001) Globalization. New York. Routledge.</a:t>
            </a:r>
            <a:endParaRPr lang="en-GB" sz="1800" dirty="0">
              <a:effectLst/>
              <a:latin typeface="Roboto" panose="02000000000000000000" pitchFamily="2" charset="0"/>
              <a:ea typeface="Roboto" panose="02000000000000000000" pitchFamily="2" charset="0"/>
              <a:cs typeface="Roboto" panose="02000000000000000000" pitchFamily="2" charset="0"/>
            </a:endParaRPr>
          </a:p>
          <a:p>
            <a:pPr>
              <a:lnSpc>
                <a:spcPct val="115000"/>
              </a:lnSpc>
              <a:spcAft>
                <a:spcPts val="800"/>
              </a:spcAft>
              <a:buNone/>
            </a:pPr>
            <a:r>
              <a:rPr lang="en-GB" sz="1800" kern="100" dirty="0">
                <a:effectLst/>
                <a:latin typeface="Roboto" panose="02000000000000000000" pitchFamily="2" charset="0"/>
                <a:ea typeface="Roboto" panose="02000000000000000000" pitchFamily="2" charset="0"/>
                <a:cs typeface="Roboto" panose="02000000000000000000" pitchFamily="2" charset="0"/>
              </a:rPr>
              <a:t>Welsh Government (2012) Education for Sustainable Development and Global Citizenship A common understanding for the adult and community learning sector Information. Available at: https://www.gov.wales/sites/default/files/publications/2018-02/education-for-sustainable-development-and-global-citizenship-a-common-understanding-for-the-adult-and-community-learning-sector.pdf.</a:t>
            </a:r>
          </a:p>
          <a:p>
            <a:pPr>
              <a:lnSpc>
                <a:spcPts val="1800"/>
              </a:lnSpc>
              <a:buNone/>
            </a:pP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Welsh Government (2015) </a:t>
            </a:r>
            <a:r>
              <a:rPr lang="en-GB" sz="1800" i="1" dirty="0">
                <a:solidFill>
                  <a:srgbClr val="000000"/>
                </a:solidFill>
                <a:effectLst/>
                <a:latin typeface="Roboto" panose="02000000000000000000" pitchFamily="2" charset="0"/>
                <a:ea typeface="Roboto" panose="02000000000000000000" pitchFamily="2" charset="0"/>
                <a:cs typeface="Roboto" panose="02000000000000000000" pitchFamily="2" charset="0"/>
              </a:rPr>
              <a:t>Well-being of Future Generations (Wales) Act 2015: the essentials [HTML]</a:t>
            </a: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 </a:t>
            </a:r>
            <a:r>
              <a:rPr lang="en-GB" sz="1800" i="1" dirty="0">
                <a:solidFill>
                  <a:srgbClr val="000000"/>
                </a:solidFill>
                <a:effectLst/>
                <a:latin typeface="Roboto" panose="02000000000000000000" pitchFamily="2" charset="0"/>
                <a:ea typeface="Roboto" panose="02000000000000000000" pitchFamily="2" charset="0"/>
                <a:cs typeface="Roboto" panose="02000000000000000000" pitchFamily="2" charset="0"/>
              </a:rPr>
              <a:t>GOV.WALES</a:t>
            </a:r>
            <a:r>
              <a:rPr lang="en-GB" sz="1800" dirty="0">
                <a:solidFill>
                  <a:srgbClr val="000000"/>
                </a:solidFill>
                <a:effectLst/>
                <a:latin typeface="Roboto" panose="02000000000000000000" pitchFamily="2" charset="0"/>
                <a:ea typeface="Roboto" panose="02000000000000000000" pitchFamily="2" charset="0"/>
                <a:cs typeface="Roboto" panose="02000000000000000000" pitchFamily="2" charset="0"/>
              </a:rPr>
              <a:t>. Available at: https://www.gov.wales/well-being-future-generations-act-essentials-html.</a:t>
            </a:r>
            <a:endParaRPr lang="en-GB" sz="1800" dirty="0">
              <a:effectLst/>
              <a:latin typeface="Roboto" panose="02000000000000000000" pitchFamily="2" charset="0"/>
              <a:ea typeface="Roboto" panose="02000000000000000000" pitchFamily="2" charset="0"/>
              <a:cs typeface="Roboto" panose="02000000000000000000" pitchFamily="2" charset="0"/>
            </a:endParaRPr>
          </a:p>
          <a:p>
            <a:pPr algn="l">
              <a:lnSpc>
                <a:spcPct val="115000"/>
              </a:lnSpc>
              <a:spcAft>
                <a:spcPts val="800"/>
              </a:spcAft>
              <a:buNone/>
            </a:pPr>
            <a:r>
              <a:rPr lang="en-GB" sz="1800" kern="100" dirty="0" err="1">
                <a:effectLst/>
                <a:latin typeface="Roboto" panose="02000000000000000000" pitchFamily="2" charset="0"/>
                <a:ea typeface="Roboto" panose="02000000000000000000" pitchFamily="2" charset="0"/>
                <a:cs typeface="Roboto" panose="02000000000000000000" pitchFamily="2" charset="0"/>
              </a:rPr>
              <a:t>Worldometer</a:t>
            </a:r>
            <a:r>
              <a:rPr lang="en-GB" sz="1800" kern="100" dirty="0">
                <a:effectLst/>
                <a:latin typeface="Roboto" panose="02000000000000000000" pitchFamily="2" charset="0"/>
                <a:ea typeface="Roboto" panose="02000000000000000000" pitchFamily="2" charset="0"/>
                <a:cs typeface="Roboto" panose="02000000000000000000" pitchFamily="2" charset="0"/>
              </a:rPr>
              <a:t> (2024) World Population Clock, </a:t>
            </a:r>
            <a:r>
              <a:rPr lang="en-GB" sz="1800" kern="100" dirty="0" err="1">
                <a:effectLst/>
                <a:latin typeface="Roboto" panose="02000000000000000000" pitchFamily="2" charset="0"/>
                <a:ea typeface="Roboto" panose="02000000000000000000" pitchFamily="2" charset="0"/>
                <a:cs typeface="Roboto" panose="02000000000000000000" pitchFamily="2" charset="0"/>
              </a:rPr>
              <a:t>Worldometers</a:t>
            </a:r>
            <a:r>
              <a:rPr lang="en-GB" sz="1800" kern="100" dirty="0">
                <a:effectLst/>
                <a:latin typeface="Roboto" panose="02000000000000000000" pitchFamily="2" charset="0"/>
                <a:ea typeface="Roboto" panose="02000000000000000000" pitchFamily="2" charset="0"/>
                <a:cs typeface="Roboto" panose="02000000000000000000" pitchFamily="2" charset="0"/>
              </a:rPr>
              <a:t>. Available at: </a:t>
            </a:r>
            <a:r>
              <a:rPr lang="en-GB" sz="1800" u="sng" kern="100" dirty="0">
                <a:solidFill>
                  <a:srgbClr val="467886"/>
                </a:solidFill>
                <a:effectLst/>
                <a:latin typeface="Roboto" panose="02000000000000000000" pitchFamily="2" charset="0"/>
                <a:ea typeface="Roboto" panose="02000000000000000000" pitchFamily="2" charset="0"/>
                <a:cs typeface="Roboto" panose="02000000000000000000" pitchFamily="2" charset="0"/>
                <a:hlinkClick r:id="rId3"/>
              </a:rPr>
              <a:t>https://www.worldometers.info/world-population/</a:t>
            </a:r>
            <a:r>
              <a:rPr lang="en-GB" sz="1800" kern="100" dirty="0">
                <a:effectLst/>
                <a:latin typeface="Roboto" panose="02000000000000000000" pitchFamily="2" charset="0"/>
                <a:ea typeface="Roboto" panose="02000000000000000000" pitchFamily="2" charset="0"/>
                <a:cs typeface="Roboto" panose="02000000000000000000" pitchFamily="2" charset="0"/>
              </a:rPr>
              <a:t>. (Accessed on 14.03.25)</a:t>
            </a:r>
          </a:p>
          <a:p>
            <a:pPr>
              <a:lnSpc>
                <a:spcPct val="115000"/>
              </a:lnSpc>
              <a:spcAft>
                <a:spcPts val="800"/>
              </a:spcAft>
            </a:pPr>
            <a:r>
              <a:rPr lang="en-GB" sz="1800" kern="100" dirty="0">
                <a:effectLst/>
                <a:latin typeface="Roboto" panose="02000000000000000000" pitchFamily="2" charset="0"/>
                <a:ea typeface="Roboto" panose="02000000000000000000" pitchFamily="2" charset="0"/>
                <a:cs typeface="Roboto" panose="02000000000000000000" pitchFamily="2" charset="0"/>
              </a:rPr>
              <a:t>Youth work </a:t>
            </a:r>
            <a:r>
              <a:rPr lang="en-GB" sz="1800" kern="100" dirty="0" err="1">
                <a:effectLst/>
                <a:latin typeface="Roboto" panose="02000000000000000000" pitchFamily="2" charset="0"/>
                <a:ea typeface="Roboto" panose="02000000000000000000" pitchFamily="2" charset="0"/>
                <a:cs typeface="Roboto" panose="02000000000000000000" pitchFamily="2" charset="0"/>
              </a:rPr>
              <a:t>nos</a:t>
            </a:r>
            <a:r>
              <a:rPr lang="en-GB" sz="1800" kern="100" dirty="0">
                <a:effectLst/>
                <a:latin typeface="Roboto" panose="02000000000000000000" pitchFamily="2" charset="0"/>
                <a:ea typeface="Roboto" panose="02000000000000000000" pitchFamily="2" charset="0"/>
                <a:cs typeface="Roboto" panose="02000000000000000000" pitchFamily="2" charset="0"/>
              </a:rPr>
              <a:t>, CLD YW10.  Youth Work National Occupational Standards - ETS Wales. Available at: https://etswales.org.uk/youth-work-nos (Accessed: 15 January 2025).</a:t>
            </a:r>
          </a:p>
          <a:p>
            <a:endParaRPr lang="en-GB" dirty="0"/>
          </a:p>
        </p:txBody>
      </p:sp>
    </p:spTree>
    <p:extLst>
      <p:ext uri="{BB962C8B-B14F-4D97-AF65-F5344CB8AC3E}">
        <p14:creationId xmlns:p14="http://schemas.microsoft.com/office/powerpoint/2010/main" val="21283049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6726</TotalTime>
  <Words>2881</Words>
  <Application>Microsoft Office PowerPoint</Application>
  <PresentationFormat>Widescreen</PresentationFormat>
  <Paragraphs>197</Paragraphs>
  <Slides>26</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Aptos</vt:lpstr>
      <vt:lpstr>Aptos Display</vt:lpstr>
      <vt:lpstr>Arial</vt:lpstr>
      <vt:lpstr>Calibri</vt:lpstr>
      <vt:lpstr>Inter</vt:lpstr>
      <vt:lpstr>Noto Sans</vt:lpstr>
      <vt:lpstr>Roboto</vt:lpstr>
      <vt:lpstr>Verdana</vt:lpstr>
      <vt:lpstr>Office Theme</vt:lpstr>
      <vt:lpstr>No one is too small to make a difference: Working with young people to create a climate of change</vt:lpstr>
      <vt:lpstr>Introduction</vt:lpstr>
      <vt:lpstr>Sustainable development </vt:lpstr>
      <vt:lpstr>PowerPoint Presentation</vt:lpstr>
      <vt:lpstr>Timeline - Work by countries and the UN, including the UN Department of Economic and Social Affairs</vt:lpstr>
      <vt:lpstr>How we would like it to be going ………..</vt:lpstr>
      <vt:lpstr>PowerPoint Presentation</vt:lpstr>
      <vt:lpstr>PowerPoint Presentation</vt:lpstr>
      <vt:lpstr>What can we do……………</vt:lpstr>
      <vt:lpstr>PowerPoint Presentation</vt:lpstr>
      <vt:lpstr>Positive impacts of Globalization</vt:lpstr>
      <vt:lpstr>PowerPoint Presentation</vt:lpstr>
      <vt:lpstr>Educative  </vt:lpstr>
      <vt:lpstr>PowerPoint Presentation</vt:lpstr>
      <vt:lpstr>PowerPoint Presentation</vt:lpstr>
      <vt:lpstr>Youth Work and National policies</vt:lpstr>
      <vt:lpstr>PowerPoint Presentation</vt:lpstr>
      <vt:lpstr>Particpative </vt:lpstr>
      <vt:lpstr>Harts Ladders illustrates the different levels of decision-making agency, control or power that can be given to young people by adults.</vt:lpstr>
      <vt:lpstr>Its our role to educate, advocate and empower!</vt:lpstr>
      <vt:lpstr>Working towards commitment in long term sustainability at Milford Youth Centre.</vt:lpstr>
      <vt:lpstr>To conclude …….</vt:lpstr>
      <vt:lpstr>Activity plan</vt:lpstr>
      <vt:lpstr>   Thank you for time.    Any questions?</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Seymour-Davies, Sean</dc:creator>
  <cp:lastModifiedBy>Seymour-Davies, Sean</cp:lastModifiedBy>
  <cp:revision>10</cp:revision>
  <dcterms:created xsi:type="dcterms:W3CDTF">2025-03-09T19:52:34Z</dcterms:created>
  <dcterms:modified xsi:type="dcterms:W3CDTF">2025-03-20T12:41:36Z</dcterms:modified>
</cp:coreProperties>
</file>