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7" r:id="rId2"/>
  </p:sldMasterIdLst>
  <p:notesMasterIdLst>
    <p:notesMasterId r:id="rId14"/>
  </p:notesMasterIdLst>
  <p:sldIdLst>
    <p:sldId id="256" r:id="rId3"/>
    <p:sldId id="267" r:id="rId4"/>
    <p:sldId id="265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1FAD9346-1C72-488A-83EE-6A9778927E19}">
          <p14:sldIdLst>
            <p14:sldId id="256"/>
            <p14:sldId id="267"/>
            <p14:sldId id="265"/>
            <p14:sldId id="258"/>
            <p14:sldId id="259"/>
            <p14:sldId id="260"/>
            <p14:sldId id="261"/>
            <p14:sldId id="262"/>
            <p14:sldId id="263"/>
            <p14:sldId id="264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4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0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2000" dirty="0" smtClean="0"/>
              <a:t>Revenue</a:t>
            </a:r>
            <a:r>
              <a:rPr lang="en-US" sz="2000" baseline="0" dirty="0" smtClean="0"/>
              <a:t> on direct booking</a:t>
            </a:r>
            <a:endParaRPr lang="en-US" sz="2000" dirty="0"/>
          </a:p>
        </c:rich>
      </c:tx>
      <c:layout>
        <c:manualLayout>
          <c:xMode val="edge"/>
          <c:yMode val="edge"/>
          <c:x val="0.25623971214646096"/>
          <c:y val="7.255676795819998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8.5324618685002171E-2"/>
          <c:y val="0.19073746013376955"/>
          <c:w val="0.90072043784783062"/>
          <c:h val="0.6230217711438420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LUX*LE MORNE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Hotels</c:v>
                </c:pt>
              </c:strCache>
            </c:strRef>
          </c:cat>
          <c:val>
            <c:numRef>
              <c:f>Sheet1!$B$2</c:f>
              <c:numCache>
                <c:formatCode>General</c:formatCode>
                <c:ptCount val="1"/>
                <c:pt idx="0">
                  <c:v>4.3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C5F-440E-A9BD-041495C19B6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LUX*1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Hotels</c:v>
                </c:pt>
              </c:strCache>
            </c:strRef>
          </c:cat>
          <c:val>
            <c:numRef>
              <c:f>Sheet1!$C$2</c:f>
              <c:numCache>
                <c:formatCode>General</c:formatCode>
                <c:ptCount val="1"/>
                <c:pt idx="0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C5F-440E-A9BD-041495C19B6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LUX*2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Hotels</c:v>
                </c:pt>
              </c:strCache>
            </c:strRef>
          </c:cat>
          <c:val>
            <c:numRef>
              <c:f>Sheet1!$D$2</c:f>
              <c:numCache>
                <c:formatCode>General</c:formatCode>
                <c:ptCount val="1"/>
                <c:pt idx="0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C5F-440E-A9BD-041495C19B64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 LUX*3</c:v>
                </c:pt>
              </c:strCache>
            </c:strRef>
          </c:tx>
          <c:spPr>
            <a:solidFill>
              <a:schemeClr val="accent4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Hotels</c:v>
                </c:pt>
              </c:strCache>
            </c:strRef>
          </c:cat>
          <c:val>
            <c:numRef>
              <c:f>Sheet1!$E$2</c:f>
              <c:numCache>
                <c:formatCode>General</c:formatCode>
                <c:ptCount val="1"/>
                <c:pt idx="0">
                  <c:v>2.4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DC5F-440E-A9BD-041495C19B64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LUX*4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</c:spPr>
          <c:invertIfNegative val="0"/>
          <c:cat>
            <c:strRef>
              <c:f>Sheet1!$A$2</c:f>
              <c:strCache>
                <c:ptCount val="1"/>
                <c:pt idx="0">
                  <c:v>Hotels</c:v>
                </c:pt>
              </c:strCache>
            </c:strRef>
          </c:cat>
          <c:val>
            <c:numRef>
              <c:f>Sheet1!$F$2</c:f>
              <c:numCache>
                <c:formatCode>General</c:formatCode>
                <c:ptCount val="1"/>
                <c:pt idx="0">
                  <c:v>2.2999999999999998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DC5F-440E-A9BD-041495C19B6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797413728"/>
        <c:axId val="1797414272"/>
      </c:barChart>
      <c:catAx>
        <c:axId val="179741372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97414272"/>
        <c:crosses val="autoZero"/>
        <c:auto val="1"/>
        <c:lblAlgn val="ctr"/>
        <c:lblOffset val="100"/>
        <c:noMultiLvlLbl val="0"/>
      </c:catAx>
      <c:valAx>
        <c:axId val="179741427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9741372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DC4412-146E-44F9-BB6B-75140109666F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E02790-571D-4993-824C-2FE4A4AF99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8704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02790-571D-4993-824C-2FE4A4AF99C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658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E02790-571D-4993-824C-2FE4A4AF99C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747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693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032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183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080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210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950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871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701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870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423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0723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317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473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1536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3538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0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05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1907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5482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5665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0580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73730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2880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650144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3961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6437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73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327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A76E7C-F6A5-4A96-9702-37551EC928B9}" type="datetimeFigureOut">
              <a:rPr lang="en-US" smtClean="0"/>
              <a:t>10/18/2018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E59C8FD-7AE2-49EF-A8F0-26E8F9FA9C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09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9788" y="1"/>
            <a:ext cx="10515600" cy="97495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/>
            </a:r>
            <a:br>
              <a:rPr lang="en-US" b="1" dirty="0" smtClean="0"/>
            </a:br>
            <a:r>
              <a:rPr lang="en-US" b="1" dirty="0" smtClean="0"/>
              <a:t>Presentation on Direct Reservation</a:t>
            </a:r>
            <a:br>
              <a:rPr lang="en-US" b="1" dirty="0" smtClean="0"/>
            </a:br>
            <a:endParaRPr lang="en-US" b="1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idx="1"/>
          </p:nvPr>
        </p:nvSpPr>
        <p:spPr>
          <a:xfrm>
            <a:off x="839788" y="5628068"/>
            <a:ext cx="4462328" cy="888642"/>
          </a:xfrm>
        </p:spPr>
        <p:txBody>
          <a:bodyPr>
            <a:noAutofit/>
          </a:bodyPr>
          <a:lstStyle/>
          <a:p>
            <a:r>
              <a:rPr lang="en-US" sz="1400" dirty="0" smtClean="0"/>
              <a:t>LUX* LE MORNE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010536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7349978" y="5730000"/>
            <a:ext cx="4713748" cy="785611"/>
          </a:xfrm>
        </p:spPr>
        <p:txBody>
          <a:bodyPr>
            <a:noAutofit/>
          </a:bodyPr>
          <a:lstStyle/>
          <a:p>
            <a:endParaRPr lang="en-US" sz="1400" dirty="0" smtClean="0"/>
          </a:p>
          <a:p>
            <a:r>
              <a:rPr lang="en-US" sz="1400" dirty="0" smtClean="0"/>
              <a:t>UNIVERSITY OF WALES TRINITY SAINT DAVID</a:t>
            </a:r>
            <a:endParaRPr lang="en-US" sz="1400" dirty="0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4"/>
          </p:nvPr>
        </p:nvSpPr>
        <p:spPr>
          <a:xfrm>
            <a:off x="2192191" y="206367"/>
            <a:ext cx="7978751" cy="791189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9348" y="974952"/>
            <a:ext cx="8921566" cy="500786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03813" y="1203922"/>
            <a:ext cx="2512885" cy="9741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latin typeface="Algerian" panose="04020705040A02060702" pitchFamily="82" charset="0"/>
              </a:rPr>
              <a:t>WELCOME</a:t>
            </a:r>
            <a:endParaRPr lang="en-US" sz="360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678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0310" y="425002"/>
            <a:ext cx="9615078" cy="1622739"/>
          </a:xfrm>
        </p:spPr>
        <p:txBody>
          <a:bodyPr>
            <a:normAutofit fontScale="90000"/>
          </a:bodyPr>
          <a:lstStyle/>
          <a:p>
            <a:pPr algn="just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Preparing for Work-based Learning (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DSAW4077)</a:t>
            </a:r>
            <a:b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UNIVERSITY 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OF WALES </a:t>
            </a:r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TRINITY SAINT DAVID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US" dirty="0">
                <a:solidFill>
                  <a:schemeClr val="accent1">
                    <a:lumMod val="50000"/>
                  </a:schemeClr>
                </a:solidFill>
              </a:rPr>
            </a:br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Presented by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Name: Moonesh KASSEEAH</a:t>
            </a:r>
          </a:p>
          <a:p>
            <a:r>
              <a:rPr lang="en-US" dirty="0" smtClean="0"/>
              <a:t>Reservations Manager</a:t>
            </a:r>
          </a:p>
          <a:p>
            <a:r>
              <a:rPr lang="en-US" dirty="0" smtClean="0"/>
              <a:t>LUX* Le Morne</a:t>
            </a:r>
          </a:p>
          <a:p>
            <a:r>
              <a:rPr lang="en-US" dirty="0" smtClean="0"/>
              <a:t>Student </a:t>
            </a:r>
            <a:r>
              <a:rPr lang="en-US" dirty="0" smtClean="0"/>
              <a:t>Number: </a:t>
            </a:r>
            <a:r>
              <a:rPr lang="en-US" dirty="0" smtClean="0"/>
              <a:t>1715706</a:t>
            </a:r>
          </a:p>
          <a:p>
            <a:r>
              <a:rPr lang="en-US" dirty="0" smtClean="0"/>
              <a:t>Module: DSAW4077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Sponsored </a:t>
            </a:r>
            <a:r>
              <a:rPr lang="en-US" dirty="0" smtClean="0"/>
              <a:t>by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Mrs. Smita MODAK</a:t>
            </a:r>
          </a:p>
          <a:p>
            <a:r>
              <a:rPr lang="en-US" dirty="0" smtClean="0"/>
              <a:t>Mr. Vikash SOMANAH</a:t>
            </a:r>
          </a:p>
          <a:p>
            <a:r>
              <a:rPr lang="en-US" dirty="0" smtClean="0"/>
              <a:t>Jess SOCKALINGUM WOODUN</a:t>
            </a:r>
          </a:p>
          <a:p>
            <a:r>
              <a:rPr lang="en-US" dirty="0" smtClean="0"/>
              <a:t>Athina </a:t>
            </a:r>
            <a:r>
              <a:rPr lang="en-US" dirty="0" smtClean="0"/>
              <a:t>ANTONOPOULOU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83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884" y="194014"/>
            <a:ext cx="10515600" cy="1325562"/>
          </a:xfrm>
        </p:spPr>
        <p:txBody>
          <a:bodyPr>
            <a:normAutofit/>
          </a:bodyPr>
          <a:lstStyle/>
          <a:p>
            <a:pPr algn="ctr"/>
            <a:r>
              <a:rPr lang="en-US" sz="600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Introduction</a:t>
            </a:r>
            <a:r>
              <a:rPr lang="en-US" sz="7200" dirty="0" smtClean="0"/>
              <a:t> </a:t>
            </a:r>
            <a:endParaRPr lang="en-US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651689"/>
            <a:ext cx="6290188" cy="353157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800" b="1" dirty="0" smtClean="0"/>
              <a:t>Contents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Direct </a:t>
            </a:r>
            <a:r>
              <a:rPr lang="en-US" dirty="0" smtClean="0"/>
              <a:t>reservation</a:t>
            </a:r>
          </a:p>
          <a:p>
            <a:r>
              <a:rPr lang="en-US" dirty="0" smtClean="0"/>
              <a:t>Advantages of direct booking </a:t>
            </a:r>
            <a:r>
              <a:rPr lang="en-US" dirty="0" smtClean="0"/>
              <a:t>for guest</a:t>
            </a:r>
            <a:r>
              <a:rPr lang="en-US" dirty="0"/>
              <a:t>s</a:t>
            </a:r>
            <a:endParaRPr lang="en-US" dirty="0" smtClean="0"/>
          </a:p>
          <a:p>
            <a:r>
              <a:rPr lang="en-US" dirty="0" smtClean="0"/>
              <a:t>Benefits </a:t>
            </a:r>
            <a:r>
              <a:rPr lang="en-US" dirty="0" smtClean="0"/>
              <a:t>of direct </a:t>
            </a:r>
            <a:r>
              <a:rPr lang="en-US" dirty="0" smtClean="0"/>
              <a:t>bookings for the company</a:t>
            </a:r>
            <a:endParaRPr lang="en-US" dirty="0" smtClean="0"/>
          </a:p>
          <a:p>
            <a:r>
              <a:rPr lang="en-US" dirty="0" smtClean="0"/>
              <a:t>Competitors</a:t>
            </a:r>
          </a:p>
          <a:p>
            <a:r>
              <a:rPr lang="en-US" dirty="0" smtClean="0"/>
              <a:t>Market analysis</a:t>
            </a:r>
          </a:p>
          <a:p>
            <a:r>
              <a:rPr lang="en-US" dirty="0" smtClean="0"/>
              <a:t>Innovations</a:t>
            </a:r>
            <a:endParaRPr lang="en-US" dirty="0" smtClean="0"/>
          </a:p>
          <a:p>
            <a:r>
              <a:rPr lang="en-US" dirty="0" smtClean="0"/>
              <a:t>Achievements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831910" y="1634236"/>
            <a:ext cx="3649708" cy="20463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7600" y="3893574"/>
            <a:ext cx="4398328" cy="2166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46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Direct Reservation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58898" y="2036877"/>
            <a:ext cx="5181600" cy="2871021"/>
          </a:xfrm>
        </p:spPr>
        <p:txBody>
          <a:bodyPr>
            <a:normAutofit lnSpcReduction="10000"/>
          </a:bodyPr>
          <a:lstStyle/>
          <a:p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My target: </a:t>
            </a:r>
          </a:p>
          <a:p>
            <a:pPr marL="0" indent="0">
              <a:buNone/>
            </a:pPr>
            <a:r>
              <a:rPr lang="en-US" dirty="0"/>
              <a:t>T</a:t>
            </a:r>
            <a:r>
              <a:rPr lang="en-US" dirty="0" smtClean="0"/>
              <a:t>o keep </a:t>
            </a:r>
            <a:r>
              <a:rPr lang="en-US" dirty="0"/>
              <a:t>LUX* Le Morne the best </a:t>
            </a:r>
            <a:r>
              <a:rPr lang="en-US" dirty="0" smtClean="0"/>
              <a:t>performer </a:t>
            </a:r>
            <a:r>
              <a:rPr lang="en-US" dirty="0"/>
              <a:t>in generating </a:t>
            </a:r>
            <a:r>
              <a:rPr lang="en-US" dirty="0" smtClean="0"/>
              <a:t>Direct Sales Revenue and </a:t>
            </a:r>
            <a:r>
              <a:rPr lang="en-US" dirty="0"/>
              <a:t>O</a:t>
            </a:r>
            <a:r>
              <a:rPr lang="en-US" dirty="0" smtClean="0"/>
              <a:t>ccupancy </a:t>
            </a:r>
            <a:r>
              <a:rPr lang="en-US" dirty="0"/>
              <a:t>in </a:t>
            </a:r>
            <a:r>
              <a:rPr lang="en-US" dirty="0" smtClean="0"/>
              <a:t>LUX</a:t>
            </a:r>
            <a:r>
              <a:rPr lang="en-US" dirty="0"/>
              <a:t>* </a:t>
            </a:r>
            <a:r>
              <a:rPr lang="en-US" dirty="0" smtClean="0"/>
              <a:t>Group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endParaRPr lang="en-US" dirty="0"/>
          </a:p>
        </p:txBody>
      </p:sp>
      <p:graphicFrame>
        <p:nvGraphicFramePr>
          <p:cNvPr id="12" name="Content Placeholder 11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47452307"/>
              </p:ext>
            </p:extLst>
          </p:nvPr>
        </p:nvGraphicFramePr>
        <p:xfrm>
          <a:off x="358877" y="2243354"/>
          <a:ext cx="5597013" cy="43758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Rectangle 3"/>
          <p:cNvSpPr/>
          <p:nvPr/>
        </p:nvSpPr>
        <p:spPr>
          <a:xfrm>
            <a:off x="380999" y="1335394"/>
            <a:ext cx="58428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LUX</a:t>
            </a:r>
            <a:r>
              <a:rPr lang="en-US" sz="2400" dirty="0"/>
              <a:t>* Le Morne </a:t>
            </a:r>
            <a:r>
              <a:rPr lang="en-US" sz="2400" dirty="0" smtClean="0"/>
              <a:t>Direct Reservations Revenue is 4.3%, compared to other </a:t>
            </a:r>
            <a:r>
              <a:rPr lang="en-US" sz="2400" dirty="0"/>
              <a:t>LUX* </a:t>
            </a:r>
            <a:r>
              <a:rPr lang="en-US" sz="2400" dirty="0" smtClean="0"/>
              <a:t>properties average of 2%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9463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Advantages </a:t>
            </a:r>
            <a:r>
              <a:rPr lang="en-US" dirty="0" smtClean="0"/>
              <a:t>of </a:t>
            </a:r>
            <a:r>
              <a:rPr lang="en-US" dirty="0" smtClean="0"/>
              <a:t>Direct Booking for Guests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4406" y="1325562"/>
            <a:ext cx="6899788" cy="491792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dirty="0" smtClean="0"/>
              <a:t>Guests </a:t>
            </a:r>
            <a:r>
              <a:rPr lang="en-US" dirty="0"/>
              <a:t>have proper information </a:t>
            </a:r>
            <a:r>
              <a:rPr lang="en-US" dirty="0" smtClean="0"/>
              <a:t>and a clear picture of the resort prior to booking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dirty="0" smtClean="0"/>
              <a:t>No surprises upon arrival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dirty="0" smtClean="0"/>
              <a:t>Stress free holidays, as every detail is already planned</a:t>
            </a:r>
            <a:endParaRPr lang="en-US" dirty="0"/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dirty="0" smtClean="0"/>
              <a:t>Direct </a:t>
            </a:r>
            <a:r>
              <a:rPr lang="en-US" dirty="0" smtClean="0"/>
              <a:t>contact and </a:t>
            </a:r>
            <a:r>
              <a:rPr lang="en-US" dirty="0" smtClean="0"/>
              <a:t>creation of customized </a:t>
            </a:r>
            <a:r>
              <a:rPr lang="en-US" dirty="0" smtClean="0"/>
              <a:t>and tailor made </a:t>
            </a:r>
            <a:r>
              <a:rPr lang="en-US" dirty="0" smtClean="0"/>
              <a:t>stay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dirty="0" smtClean="0"/>
              <a:t>Better rates, as tour operators commissions are eliminated</a:t>
            </a:r>
            <a:endParaRPr lang="en-US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778850" y="1474839"/>
            <a:ext cx="3847482" cy="21637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8850" y="4060775"/>
            <a:ext cx="3949614" cy="1686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450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Benefits </a:t>
            </a:r>
            <a:r>
              <a:rPr lang="en-US" dirty="0" smtClean="0"/>
              <a:t>of </a:t>
            </a:r>
            <a:r>
              <a:rPr lang="en-US" dirty="0" smtClean="0"/>
              <a:t>Direct Bookings for the Company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0606" y="1325563"/>
            <a:ext cx="10953136" cy="3384089"/>
          </a:xfrm>
        </p:spPr>
        <p:txBody>
          <a:bodyPr>
            <a:normAutofit/>
          </a:bodyPr>
          <a:lstStyle/>
          <a:p>
            <a:r>
              <a:rPr lang="en-US" dirty="0" smtClean="0"/>
              <a:t>Brings </a:t>
            </a:r>
            <a:r>
              <a:rPr lang="en-US" dirty="0" smtClean="0"/>
              <a:t>direct </a:t>
            </a:r>
            <a:r>
              <a:rPr lang="en-US" dirty="0" smtClean="0"/>
              <a:t>revenue, without waiting time for payment to be done by tour operators</a:t>
            </a:r>
            <a:endParaRPr lang="en-US" dirty="0" smtClean="0"/>
          </a:p>
          <a:p>
            <a:r>
              <a:rPr lang="en-US" dirty="0" smtClean="0"/>
              <a:t>Boosts </a:t>
            </a:r>
            <a:r>
              <a:rPr lang="en-US" dirty="0"/>
              <a:t>the occupancy and average room </a:t>
            </a:r>
            <a:r>
              <a:rPr lang="en-US" dirty="0" smtClean="0"/>
              <a:t>rate</a:t>
            </a:r>
            <a:endParaRPr lang="en-US" dirty="0" smtClean="0"/>
          </a:p>
          <a:p>
            <a:r>
              <a:rPr lang="en-US" dirty="0" smtClean="0"/>
              <a:t>Increase of repeater guests, who are easier to serve and their preferences are already known</a:t>
            </a:r>
            <a:endParaRPr lang="en-US" dirty="0" smtClean="0"/>
          </a:p>
          <a:p>
            <a:r>
              <a:rPr lang="en-US" dirty="0" smtClean="0"/>
              <a:t>Special </a:t>
            </a:r>
            <a:r>
              <a:rPr lang="en-US" dirty="0" smtClean="0"/>
              <a:t>offers sent directly to guests and increase Revenue and Occupancy</a:t>
            </a:r>
            <a:endParaRPr lang="en-US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8200" y="4738631"/>
            <a:ext cx="3270107" cy="149921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3962" y="4738631"/>
            <a:ext cx="3451121" cy="1499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510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2838" y="218060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Competitors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6581" y="1900700"/>
            <a:ext cx="10441857" cy="1962054"/>
          </a:xfrm>
        </p:spPr>
        <p:txBody>
          <a:bodyPr/>
          <a:lstStyle/>
          <a:p>
            <a:r>
              <a:rPr lang="en-US" dirty="0" smtClean="0"/>
              <a:t>Online booking engines</a:t>
            </a:r>
            <a:r>
              <a:rPr lang="en-US" dirty="0" smtClean="0"/>
              <a:t> (Expedia, Booking.com, Tripadvisor.com, etc.)</a:t>
            </a:r>
            <a:endParaRPr lang="en-US" dirty="0" smtClean="0"/>
          </a:p>
          <a:p>
            <a:r>
              <a:rPr lang="en-US" dirty="0" smtClean="0"/>
              <a:t>Travel </a:t>
            </a:r>
            <a:r>
              <a:rPr lang="en-US" dirty="0" smtClean="0"/>
              <a:t>agents</a:t>
            </a:r>
            <a:endParaRPr lang="en-US" dirty="0" smtClean="0"/>
          </a:p>
          <a:p>
            <a:r>
              <a:rPr lang="en-US" dirty="0" smtClean="0"/>
              <a:t>Tour </a:t>
            </a:r>
            <a:r>
              <a:rPr lang="en-US" dirty="0" smtClean="0"/>
              <a:t>operators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041625" y="4437892"/>
            <a:ext cx="3650819" cy="16180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558" y="4198373"/>
            <a:ext cx="4315416" cy="2097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27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Market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41060" y="1591035"/>
            <a:ext cx="7934632" cy="47212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Market Analysis is important in order to: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Understand further segments </a:t>
            </a:r>
            <a:r>
              <a:rPr lang="en-US" dirty="0"/>
              <a:t>of the </a:t>
            </a:r>
            <a:r>
              <a:rPr lang="en-US" dirty="0" smtClean="0"/>
              <a:t>market</a:t>
            </a:r>
          </a:p>
          <a:p>
            <a:r>
              <a:rPr lang="en-US" dirty="0" smtClean="0"/>
              <a:t>Open </a:t>
            </a:r>
            <a:r>
              <a:rPr lang="en-US" dirty="0"/>
              <a:t>up to new </a:t>
            </a:r>
            <a:r>
              <a:rPr lang="en-US" dirty="0" smtClean="0"/>
              <a:t>markets</a:t>
            </a:r>
          </a:p>
          <a:p>
            <a:r>
              <a:rPr lang="en-US" dirty="0"/>
              <a:t>Develop more </a:t>
            </a:r>
            <a:r>
              <a:rPr lang="en-US" dirty="0" smtClean="0"/>
              <a:t>market leads</a:t>
            </a:r>
            <a:endParaRPr lang="en-US" dirty="0"/>
          </a:p>
          <a:p>
            <a:r>
              <a:rPr lang="en-US" dirty="0" smtClean="0"/>
              <a:t>Attract </a:t>
            </a:r>
            <a:r>
              <a:rPr lang="en-US" dirty="0"/>
              <a:t>guests </a:t>
            </a:r>
            <a:r>
              <a:rPr lang="en-US" dirty="0" smtClean="0"/>
              <a:t>from new markets as per n</a:t>
            </a:r>
            <a:r>
              <a:rPr lang="en-US" dirty="0" smtClean="0"/>
              <a:t>ewly established direct flights to Mauritius (i.e. Turkish &amp; </a:t>
            </a:r>
            <a:r>
              <a:rPr lang="en-US" dirty="0"/>
              <a:t>Russian </a:t>
            </a:r>
            <a:r>
              <a:rPr lang="en-US" dirty="0" smtClean="0"/>
              <a:t>airlines)</a:t>
            </a:r>
          </a:p>
          <a:p>
            <a:r>
              <a:rPr lang="en-US" dirty="0" smtClean="0"/>
              <a:t>Create new </a:t>
            </a:r>
            <a:r>
              <a:rPr lang="en-US" dirty="0"/>
              <a:t>offers </a:t>
            </a:r>
            <a:r>
              <a:rPr lang="en-US" dirty="0" smtClean="0"/>
              <a:t>and </a:t>
            </a:r>
            <a:r>
              <a:rPr lang="en-US" dirty="0"/>
              <a:t>interesting </a:t>
            </a:r>
            <a:r>
              <a:rPr lang="en-US" dirty="0" smtClean="0"/>
              <a:t>packages</a:t>
            </a:r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981" y="2359742"/>
            <a:ext cx="3621434" cy="1865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73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7084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4800" dirty="0" smtClean="0"/>
              <a:t>Innovations 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7084" y="1471254"/>
            <a:ext cx="5643716" cy="4262803"/>
          </a:xfrm>
        </p:spPr>
        <p:txBody>
          <a:bodyPr>
            <a:normAutofit/>
          </a:bodyPr>
          <a:lstStyle/>
          <a:p>
            <a:r>
              <a:rPr lang="en-US" dirty="0" smtClean="0"/>
              <a:t>To differentiate from competition</a:t>
            </a:r>
            <a:endParaRPr lang="en-US" dirty="0" smtClean="0"/>
          </a:p>
          <a:p>
            <a:r>
              <a:rPr lang="en-US" dirty="0"/>
              <a:t>B</a:t>
            </a:r>
            <a:r>
              <a:rPr lang="en-US" dirty="0" smtClean="0"/>
              <a:t>uild </a:t>
            </a:r>
            <a:r>
              <a:rPr lang="en-US" dirty="0"/>
              <a:t>a brand that our guest will like and </a:t>
            </a:r>
            <a:r>
              <a:rPr lang="en-US" dirty="0" smtClean="0"/>
              <a:t>trust</a:t>
            </a:r>
            <a:endParaRPr lang="en-US" dirty="0" smtClean="0"/>
          </a:p>
          <a:p>
            <a:r>
              <a:rPr lang="en-US" dirty="0"/>
              <a:t>W</a:t>
            </a:r>
            <a:r>
              <a:rPr lang="en-US" dirty="0" smtClean="0"/>
              <a:t>e </a:t>
            </a:r>
            <a:r>
              <a:rPr lang="en-US" dirty="0"/>
              <a:t>treat our guest feedback as </a:t>
            </a:r>
            <a:r>
              <a:rPr lang="en-US" dirty="0" smtClean="0"/>
              <a:t>diamonds for improvements</a:t>
            </a:r>
            <a:endParaRPr lang="en-US" dirty="0" smtClean="0"/>
          </a:p>
          <a:p>
            <a:r>
              <a:rPr lang="en-US" dirty="0" smtClean="0"/>
              <a:t>Upgrade old procedures as </a:t>
            </a:r>
            <a:r>
              <a:rPr lang="en-US" dirty="0" smtClean="0"/>
              <a:t>per new </a:t>
            </a:r>
            <a:r>
              <a:rPr lang="en-US" dirty="0" smtClean="0"/>
              <a:t>integration </a:t>
            </a:r>
            <a:r>
              <a:rPr lang="en-US" dirty="0"/>
              <a:t>and </a:t>
            </a:r>
            <a:r>
              <a:rPr lang="en-US" dirty="0" smtClean="0"/>
              <a:t>connectivity methods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1574" y="3506713"/>
            <a:ext cx="4719484" cy="2566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371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Achievements (by June 2019)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113457"/>
            <a:ext cx="10880048" cy="45344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 smtClean="0"/>
              <a:t>Two new packages will be </a:t>
            </a:r>
            <a:r>
              <a:rPr lang="en-US" dirty="0" smtClean="0"/>
              <a:t>introduced by Feb 2019</a:t>
            </a:r>
            <a:endParaRPr lang="en-US" dirty="0" smtClean="0"/>
          </a:p>
          <a:p>
            <a:r>
              <a:rPr lang="en-US" dirty="0" smtClean="0"/>
              <a:t>To increase Revenue from Direct Bookings by 2% till end of June 2019</a:t>
            </a:r>
          </a:p>
          <a:p>
            <a:r>
              <a:rPr lang="en-US" dirty="0" smtClean="0"/>
              <a:t>To understand guest needs and profiles to better meet their expectations</a:t>
            </a:r>
            <a:endParaRPr lang="en-US" dirty="0" smtClean="0"/>
          </a:p>
          <a:p>
            <a:r>
              <a:rPr lang="en-US" dirty="0" smtClean="0"/>
              <a:t>Bring room nights from Direct Bookings during low occupancy periods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2342" y="4183106"/>
            <a:ext cx="4331764" cy="2182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49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212" y="901521"/>
            <a:ext cx="9210675" cy="5090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379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576</TotalTime>
  <Words>388</Words>
  <Application>Microsoft Office PowerPoint</Application>
  <PresentationFormat>Widescreen</PresentationFormat>
  <Paragraphs>71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Algerian</vt:lpstr>
      <vt:lpstr>Arial</vt:lpstr>
      <vt:lpstr>Calibri</vt:lpstr>
      <vt:lpstr>Calibri Light</vt:lpstr>
      <vt:lpstr>Century Gothic</vt:lpstr>
      <vt:lpstr>Wingdings 3</vt:lpstr>
      <vt:lpstr>Office Theme</vt:lpstr>
      <vt:lpstr>Wisp</vt:lpstr>
      <vt:lpstr> Presentation on Direct Reservation </vt:lpstr>
      <vt:lpstr>Preparing for Work-based Learning (DSAW4077) UNIVERSITY OF WALES TRINITY SAINT DAVID </vt:lpstr>
      <vt:lpstr>Introduction </vt:lpstr>
      <vt:lpstr>Direct Reservation </vt:lpstr>
      <vt:lpstr>Advantages of Direct Booking for Guests </vt:lpstr>
      <vt:lpstr>Benefits of Direct Bookings for the Company</vt:lpstr>
      <vt:lpstr>Competitors </vt:lpstr>
      <vt:lpstr>Market Analysis</vt:lpstr>
      <vt:lpstr>Innovations </vt:lpstr>
      <vt:lpstr>Achievements (by June 2019)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Moonesh Kasseeah - LUX* Le Morne</dc:creator>
  <cp:lastModifiedBy>Athina Antonopoulou - LUX* Le Morne</cp:lastModifiedBy>
  <cp:revision>45</cp:revision>
  <dcterms:created xsi:type="dcterms:W3CDTF">2018-10-13T06:41:35Z</dcterms:created>
  <dcterms:modified xsi:type="dcterms:W3CDTF">2018-10-18T08:16:58Z</dcterms:modified>
</cp:coreProperties>
</file>