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9FDDFA-8EA5-40C6-9B89-36237C6D3779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AC37B-07DB-427E-9B05-D7868F2CB2C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F554D-C2A1-9C4D-BF3F-8286C68012C1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C211E-9240-B446-AD6D-2991326A75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89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23A33-A5B6-D948-9893-A832209EC94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18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72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90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733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169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590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95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126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58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158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68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02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E6D14-3392-E343-AC69-7F8D247F4A06}" type="datetimeFigureOut">
              <a:rPr lang="en-US" smtClean="0"/>
              <a:pPr/>
              <a:t>2/11/2024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E8781-6A45-9947-B01A-DAFD27E6A2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860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OS3 Practical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Friday 11</a:t>
            </a:r>
            <a:r>
              <a:rPr lang="en-US" baseline="30000" dirty="0"/>
              <a:t>th</a:t>
            </a:r>
            <a:r>
              <a:rPr lang="en-US" dirty="0"/>
              <a:t> October 2013</a:t>
            </a:r>
          </a:p>
        </p:txBody>
      </p:sp>
    </p:spTree>
    <p:extLst>
      <p:ext uri="{BB962C8B-B14F-4D97-AF65-F5344CB8AC3E}">
        <p14:creationId xmlns:p14="http://schemas.microsoft.com/office/powerpoint/2010/main" val="2960304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Mobilisation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600" dirty="0"/>
              <a:t>Passive joint movement with the intention of restoring normal joint function and decreasing pain.</a:t>
            </a:r>
          </a:p>
          <a:p>
            <a:pPr marL="0" indent="0">
              <a:buNone/>
            </a:pPr>
            <a:r>
              <a:rPr lang="en-US" b="1" dirty="0"/>
              <a:t>Mid Range</a:t>
            </a:r>
          </a:p>
          <a:p>
            <a:r>
              <a:rPr lang="en-US" dirty="0"/>
              <a:t>To increase fluid movement and increase healing</a:t>
            </a:r>
          </a:p>
          <a:p>
            <a:pPr marL="0" indent="0">
              <a:buNone/>
            </a:pPr>
            <a:r>
              <a:rPr lang="en-US" b="1" dirty="0"/>
              <a:t>End of range</a:t>
            </a:r>
          </a:p>
          <a:p>
            <a:r>
              <a:rPr lang="en-US" dirty="0"/>
              <a:t>To increase range of motion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How does </a:t>
            </a:r>
            <a:r>
              <a:rPr lang="en-US" dirty="0" err="1"/>
              <a:t>Mobilisation</a:t>
            </a:r>
            <a:r>
              <a:rPr lang="en-US" dirty="0"/>
              <a:t> effect fluid movement?</a:t>
            </a:r>
          </a:p>
          <a:p>
            <a:pPr marL="0" indent="0">
              <a:buNone/>
            </a:pPr>
            <a:r>
              <a:rPr lang="en-US" dirty="0"/>
              <a:t>Can it have an effect on mechanoreceptors?</a:t>
            </a:r>
          </a:p>
        </p:txBody>
      </p:sp>
    </p:spTree>
    <p:extLst>
      <p:ext uri="{BB962C8B-B14F-4D97-AF65-F5344CB8AC3E}">
        <p14:creationId xmlns:p14="http://schemas.microsoft.com/office/powerpoint/2010/main" val="1130237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762000"/>
          </a:xfrm>
        </p:spPr>
        <p:txBody>
          <a:bodyPr/>
          <a:lstStyle/>
          <a:p>
            <a:r>
              <a:rPr lang="en-US" dirty="0"/>
              <a:t>Effects of Joint Mobilization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66800"/>
            <a:ext cx="8382000" cy="54102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400" dirty="0">
                <a:solidFill>
                  <a:srgbClr val="FF0066"/>
                </a:solidFill>
              </a:rPr>
              <a:t>Neurophysiological</a:t>
            </a:r>
            <a:r>
              <a:rPr lang="en-US" sz="2400" dirty="0"/>
              <a:t> effects – 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Stimulates mechanoreceptors to </a:t>
            </a:r>
            <a:r>
              <a:rPr lang="en-US" sz="2000" dirty="0">
                <a:sym typeface="Wingdings 3" charset="0"/>
              </a:rPr>
              <a:t> pain</a:t>
            </a:r>
          </a:p>
          <a:p>
            <a:pPr lvl="1">
              <a:lnSpc>
                <a:spcPct val="80000"/>
              </a:lnSpc>
            </a:pPr>
            <a:r>
              <a:rPr lang="en-US" sz="2000" dirty="0">
                <a:sym typeface="Wingdings 3" charset="0"/>
              </a:rPr>
              <a:t>Affect muscle spasm &amp; muscle guarding – nociceptive stimulation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Increase in awareness of position &amp; motion because of afferent nerve impulses</a:t>
            </a:r>
          </a:p>
          <a:p>
            <a:pPr lvl="1">
              <a:lnSpc>
                <a:spcPct val="80000"/>
              </a:lnSpc>
            </a:pPr>
            <a:endParaRPr lang="en-US" sz="1400" dirty="0">
              <a:sym typeface="Wingdings 3" charset="0"/>
            </a:endParaRPr>
          </a:p>
          <a:p>
            <a:pPr>
              <a:lnSpc>
                <a:spcPct val="80000"/>
              </a:lnSpc>
            </a:pPr>
            <a:r>
              <a:rPr lang="en-US" sz="2400" dirty="0">
                <a:solidFill>
                  <a:srgbClr val="FF0066"/>
                </a:solidFill>
              </a:rPr>
              <a:t>Nutritional</a:t>
            </a:r>
            <a:r>
              <a:rPr lang="en-US" sz="2400" dirty="0"/>
              <a:t> effects – 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Distraction or small gliding movements – cause synovial fluid movement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Movement can improve nutrient exchange due to joint swelling &amp; immobilization </a:t>
            </a:r>
          </a:p>
          <a:p>
            <a:pPr lvl="1">
              <a:lnSpc>
                <a:spcPct val="80000"/>
              </a:lnSpc>
            </a:pPr>
            <a:endParaRPr lang="en-US" sz="1400" dirty="0"/>
          </a:p>
          <a:p>
            <a:pPr>
              <a:lnSpc>
                <a:spcPct val="80000"/>
              </a:lnSpc>
            </a:pPr>
            <a:r>
              <a:rPr lang="en-US" sz="2400" dirty="0">
                <a:solidFill>
                  <a:srgbClr val="FF0066"/>
                </a:solidFill>
              </a:rPr>
              <a:t>Mechanical </a:t>
            </a:r>
            <a:r>
              <a:rPr lang="en-US" sz="2400" dirty="0"/>
              <a:t>effects – 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Improve mobility of </a:t>
            </a:r>
            <a:r>
              <a:rPr lang="en-US" sz="2000" dirty="0" err="1"/>
              <a:t>hypomobile</a:t>
            </a:r>
            <a:r>
              <a:rPr lang="en-US" sz="2000" dirty="0"/>
              <a:t> joints (adhesions &amp; thickened CT from immobilization – loosens)</a:t>
            </a:r>
          </a:p>
          <a:p>
            <a:pPr lvl="1">
              <a:lnSpc>
                <a:spcPct val="80000"/>
              </a:lnSpc>
            </a:pPr>
            <a:r>
              <a:rPr lang="en-US" sz="2000" dirty="0"/>
              <a:t>Maintains extensibility &amp; tensile strength of articular tissues</a:t>
            </a:r>
          </a:p>
          <a:p>
            <a:pPr marL="0" indent="0">
              <a:lnSpc>
                <a:spcPct val="80000"/>
              </a:lnSpc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797330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Calibri" charset="0"/>
              </a:rPr>
              <a:t>Mobilisation</a:t>
            </a: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>
              <a:latin typeface="Calibri" charset="0"/>
            </a:endParaRPr>
          </a:p>
        </p:txBody>
      </p:sp>
      <p:pic>
        <p:nvPicPr>
          <p:cNvPr id="37891" name="Picture 2" descr="http://www.google.co.uk/url?source=imglanding&amp;ct=img&amp;q=http://www.osteodoc.ru/opract/cheyto18.files/image020.jpg&amp;sa=X&amp;ei=pzqLTuvHBsS58gPZleHSBA&amp;ved=0CAoQ8wc4EQ&amp;usg=AFQjCNF8NXA4p1CL3nmeyHHUDxVewzmWQ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773238"/>
            <a:ext cx="5491163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4010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3586"/>
            <a:ext cx="8229600" cy="1143000"/>
          </a:xfrm>
        </p:spPr>
        <p:txBody>
          <a:bodyPr/>
          <a:lstStyle/>
          <a:p>
            <a:r>
              <a:rPr lang="en-US" dirty="0"/>
              <a:t>Sitting </a:t>
            </a:r>
            <a:r>
              <a:rPr lang="en-US" dirty="0" err="1"/>
              <a:t>Tsp</a:t>
            </a:r>
            <a:r>
              <a:rPr lang="en-US" dirty="0"/>
              <a:t> </a:t>
            </a:r>
            <a:r>
              <a:rPr lang="en-US" dirty="0" err="1"/>
              <a:t>Mobilsation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7881"/>
            <a:ext cx="2565400" cy="264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1885" r="-81885"/>
          <a:stretch>
            <a:fillRect/>
          </a:stretch>
        </p:blipFill>
        <p:spPr bwMode="auto">
          <a:xfrm>
            <a:off x="731821" y="1167881"/>
            <a:ext cx="6150853" cy="264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401" y="1129994"/>
            <a:ext cx="2582545" cy="249745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48" y="3312921"/>
            <a:ext cx="2514600" cy="273494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4148455"/>
            <a:ext cx="2366825" cy="270954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904" y="4097655"/>
            <a:ext cx="2408770" cy="261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093" y="3109721"/>
            <a:ext cx="252285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6581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58908"/>
            <a:ext cx="8229600" cy="1143000"/>
          </a:xfrm>
        </p:spPr>
        <p:txBody>
          <a:bodyPr/>
          <a:lstStyle/>
          <a:p>
            <a:r>
              <a:rPr lang="en-US" dirty="0"/>
              <a:t>Prone </a:t>
            </a:r>
            <a:r>
              <a:rPr lang="en-US" dirty="0" err="1"/>
              <a:t>Tsp</a:t>
            </a:r>
            <a:r>
              <a:rPr lang="en-US" dirty="0"/>
              <a:t> </a:t>
            </a:r>
            <a:r>
              <a:rPr lang="en-US" dirty="0" err="1"/>
              <a:t>Mobilisation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6457" r="-86457"/>
          <a:stretch>
            <a:fillRect/>
          </a:stretch>
        </p:blipFill>
        <p:spPr bwMode="auto">
          <a:xfrm>
            <a:off x="-1379325" y="1417638"/>
            <a:ext cx="5876232" cy="3061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427" y="1279657"/>
            <a:ext cx="2522855" cy="2548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469" y="1939739"/>
            <a:ext cx="2582545" cy="377634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062" y="3827912"/>
            <a:ext cx="2565400" cy="25317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7010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Supine </a:t>
            </a:r>
            <a:r>
              <a:rPr lang="en-US" dirty="0" err="1"/>
              <a:t>Tsp</a:t>
            </a:r>
            <a:r>
              <a:rPr lang="en-US" dirty="0"/>
              <a:t> </a:t>
            </a:r>
            <a:r>
              <a:rPr lang="en-US" dirty="0" err="1"/>
              <a:t>Mobilisation</a:t>
            </a: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1337" r="-31337"/>
          <a:stretch>
            <a:fillRect/>
          </a:stretch>
        </p:blipFill>
        <p:spPr bwMode="auto">
          <a:xfrm>
            <a:off x="-280843" y="1417638"/>
            <a:ext cx="4588949" cy="287884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700" y="1417638"/>
            <a:ext cx="2557145" cy="279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420" y="4055745"/>
            <a:ext cx="2573655" cy="28022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2113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148</Words>
  <Application>Microsoft Office PowerPoint</Application>
  <PresentationFormat>On-screen Show (4:3)</PresentationFormat>
  <Paragraphs>29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OS3 Practical</vt:lpstr>
      <vt:lpstr>Mobilisation</vt:lpstr>
      <vt:lpstr>Effects of Joint Mobilization</vt:lpstr>
      <vt:lpstr>Mobilisation</vt:lpstr>
      <vt:lpstr>Sitting Tsp Mobilsation</vt:lpstr>
      <vt:lpstr>Prone Tsp Mobilisation</vt:lpstr>
      <vt:lpstr>Supine Tsp Mobilisation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OS3 Practical</dc:title>
  <dc:creator>Brian McKenna</dc:creator>
  <cp:lastModifiedBy>Sian Bowen</cp:lastModifiedBy>
  <cp:revision>2</cp:revision>
  <dcterms:created xsi:type="dcterms:W3CDTF">2012-10-10T16:14:02Z</dcterms:created>
  <dcterms:modified xsi:type="dcterms:W3CDTF">2024-02-11T19:23:41Z</dcterms:modified>
</cp:coreProperties>
</file>