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1" r:id="rId5"/>
    <p:sldId id="262" r:id="rId6"/>
    <p:sldId id="260" r:id="rId7"/>
    <p:sldId id="265" r:id="rId8"/>
    <p:sldId id="263" r:id="rId9"/>
    <p:sldId id="266" r:id="rId10"/>
    <p:sldId id="264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3" autoAdjust="0"/>
    <p:restoredTop sz="94660"/>
  </p:normalViewPr>
  <p:slideViewPr>
    <p:cSldViewPr snapToGrid="0">
      <p:cViewPr varScale="1">
        <p:scale>
          <a:sx n="87" d="100"/>
          <a:sy n="87" d="100"/>
        </p:scale>
        <p:origin x="64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952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44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764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743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7095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623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012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643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593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977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8959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682006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2111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5509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9607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3339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C9FB0-E955-489B-A5BB-1B5DD7BF8ED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EBBE3-BE30-4016-B6C8-FCCB71DCE3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5364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ADC9FB0-E955-489B-A5BB-1B5DD7BF8ED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AEBBE3-BE30-4016-B6C8-FCCB71DCE3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1898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bCPau5YL0g" TargetMode="Externa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gbCPau5YL0g" TargetMode="Externa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B67F3-B083-4841-BFCC-CA927FF138C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Communication and Integrated Working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5EAF1E-A743-4018-BDBA-D7F6BF6140B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1 - </a:t>
            </a:r>
            <a:r>
              <a:rPr lang="en-GB" dirty="0" err="1"/>
              <a:t>INtroduction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2774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127D1-1947-472E-8E2D-92F2B489D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629266"/>
            <a:ext cx="3330328" cy="1641986"/>
          </a:xfrm>
        </p:spPr>
        <p:txBody>
          <a:bodyPr>
            <a:normAutofit/>
          </a:bodyPr>
          <a:lstStyle/>
          <a:p>
            <a:r>
              <a:rPr lang="en-GB" sz="3900"/>
              <a:t>Introductions</a:t>
            </a:r>
          </a:p>
        </p:txBody>
      </p:sp>
      <p:pic>
        <p:nvPicPr>
          <p:cNvPr id="1026" name="Picture 2" descr="Image result for meeting new students">
            <a:extLst>
              <a:ext uri="{FF2B5EF4-FFF2-40B4-BE49-F238E27FC236}">
                <a16:creationId xmlns:a16="http://schemas.microsoft.com/office/drawing/2014/main" id="{7989BAF4-39FF-41AF-A749-FB549218D6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08" r="7910"/>
          <a:stretch/>
        </p:blipFill>
        <p:spPr bwMode="auto">
          <a:xfrm flipH="1">
            <a:off x="4634680" y="10"/>
            <a:ext cx="756013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C83C10-6D97-4C89-AE9E-4280EA4FB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296" y="1736036"/>
            <a:ext cx="4174434" cy="4512364"/>
          </a:xfrm>
        </p:spPr>
        <p:txBody>
          <a:bodyPr>
            <a:normAutofit/>
          </a:bodyPr>
          <a:lstStyle/>
          <a:p>
            <a:pPr marL="0" lvl="0" indent="0">
              <a:lnSpc>
                <a:spcPct val="90000"/>
              </a:lnSpc>
              <a:buNone/>
            </a:pPr>
            <a:r>
              <a:rPr lang="en-GB" dirty="0"/>
              <a:t>Getting to know each other:</a:t>
            </a:r>
          </a:p>
          <a:p>
            <a:pPr marL="0" lvl="0" indent="0">
              <a:lnSpc>
                <a:spcPct val="90000"/>
              </a:lnSpc>
              <a:buNone/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What have you done before now? </a:t>
            </a:r>
          </a:p>
          <a:p>
            <a:pPr>
              <a:lnSpc>
                <a:spcPct val="90000"/>
              </a:lnSpc>
            </a:pPr>
            <a:r>
              <a:rPr lang="en-GB" dirty="0"/>
              <a:t>Why did you choose to take this course? </a:t>
            </a:r>
          </a:p>
          <a:p>
            <a:pPr>
              <a:lnSpc>
                <a:spcPct val="90000"/>
              </a:lnSpc>
            </a:pPr>
            <a:r>
              <a:rPr lang="en-GB" dirty="0"/>
              <a:t>What role would you like to work in in future?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Have a think about these questions and then you can share your answers with the group.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585389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6E912-6951-498B-84B3-8C4106E851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97257B-E61C-47A8-B9AB-94BA32C058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078" y="2052918"/>
            <a:ext cx="10681252" cy="43523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/>
              <a:t>Upon successful competition of this module student should be able to:</a:t>
            </a:r>
          </a:p>
          <a:p>
            <a:endParaRPr lang="en-GB" sz="2400" dirty="0"/>
          </a:p>
          <a:p>
            <a:r>
              <a:rPr lang="en-GB" sz="2400" dirty="0"/>
              <a:t>Understand and apply range of appropriate interpersonal communication principles and skills in order to utilise non-discriminatory, person-centred and sensitive effective care to people with a range of needs.</a:t>
            </a:r>
          </a:p>
          <a:p>
            <a:endParaRPr lang="en-GB" sz="2400" dirty="0"/>
          </a:p>
          <a:p>
            <a:r>
              <a:rPr lang="en-GB" sz="2400" dirty="0"/>
              <a:t>Examine and demonstrate knowledge and confidence to contribute effectively and proactively in a multi and/or interdisciplinary team</a:t>
            </a:r>
          </a:p>
          <a:p>
            <a:endParaRPr lang="en-GB" sz="2400" dirty="0"/>
          </a:p>
          <a:p>
            <a:r>
              <a:rPr lang="en-GB" sz="2400" dirty="0"/>
              <a:t>Understand and apply principles of partnership, collaboration and interagency working across relevant sectors.</a:t>
            </a:r>
          </a:p>
        </p:txBody>
      </p:sp>
    </p:spTree>
    <p:extLst>
      <p:ext uri="{BB962C8B-B14F-4D97-AF65-F5344CB8AC3E}">
        <p14:creationId xmlns:p14="http://schemas.microsoft.com/office/powerpoint/2010/main" val="3723925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0B7EC-43F0-478D-85CC-B2C83088C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900"/>
              <a:t>What do we understand about communication?</a:t>
            </a:r>
          </a:p>
        </p:txBody>
      </p:sp>
      <p:pic>
        <p:nvPicPr>
          <p:cNvPr id="3076" name="Picture 4" descr="Image result for what is communication">
            <a:extLst>
              <a:ext uri="{FF2B5EF4-FFF2-40B4-BE49-F238E27FC236}">
                <a16:creationId xmlns:a16="http://schemas.microsoft.com/office/drawing/2014/main" id="{8C60E850-E502-44DE-BACF-89C16CD48B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6915" y="2623850"/>
            <a:ext cx="5451627" cy="3052911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E3736-E83B-42D6-9C8B-7ECBA67AA2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5729" y="2052214"/>
            <a:ext cx="4415293" cy="4196185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Get yourselves into groups of three or four.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Have a discussion about what the term ‘’communication’’ refers to and make some notes on paper about your ideas.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You will have some time to work in your groups and we will then feedback to group and discuss.</a:t>
            </a:r>
          </a:p>
          <a:p>
            <a:pPr>
              <a:lnSpc>
                <a:spcPct val="90000"/>
              </a:lnSpc>
            </a:pP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3242443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70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86C907-575E-4C52-B1F6-54DFB07B1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r>
              <a:rPr lang="en-GB" sz="3900">
                <a:solidFill>
                  <a:srgbClr val="EBEBEB"/>
                </a:solidFill>
              </a:rPr>
              <a:t>Definition of Communication</a:t>
            </a:r>
          </a:p>
        </p:txBody>
      </p:sp>
      <p:sp>
        <p:nvSpPr>
          <p:cNvPr id="73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5" name="Freeform: Shape 74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4098" name="Picture 2" descr="Image result for student nurses talking">
            <a:extLst>
              <a:ext uri="{FF2B5EF4-FFF2-40B4-BE49-F238E27FC236}">
                <a16:creationId xmlns:a16="http://schemas.microsoft.com/office/drawing/2014/main" id="{144D9497-DDF8-4ABE-89D3-E54D15D445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3992" y="1610098"/>
            <a:ext cx="5449889" cy="363780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63AA65-5398-477E-A0A6-35BD2D902E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416650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rgbClr val="EBEBEB"/>
                </a:solidFill>
              </a:rPr>
              <a:t>‘’</a:t>
            </a:r>
            <a:r>
              <a:rPr lang="en-GB">
                <a:solidFill>
                  <a:srgbClr val="EBEBEB"/>
                </a:solidFill>
              </a:rPr>
              <a:t> The imparting or exchanging of information by speaking, writing, or using some other medium.’’</a:t>
            </a:r>
          </a:p>
          <a:p>
            <a:pPr marL="0" indent="0">
              <a:buNone/>
            </a:pPr>
            <a:endParaRPr lang="en-GB">
              <a:solidFill>
                <a:srgbClr val="EBEBEB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rgbClr val="EBEBEB"/>
                </a:solidFill>
              </a:rPr>
              <a:t>Oxford Dictionary (2019)</a:t>
            </a:r>
          </a:p>
          <a:p>
            <a:endParaRPr lang="en-GB">
              <a:solidFill>
                <a:srgbClr val="EBEBE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97372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" name="Picture 74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7" name="Picture 76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9" name="Oval 78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1" name="Picture 80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83" name="Picture 82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85" name="Rectangle 84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87" name="Rectangle 86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4" name="Picture 6" descr="Image result for human knot">
            <a:extLst>
              <a:ext uri="{FF2B5EF4-FFF2-40B4-BE49-F238E27FC236}">
                <a16:creationId xmlns:a16="http://schemas.microsoft.com/office/drawing/2014/main" id="{2E98541C-F4E9-476C-8A18-2757B9CD33A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6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36" r="9091" b="20255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BA4DEB-D608-4A45-8D55-463A8CF94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1447800"/>
            <a:ext cx="8825658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>
                <a:solidFill>
                  <a:schemeClr val="tx1"/>
                </a:solidFill>
              </a:rPr>
              <a:t>The Human Knot</a:t>
            </a:r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859259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E11F4C1-FA77-436B-BCEA-CA6E03C7A68D}"/>
              </a:ext>
            </a:extLst>
          </p:cNvPr>
          <p:cNvSpPr/>
          <p:nvPr/>
        </p:nvSpPr>
        <p:spPr>
          <a:xfrm>
            <a:off x="3109445" y="6029737"/>
            <a:ext cx="5973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https://www.youtube.com/watch?v=gbCPau5YL0g</a:t>
            </a:r>
            <a:endParaRPr lang="en-GB" dirty="0"/>
          </a:p>
        </p:txBody>
      </p:sp>
      <p:pic>
        <p:nvPicPr>
          <p:cNvPr id="6" name="Online Media 5" title="Human Knot">
            <a:hlinkClick r:id="" action="ppaction://media"/>
            <a:extLst>
              <a:ext uri="{FF2B5EF4-FFF2-40B4-BE49-F238E27FC236}">
                <a16:creationId xmlns:a16="http://schemas.microsoft.com/office/drawing/2014/main" id="{4B59C8AB-5782-4F80-B8CB-5EAF3E0DDEC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886242" y="961438"/>
            <a:ext cx="8419515" cy="4735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8181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2A6CC-39CF-48B8-951F-F6AAF6D2D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Feedback on Human Knot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DFEB8B-DDBB-4CAA-82B9-3DCE6A9DA9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6112" y="1512711"/>
            <a:ext cx="4853540" cy="51251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/>
              <a:t>In your groups discuss the following:</a:t>
            </a:r>
          </a:p>
          <a:p>
            <a:endParaRPr lang="en-GB" sz="2000" dirty="0"/>
          </a:p>
          <a:p>
            <a:r>
              <a:rPr lang="en-GB" sz="2000" dirty="0"/>
              <a:t>What methods of communication did you use?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How well did you work together?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Did all the members of the group feel like they got their opinion across?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Did all members of the group feel like they were listened to?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Is there anything you could have done to improve your communication?</a:t>
            </a:r>
          </a:p>
        </p:txBody>
      </p:sp>
      <p:pic>
        <p:nvPicPr>
          <p:cNvPr id="5122" name="Picture 2" descr="Image result for feedback">
            <a:extLst>
              <a:ext uri="{FF2B5EF4-FFF2-40B4-BE49-F238E27FC236}">
                <a16:creationId xmlns:a16="http://schemas.microsoft.com/office/drawing/2014/main" id="{2B95086C-0211-4FB5-BA8E-D18E06E98A1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4675" y="2433476"/>
            <a:ext cx="4395788" cy="3445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3657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communication]">
            <a:extLst>
              <a:ext uri="{FF2B5EF4-FFF2-40B4-BE49-F238E27FC236}">
                <a16:creationId xmlns:a16="http://schemas.microsoft.com/office/drawing/2014/main" id="{A1BA93E9-C1AD-465D-837C-FC68AAC768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1600200"/>
            <a:ext cx="73152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36241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70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053" name="Picture 72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054" name="Oval 74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55" name="Picture 76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056" name="Picture 78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57" name="Rectangle 80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518D7D-918E-4931-AD40-32ABBE1F7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/>
              <a:t>Communicating In a healthcare setting</a:t>
            </a:r>
          </a:p>
        </p:txBody>
      </p:sp>
      <p:sp>
        <p:nvSpPr>
          <p:cNvPr id="85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mage result for staff nurse">
            <a:extLst>
              <a:ext uri="{FF2B5EF4-FFF2-40B4-BE49-F238E27FC236}">
                <a16:creationId xmlns:a16="http://schemas.microsoft.com/office/drawing/2014/main" id="{408593A4-D855-4528-8562-54C8948893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95" r="11995"/>
          <a:stretch/>
        </p:blipFill>
        <p:spPr bwMode="auto">
          <a:xfrm>
            <a:off x="3" y="10"/>
            <a:ext cx="4973099" cy="6857991"/>
          </a:xfrm>
          <a:custGeom>
            <a:avLst/>
            <a:gdLst>
              <a:gd name="connsiteX0" fmla="*/ 3628384 w 4973099"/>
              <a:gd name="connsiteY0" fmla="*/ 0 h 6858001"/>
              <a:gd name="connsiteX1" fmla="*/ 4971922 w 4973099"/>
              <a:gd name="connsiteY1" fmla="*/ 0 h 6858001"/>
              <a:gd name="connsiteX2" fmla="*/ 4946877 w 4973099"/>
              <a:gd name="connsiteY2" fmla="*/ 155677 h 6858001"/>
              <a:gd name="connsiteX3" fmla="*/ 4923008 w 4973099"/>
              <a:gd name="connsiteY3" fmla="*/ 310668 h 6858001"/>
              <a:gd name="connsiteX4" fmla="*/ 4899644 w 4973099"/>
              <a:gd name="connsiteY4" fmla="*/ 466344 h 6858001"/>
              <a:gd name="connsiteX5" fmla="*/ 4879641 w 4973099"/>
              <a:gd name="connsiteY5" fmla="*/ 622707 h 6858001"/>
              <a:gd name="connsiteX6" fmla="*/ 4859470 w 4973099"/>
              <a:gd name="connsiteY6" fmla="*/ 778383 h 6858001"/>
              <a:gd name="connsiteX7" fmla="*/ 4840644 w 4973099"/>
              <a:gd name="connsiteY7" fmla="*/ 934746 h 6858001"/>
              <a:gd name="connsiteX8" fmla="*/ 4824508 w 4973099"/>
              <a:gd name="connsiteY8" fmla="*/ 1089051 h 6858001"/>
              <a:gd name="connsiteX9" fmla="*/ 4809212 w 4973099"/>
              <a:gd name="connsiteY9" fmla="*/ 1245413 h 6858001"/>
              <a:gd name="connsiteX10" fmla="*/ 4795260 w 4973099"/>
              <a:gd name="connsiteY10" fmla="*/ 1401090 h 6858001"/>
              <a:gd name="connsiteX11" fmla="*/ 4783158 w 4973099"/>
              <a:gd name="connsiteY11" fmla="*/ 1554023 h 6858001"/>
              <a:gd name="connsiteX12" fmla="*/ 4771055 w 4973099"/>
              <a:gd name="connsiteY12" fmla="*/ 1709014 h 6858001"/>
              <a:gd name="connsiteX13" fmla="*/ 4760970 w 4973099"/>
              <a:gd name="connsiteY13" fmla="*/ 1861947 h 6858001"/>
              <a:gd name="connsiteX14" fmla="*/ 4753070 w 4973099"/>
              <a:gd name="connsiteY14" fmla="*/ 2014881 h 6858001"/>
              <a:gd name="connsiteX15" fmla="*/ 4744833 w 4973099"/>
              <a:gd name="connsiteY15" fmla="*/ 2167128 h 6858001"/>
              <a:gd name="connsiteX16" fmla="*/ 4737942 w 4973099"/>
              <a:gd name="connsiteY16" fmla="*/ 2318004 h 6858001"/>
              <a:gd name="connsiteX17" fmla="*/ 4733067 w 4973099"/>
              <a:gd name="connsiteY17" fmla="*/ 2467509 h 6858001"/>
              <a:gd name="connsiteX18" fmla="*/ 4728865 w 4973099"/>
              <a:gd name="connsiteY18" fmla="*/ 2617013 h 6858001"/>
              <a:gd name="connsiteX19" fmla="*/ 4724831 w 4973099"/>
              <a:gd name="connsiteY19" fmla="*/ 2765146 h 6858001"/>
              <a:gd name="connsiteX20" fmla="*/ 4722982 w 4973099"/>
              <a:gd name="connsiteY20" fmla="*/ 2911221 h 6858001"/>
              <a:gd name="connsiteX21" fmla="*/ 4720965 w 4973099"/>
              <a:gd name="connsiteY21" fmla="*/ 3057297 h 6858001"/>
              <a:gd name="connsiteX22" fmla="*/ 4719956 w 4973099"/>
              <a:gd name="connsiteY22" fmla="*/ 3201315 h 6858001"/>
              <a:gd name="connsiteX23" fmla="*/ 4720965 w 4973099"/>
              <a:gd name="connsiteY23" fmla="*/ 3343961 h 6858001"/>
              <a:gd name="connsiteX24" fmla="*/ 4720965 w 4973099"/>
              <a:gd name="connsiteY24" fmla="*/ 3485236 h 6858001"/>
              <a:gd name="connsiteX25" fmla="*/ 4722982 w 4973099"/>
              <a:gd name="connsiteY25" fmla="*/ 3625139 h 6858001"/>
              <a:gd name="connsiteX26" fmla="*/ 4726007 w 4973099"/>
              <a:gd name="connsiteY26" fmla="*/ 3762299 h 6858001"/>
              <a:gd name="connsiteX27" fmla="*/ 4728865 w 4973099"/>
              <a:gd name="connsiteY27" fmla="*/ 3898087 h 6858001"/>
              <a:gd name="connsiteX28" fmla="*/ 4732059 w 4973099"/>
              <a:gd name="connsiteY28" fmla="*/ 4031133 h 6858001"/>
              <a:gd name="connsiteX29" fmla="*/ 4736933 w 4973099"/>
              <a:gd name="connsiteY29" fmla="*/ 4163492 h 6858001"/>
              <a:gd name="connsiteX30" fmla="*/ 4742144 w 4973099"/>
              <a:gd name="connsiteY30" fmla="*/ 4293793 h 6858001"/>
              <a:gd name="connsiteX31" fmla="*/ 4746850 w 4973099"/>
              <a:gd name="connsiteY31" fmla="*/ 4421352 h 6858001"/>
              <a:gd name="connsiteX32" fmla="*/ 4760130 w 4973099"/>
              <a:gd name="connsiteY32" fmla="*/ 4670298 h 6858001"/>
              <a:gd name="connsiteX33" fmla="*/ 4774249 w 4973099"/>
              <a:gd name="connsiteY33" fmla="*/ 4908956 h 6858001"/>
              <a:gd name="connsiteX34" fmla="*/ 4789041 w 4973099"/>
              <a:gd name="connsiteY34" fmla="*/ 5138013 h 6858001"/>
              <a:gd name="connsiteX35" fmla="*/ 4805346 w 4973099"/>
              <a:gd name="connsiteY35" fmla="*/ 5354726 h 6858001"/>
              <a:gd name="connsiteX36" fmla="*/ 4822323 w 4973099"/>
              <a:gd name="connsiteY36" fmla="*/ 5561838 h 6858001"/>
              <a:gd name="connsiteX37" fmla="*/ 4840644 w 4973099"/>
              <a:gd name="connsiteY37" fmla="*/ 5753862 h 6858001"/>
              <a:gd name="connsiteX38" fmla="*/ 4858630 w 4973099"/>
              <a:gd name="connsiteY38" fmla="*/ 5934227 h 6858001"/>
              <a:gd name="connsiteX39" fmla="*/ 4876615 w 4973099"/>
              <a:gd name="connsiteY39" fmla="*/ 6100191 h 6858001"/>
              <a:gd name="connsiteX40" fmla="*/ 4893592 w 4973099"/>
              <a:gd name="connsiteY40" fmla="*/ 6252438 h 6858001"/>
              <a:gd name="connsiteX41" fmla="*/ 4909729 w 4973099"/>
              <a:gd name="connsiteY41" fmla="*/ 6387541 h 6858001"/>
              <a:gd name="connsiteX42" fmla="*/ 4925025 w 4973099"/>
              <a:gd name="connsiteY42" fmla="*/ 6509613 h 6858001"/>
              <a:gd name="connsiteX43" fmla="*/ 4937800 w 4973099"/>
              <a:gd name="connsiteY43" fmla="*/ 6612483 h 6858001"/>
              <a:gd name="connsiteX44" fmla="*/ 4949902 w 4973099"/>
              <a:gd name="connsiteY44" fmla="*/ 6698894 h 6858001"/>
              <a:gd name="connsiteX45" fmla="*/ 4967216 w 4973099"/>
              <a:gd name="connsiteY45" fmla="*/ 6817538 h 6858001"/>
              <a:gd name="connsiteX46" fmla="*/ 4973099 w 4973099"/>
              <a:gd name="connsiteY46" fmla="*/ 6858000 h 6858001"/>
              <a:gd name="connsiteX47" fmla="*/ 4075210 w 4973099"/>
              <a:gd name="connsiteY47" fmla="*/ 6858000 h 6858001"/>
              <a:gd name="connsiteX48" fmla="*/ 4075210 w 4973099"/>
              <a:gd name="connsiteY48" fmla="*/ 6858001 h 6858001"/>
              <a:gd name="connsiteX49" fmla="*/ 0 w 4973099"/>
              <a:gd name="connsiteY49" fmla="*/ 6858001 h 6858001"/>
              <a:gd name="connsiteX50" fmla="*/ 0 w 4973099"/>
              <a:gd name="connsiteY50" fmla="*/ 1 h 6858001"/>
              <a:gd name="connsiteX51" fmla="*/ 3628384 w 4973099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7" name="Rectangle 86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158D41-E675-4A17-9D7E-90627DDC38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67372" y="1795624"/>
            <a:ext cx="6208964" cy="4558897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400" dirty="0"/>
              <a:t>Think about the role of  a staff nurse in an NHS hospital and answer the following questions:</a:t>
            </a:r>
          </a:p>
          <a:p>
            <a:pPr marL="0" indent="0">
              <a:lnSpc>
                <a:spcPct val="90000"/>
              </a:lnSpc>
            </a:pPr>
            <a:endParaRPr lang="en-US" sz="2400" dirty="0"/>
          </a:p>
          <a:p>
            <a:pPr>
              <a:lnSpc>
                <a:spcPct val="90000"/>
              </a:lnSpc>
            </a:pPr>
            <a:r>
              <a:rPr lang="en-US" sz="2400" dirty="0"/>
              <a:t>Who would a staff nurse need to communicate with? </a:t>
            </a:r>
          </a:p>
          <a:p>
            <a:pPr marL="0" indent="0">
              <a:lnSpc>
                <a:spcPct val="90000"/>
              </a:lnSpc>
            </a:pPr>
            <a:endParaRPr lang="en-US" sz="2400" dirty="0"/>
          </a:p>
          <a:p>
            <a:pPr>
              <a:lnSpc>
                <a:spcPct val="90000"/>
              </a:lnSpc>
            </a:pPr>
            <a:r>
              <a:rPr lang="en-US" sz="2400" dirty="0"/>
              <a:t>Give some examples of what information they may need to communicate?</a:t>
            </a:r>
          </a:p>
          <a:p>
            <a:pPr>
              <a:lnSpc>
                <a:spcPct val="90000"/>
              </a:lnSpc>
            </a:pPr>
            <a:endParaRPr lang="en-US" sz="2400" dirty="0"/>
          </a:p>
          <a:p>
            <a:pPr lvl="0">
              <a:lnSpc>
                <a:spcPct val="90000"/>
              </a:lnSpc>
            </a:pPr>
            <a:r>
              <a:rPr lang="en-US" sz="2400" dirty="0"/>
              <a:t>What method of communication might they </a:t>
            </a:r>
            <a:r>
              <a:rPr lang="en-US" sz="2400" dirty="0" err="1"/>
              <a:t>utilise</a:t>
            </a:r>
            <a:r>
              <a:rPr lang="en-US" sz="2400" dirty="0"/>
              <a:t>?</a:t>
            </a:r>
          </a:p>
          <a:p>
            <a:pPr marL="0" indent="0">
              <a:lnSpc>
                <a:spcPct val="90000"/>
              </a:lnSpc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63082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D734B-2BBD-4807-AF48-95801A08E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Own Experiences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E5955C-4770-46B2-9F3D-1CA93D034E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5379" y="2056092"/>
            <a:ext cx="9215456" cy="4200245"/>
          </a:xfrm>
        </p:spPr>
        <p:txBody>
          <a:bodyPr>
            <a:normAutofit/>
          </a:bodyPr>
          <a:lstStyle/>
          <a:p>
            <a:r>
              <a:rPr lang="en-GB" sz="3200" dirty="0"/>
              <a:t>In pairs think about your own experiences either as a staff member or a patient.  Think about an example of when you have experienced good or bad communication from a health professional.</a:t>
            </a:r>
          </a:p>
        </p:txBody>
      </p:sp>
    </p:spTree>
    <p:extLst>
      <p:ext uri="{BB962C8B-B14F-4D97-AF65-F5344CB8AC3E}">
        <p14:creationId xmlns:p14="http://schemas.microsoft.com/office/powerpoint/2010/main" val="5801974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361</Words>
  <Application>Microsoft Office PowerPoint</Application>
  <PresentationFormat>Widescreen</PresentationFormat>
  <Paragraphs>53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Ion</vt:lpstr>
      <vt:lpstr>Communication and Integrated Working</vt:lpstr>
      <vt:lpstr>Introductions</vt:lpstr>
      <vt:lpstr>Module Learning Outcomes</vt:lpstr>
      <vt:lpstr>What do we understand about communication?</vt:lpstr>
      <vt:lpstr>Definition of Communication</vt:lpstr>
      <vt:lpstr>The Human Knot</vt:lpstr>
      <vt:lpstr>PowerPoint Presentation</vt:lpstr>
      <vt:lpstr>   Feedback on Human Knot</vt:lpstr>
      <vt:lpstr>PowerPoint Presentation</vt:lpstr>
      <vt:lpstr>Communicating In a healthcare setting</vt:lpstr>
      <vt:lpstr>Your Own Experiences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and Integrated Working</dc:title>
  <dc:creator>Katie hapgood</dc:creator>
  <cp:lastModifiedBy>Neil Hapgood</cp:lastModifiedBy>
  <cp:revision>2</cp:revision>
  <dcterms:created xsi:type="dcterms:W3CDTF">2019-10-10T10:40:30Z</dcterms:created>
  <dcterms:modified xsi:type="dcterms:W3CDTF">2019-10-21T10:15:13Z</dcterms:modified>
</cp:coreProperties>
</file>