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1.xml" ContentType="application/inkml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0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9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9BB895-A1DE-4313-BB70-747494B24F50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FD7455-0075-41CD-A4C1-ED1A27C8E49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>
              <a:latin typeface="Calibri" panose="020F0502020204030204" pitchFamily="34" charset="0"/>
              <a:cs typeface="Calibri" panose="020F0502020204030204" pitchFamily="34" charset="0"/>
            </a:rPr>
            <a:t>Emotional labour is institutionalised through “service with a smile”</a:t>
          </a:r>
          <a:endParaRPr lang="en-US" sz="2000" b="1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154ECAD-D881-411D-9A83-0C3ED0AAA8CC}" type="parTrans" cxnId="{F35D4C3F-A32C-4087-8CDF-08FEBC9E26B3}">
      <dgm:prSet/>
      <dgm:spPr/>
      <dgm:t>
        <a:bodyPr/>
        <a:lstStyle/>
        <a:p>
          <a:endParaRPr lang="en-US"/>
        </a:p>
      </dgm:t>
    </dgm:pt>
    <dgm:pt modelId="{7C3E4E5E-6AAF-46BC-B459-32BEE299AEB4}" type="sibTrans" cxnId="{F35D4C3F-A32C-4087-8CDF-08FEBC9E26B3}">
      <dgm:prSet/>
      <dgm:spPr/>
      <dgm:t>
        <a:bodyPr/>
        <a:lstStyle/>
        <a:p>
          <a:endParaRPr lang="en-US"/>
        </a:p>
      </dgm:t>
    </dgm:pt>
    <dgm:pt modelId="{DE76D7AF-EEB7-4097-AEBD-64677A22F12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latin typeface="Calibri" panose="020F0502020204030204" pitchFamily="34" charset="0"/>
              <a:cs typeface="Calibri" panose="020F0502020204030204" pitchFamily="34" charset="0"/>
            </a:rPr>
            <a:t>Staff are required to “perform happiness”</a:t>
          </a:r>
          <a:endParaRPr lang="en-US" b="1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3DB2B9F-3ADA-4E55-A46C-CECB6F95370B}" type="parTrans" cxnId="{D57B5BBD-56C4-4FB0-889C-290CE3FAD77E}">
      <dgm:prSet/>
      <dgm:spPr/>
      <dgm:t>
        <a:bodyPr/>
        <a:lstStyle/>
        <a:p>
          <a:endParaRPr lang="en-US"/>
        </a:p>
      </dgm:t>
    </dgm:pt>
    <dgm:pt modelId="{C58E5D70-CAF4-4A1D-93E1-9A46E56D9783}" type="sibTrans" cxnId="{D57B5BBD-56C4-4FB0-889C-290CE3FAD77E}">
      <dgm:prSet/>
      <dgm:spPr/>
      <dgm:t>
        <a:bodyPr/>
        <a:lstStyle/>
        <a:p>
          <a:endParaRPr lang="en-US"/>
        </a:p>
      </dgm:t>
    </dgm:pt>
    <dgm:pt modelId="{9D13D6CA-8307-479E-A408-A2C756BB4DC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latin typeface="Calibri" panose="020F0502020204030204" pitchFamily="34" charset="0"/>
              <a:cs typeface="Calibri" panose="020F0502020204030204" pitchFamily="34" charset="0"/>
            </a:rPr>
            <a:t>This is not an individual weakness – it is a structural failure</a:t>
          </a:r>
          <a:endParaRPr lang="en-US" b="1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F6BF87F-0B14-48EC-A20E-2A1CE3E2F644}" type="parTrans" cxnId="{65ADA89E-4050-4152-A3FB-8418E689F9FF}">
      <dgm:prSet/>
      <dgm:spPr/>
      <dgm:t>
        <a:bodyPr/>
        <a:lstStyle/>
        <a:p>
          <a:endParaRPr lang="en-US"/>
        </a:p>
      </dgm:t>
    </dgm:pt>
    <dgm:pt modelId="{F0F80630-ABE3-42B2-A705-280BA7C9B2CF}" type="sibTrans" cxnId="{65ADA89E-4050-4152-A3FB-8418E689F9FF}">
      <dgm:prSet/>
      <dgm:spPr/>
      <dgm:t>
        <a:bodyPr/>
        <a:lstStyle/>
        <a:p>
          <a:endParaRPr lang="en-US"/>
        </a:p>
      </dgm:t>
    </dgm:pt>
    <dgm:pt modelId="{6C2F2498-B891-4B22-91F1-804E2D52407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>
              <a:latin typeface="Calibri" panose="020F0502020204030204" pitchFamily="34" charset="0"/>
              <a:cs typeface="Calibri" panose="020F0502020204030204" pitchFamily="34" charset="0"/>
            </a:rPr>
            <a:t>Burnout in UK hospitality is systemically produced</a:t>
          </a:r>
          <a:endParaRPr lang="en-US" sz="2000" b="1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0B9AE06-FEF6-47D7-A522-79C68EF8E12F}" type="sibTrans" cxnId="{E1FD6146-52EF-458F-93E7-93EF5F584603}">
      <dgm:prSet/>
      <dgm:spPr/>
      <dgm:t>
        <a:bodyPr/>
        <a:lstStyle/>
        <a:p>
          <a:endParaRPr lang="en-US"/>
        </a:p>
      </dgm:t>
    </dgm:pt>
    <dgm:pt modelId="{AF667BA8-E13E-45E3-A1F3-CF83FB86DAFF}" type="parTrans" cxnId="{E1FD6146-52EF-458F-93E7-93EF5F584603}">
      <dgm:prSet/>
      <dgm:spPr/>
      <dgm:t>
        <a:bodyPr/>
        <a:lstStyle/>
        <a:p>
          <a:endParaRPr lang="en-US"/>
        </a:p>
      </dgm:t>
    </dgm:pt>
    <dgm:pt modelId="{342B2A8A-6218-440E-B7E8-608CC1D7C9A1}" type="pres">
      <dgm:prSet presAssocID="{899BB895-A1DE-4313-BB70-747494B24F50}" presName="root" presStyleCnt="0">
        <dgm:presLayoutVars>
          <dgm:dir/>
          <dgm:resizeHandles val="exact"/>
        </dgm:presLayoutVars>
      </dgm:prSet>
      <dgm:spPr/>
    </dgm:pt>
    <dgm:pt modelId="{F5E50140-4A1A-4D49-A8A7-4CFC11D40BC9}" type="pres">
      <dgm:prSet presAssocID="{6C2F2498-B891-4B22-91F1-804E2D524076}" presName="compNode" presStyleCnt="0"/>
      <dgm:spPr/>
    </dgm:pt>
    <dgm:pt modelId="{9173FED1-32E9-4176-9A1F-D66C19EB8434}" type="pres">
      <dgm:prSet presAssocID="{6C2F2498-B891-4B22-91F1-804E2D524076}" presName="iconRect" presStyleLbl="node1" presStyleIdx="0" presStyleCnt="4" custLinFactNeighborX="16528" custLinFactNeighborY="10841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mpty battery with solid fill"/>
        </a:ext>
      </dgm:extLst>
    </dgm:pt>
    <dgm:pt modelId="{49F957A4-2DB0-4D19-A563-769F453B4909}" type="pres">
      <dgm:prSet presAssocID="{6C2F2498-B891-4B22-91F1-804E2D524076}" presName="spaceRect" presStyleCnt="0"/>
      <dgm:spPr/>
    </dgm:pt>
    <dgm:pt modelId="{F62D1A1C-CF32-4ECB-A339-EA9ABA06EBD4}" type="pres">
      <dgm:prSet presAssocID="{6C2F2498-B891-4B22-91F1-804E2D524076}" presName="textRect" presStyleLbl="revTx" presStyleIdx="0" presStyleCnt="4">
        <dgm:presLayoutVars>
          <dgm:chMax val="1"/>
          <dgm:chPref val="1"/>
        </dgm:presLayoutVars>
      </dgm:prSet>
      <dgm:spPr/>
    </dgm:pt>
    <dgm:pt modelId="{DC1C91BB-290E-443D-B8AF-6E72E6C437E1}" type="pres">
      <dgm:prSet presAssocID="{10B9AE06-FEF6-47D7-A522-79C68EF8E12F}" presName="sibTrans" presStyleCnt="0"/>
      <dgm:spPr/>
    </dgm:pt>
    <dgm:pt modelId="{1EC485A4-B174-427E-801D-FCB2D3622AB3}" type="pres">
      <dgm:prSet presAssocID="{32FD7455-0075-41CD-A4C1-ED1A27C8E499}" presName="compNode" presStyleCnt="0"/>
      <dgm:spPr/>
    </dgm:pt>
    <dgm:pt modelId="{C726750A-DEC0-4060-ACE0-219B85427658}" type="pres">
      <dgm:prSet presAssocID="{32FD7455-0075-41CD-A4C1-ED1A27C8E499}" presName="iconRect" presStyleLbl="node1" presStyleIdx="1" presStyleCnt="4" custLinFactNeighborX="2858" custLinFactNeighborY="25721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rama with solid fill"/>
        </a:ext>
      </dgm:extLst>
    </dgm:pt>
    <dgm:pt modelId="{90EBA5CB-5221-452A-BEB2-38B4A9C0C599}" type="pres">
      <dgm:prSet presAssocID="{32FD7455-0075-41CD-A4C1-ED1A27C8E499}" presName="spaceRect" presStyleCnt="0"/>
      <dgm:spPr/>
    </dgm:pt>
    <dgm:pt modelId="{83B1B026-5063-4B45-8EBC-658155501B59}" type="pres">
      <dgm:prSet presAssocID="{32FD7455-0075-41CD-A4C1-ED1A27C8E499}" presName="textRect" presStyleLbl="revTx" presStyleIdx="1" presStyleCnt="4">
        <dgm:presLayoutVars>
          <dgm:chMax val="1"/>
          <dgm:chPref val="1"/>
        </dgm:presLayoutVars>
      </dgm:prSet>
      <dgm:spPr/>
    </dgm:pt>
    <dgm:pt modelId="{789784F8-2EE4-4ECB-9475-2C13187DDF01}" type="pres">
      <dgm:prSet presAssocID="{7C3E4E5E-6AAF-46BC-B459-32BEE299AEB4}" presName="sibTrans" presStyleCnt="0"/>
      <dgm:spPr/>
    </dgm:pt>
    <dgm:pt modelId="{1352622B-2681-4377-B363-34385AA21F57}" type="pres">
      <dgm:prSet presAssocID="{DE76D7AF-EEB7-4097-AEBD-64677A22F12A}" presName="compNode" presStyleCnt="0"/>
      <dgm:spPr/>
    </dgm:pt>
    <dgm:pt modelId="{AB4A2937-41B3-44CE-A340-6682A64217A7}" type="pres">
      <dgm:prSet presAssocID="{DE76D7AF-EEB7-4097-AEBD-64677A22F12A}" presName="iconRect" presStyleLbl="node1" presStyleIdx="2" presStyleCnt="4" custLinFactX="100000" custLinFactNeighborX="148884" custLinFactNeighborY="15719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 with solid fill"/>
        </a:ext>
      </dgm:extLst>
    </dgm:pt>
    <dgm:pt modelId="{6E54E89F-F4AC-4277-86B6-013946B97889}" type="pres">
      <dgm:prSet presAssocID="{DE76D7AF-EEB7-4097-AEBD-64677A22F12A}" presName="spaceRect" presStyleCnt="0"/>
      <dgm:spPr/>
    </dgm:pt>
    <dgm:pt modelId="{16EF4792-C832-4DCA-977B-A858A6440349}" type="pres">
      <dgm:prSet presAssocID="{DE76D7AF-EEB7-4097-AEBD-64677A22F12A}" presName="textRect" presStyleLbl="revTx" presStyleIdx="2" presStyleCnt="4">
        <dgm:presLayoutVars>
          <dgm:chMax val="1"/>
          <dgm:chPref val="1"/>
        </dgm:presLayoutVars>
      </dgm:prSet>
      <dgm:spPr/>
    </dgm:pt>
    <dgm:pt modelId="{878A4F31-5FEC-4A9D-93C9-C4650917A6DE}" type="pres">
      <dgm:prSet presAssocID="{C58E5D70-CAF4-4A1D-93E1-9A46E56D9783}" presName="sibTrans" presStyleCnt="0"/>
      <dgm:spPr/>
    </dgm:pt>
    <dgm:pt modelId="{EBBEA733-4179-4DDB-9AD0-F1CA7C95F32A}" type="pres">
      <dgm:prSet presAssocID="{9D13D6CA-8307-479E-A408-A2C756BB4DC1}" presName="compNode" presStyleCnt="0"/>
      <dgm:spPr/>
    </dgm:pt>
    <dgm:pt modelId="{58F75A54-8FDF-4F28-BCBF-4FD76B9C4D27}" type="pres">
      <dgm:prSet presAssocID="{9D13D6CA-8307-479E-A408-A2C756BB4DC1}" presName="iconRect" presStyleLbl="node1" presStyleIdx="3" presStyleCnt="4" custLinFactX="-100000" custLinFactNeighborX="-151231" custLinFactNeighborY="16811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flection with solid fill"/>
        </a:ext>
      </dgm:extLst>
    </dgm:pt>
    <dgm:pt modelId="{763E59E2-CB69-47D1-B12C-D6D0EF1D5D1A}" type="pres">
      <dgm:prSet presAssocID="{9D13D6CA-8307-479E-A408-A2C756BB4DC1}" presName="spaceRect" presStyleCnt="0"/>
      <dgm:spPr/>
    </dgm:pt>
    <dgm:pt modelId="{65D58AF3-A8E7-4B83-AEA1-F9972CC14413}" type="pres">
      <dgm:prSet presAssocID="{9D13D6CA-8307-479E-A408-A2C756BB4DC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7E5DB1C-A0F2-4D54-A81E-23410A55C831}" type="presOf" srcId="{6C2F2498-B891-4B22-91F1-804E2D524076}" destId="{F62D1A1C-CF32-4ECB-A339-EA9ABA06EBD4}" srcOrd="0" destOrd="0" presId="urn:microsoft.com/office/officeart/2018/2/layout/IconLabelList"/>
    <dgm:cxn modelId="{04C0D03B-94CC-4681-9A5F-2DEA0391EB89}" type="presOf" srcId="{32FD7455-0075-41CD-A4C1-ED1A27C8E499}" destId="{83B1B026-5063-4B45-8EBC-658155501B59}" srcOrd="0" destOrd="0" presId="urn:microsoft.com/office/officeart/2018/2/layout/IconLabelList"/>
    <dgm:cxn modelId="{F35D4C3F-A32C-4087-8CDF-08FEBC9E26B3}" srcId="{899BB895-A1DE-4313-BB70-747494B24F50}" destId="{32FD7455-0075-41CD-A4C1-ED1A27C8E499}" srcOrd="1" destOrd="0" parTransId="{0154ECAD-D881-411D-9A83-0C3ED0AAA8CC}" sibTransId="{7C3E4E5E-6AAF-46BC-B459-32BEE299AEB4}"/>
    <dgm:cxn modelId="{0B5A0A5F-6463-4FD1-A95E-56736027C27D}" type="presOf" srcId="{DE76D7AF-EEB7-4097-AEBD-64677A22F12A}" destId="{16EF4792-C832-4DCA-977B-A858A6440349}" srcOrd="0" destOrd="0" presId="urn:microsoft.com/office/officeart/2018/2/layout/IconLabelList"/>
    <dgm:cxn modelId="{E1FD6146-52EF-458F-93E7-93EF5F584603}" srcId="{899BB895-A1DE-4313-BB70-747494B24F50}" destId="{6C2F2498-B891-4B22-91F1-804E2D524076}" srcOrd="0" destOrd="0" parTransId="{AF667BA8-E13E-45E3-A1F3-CF83FB86DAFF}" sibTransId="{10B9AE06-FEF6-47D7-A522-79C68EF8E12F}"/>
    <dgm:cxn modelId="{65ADA89E-4050-4152-A3FB-8418E689F9FF}" srcId="{899BB895-A1DE-4313-BB70-747494B24F50}" destId="{9D13D6CA-8307-479E-A408-A2C756BB4DC1}" srcOrd="3" destOrd="0" parTransId="{1F6BF87F-0B14-48EC-A20E-2A1CE3E2F644}" sibTransId="{F0F80630-ABE3-42B2-A705-280BA7C9B2CF}"/>
    <dgm:cxn modelId="{D91C5EA5-2E57-4A33-9A87-1A25F39E4314}" type="presOf" srcId="{9D13D6CA-8307-479E-A408-A2C756BB4DC1}" destId="{65D58AF3-A8E7-4B83-AEA1-F9972CC14413}" srcOrd="0" destOrd="0" presId="urn:microsoft.com/office/officeart/2018/2/layout/IconLabelList"/>
    <dgm:cxn modelId="{29C9ABB5-379B-4C24-B534-B45AC6CD68ED}" type="presOf" srcId="{899BB895-A1DE-4313-BB70-747494B24F50}" destId="{342B2A8A-6218-440E-B7E8-608CC1D7C9A1}" srcOrd="0" destOrd="0" presId="urn:microsoft.com/office/officeart/2018/2/layout/IconLabelList"/>
    <dgm:cxn modelId="{D57B5BBD-56C4-4FB0-889C-290CE3FAD77E}" srcId="{899BB895-A1DE-4313-BB70-747494B24F50}" destId="{DE76D7AF-EEB7-4097-AEBD-64677A22F12A}" srcOrd="2" destOrd="0" parTransId="{53DB2B9F-3ADA-4E55-A46C-CECB6F95370B}" sibTransId="{C58E5D70-CAF4-4A1D-93E1-9A46E56D9783}"/>
    <dgm:cxn modelId="{FF55C7CC-B47A-4933-8178-76300A74A0F4}" type="presParOf" srcId="{342B2A8A-6218-440E-B7E8-608CC1D7C9A1}" destId="{F5E50140-4A1A-4D49-A8A7-4CFC11D40BC9}" srcOrd="0" destOrd="0" presId="urn:microsoft.com/office/officeart/2018/2/layout/IconLabelList"/>
    <dgm:cxn modelId="{9358EE27-C344-4F9C-BAB2-EFB22E14ED4C}" type="presParOf" srcId="{F5E50140-4A1A-4D49-A8A7-4CFC11D40BC9}" destId="{9173FED1-32E9-4176-9A1F-D66C19EB8434}" srcOrd="0" destOrd="0" presId="urn:microsoft.com/office/officeart/2018/2/layout/IconLabelList"/>
    <dgm:cxn modelId="{D847A8FC-F367-40A6-A0B3-22FE5A4FC412}" type="presParOf" srcId="{F5E50140-4A1A-4D49-A8A7-4CFC11D40BC9}" destId="{49F957A4-2DB0-4D19-A563-769F453B4909}" srcOrd="1" destOrd="0" presId="urn:microsoft.com/office/officeart/2018/2/layout/IconLabelList"/>
    <dgm:cxn modelId="{8ADC2410-0BD9-4C05-9D76-F64F40B67FD6}" type="presParOf" srcId="{F5E50140-4A1A-4D49-A8A7-4CFC11D40BC9}" destId="{F62D1A1C-CF32-4ECB-A339-EA9ABA06EBD4}" srcOrd="2" destOrd="0" presId="urn:microsoft.com/office/officeart/2018/2/layout/IconLabelList"/>
    <dgm:cxn modelId="{5C6C9B2F-3F6A-4BA4-8A83-96AABE189E52}" type="presParOf" srcId="{342B2A8A-6218-440E-B7E8-608CC1D7C9A1}" destId="{DC1C91BB-290E-443D-B8AF-6E72E6C437E1}" srcOrd="1" destOrd="0" presId="urn:microsoft.com/office/officeart/2018/2/layout/IconLabelList"/>
    <dgm:cxn modelId="{EC91AABB-0340-4383-9B08-9D6E6CDCCED8}" type="presParOf" srcId="{342B2A8A-6218-440E-B7E8-608CC1D7C9A1}" destId="{1EC485A4-B174-427E-801D-FCB2D3622AB3}" srcOrd="2" destOrd="0" presId="urn:microsoft.com/office/officeart/2018/2/layout/IconLabelList"/>
    <dgm:cxn modelId="{2DA31A0B-698C-4A0A-89E5-E8001620BF1E}" type="presParOf" srcId="{1EC485A4-B174-427E-801D-FCB2D3622AB3}" destId="{C726750A-DEC0-4060-ACE0-219B85427658}" srcOrd="0" destOrd="0" presId="urn:microsoft.com/office/officeart/2018/2/layout/IconLabelList"/>
    <dgm:cxn modelId="{3621C2AD-F7EF-404C-AFD2-9AB991183E2B}" type="presParOf" srcId="{1EC485A4-B174-427E-801D-FCB2D3622AB3}" destId="{90EBA5CB-5221-452A-BEB2-38B4A9C0C599}" srcOrd="1" destOrd="0" presId="urn:microsoft.com/office/officeart/2018/2/layout/IconLabelList"/>
    <dgm:cxn modelId="{41F06834-198C-4A95-A6B1-8B7A446F908C}" type="presParOf" srcId="{1EC485A4-B174-427E-801D-FCB2D3622AB3}" destId="{83B1B026-5063-4B45-8EBC-658155501B59}" srcOrd="2" destOrd="0" presId="urn:microsoft.com/office/officeart/2018/2/layout/IconLabelList"/>
    <dgm:cxn modelId="{25264400-1713-430E-AB91-E31AE331511F}" type="presParOf" srcId="{342B2A8A-6218-440E-B7E8-608CC1D7C9A1}" destId="{789784F8-2EE4-4ECB-9475-2C13187DDF01}" srcOrd="3" destOrd="0" presId="urn:microsoft.com/office/officeart/2018/2/layout/IconLabelList"/>
    <dgm:cxn modelId="{400515BE-149E-462A-9C7B-81FC91EEC5D9}" type="presParOf" srcId="{342B2A8A-6218-440E-B7E8-608CC1D7C9A1}" destId="{1352622B-2681-4377-B363-34385AA21F57}" srcOrd="4" destOrd="0" presId="urn:microsoft.com/office/officeart/2018/2/layout/IconLabelList"/>
    <dgm:cxn modelId="{C1CAA561-1421-485E-83B6-1079D6097422}" type="presParOf" srcId="{1352622B-2681-4377-B363-34385AA21F57}" destId="{AB4A2937-41B3-44CE-A340-6682A64217A7}" srcOrd="0" destOrd="0" presId="urn:microsoft.com/office/officeart/2018/2/layout/IconLabelList"/>
    <dgm:cxn modelId="{5DB3D623-F184-4E8E-B8CE-6A20E58A9DEC}" type="presParOf" srcId="{1352622B-2681-4377-B363-34385AA21F57}" destId="{6E54E89F-F4AC-4277-86B6-013946B97889}" srcOrd="1" destOrd="0" presId="urn:microsoft.com/office/officeart/2018/2/layout/IconLabelList"/>
    <dgm:cxn modelId="{B00D46A8-2520-4E4F-BB4F-0CD015A87663}" type="presParOf" srcId="{1352622B-2681-4377-B363-34385AA21F57}" destId="{16EF4792-C832-4DCA-977B-A858A6440349}" srcOrd="2" destOrd="0" presId="urn:microsoft.com/office/officeart/2018/2/layout/IconLabelList"/>
    <dgm:cxn modelId="{F1FF7841-8BAE-447B-BAA6-8A5A9609C820}" type="presParOf" srcId="{342B2A8A-6218-440E-B7E8-608CC1D7C9A1}" destId="{878A4F31-5FEC-4A9D-93C9-C4650917A6DE}" srcOrd="5" destOrd="0" presId="urn:microsoft.com/office/officeart/2018/2/layout/IconLabelList"/>
    <dgm:cxn modelId="{C5D0D41B-231C-404F-A3C6-FC69D2239810}" type="presParOf" srcId="{342B2A8A-6218-440E-B7E8-608CC1D7C9A1}" destId="{EBBEA733-4179-4DDB-9AD0-F1CA7C95F32A}" srcOrd="6" destOrd="0" presId="urn:microsoft.com/office/officeart/2018/2/layout/IconLabelList"/>
    <dgm:cxn modelId="{5CB59FFF-D707-45D3-81B3-E78A10697588}" type="presParOf" srcId="{EBBEA733-4179-4DDB-9AD0-F1CA7C95F32A}" destId="{58F75A54-8FDF-4F28-BCBF-4FD76B9C4D27}" srcOrd="0" destOrd="0" presId="urn:microsoft.com/office/officeart/2018/2/layout/IconLabelList"/>
    <dgm:cxn modelId="{ABB7D6E8-478C-41E5-82D4-2B30569451A7}" type="presParOf" srcId="{EBBEA733-4179-4DDB-9AD0-F1CA7C95F32A}" destId="{763E59E2-CB69-47D1-B12C-D6D0EF1D5D1A}" srcOrd="1" destOrd="0" presId="urn:microsoft.com/office/officeart/2018/2/layout/IconLabelList"/>
    <dgm:cxn modelId="{5E19D6A6-CAC9-4C9D-8E4A-F2DF109CB1FD}" type="presParOf" srcId="{EBBEA733-4179-4DDB-9AD0-F1CA7C95F32A}" destId="{65D58AF3-A8E7-4B83-AEA1-F9972CC1441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100994-B065-49A8-B6AB-55CF4F6E630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CE02EC-84C9-42E7-B1F4-A1447824A0E4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Labour leakage and sector abandonment (Kang et al., 2024</a:t>
          </a:r>
          <a:r>
            <a:rPr lang="en-GB" dirty="0"/>
            <a:t>)</a:t>
          </a:r>
          <a:endParaRPr lang="en-US" dirty="0"/>
        </a:p>
      </dgm:t>
    </dgm:pt>
    <dgm:pt modelId="{8C46F5C6-80B6-411E-A6A4-EF7A760AA51A}" type="parTrans" cxnId="{16FCA8F4-4A97-47BB-AEAC-0F11B13AD2CC}">
      <dgm:prSet/>
      <dgm:spPr/>
      <dgm:t>
        <a:bodyPr/>
        <a:lstStyle/>
        <a:p>
          <a:endParaRPr lang="en-US"/>
        </a:p>
      </dgm:t>
    </dgm:pt>
    <dgm:pt modelId="{8CD88A6F-2CA8-4B14-B2EB-208691082387}" type="sibTrans" cxnId="{16FCA8F4-4A97-47BB-AEAC-0F11B13AD2CC}">
      <dgm:prSet/>
      <dgm:spPr/>
      <dgm:t>
        <a:bodyPr/>
        <a:lstStyle/>
        <a:p>
          <a:endParaRPr lang="en-US"/>
        </a:p>
      </dgm:t>
    </dgm:pt>
    <dgm:pt modelId="{F38AFF3D-986C-469C-8F14-CEC1D2B8131D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High turnover increases costs for hotels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88B1E7E-C491-4BCD-A416-F60FE3F8F2A0}" type="parTrans" cxnId="{AFF71283-8B21-4DFD-BD06-D5D604A82263}">
      <dgm:prSet/>
      <dgm:spPr/>
      <dgm:t>
        <a:bodyPr/>
        <a:lstStyle/>
        <a:p>
          <a:endParaRPr lang="en-US"/>
        </a:p>
      </dgm:t>
    </dgm:pt>
    <dgm:pt modelId="{76E232CD-5BAC-478B-BA84-12F1594018F6}" type="sibTrans" cxnId="{AFF71283-8B21-4DFD-BD06-D5D604A82263}">
      <dgm:prSet/>
      <dgm:spPr/>
      <dgm:t>
        <a:bodyPr/>
        <a:lstStyle/>
        <a:p>
          <a:endParaRPr lang="en-US"/>
        </a:p>
      </dgm:t>
    </dgm:pt>
    <dgm:pt modelId="{A5AF6B96-2AAB-4875-8E1E-D06EED8F5F1C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Service quality declines when staff are exhausted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C103824-290D-4AB1-9B83-6952E17399E0}" type="parTrans" cxnId="{C903772C-25F2-4FFF-9D26-DA4187DF13D4}">
      <dgm:prSet/>
      <dgm:spPr/>
      <dgm:t>
        <a:bodyPr/>
        <a:lstStyle/>
        <a:p>
          <a:endParaRPr lang="en-US"/>
        </a:p>
      </dgm:t>
    </dgm:pt>
    <dgm:pt modelId="{89783427-AFDD-40DF-8547-75B946571AC7}" type="sibTrans" cxnId="{C903772C-25F2-4FFF-9D26-DA4187DF13D4}">
      <dgm:prSet/>
      <dgm:spPr/>
      <dgm:t>
        <a:bodyPr/>
        <a:lstStyle/>
        <a:p>
          <a:endParaRPr lang="en-US"/>
        </a:p>
      </dgm:t>
    </dgm:pt>
    <dgm:pt modelId="{2C6E2A42-309B-4C7A-8D46-654E231CFE15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Mental health is a business sustainability issue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3F093F5-B7E5-4C1C-AE96-17ACDA3028B6}" type="parTrans" cxnId="{C8A1CAD5-AC4B-4023-8C44-88800FED61B4}">
      <dgm:prSet/>
      <dgm:spPr/>
      <dgm:t>
        <a:bodyPr/>
        <a:lstStyle/>
        <a:p>
          <a:endParaRPr lang="en-US"/>
        </a:p>
      </dgm:t>
    </dgm:pt>
    <dgm:pt modelId="{38DFC9D8-2806-47DE-9620-C4145584C606}" type="sibTrans" cxnId="{C8A1CAD5-AC4B-4023-8C44-88800FED61B4}">
      <dgm:prSet/>
      <dgm:spPr/>
      <dgm:t>
        <a:bodyPr/>
        <a:lstStyle/>
        <a:p>
          <a:endParaRPr lang="en-US"/>
        </a:p>
      </dgm:t>
    </dgm:pt>
    <dgm:pt modelId="{45961D65-E70C-4082-B0CE-A36C5DD4AC5D}" type="pres">
      <dgm:prSet presAssocID="{0A100994-B065-49A8-B6AB-55CF4F6E6305}" presName="vert0" presStyleCnt="0">
        <dgm:presLayoutVars>
          <dgm:dir/>
          <dgm:animOne val="branch"/>
          <dgm:animLvl val="lvl"/>
        </dgm:presLayoutVars>
      </dgm:prSet>
      <dgm:spPr/>
    </dgm:pt>
    <dgm:pt modelId="{1F54DDC8-86F0-4FF2-AAEA-E22C7C1B99E7}" type="pres">
      <dgm:prSet presAssocID="{D2CE02EC-84C9-42E7-B1F4-A1447824A0E4}" presName="thickLine" presStyleLbl="alignNode1" presStyleIdx="0" presStyleCnt="4"/>
      <dgm:spPr/>
    </dgm:pt>
    <dgm:pt modelId="{67B2D23B-1F3E-468E-80BD-3BB4E8C49394}" type="pres">
      <dgm:prSet presAssocID="{D2CE02EC-84C9-42E7-B1F4-A1447824A0E4}" presName="horz1" presStyleCnt="0"/>
      <dgm:spPr/>
    </dgm:pt>
    <dgm:pt modelId="{4456A576-1926-4424-B421-CC7FB7590211}" type="pres">
      <dgm:prSet presAssocID="{D2CE02EC-84C9-42E7-B1F4-A1447824A0E4}" presName="tx1" presStyleLbl="revTx" presStyleIdx="0" presStyleCnt="4"/>
      <dgm:spPr/>
    </dgm:pt>
    <dgm:pt modelId="{54275858-7A53-42BC-8800-F544FE36235C}" type="pres">
      <dgm:prSet presAssocID="{D2CE02EC-84C9-42E7-B1F4-A1447824A0E4}" presName="vert1" presStyleCnt="0"/>
      <dgm:spPr/>
    </dgm:pt>
    <dgm:pt modelId="{20A2F699-85E5-4537-8994-0AACEA9AF895}" type="pres">
      <dgm:prSet presAssocID="{F38AFF3D-986C-469C-8F14-CEC1D2B8131D}" presName="thickLine" presStyleLbl="alignNode1" presStyleIdx="1" presStyleCnt="4"/>
      <dgm:spPr/>
    </dgm:pt>
    <dgm:pt modelId="{81D041A5-BA23-46EC-BEB5-6C824F3E7168}" type="pres">
      <dgm:prSet presAssocID="{F38AFF3D-986C-469C-8F14-CEC1D2B8131D}" presName="horz1" presStyleCnt="0"/>
      <dgm:spPr/>
    </dgm:pt>
    <dgm:pt modelId="{1B19127C-7637-4BDD-B029-00DE24D7A88C}" type="pres">
      <dgm:prSet presAssocID="{F38AFF3D-986C-469C-8F14-CEC1D2B8131D}" presName="tx1" presStyleLbl="revTx" presStyleIdx="1" presStyleCnt="4"/>
      <dgm:spPr/>
    </dgm:pt>
    <dgm:pt modelId="{9604E4B7-C3BF-482A-92C4-9512F89AC24D}" type="pres">
      <dgm:prSet presAssocID="{F38AFF3D-986C-469C-8F14-CEC1D2B8131D}" presName="vert1" presStyleCnt="0"/>
      <dgm:spPr/>
    </dgm:pt>
    <dgm:pt modelId="{503D6D88-E603-4E64-8B49-CC755D7932F1}" type="pres">
      <dgm:prSet presAssocID="{A5AF6B96-2AAB-4875-8E1E-D06EED8F5F1C}" presName="thickLine" presStyleLbl="alignNode1" presStyleIdx="2" presStyleCnt="4"/>
      <dgm:spPr/>
    </dgm:pt>
    <dgm:pt modelId="{4F015A46-C3ED-448B-98E2-00B8C503A3D4}" type="pres">
      <dgm:prSet presAssocID="{A5AF6B96-2AAB-4875-8E1E-D06EED8F5F1C}" presName="horz1" presStyleCnt="0"/>
      <dgm:spPr/>
    </dgm:pt>
    <dgm:pt modelId="{14614142-63C6-4007-BF7B-7CE1E88B5D65}" type="pres">
      <dgm:prSet presAssocID="{A5AF6B96-2AAB-4875-8E1E-D06EED8F5F1C}" presName="tx1" presStyleLbl="revTx" presStyleIdx="2" presStyleCnt="4"/>
      <dgm:spPr/>
    </dgm:pt>
    <dgm:pt modelId="{D280E51A-89E1-4B49-AF05-09B6E38CBE67}" type="pres">
      <dgm:prSet presAssocID="{A5AF6B96-2AAB-4875-8E1E-D06EED8F5F1C}" presName="vert1" presStyleCnt="0"/>
      <dgm:spPr/>
    </dgm:pt>
    <dgm:pt modelId="{6CC9321C-1CC4-4B55-B5DD-EB05CA6D9B78}" type="pres">
      <dgm:prSet presAssocID="{2C6E2A42-309B-4C7A-8D46-654E231CFE15}" presName="thickLine" presStyleLbl="alignNode1" presStyleIdx="3" presStyleCnt="4"/>
      <dgm:spPr/>
    </dgm:pt>
    <dgm:pt modelId="{F3A66082-2A77-4798-8946-6C0FCC04F2E7}" type="pres">
      <dgm:prSet presAssocID="{2C6E2A42-309B-4C7A-8D46-654E231CFE15}" presName="horz1" presStyleCnt="0"/>
      <dgm:spPr/>
    </dgm:pt>
    <dgm:pt modelId="{E7AFA348-86BD-4708-8392-0F71A2621E8D}" type="pres">
      <dgm:prSet presAssocID="{2C6E2A42-309B-4C7A-8D46-654E231CFE15}" presName="tx1" presStyleLbl="revTx" presStyleIdx="3" presStyleCnt="4"/>
      <dgm:spPr/>
    </dgm:pt>
    <dgm:pt modelId="{FC368F5F-9334-4496-A8C2-EB7954E63B35}" type="pres">
      <dgm:prSet presAssocID="{2C6E2A42-309B-4C7A-8D46-654E231CFE15}" presName="vert1" presStyleCnt="0"/>
      <dgm:spPr/>
    </dgm:pt>
  </dgm:ptLst>
  <dgm:cxnLst>
    <dgm:cxn modelId="{9E159E16-D3CA-4F71-BCE1-F6DB138715DB}" type="presOf" srcId="{2C6E2A42-309B-4C7A-8D46-654E231CFE15}" destId="{E7AFA348-86BD-4708-8392-0F71A2621E8D}" srcOrd="0" destOrd="0" presId="urn:microsoft.com/office/officeart/2008/layout/LinedList"/>
    <dgm:cxn modelId="{C903772C-25F2-4FFF-9D26-DA4187DF13D4}" srcId="{0A100994-B065-49A8-B6AB-55CF4F6E6305}" destId="{A5AF6B96-2AAB-4875-8E1E-D06EED8F5F1C}" srcOrd="2" destOrd="0" parTransId="{3C103824-290D-4AB1-9B83-6952E17399E0}" sibTransId="{89783427-AFDD-40DF-8547-75B946571AC7}"/>
    <dgm:cxn modelId="{D0EF9E35-D9DC-46A1-A27B-43DCB5B6C72B}" type="presOf" srcId="{F38AFF3D-986C-469C-8F14-CEC1D2B8131D}" destId="{1B19127C-7637-4BDD-B029-00DE24D7A88C}" srcOrd="0" destOrd="0" presId="urn:microsoft.com/office/officeart/2008/layout/LinedList"/>
    <dgm:cxn modelId="{AFF71283-8B21-4DFD-BD06-D5D604A82263}" srcId="{0A100994-B065-49A8-B6AB-55CF4F6E6305}" destId="{F38AFF3D-986C-469C-8F14-CEC1D2B8131D}" srcOrd="1" destOrd="0" parTransId="{D88B1E7E-C491-4BCD-A416-F60FE3F8F2A0}" sibTransId="{76E232CD-5BAC-478B-BA84-12F1594018F6}"/>
    <dgm:cxn modelId="{3C063FB1-EEF6-4373-B039-98B5B4C835AF}" type="presOf" srcId="{A5AF6B96-2AAB-4875-8E1E-D06EED8F5F1C}" destId="{14614142-63C6-4007-BF7B-7CE1E88B5D65}" srcOrd="0" destOrd="0" presId="urn:microsoft.com/office/officeart/2008/layout/LinedList"/>
    <dgm:cxn modelId="{EF4FF6BC-81D8-4A0F-93FB-9EC92997C189}" type="presOf" srcId="{0A100994-B065-49A8-B6AB-55CF4F6E6305}" destId="{45961D65-E70C-4082-B0CE-A36C5DD4AC5D}" srcOrd="0" destOrd="0" presId="urn:microsoft.com/office/officeart/2008/layout/LinedList"/>
    <dgm:cxn modelId="{C8A1CAD5-AC4B-4023-8C44-88800FED61B4}" srcId="{0A100994-B065-49A8-B6AB-55CF4F6E6305}" destId="{2C6E2A42-309B-4C7A-8D46-654E231CFE15}" srcOrd="3" destOrd="0" parTransId="{B3F093F5-B7E5-4C1C-AE96-17ACDA3028B6}" sibTransId="{38DFC9D8-2806-47DE-9620-C4145584C606}"/>
    <dgm:cxn modelId="{1FE148D7-EE25-4C8F-A965-448B62132E0B}" type="presOf" srcId="{D2CE02EC-84C9-42E7-B1F4-A1447824A0E4}" destId="{4456A576-1926-4424-B421-CC7FB7590211}" srcOrd="0" destOrd="0" presId="urn:microsoft.com/office/officeart/2008/layout/LinedList"/>
    <dgm:cxn modelId="{16FCA8F4-4A97-47BB-AEAC-0F11B13AD2CC}" srcId="{0A100994-B065-49A8-B6AB-55CF4F6E6305}" destId="{D2CE02EC-84C9-42E7-B1F4-A1447824A0E4}" srcOrd="0" destOrd="0" parTransId="{8C46F5C6-80B6-411E-A6A4-EF7A760AA51A}" sibTransId="{8CD88A6F-2CA8-4B14-B2EB-208691082387}"/>
    <dgm:cxn modelId="{CF24A8A0-6612-4D36-A184-9CBE52F521C0}" type="presParOf" srcId="{45961D65-E70C-4082-B0CE-A36C5DD4AC5D}" destId="{1F54DDC8-86F0-4FF2-AAEA-E22C7C1B99E7}" srcOrd="0" destOrd="0" presId="urn:microsoft.com/office/officeart/2008/layout/LinedList"/>
    <dgm:cxn modelId="{D0E70C3B-2EB1-41E3-8EC4-C220CBC2494A}" type="presParOf" srcId="{45961D65-E70C-4082-B0CE-A36C5DD4AC5D}" destId="{67B2D23B-1F3E-468E-80BD-3BB4E8C49394}" srcOrd="1" destOrd="0" presId="urn:microsoft.com/office/officeart/2008/layout/LinedList"/>
    <dgm:cxn modelId="{224936BB-EDF2-436B-9AFD-5EB102C7C6A1}" type="presParOf" srcId="{67B2D23B-1F3E-468E-80BD-3BB4E8C49394}" destId="{4456A576-1926-4424-B421-CC7FB7590211}" srcOrd="0" destOrd="0" presId="urn:microsoft.com/office/officeart/2008/layout/LinedList"/>
    <dgm:cxn modelId="{1F70F948-F2C7-4137-A768-48EE0BFE34FC}" type="presParOf" srcId="{67B2D23B-1F3E-468E-80BD-3BB4E8C49394}" destId="{54275858-7A53-42BC-8800-F544FE36235C}" srcOrd="1" destOrd="0" presId="urn:microsoft.com/office/officeart/2008/layout/LinedList"/>
    <dgm:cxn modelId="{47BD3865-4FEC-43C6-8215-94A74F77C109}" type="presParOf" srcId="{45961D65-E70C-4082-B0CE-A36C5DD4AC5D}" destId="{20A2F699-85E5-4537-8994-0AACEA9AF895}" srcOrd="2" destOrd="0" presId="urn:microsoft.com/office/officeart/2008/layout/LinedList"/>
    <dgm:cxn modelId="{7C1DC3C3-9933-4C2E-BDCE-DDEC7F3E34FE}" type="presParOf" srcId="{45961D65-E70C-4082-B0CE-A36C5DD4AC5D}" destId="{81D041A5-BA23-46EC-BEB5-6C824F3E7168}" srcOrd="3" destOrd="0" presId="urn:microsoft.com/office/officeart/2008/layout/LinedList"/>
    <dgm:cxn modelId="{0C9BA844-61AD-4577-8AF2-6EFF508439F6}" type="presParOf" srcId="{81D041A5-BA23-46EC-BEB5-6C824F3E7168}" destId="{1B19127C-7637-4BDD-B029-00DE24D7A88C}" srcOrd="0" destOrd="0" presId="urn:microsoft.com/office/officeart/2008/layout/LinedList"/>
    <dgm:cxn modelId="{876E510C-04C4-4293-BDC9-FCA4A5DA2184}" type="presParOf" srcId="{81D041A5-BA23-46EC-BEB5-6C824F3E7168}" destId="{9604E4B7-C3BF-482A-92C4-9512F89AC24D}" srcOrd="1" destOrd="0" presId="urn:microsoft.com/office/officeart/2008/layout/LinedList"/>
    <dgm:cxn modelId="{C6D7A26C-868C-4C77-A2D4-4CD2D8A5ADEF}" type="presParOf" srcId="{45961D65-E70C-4082-B0CE-A36C5DD4AC5D}" destId="{503D6D88-E603-4E64-8B49-CC755D7932F1}" srcOrd="4" destOrd="0" presId="urn:microsoft.com/office/officeart/2008/layout/LinedList"/>
    <dgm:cxn modelId="{FDA350C5-F566-43AE-8CF6-F7492794AA91}" type="presParOf" srcId="{45961D65-E70C-4082-B0CE-A36C5DD4AC5D}" destId="{4F015A46-C3ED-448B-98E2-00B8C503A3D4}" srcOrd="5" destOrd="0" presId="urn:microsoft.com/office/officeart/2008/layout/LinedList"/>
    <dgm:cxn modelId="{9DD17247-E735-40D9-9BD8-A4EC8BF120A6}" type="presParOf" srcId="{4F015A46-C3ED-448B-98E2-00B8C503A3D4}" destId="{14614142-63C6-4007-BF7B-7CE1E88B5D65}" srcOrd="0" destOrd="0" presId="urn:microsoft.com/office/officeart/2008/layout/LinedList"/>
    <dgm:cxn modelId="{3AF9FF4E-D670-428B-8B34-89C305C29D09}" type="presParOf" srcId="{4F015A46-C3ED-448B-98E2-00B8C503A3D4}" destId="{D280E51A-89E1-4B49-AF05-09B6E38CBE67}" srcOrd="1" destOrd="0" presId="urn:microsoft.com/office/officeart/2008/layout/LinedList"/>
    <dgm:cxn modelId="{77F886C8-0622-4928-8E6C-76C424F203CC}" type="presParOf" srcId="{45961D65-E70C-4082-B0CE-A36C5DD4AC5D}" destId="{6CC9321C-1CC4-4B55-B5DD-EB05CA6D9B78}" srcOrd="6" destOrd="0" presId="urn:microsoft.com/office/officeart/2008/layout/LinedList"/>
    <dgm:cxn modelId="{2DE69477-98BA-4F14-914D-8C3E968DB132}" type="presParOf" srcId="{45961D65-E70C-4082-B0CE-A36C5DD4AC5D}" destId="{F3A66082-2A77-4798-8946-6C0FCC04F2E7}" srcOrd="7" destOrd="0" presId="urn:microsoft.com/office/officeart/2008/layout/LinedList"/>
    <dgm:cxn modelId="{BD083119-C719-4561-BF34-324A53FA7C8C}" type="presParOf" srcId="{F3A66082-2A77-4798-8946-6C0FCC04F2E7}" destId="{E7AFA348-86BD-4708-8392-0F71A2621E8D}" srcOrd="0" destOrd="0" presId="urn:microsoft.com/office/officeart/2008/layout/LinedList"/>
    <dgm:cxn modelId="{ACE8F0F4-49B3-4EBD-9181-CED28E5B9882}" type="presParOf" srcId="{F3A66082-2A77-4798-8946-6C0FCC04F2E7}" destId="{FC368F5F-9334-4496-A8C2-EB7954E63B3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8A64F3-697E-4CD0-BFE6-CDE54A6E06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53FE06-8FB6-48AE-8248-C5233F58339F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Emotional labour leads to frustration and detachment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4113713-B425-4A3F-8530-3956082D3998}" type="parTrans" cxnId="{5F268BA7-AF8F-414F-B371-340F10DBFA2B}">
      <dgm:prSet/>
      <dgm:spPr/>
      <dgm:t>
        <a:bodyPr/>
        <a:lstStyle/>
        <a:p>
          <a:endParaRPr lang="en-US"/>
        </a:p>
      </dgm:t>
    </dgm:pt>
    <dgm:pt modelId="{6108065F-CB08-4B5B-937A-CEC0F0995891}" type="sibTrans" cxnId="{5F268BA7-AF8F-414F-B371-340F10DBFA2B}">
      <dgm:prSet custT="1"/>
      <dgm:spPr/>
      <dgm:t>
        <a:bodyPr/>
        <a:lstStyle/>
        <a:p>
          <a:endParaRPr lang="en-US" sz="4000"/>
        </a:p>
      </dgm:t>
    </dgm:pt>
    <dgm:pt modelId="{80DD279F-2824-4F59-9DA3-41339663161A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Job insecurity creates constant anxiety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569F221-0218-42F4-AC47-813ADF01DED4}" type="parTrans" cxnId="{9146A419-3698-434A-9BD4-B275920BC9B5}">
      <dgm:prSet/>
      <dgm:spPr/>
      <dgm:t>
        <a:bodyPr/>
        <a:lstStyle/>
        <a:p>
          <a:endParaRPr lang="en-US"/>
        </a:p>
      </dgm:t>
    </dgm:pt>
    <dgm:pt modelId="{46EDD529-EFAD-47CE-9FB1-D187386DA823}" type="sibTrans" cxnId="{9146A419-3698-434A-9BD4-B275920BC9B5}">
      <dgm:prSet/>
      <dgm:spPr/>
      <dgm:t>
        <a:bodyPr/>
        <a:lstStyle/>
        <a:p>
          <a:endParaRPr lang="en-US"/>
        </a:p>
      </dgm:t>
    </dgm:pt>
    <dgm:pt modelId="{0E3F86C4-5AA1-4C92-AE9D-D2799BE51A18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Mental health stigma prevents employees from speaking up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248667D-D8C4-4140-BFDE-3EBE6F241950}" type="parTrans" cxnId="{C83435C6-C619-4B13-BA99-8113034C71FD}">
      <dgm:prSet/>
      <dgm:spPr/>
      <dgm:t>
        <a:bodyPr/>
        <a:lstStyle/>
        <a:p>
          <a:endParaRPr lang="en-US"/>
        </a:p>
      </dgm:t>
    </dgm:pt>
    <dgm:pt modelId="{EA9A0430-2B23-48CD-B6EF-BE37A2210FBC}" type="sibTrans" cxnId="{C83435C6-C619-4B13-BA99-8113034C71FD}">
      <dgm:prSet/>
      <dgm:spPr/>
      <dgm:t>
        <a:bodyPr/>
        <a:lstStyle/>
        <a:p>
          <a:endParaRPr lang="en-US"/>
        </a:p>
      </dgm:t>
    </dgm:pt>
    <dgm:pt modelId="{9B89F744-1726-4532-9110-826B539181A9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cs typeface="Calibri" panose="020F0502020204030204" pitchFamily="34" charset="0"/>
            </a:rPr>
            <a:t>AI monitoring increases pressure and stress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E661B6F-D9F3-4278-A5F7-A487BBA314BF}" type="parTrans" cxnId="{0F170C4A-5B19-4040-99A5-94EB0B9474FE}">
      <dgm:prSet/>
      <dgm:spPr/>
      <dgm:t>
        <a:bodyPr/>
        <a:lstStyle/>
        <a:p>
          <a:endParaRPr lang="en-US"/>
        </a:p>
      </dgm:t>
    </dgm:pt>
    <dgm:pt modelId="{9D923057-D540-455F-877D-B4B011C24E83}" type="sibTrans" cxnId="{0F170C4A-5B19-4040-99A5-94EB0B9474FE}">
      <dgm:prSet/>
      <dgm:spPr/>
      <dgm:t>
        <a:bodyPr/>
        <a:lstStyle/>
        <a:p>
          <a:endParaRPr lang="en-US"/>
        </a:p>
      </dgm:t>
    </dgm:pt>
    <dgm:pt modelId="{F1ECD81E-1081-47C7-829B-8725A79D8D11}" type="pres">
      <dgm:prSet presAssocID="{418A64F3-697E-4CD0-BFE6-CDE54A6E0691}" presName="linear" presStyleCnt="0">
        <dgm:presLayoutVars>
          <dgm:animLvl val="lvl"/>
          <dgm:resizeHandles val="exact"/>
        </dgm:presLayoutVars>
      </dgm:prSet>
      <dgm:spPr/>
    </dgm:pt>
    <dgm:pt modelId="{E72CF779-09F6-41DC-99FD-E712060BF7A1}" type="pres">
      <dgm:prSet presAssocID="{6A53FE06-8FB6-48AE-8248-C5233F58339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8830468-82B8-4D34-A12C-A7F48D43E4A2}" type="pres">
      <dgm:prSet presAssocID="{6108065F-CB08-4B5B-937A-CEC0F0995891}" presName="spacer" presStyleCnt="0"/>
      <dgm:spPr/>
    </dgm:pt>
    <dgm:pt modelId="{DB31BE3D-1E68-4A26-9569-78E0C0AFBF1E}" type="pres">
      <dgm:prSet presAssocID="{80DD279F-2824-4F59-9DA3-41339663161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D4286DA-BB8A-415B-B7D2-0E0069EB6CCA}" type="pres">
      <dgm:prSet presAssocID="{46EDD529-EFAD-47CE-9FB1-D187386DA823}" presName="spacer" presStyleCnt="0"/>
      <dgm:spPr/>
    </dgm:pt>
    <dgm:pt modelId="{85625CC1-83B7-49F8-B8F5-0085588EE636}" type="pres">
      <dgm:prSet presAssocID="{0E3F86C4-5AA1-4C92-AE9D-D2799BE51A1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E236688-8C36-4849-BC3F-99B53A128963}" type="pres">
      <dgm:prSet presAssocID="{EA9A0430-2B23-48CD-B6EF-BE37A2210FBC}" presName="spacer" presStyleCnt="0"/>
      <dgm:spPr/>
    </dgm:pt>
    <dgm:pt modelId="{90576114-E21C-495E-B01D-F86121AAE3EA}" type="pres">
      <dgm:prSet presAssocID="{9B89F744-1726-4532-9110-826B539181A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AF57417-6EE6-4531-B029-C0E65267B8F0}" type="presOf" srcId="{0E3F86C4-5AA1-4C92-AE9D-D2799BE51A18}" destId="{85625CC1-83B7-49F8-B8F5-0085588EE636}" srcOrd="0" destOrd="0" presId="urn:microsoft.com/office/officeart/2005/8/layout/vList2"/>
    <dgm:cxn modelId="{9146A419-3698-434A-9BD4-B275920BC9B5}" srcId="{418A64F3-697E-4CD0-BFE6-CDE54A6E0691}" destId="{80DD279F-2824-4F59-9DA3-41339663161A}" srcOrd="1" destOrd="0" parTransId="{4569F221-0218-42F4-AC47-813ADF01DED4}" sibTransId="{46EDD529-EFAD-47CE-9FB1-D187386DA823}"/>
    <dgm:cxn modelId="{BA060D1A-90E0-4726-9F99-29AEFB6DF1B3}" type="presOf" srcId="{418A64F3-697E-4CD0-BFE6-CDE54A6E0691}" destId="{F1ECD81E-1081-47C7-829B-8725A79D8D11}" srcOrd="0" destOrd="0" presId="urn:microsoft.com/office/officeart/2005/8/layout/vList2"/>
    <dgm:cxn modelId="{FC4B831E-D882-4B60-AC02-92949A3BE8E6}" type="presOf" srcId="{9B89F744-1726-4532-9110-826B539181A9}" destId="{90576114-E21C-495E-B01D-F86121AAE3EA}" srcOrd="0" destOrd="0" presId="urn:microsoft.com/office/officeart/2005/8/layout/vList2"/>
    <dgm:cxn modelId="{0F170C4A-5B19-4040-99A5-94EB0B9474FE}" srcId="{418A64F3-697E-4CD0-BFE6-CDE54A6E0691}" destId="{9B89F744-1726-4532-9110-826B539181A9}" srcOrd="3" destOrd="0" parTransId="{CE661B6F-D9F3-4278-A5F7-A487BBA314BF}" sibTransId="{9D923057-D540-455F-877D-B4B011C24E83}"/>
    <dgm:cxn modelId="{D58CE971-E608-4D99-A0E0-12C765325CAE}" type="presOf" srcId="{80DD279F-2824-4F59-9DA3-41339663161A}" destId="{DB31BE3D-1E68-4A26-9569-78E0C0AFBF1E}" srcOrd="0" destOrd="0" presId="urn:microsoft.com/office/officeart/2005/8/layout/vList2"/>
    <dgm:cxn modelId="{5F268BA7-AF8F-414F-B371-340F10DBFA2B}" srcId="{418A64F3-697E-4CD0-BFE6-CDE54A6E0691}" destId="{6A53FE06-8FB6-48AE-8248-C5233F58339F}" srcOrd="0" destOrd="0" parTransId="{D4113713-B425-4A3F-8530-3956082D3998}" sibTransId="{6108065F-CB08-4B5B-937A-CEC0F0995891}"/>
    <dgm:cxn modelId="{0467FEBB-D626-41CC-92BB-7DAC91F2C624}" type="presOf" srcId="{6A53FE06-8FB6-48AE-8248-C5233F58339F}" destId="{E72CF779-09F6-41DC-99FD-E712060BF7A1}" srcOrd="0" destOrd="0" presId="urn:microsoft.com/office/officeart/2005/8/layout/vList2"/>
    <dgm:cxn modelId="{C83435C6-C619-4B13-BA99-8113034C71FD}" srcId="{418A64F3-697E-4CD0-BFE6-CDE54A6E0691}" destId="{0E3F86C4-5AA1-4C92-AE9D-D2799BE51A18}" srcOrd="2" destOrd="0" parTransId="{3248667D-D8C4-4140-BFDE-3EBE6F241950}" sibTransId="{EA9A0430-2B23-48CD-B6EF-BE37A2210FBC}"/>
    <dgm:cxn modelId="{BB2CC30C-3148-4322-AF45-F403F7541B01}" type="presParOf" srcId="{F1ECD81E-1081-47C7-829B-8725A79D8D11}" destId="{E72CF779-09F6-41DC-99FD-E712060BF7A1}" srcOrd="0" destOrd="0" presId="urn:microsoft.com/office/officeart/2005/8/layout/vList2"/>
    <dgm:cxn modelId="{F29187DB-6CED-4D68-ABF7-39E72384BA43}" type="presParOf" srcId="{F1ECD81E-1081-47C7-829B-8725A79D8D11}" destId="{18830468-82B8-4D34-A12C-A7F48D43E4A2}" srcOrd="1" destOrd="0" presId="urn:microsoft.com/office/officeart/2005/8/layout/vList2"/>
    <dgm:cxn modelId="{A5C40702-C5DA-4CD4-8229-11C112B587C4}" type="presParOf" srcId="{F1ECD81E-1081-47C7-829B-8725A79D8D11}" destId="{DB31BE3D-1E68-4A26-9569-78E0C0AFBF1E}" srcOrd="2" destOrd="0" presId="urn:microsoft.com/office/officeart/2005/8/layout/vList2"/>
    <dgm:cxn modelId="{F0ABFBC5-D60B-41E1-B6F4-C293B7D16FA0}" type="presParOf" srcId="{F1ECD81E-1081-47C7-829B-8725A79D8D11}" destId="{ED4286DA-BB8A-415B-B7D2-0E0069EB6CCA}" srcOrd="3" destOrd="0" presId="urn:microsoft.com/office/officeart/2005/8/layout/vList2"/>
    <dgm:cxn modelId="{0BA74DBA-F0E6-4FD6-8B29-6717CF484756}" type="presParOf" srcId="{F1ECD81E-1081-47C7-829B-8725A79D8D11}" destId="{85625CC1-83B7-49F8-B8F5-0085588EE636}" srcOrd="4" destOrd="0" presId="urn:microsoft.com/office/officeart/2005/8/layout/vList2"/>
    <dgm:cxn modelId="{0ED4F174-84F0-474E-A929-9185C414687F}" type="presParOf" srcId="{F1ECD81E-1081-47C7-829B-8725A79D8D11}" destId="{6E236688-8C36-4849-BC3F-99B53A128963}" srcOrd="5" destOrd="0" presId="urn:microsoft.com/office/officeart/2005/8/layout/vList2"/>
    <dgm:cxn modelId="{E8BBB8D2-08A4-447D-A3B3-A0AB5677F32B}" type="presParOf" srcId="{F1ECD81E-1081-47C7-829B-8725A79D8D11}" destId="{90576114-E21C-495E-B01D-F86121AAE3E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1F54D7-8B16-4A2F-A701-8C7A0778F47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5FFAC4B-8110-4211-8816-FCBCAA4BEDBE}">
      <dgm:prSet custT="1"/>
      <dgm:spPr/>
      <dgm:t>
        <a:bodyPr/>
        <a:lstStyle/>
        <a:p>
          <a:r>
            <a:rPr lang="en-GB" sz="3200" dirty="0">
              <a:latin typeface="Calibri" panose="020F0502020204030204" pitchFamily="34" charset="0"/>
              <a:cs typeface="Calibri" panose="020F0502020204030204" pitchFamily="34" charset="0"/>
            </a:rPr>
            <a:t>25+ peer-reviewed sources (2020–2026)</a:t>
          </a:r>
          <a:endParaRPr lang="en-US" sz="32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AD979A7-31D2-4BFA-9986-645A31F008A9}" type="parTrans" cxnId="{628D4F20-31AF-4AE5-9CAF-1B10EB377AB7}">
      <dgm:prSet/>
      <dgm:spPr/>
      <dgm:t>
        <a:bodyPr/>
        <a:lstStyle/>
        <a:p>
          <a:endParaRPr lang="en-US"/>
        </a:p>
      </dgm:t>
    </dgm:pt>
    <dgm:pt modelId="{71E86A28-FEA6-49E7-8BF2-00569DD6B0E7}" type="sibTrans" cxnId="{628D4F20-31AF-4AE5-9CAF-1B10EB377AB7}">
      <dgm:prSet/>
      <dgm:spPr/>
      <dgm:t>
        <a:bodyPr/>
        <a:lstStyle/>
        <a:p>
          <a:endParaRPr lang="en-US"/>
        </a:p>
      </dgm:t>
    </dgm:pt>
    <dgm:pt modelId="{4D71C7A4-7655-49FD-87C9-2B503D0D774A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2400" dirty="0">
              <a:latin typeface="Calibri" panose="020F0502020204030204" pitchFamily="34" charset="0"/>
              <a:cs typeface="Calibri" panose="020F0502020204030204" pitchFamily="34" charset="0"/>
            </a:rPr>
            <a:t>PESTLE – analysis to examine external pressures</a:t>
          </a:r>
          <a:endParaRPr lang="en-US" sz="24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DE12958-9C75-4A0A-AA52-50FA2999AD2F}" type="parTrans" cxnId="{4849E3C5-EE62-4D15-A81F-45A5810B12F8}">
      <dgm:prSet/>
      <dgm:spPr/>
      <dgm:t>
        <a:bodyPr/>
        <a:lstStyle/>
        <a:p>
          <a:endParaRPr lang="en-US"/>
        </a:p>
      </dgm:t>
    </dgm:pt>
    <dgm:pt modelId="{75C92B3A-9FF5-43A2-8A99-9DB70820D174}" type="sibTrans" cxnId="{4849E3C5-EE62-4D15-A81F-45A5810B12F8}">
      <dgm:prSet/>
      <dgm:spPr/>
      <dgm:t>
        <a:bodyPr/>
        <a:lstStyle/>
        <a:p>
          <a:endParaRPr lang="en-US"/>
        </a:p>
      </dgm:t>
    </dgm:pt>
    <dgm:pt modelId="{0AFC6487-1F69-4CDB-98A5-49957F7AA989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2400" dirty="0">
              <a:latin typeface="Calibri" panose="020F0502020204030204" pitchFamily="34" charset="0"/>
              <a:cs typeface="Calibri" panose="020F0502020204030204" pitchFamily="34" charset="0"/>
            </a:rPr>
            <a:t>SWOT – analysis to examine strategic position</a:t>
          </a:r>
          <a:endParaRPr lang="en-US" sz="24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70001FC-4510-464D-8280-6EE2B81CEC16}" type="parTrans" cxnId="{D34A0374-6916-4860-8BA1-F20FCF31106B}">
      <dgm:prSet/>
      <dgm:spPr/>
      <dgm:t>
        <a:bodyPr/>
        <a:lstStyle/>
        <a:p>
          <a:endParaRPr lang="en-US"/>
        </a:p>
      </dgm:t>
    </dgm:pt>
    <dgm:pt modelId="{E7213A3C-4E9C-4FB4-B345-1D74B614156F}" type="sibTrans" cxnId="{D34A0374-6916-4860-8BA1-F20FCF31106B}">
      <dgm:prSet/>
      <dgm:spPr/>
      <dgm:t>
        <a:bodyPr/>
        <a:lstStyle/>
        <a:p>
          <a:endParaRPr lang="en-US"/>
        </a:p>
      </dgm:t>
    </dgm:pt>
    <dgm:pt modelId="{7210A0BE-3EAD-426D-A905-71BEA9648EF7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2400" dirty="0">
              <a:latin typeface="Calibri" panose="020F0502020204030204" pitchFamily="34" charset="0"/>
              <a:cs typeface="Calibri" panose="020F0502020204030204" pitchFamily="34" charset="0"/>
            </a:rPr>
            <a:t>5-Whys –  identify root causes</a:t>
          </a:r>
          <a:endParaRPr lang="en-US" sz="24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D83DF18-5E21-48EE-9049-FF82E611C067}" type="parTrans" cxnId="{B662F80D-0996-4948-8F6F-57AEBC6C08AC}">
      <dgm:prSet/>
      <dgm:spPr/>
      <dgm:t>
        <a:bodyPr/>
        <a:lstStyle/>
        <a:p>
          <a:endParaRPr lang="en-US"/>
        </a:p>
      </dgm:t>
    </dgm:pt>
    <dgm:pt modelId="{F0DD962A-4D3D-427C-B9CA-D98BF955E3ED}" type="sibTrans" cxnId="{B662F80D-0996-4948-8F6F-57AEBC6C08AC}">
      <dgm:prSet/>
      <dgm:spPr/>
      <dgm:t>
        <a:bodyPr/>
        <a:lstStyle/>
        <a:p>
          <a:endParaRPr lang="en-US"/>
        </a:p>
      </dgm:t>
    </dgm:pt>
    <dgm:pt modelId="{589EDAA8-4CE0-4BC3-8302-2433C701609A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2400" dirty="0">
              <a:latin typeface="Calibri" panose="020F0502020204030204" pitchFamily="34" charset="0"/>
              <a:cs typeface="Calibri" panose="020F0502020204030204" pitchFamily="34" charset="0"/>
            </a:rPr>
            <a:t>Service-Profit Chain – link wellbeing to profit</a:t>
          </a:r>
          <a:endParaRPr lang="en-US" sz="24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F937D9B-62A9-431B-B2D2-C891D51D031C}" type="parTrans" cxnId="{E1CF9B85-E001-4EF0-8D39-F886E7C0C815}">
      <dgm:prSet/>
      <dgm:spPr/>
      <dgm:t>
        <a:bodyPr/>
        <a:lstStyle/>
        <a:p>
          <a:endParaRPr lang="en-US"/>
        </a:p>
      </dgm:t>
    </dgm:pt>
    <dgm:pt modelId="{686D64E7-07BD-4BE0-99D0-004A34778AE8}" type="sibTrans" cxnId="{E1CF9B85-E001-4EF0-8D39-F886E7C0C815}">
      <dgm:prSet/>
      <dgm:spPr/>
      <dgm:t>
        <a:bodyPr/>
        <a:lstStyle/>
        <a:p>
          <a:endParaRPr lang="en-US"/>
        </a:p>
      </dgm:t>
    </dgm:pt>
    <dgm:pt modelId="{03F95CEF-11C6-4E0F-8838-D15BC286A11C}" type="pres">
      <dgm:prSet presAssocID="{A01F54D7-8B16-4A2F-A701-8C7A0778F471}" presName="linear" presStyleCnt="0">
        <dgm:presLayoutVars>
          <dgm:animLvl val="lvl"/>
          <dgm:resizeHandles val="exact"/>
        </dgm:presLayoutVars>
      </dgm:prSet>
      <dgm:spPr/>
    </dgm:pt>
    <dgm:pt modelId="{264A87D0-51BB-4B35-B220-5D9C80EC3008}" type="pres">
      <dgm:prSet presAssocID="{35FFAC4B-8110-4211-8816-FCBCAA4BEDBE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50926DB0-1FE2-4EAB-B46A-39E07C88F3D5}" type="pres">
      <dgm:prSet presAssocID="{35FFAC4B-8110-4211-8816-FCBCAA4BEDBE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8DEED0A-7F3E-426F-A971-24E6507A84BA}" type="presOf" srcId="{35FFAC4B-8110-4211-8816-FCBCAA4BEDBE}" destId="{264A87D0-51BB-4B35-B220-5D9C80EC3008}" srcOrd="0" destOrd="0" presId="urn:microsoft.com/office/officeart/2005/8/layout/vList2"/>
    <dgm:cxn modelId="{B662F80D-0996-4948-8F6F-57AEBC6C08AC}" srcId="{35FFAC4B-8110-4211-8816-FCBCAA4BEDBE}" destId="{7210A0BE-3EAD-426D-A905-71BEA9648EF7}" srcOrd="2" destOrd="0" parTransId="{BD83DF18-5E21-48EE-9049-FF82E611C067}" sibTransId="{F0DD962A-4D3D-427C-B9CA-D98BF955E3ED}"/>
    <dgm:cxn modelId="{6C65CE1D-4735-4D28-B045-22FF5C21BD99}" type="presOf" srcId="{4D71C7A4-7655-49FD-87C9-2B503D0D774A}" destId="{50926DB0-1FE2-4EAB-B46A-39E07C88F3D5}" srcOrd="0" destOrd="0" presId="urn:microsoft.com/office/officeart/2005/8/layout/vList2"/>
    <dgm:cxn modelId="{628D4F20-31AF-4AE5-9CAF-1B10EB377AB7}" srcId="{A01F54D7-8B16-4A2F-A701-8C7A0778F471}" destId="{35FFAC4B-8110-4211-8816-FCBCAA4BEDBE}" srcOrd="0" destOrd="0" parTransId="{7AD979A7-31D2-4BFA-9986-645A31F008A9}" sibTransId="{71E86A28-FEA6-49E7-8BF2-00569DD6B0E7}"/>
    <dgm:cxn modelId="{5C12B073-E1F4-42C2-BEE4-DF72B5F80990}" type="presOf" srcId="{0AFC6487-1F69-4CDB-98A5-49957F7AA989}" destId="{50926DB0-1FE2-4EAB-B46A-39E07C88F3D5}" srcOrd="0" destOrd="1" presId="urn:microsoft.com/office/officeart/2005/8/layout/vList2"/>
    <dgm:cxn modelId="{D34A0374-6916-4860-8BA1-F20FCF31106B}" srcId="{35FFAC4B-8110-4211-8816-FCBCAA4BEDBE}" destId="{0AFC6487-1F69-4CDB-98A5-49957F7AA989}" srcOrd="1" destOrd="0" parTransId="{A70001FC-4510-464D-8280-6EE2B81CEC16}" sibTransId="{E7213A3C-4E9C-4FB4-B345-1D74B614156F}"/>
    <dgm:cxn modelId="{E1CF9B85-E001-4EF0-8D39-F886E7C0C815}" srcId="{35FFAC4B-8110-4211-8816-FCBCAA4BEDBE}" destId="{589EDAA8-4CE0-4BC3-8302-2433C701609A}" srcOrd="3" destOrd="0" parTransId="{1F937D9B-62A9-431B-B2D2-C891D51D031C}" sibTransId="{686D64E7-07BD-4BE0-99D0-004A34778AE8}"/>
    <dgm:cxn modelId="{309EA597-124A-49CC-82E1-9311A76B137C}" type="presOf" srcId="{589EDAA8-4CE0-4BC3-8302-2433C701609A}" destId="{50926DB0-1FE2-4EAB-B46A-39E07C88F3D5}" srcOrd="0" destOrd="3" presId="urn:microsoft.com/office/officeart/2005/8/layout/vList2"/>
    <dgm:cxn modelId="{4849E3C5-EE62-4D15-A81F-45A5810B12F8}" srcId="{35FFAC4B-8110-4211-8816-FCBCAA4BEDBE}" destId="{4D71C7A4-7655-49FD-87C9-2B503D0D774A}" srcOrd="0" destOrd="0" parTransId="{9DE12958-9C75-4A0A-AA52-50FA2999AD2F}" sibTransId="{75C92B3A-9FF5-43A2-8A99-9DB70820D174}"/>
    <dgm:cxn modelId="{12E77CC8-D7BD-4860-83FC-5588902EE25A}" type="presOf" srcId="{A01F54D7-8B16-4A2F-A701-8C7A0778F471}" destId="{03F95CEF-11C6-4E0F-8838-D15BC286A11C}" srcOrd="0" destOrd="0" presId="urn:microsoft.com/office/officeart/2005/8/layout/vList2"/>
    <dgm:cxn modelId="{3C00C6EE-D8DB-49DB-B383-3046D2343C57}" type="presOf" srcId="{7210A0BE-3EAD-426D-A905-71BEA9648EF7}" destId="{50926DB0-1FE2-4EAB-B46A-39E07C88F3D5}" srcOrd="0" destOrd="2" presId="urn:microsoft.com/office/officeart/2005/8/layout/vList2"/>
    <dgm:cxn modelId="{98B71ADC-08C4-4F91-879E-8895412A33D4}" type="presParOf" srcId="{03F95CEF-11C6-4E0F-8838-D15BC286A11C}" destId="{264A87D0-51BB-4B35-B220-5D9C80EC3008}" srcOrd="0" destOrd="0" presId="urn:microsoft.com/office/officeart/2005/8/layout/vList2"/>
    <dgm:cxn modelId="{A6EAE1C7-FA5E-4E55-9774-2F117D79CAC4}" type="presParOf" srcId="{03F95CEF-11C6-4E0F-8838-D15BC286A11C}" destId="{50926DB0-1FE2-4EAB-B46A-39E07C88F3D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9A523D2-07BC-4DA9-9FBA-039E3DF4F3A4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151B63-DD29-45B4-851B-2EF866EE301D}">
      <dgm:prSet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Political</a:t>
          </a:r>
          <a:b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• Post-Brexit labour shortages intensify workload</a:t>
          </a:r>
          <a:endParaRPr lang="en-US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60A9BF9-89E5-49A1-AD59-5201C8ABCE00}" type="parTrans" cxnId="{A513AAAC-1ED7-41AC-A34E-ED547AF5CF84}">
      <dgm:prSet/>
      <dgm:spPr/>
      <dgm:t>
        <a:bodyPr/>
        <a:lstStyle/>
        <a:p>
          <a:endParaRPr lang="en-US"/>
        </a:p>
      </dgm:t>
    </dgm:pt>
    <dgm:pt modelId="{DF0B1F58-81E3-4B5B-AE28-E2FD2BD11DEE}" type="sibTrans" cxnId="{A513AAAC-1ED7-41AC-A34E-ED547AF5CF84}">
      <dgm:prSet/>
      <dgm:spPr/>
      <dgm:t>
        <a:bodyPr/>
        <a:lstStyle/>
        <a:p>
          <a:endParaRPr lang="en-US"/>
        </a:p>
      </dgm:t>
    </dgm:pt>
    <dgm:pt modelId="{9D73E28B-71B1-47DE-B49D-64BCEB0C764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Technological</a:t>
          </a:r>
          <a:b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• AI monitoring creates feeling of constant surveillance</a:t>
          </a:r>
          <a:endParaRPr lang="en-US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04AF835-7EF4-40AE-8C86-9799B0FC3960}" type="parTrans" cxnId="{7066762A-43F9-47F7-8E25-94D3C8497D4B}">
      <dgm:prSet/>
      <dgm:spPr/>
      <dgm:t>
        <a:bodyPr/>
        <a:lstStyle/>
        <a:p>
          <a:endParaRPr lang="en-US"/>
        </a:p>
      </dgm:t>
    </dgm:pt>
    <dgm:pt modelId="{845AA572-BE35-467E-9C1A-46B0C39FA8AA}" type="sibTrans" cxnId="{7066762A-43F9-47F7-8E25-94D3C8497D4B}">
      <dgm:prSet/>
      <dgm:spPr/>
      <dgm:t>
        <a:bodyPr/>
        <a:lstStyle/>
        <a:p>
          <a:endParaRPr lang="en-US"/>
        </a:p>
      </dgm:t>
    </dgm:pt>
    <dgm:pt modelId="{76EC3555-FECC-4F6C-9571-58D96A3BA57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Legal</a:t>
          </a:r>
          <a:b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• Growing responsibility for psychological safety</a:t>
          </a:r>
          <a:endParaRPr lang="en-US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72696F6-0001-4BAD-87E7-572015E401D0}" type="parTrans" cxnId="{72FECB62-4E6B-42A7-859C-8E3521FE1837}">
      <dgm:prSet/>
      <dgm:spPr/>
      <dgm:t>
        <a:bodyPr/>
        <a:lstStyle/>
        <a:p>
          <a:endParaRPr lang="en-US"/>
        </a:p>
      </dgm:t>
    </dgm:pt>
    <dgm:pt modelId="{A2EC6AE1-B02B-47E4-9E93-944D09AB186C}" type="sibTrans" cxnId="{72FECB62-4E6B-42A7-859C-8E3521FE1837}">
      <dgm:prSet/>
      <dgm:spPr/>
      <dgm:t>
        <a:bodyPr/>
        <a:lstStyle/>
        <a:p>
          <a:endParaRPr lang="en-US"/>
        </a:p>
      </dgm:t>
    </dgm:pt>
    <dgm:pt modelId="{3E4ABB06-5F85-449D-9E6C-63C6406F0A79}">
      <dgm:prSet custT="1"/>
      <dgm:spPr>
        <a:ln>
          <a:noFill/>
        </a:ln>
      </dgm:spPr>
      <dgm:t>
        <a:bodyPr/>
        <a:lstStyle/>
        <a:p>
          <a:pPr>
            <a:lnSpc>
              <a:spcPct val="100000"/>
            </a:lnSpc>
          </a:pP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Economic</a:t>
          </a:r>
          <a:b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dirty="0">
              <a:latin typeface="Calibri" panose="020F0502020204030204" pitchFamily="34" charset="0"/>
              <a:cs typeface="Calibri" panose="020F0502020204030204" pitchFamily="34" charset="0"/>
            </a:rPr>
            <a:t>• Cost-of-living crisis increases financial anxiety</a:t>
          </a:r>
          <a:endParaRPr lang="en-US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442555B-617C-4838-93A0-538F1AA2ED43}" type="sibTrans" cxnId="{775A4589-3801-41C9-AFD6-53BD6D62381E}">
      <dgm:prSet/>
      <dgm:spPr/>
      <dgm:t>
        <a:bodyPr/>
        <a:lstStyle/>
        <a:p>
          <a:endParaRPr lang="en-US"/>
        </a:p>
      </dgm:t>
    </dgm:pt>
    <dgm:pt modelId="{57A28732-F0C6-43B8-AAC0-A496CDED4566}" type="parTrans" cxnId="{775A4589-3801-41C9-AFD6-53BD6D62381E}">
      <dgm:prSet/>
      <dgm:spPr/>
      <dgm:t>
        <a:bodyPr/>
        <a:lstStyle/>
        <a:p>
          <a:endParaRPr lang="en-US"/>
        </a:p>
      </dgm:t>
    </dgm:pt>
    <dgm:pt modelId="{8ED19C51-2020-4DD3-8FA7-BC71C1471D96}" type="pres">
      <dgm:prSet presAssocID="{39A523D2-07BC-4DA9-9FBA-039E3DF4F3A4}" presName="root" presStyleCnt="0">
        <dgm:presLayoutVars>
          <dgm:dir/>
          <dgm:resizeHandles val="exact"/>
        </dgm:presLayoutVars>
      </dgm:prSet>
      <dgm:spPr/>
    </dgm:pt>
    <dgm:pt modelId="{8760D453-EC6F-45C7-A136-D749C361FED2}" type="pres">
      <dgm:prSet presAssocID="{FA151B63-DD29-45B4-851B-2EF866EE301D}" presName="compNode" presStyleCnt="0"/>
      <dgm:spPr/>
    </dgm:pt>
    <dgm:pt modelId="{D78236F7-692C-41D1-A2B5-DA78B05B8B0D}" type="pres">
      <dgm:prSet presAssocID="{FA151B63-DD29-45B4-851B-2EF866EE301D}" presName="iconRect" presStyleLbl="node1" presStyleIdx="0" presStyleCnt="4" custScaleX="185507" custScaleY="185507" custLinFactY="-16080" custLinFactNeighborX="-71389" custLinFactNeighborY="-10000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793C7797-8016-4236-85D0-7C34A1170DB9}" type="pres">
      <dgm:prSet presAssocID="{FA151B63-DD29-45B4-851B-2EF866EE301D}" presName="spaceRect" presStyleCnt="0"/>
      <dgm:spPr/>
    </dgm:pt>
    <dgm:pt modelId="{E807283D-AE8D-4783-BFD7-9DA5FBEE75FE}" type="pres">
      <dgm:prSet presAssocID="{FA151B63-DD29-45B4-851B-2EF866EE301D}" presName="textRect" presStyleLbl="revTx" presStyleIdx="0" presStyleCnt="4" custLinFactNeighborX="-26651" custLinFactNeighborY="1363">
        <dgm:presLayoutVars>
          <dgm:chMax val="1"/>
          <dgm:chPref val="1"/>
        </dgm:presLayoutVars>
      </dgm:prSet>
      <dgm:spPr/>
    </dgm:pt>
    <dgm:pt modelId="{53898A18-7356-4529-B6CF-1F791E662046}" type="pres">
      <dgm:prSet presAssocID="{DF0B1F58-81E3-4B5B-AE28-E2FD2BD11DEE}" presName="sibTrans" presStyleCnt="0"/>
      <dgm:spPr/>
    </dgm:pt>
    <dgm:pt modelId="{A4F822CB-B6DB-47CF-88FE-DEE8BBBF730A}" type="pres">
      <dgm:prSet presAssocID="{3E4ABB06-5F85-449D-9E6C-63C6406F0A79}" presName="compNode" presStyleCnt="0"/>
      <dgm:spPr/>
    </dgm:pt>
    <dgm:pt modelId="{F86A40CC-608B-45B4-8882-D8CD3E5404CE}" type="pres">
      <dgm:prSet presAssocID="{3E4ABB06-5F85-449D-9E6C-63C6406F0A79}" presName="iconRect" presStyleLbl="node1" presStyleIdx="1" presStyleCnt="4" custScaleX="185507" custScaleY="185507" custLinFactX="143027" custLinFactNeighborX="200000" custLinFactNeighborY="-36554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 with solid fill"/>
        </a:ext>
      </dgm:extLst>
    </dgm:pt>
    <dgm:pt modelId="{3DEE9F4A-D1DA-4F13-A4B3-864B4BB69FD4}" type="pres">
      <dgm:prSet presAssocID="{3E4ABB06-5F85-449D-9E6C-63C6406F0A79}" presName="spaceRect" presStyleCnt="0"/>
      <dgm:spPr/>
    </dgm:pt>
    <dgm:pt modelId="{E4899686-4C13-43E0-8E7C-6BAEC00BB6BE}" type="pres">
      <dgm:prSet presAssocID="{3E4ABB06-5F85-449D-9E6C-63C6406F0A79}" presName="textRect" presStyleLbl="revTx" presStyleIdx="1" presStyleCnt="4">
        <dgm:presLayoutVars>
          <dgm:chMax val="1"/>
          <dgm:chPref val="1"/>
        </dgm:presLayoutVars>
      </dgm:prSet>
      <dgm:spPr/>
    </dgm:pt>
    <dgm:pt modelId="{F0DBF133-1BD1-43D8-8D60-D2743AC061D8}" type="pres">
      <dgm:prSet presAssocID="{3442555B-617C-4838-93A0-538F1AA2ED43}" presName="sibTrans" presStyleCnt="0"/>
      <dgm:spPr/>
    </dgm:pt>
    <dgm:pt modelId="{7CDE6A73-FC62-46CB-A03C-2E9F02F09280}" type="pres">
      <dgm:prSet presAssocID="{9D73E28B-71B1-47DE-B49D-64BCEB0C7649}" presName="compNode" presStyleCnt="0"/>
      <dgm:spPr/>
    </dgm:pt>
    <dgm:pt modelId="{8C753D39-DCFA-4553-9E94-527370B313A7}" type="pres">
      <dgm:prSet presAssocID="{9D73E28B-71B1-47DE-B49D-64BCEB0C7649}" presName="iconRect" presStyleLbl="node1" presStyleIdx="2" presStyleCnt="4" custScaleX="185507" custScaleY="185507" custLinFactX="200000" custLinFactNeighborX="247443" custLinFactNeighborY="-5152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410A6E1F-977D-4DBB-991E-46FBF79924C8}" type="pres">
      <dgm:prSet presAssocID="{9D73E28B-71B1-47DE-B49D-64BCEB0C7649}" presName="spaceRect" presStyleCnt="0"/>
      <dgm:spPr/>
    </dgm:pt>
    <dgm:pt modelId="{32E98EF1-96B8-4287-B10E-55652C98EA93}" type="pres">
      <dgm:prSet presAssocID="{9D73E28B-71B1-47DE-B49D-64BCEB0C7649}" presName="textRect" presStyleLbl="revTx" presStyleIdx="2" presStyleCnt="4" custLinFactNeighborX="38020" custLinFactNeighborY="1363">
        <dgm:presLayoutVars>
          <dgm:chMax val="1"/>
          <dgm:chPref val="1"/>
        </dgm:presLayoutVars>
      </dgm:prSet>
      <dgm:spPr/>
    </dgm:pt>
    <dgm:pt modelId="{630DE486-2C38-4BDE-8BC0-4E68F7D29BD4}" type="pres">
      <dgm:prSet presAssocID="{845AA572-BE35-467E-9C1A-46B0C39FA8AA}" presName="sibTrans" presStyleCnt="0"/>
      <dgm:spPr/>
    </dgm:pt>
    <dgm:pt modelId="{EBD1EC67-F5A6-41AC-BBE3-F56A422629A2}" type="pres">
      <dgm:prSet presAssocID="{76EC3555-FECC-4F6C-9571-58D96A3BA57A}" presName="compNode" presStyleCnt="0"/>
      <dgm:spPr/>
    </dgm:pt>
    <dgm:pt modelId="{B93D4F65-086A-4FD0-A5AC-773A364B69CB}" type="pres">
      <dgm:prSet presAssocID="{76EC3555-FECC-4F6C-9571-58D96A3BA57A}" presName="iconRect" presStyleLbl="node1" presStyleIdx="3" presStyleCnt="4" custScaleX="185507" custScaleY="185507" custLinFactX="-212954" custLinFactNeighborX="-300000" custLinFactNeighborY="-3289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E5D4F956-0090-4F73-A50E-EA1CE105AC40}" type="pres">
      <dgm:prSet presAssocID="{76EC3555-FECC-4F6C-9571-58D96A3BA57A}" presName="spaceRect" presStyleCnt="0"/>
      <dgm:spPr/>
    </dgm:pt>
    <dgm:pt modelId="{38302C65-4F86-4BEC-AF4B-79735362CEB4}" type="pres">
      <dgm:prSet presAssocID="{76EC3555-FECC-4F6C-9571-58D96A3BA57A}" presName="textRect" presStyleLbl="revTx" presStyleIdx="3" presStyleCnt="4" custLinFactNeighborX="76793" custLinFactNeighborY="1363">
        <dgm:presLayoutVars>
          <dgm:chMax val="1"/>
          <dgm:chPref val="1"/>
        </dgm:presLayoutVars>
      </dgm:prSet>
      <dgm:spPr/>
    </dgm:pt>
  </dgm:ptLst>
  <dgm:cxnLst>
    <dgm:cxn modelId="{7BDEFE05-03B7-4372-8710-FCF9F16E6E37}" type="presOf" srcId="{76EC3555-FECC-4F6C-9571-58D96A3BA57A}" destId="{38302C65-4F86-4BEC-AF4B-79735362CEB4}" srcOrd="0" destOrd="0" presId="urn:microsoft.com/office/officeart/2018/2/layout/IconLabelList"/>
    <dgm:cxn modelId="{7066762A-43F9-47F7-8E25-94D3C8497D4B}" srcId="{39A523D2-07BC-4DA9-9FBA-039E3DF4F3A4}" destId="{9D73E28B-71B1-47DE-B49D-64BCEB0C7649}" srcOrd="2" destOrd="0" parTransId="{704AF835-7EF4-40AE-8C86-9799B0FC3960}" sibTransId="{845AA572-BE35-467E-9C1A-46B0C39FA8AA}"/>
    <dgm:cxn modelId="{1B9F952B-8BB1-457D-BE32-4B9DA34FB87F}" type="presOf" srcId="{9D73E28B-71B1-47DE-B49D-64BCEB0C7649}" destId="{32E98EF1-96B8-4287-B10E-55652C98EA93}" srcOrd="0" destOrd="0" presId="urn:microsoft.com/office/officeart/2018/2/layout/IconLabelList"/>
    <dgm:cxn modelId="{72FECB62-4E6B-42A7-859C-8E3521FE1837}" srcId="{39A523D2-07BC-4DA9-9FBA-039E3DF4F3A4}" destId="{76EC3555-FECC-4F6C-9571-58D96A3BA57A}" srcOrd="3" destOrd="0" parTransId="{972696F6-0001-4BAD-87E7-572015E401D0}" sibTransId="{A2EC6AE1-B02B-47E4-9E93-944D09AB186C}"/>
    <dgm:cxn modelId="{EFB9AA44-131C-47E3-B79E-29210161B700}" type="presOf" srcId="{3E4ABB06-5F85-449D-9E6C-63C6406F0A79}" destId="{E4899686-4C13-43E0-8E7C-6BAEC00BB6BE}" srcOrd="0" destOrd="0" presId="urn:microsoft.com/office/officeart/2018/2/layout/IconLabelList"/>
    <dgm:cxn modelId="{775A4589-3801-41C9-AFD6-53BD6D62381E}" srcId="{39A523D2-07BC-4DA9-9FBA-039E3DF4F3A4}" destId="{3E4ABB06-5F85-449D-9E6C-63C6406F0A79}" srcOrd="1" destOrd="0" parTransId="{57A28732-F0C6-43B8-AAC0-A496CDED4566}" sibTransId="{3442555B-617C-4838-93A0-538F1AA2ED43}"/>
    <dgm:cxn modelId="{2F5B1EAA-0A07-4F30-A122-9B2C9AAB81CE}" type="presOf" srcId="{39A523D2-07BC-4DA9-9FBA-039E3DF4F3A4}" destId="{8ED19C51-2020-4DD3-8FA7-BC71C1471D96}" srcOrd="0" destOrd="0" presId="urn:microsoft.com/office/officeart/2018/2/layout/IconLabelList"/>
    <dgm:cxn modelId="{A513AAAC-1ED7-41AC-A34E-ED547AF5CF84}" srcId="{39A523D2-07BC-4DA9-9FBA-039E3DF4F3A4}" destId="{FA151B63-DD29-45B4-851B-2EF866EE301D}" srcOrd="0" destOrd="0" parTransId="{F60A9BF9-89E5-49A1-AD59-5201C8ABCE00}" sibTransId="{DF0B1F58-81E3-4B5B-AE28-E2FD2BD11DEE}"/>
    <dgm:cxn modelId="{8764C0C6-C0D0-45F9-9EBB-80A8F46B5614}" type="presOf" srcId="{FA151B63-DD29-45B4-851B-2EF866EE301D}" destId="{E807283D-AE8D-4783-BFD7-9DA5FBEE75FE}" srcOrd="0" destOrd="0" presId="urn:microsoft.com/office/officeart/2018/2/layout/IconLabelList"/>
    <dgm:cxn modelId="{77CC40F4-A2DE-48D0-8079-4320DF7A9A4C}" type="presParOf" srcId="{8ED19C51-2020-4DD3-8FA7-BC71C1471D96}" destId="{8760D453-EC6F-45C7-A136-D749C361FED2}" srcOrd="0" destOrd="0" presId="urn:microsoft.com/office/officeart/2018/2/layout/IconLabelList"/>
    <dgm:cxn modelId="{B9C671F1-CC4C-4D91-8FC1-C0480E8A7152}" type="presParOf" srcId="{8760D453-EC6F-45C7-A136-D749C361FED2}" destId="{D78236F7-692C-41D1-A2B5-DA78B05B8B0D}" srcOrd="0" destOrd="0" presId="urn:microsoft.com/office/officeart/2018/2/layout/IconLabelList"/>
    <dgm:cxn modelId="{1A248A7D-20DB-4FEE-B3FA-005137E83EE1}" type="presParOf" srcId="{8760D453-EC6F-45C7-A136-D749C361FED2}" destId="{793C7797-8016-4236-85D0-7C34A1170DB9}" srcOrd="1" destOrd="0" presId="urn:microsoft.com/office/officeart/2018/2/layout/IconLabelList"/>
    <dgm:cxn modelId="{B7983E5B-348B-4FEA-BD3F-6E8B078B02B7}" type="presParOf" srcId="{8760D453-EC6F-45C7-A136-D749C361FED2}" destId="{E807283D-AE8D-4783-BFD7-9DA5FBEE75FE}" srcOrd="2" destOrd="0" presId="urn:microsoft.com/office/officeart/2018/2/layout/IconLabelList"/>
    <dgm:cxn modelId="{985D7DAF-6953-4501-9493-38D91A29822D}" type="presParOf" srcId="{8ED19C51-2020-4DD3-8FA7-BC71C1471D96}" destId="{53898A18-7356-4529-B6CF-1F791E662046}" srcOrd="1" destOrd="0" presId="urn:microsoft.com/office/officeart/2018/2/layout/IconLabelList"/>
    <dgm:cxn modelId="{35793A79-C920-4EED-AFA8-CD01A12A3FE9}" type="presParOf" srcId="{8ED19C51-2020-4DD3-8FA7-BC71C1471D96}" destId="{A4F822CB-B6DB-47CF-88FE-DEE8BBBF730A}" srcOrd="2" destOrd="0" presId="urn:microsoft.com/office/officeart/2018/2/layout/IconLabelList"/>
    <dgm:cxn modelId="{4631810B-8C25-4948-AEA8-8F6355E74F4D}" type="presParOf" srcId="{A4F822CB-B6DB-47CF-88FE-DEE8BBBF730A}" destId="{F86A40CC-608B-45B4-8882-D8CD3E5404CE}" srcOrd="0" destOrd="0" presId="urn:microsoft.com/office/officeart/2018/2/layout/IconLabelList"/>
    <dgm:cxn modelId="{02897345-6635-4BD0-A3A7-F5538C9D284E}" type="presParOf" srcId="{A4F822CB-B6DB-47CF-88FE-DEE8BBBF730A}" destId="{3DEE9F4A-D1DA-4F13-A4B3-864B4BB69FD4}" srcOrd="1" destOrd="0" presId="urn:microsoft.com/office/officeart/2018/2/layout/IconLabelList"/>
    <dgm:cxn modelId="{CE0C261C-70C8-495D-9B0C-2B3687F6AE18}" type="presParOf" srcId="{A4F822CB-B6DB-47CF-88FE-DEE8BBBF730A}" destId="{E4899686-4C13-43E0-8E7C-6BAEC00BB6BE}" srcOrd="2" destOrd="0" presId="urn:microsoft.com/office/officeart/2018/2/layout/IconLabelList"/>
    <dgm:cxn modelId="{4CAB0667-FA6B-4593-8158-1A83649314F9}" type="presParOf" srcId="{8ED19C51-2020-4DD3-8FA7-BC71C1471D96}" destId="{F0DBF133-1BD1-43D8-8D60-D2743AC061D8}" srcOrd="3" destOrd="0" presId="urn:microsoft.com/office/officeart/2018/2/layout/IconLabelList"/>
    <dgm:cxn modelId="{F5724B12-55A9-410F-A87D-A3DDB34FE198}" type="presParOf" srcId="{8ED19C51-2020-4DD3-8FA7-BC71C1471D96}" destId="{7CDE6A73-FC62-46CB-A03C-2E9F02F09280}" srcOrd="4" destOrd="0" presId="urn:microsoft.com/office/officeart/2018/2/layout/IconLabelList"/>
    <dgm:cxn modelId="{FDB809FB-AC36-40A2-8251-0E8D1A597742}" type="presParOf" srcId="{7CDE6A73-FC62-46CB-A03C-2E9F02F09280}" destId="{8C753D39-DCFA-4553-9E94-527370B313A7}" srcOrd="0" destOrd="0" presId="urn:microsoft.com/office/officeart/2018/2/layout/IconLabelList"/>
    <dgm:cxn modelId="{F03E5154-BA20-48F5-97D4-985A88B2F27D}" type="presParOf" srcId="{7CDE6A73-FC62-46CB-A03C-2E9F02F09280}" destId="{410A6E1F-977D-4DBB-991E-46FBF79924C8}" srcOrd="1" destOrd="0" presId="urn:microsoft.com/office/officeart/2018/2/layout/IconLabelList"/>
    <dgm:cxn modelId="{F38FDF33-40B1-492E-BE1D-C630257340EE}" type="presParOf" srcId="{7CDE6A73-FC62-46CB-A03C-2E9F02F09280}" destId="{32E98EF1-96B8-4287-B10E-55652C98EA93}" srcOrd="2" destOrd="0" presId="urn:microsoft.com/office/officeart/2018/2/layout/IconLabelList"/>
    <dgm:cxn modelId="{29C607F6-6788-4092-A512-8FEC7AC66776}" type="presParOf" srcId="{8ED19C51-2020-4DD3-8FA7-BC71C1471D96}" destId="{630DE486-2C38-4BDE-8BC0-4E68F7D29BD4}" srcOrd="5" destOrd="0" presId="urn:microsoft.com/office/officeart/2018/2/layout/IconLabelList"/>
    <dgm:cxn modelId="{5916EBDD-9522-49D3-89FC-B50F335C2056}" type="presParOf" srcId="{8ED19C51-2020-4DD3-8FA7-BC71C1471D96}" destId="{EBD1EC67-F5A6-41AC-BBE3-F56A422629A2}" srcOrd="6" destOrd="0" presId="urn:microsoft.com/office/officeart/2018/2/layout/IconLabelList"/>
    <dgm:cxn modelId="{1307C649-B8C1-4EB1-938F-84FA7511188B}" type="presParOf" srcId="{EBD1EC67-F5A6-41AC-BBE3-F56A422629A2}" destId="{B93D4F65-086A-4FD0-A5AC-773A364B69CB}" srcOrd="0" destOrd="0" presId="urn:microsoft.com/office/officeart/2018/2/layout/IconLabelList"/>
    <dgm:cxn modelId="{1CB9EFCB-58B2-48A1-B6C8-A969BB4B346F}" type="presParOf" srcId="{EBD1EC67-F5A6-41AC-BBE3-F56A422629A2}" destId="{E5D4F956-0090-4F73-A50E-EA1CE105AC40}" srcOrd="1" destOrd="0" presId="urn:microsoft.com/office/officeart/2018/2/layout/IconLabelList"/>
    <dgm:cxn modelId="{839E5490-2E0A-43C2-9771-EC96617C911C}" type="presParOf" srcId="{EBD1EC67-F5A6-41AC-BBE3-F56A422629A2}" destId="{38302C65-4F86-4BEC-AF4B-79735362CEB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543BF9E-A261-43EB-830D-B1847BD99B5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6C22B43-E560-4724-B725-7D5EE42458F7}">
      <dgm:prSet custT="1"/>
      <dgm:spPr/>
      <dgm:t>
        <a:bodyPr/>
        <a:lstStyle/>
        <a:p>
          <a:r>
            <a:rPr lang="en-GB" sz="2800" dirty="0">
              <a:latin typeface="Calibri" panose="020F0502020204030204" pitchFamily="34" charset="0"/>
              <a:cs typeface="Calibri" panose="020F0502020204030204" pitchFamily="34" charset="0"/>
            </a:rPr>
            <a:t>The mental health crisis is structural, not individual</a:t>
          </a:r>
          <a:endParaRPr lang="en-US" sz="28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7EA511C-4A45-4578-84D1-F9BF9533DD47}" type="parTrans" cxnId="{38C5A1F2-E3D3-40F3-83C1-26E259372763}">
      <dgm:prSet/>
      <dgm:spPr/>
      <dgm:t>
        <a:bodyPr/>
        <a:lstStyle/>
        <a:p>
          <a:endParaRPr lang="en-US"/>
        </a:p>
      </dgm:t>
    </dgm:pt>
    <dgm:pt modelId="{F713228B-90D2-4EBE-A720-8AD757BEE822}" type="sibTrans" cxnId="{38C5A1F2-E3D3-40F3-83C1-26E259372763}">
      <dgm:prSet/>
      <dgm:spPr/>
      <dgm:t>
        <a:bodyPr/>
        <a:lstStyle/>
        <a:p>
          <a:endParaRPr lang="en-US"/>
        </a:p>
      </dgm:t>
    </dgm:pt>
    <dgm:pt modelId="{EFAE458D-9E5D-4305-8AA4-34FB54397E1D}">
      <dgm:prSet custT="1"/>
      <dgm:spPr/>
      <dgm:t>
        <a:bodyPr/>
        <a:lstStyle/>
        <a:p>
          <a:r>
            <a:rPr lang="en-GB" sz="2800" dirty="0">
              <a:latin typeface="Calibri" panose="020F0502020204030204" pitchFamily="34" charset="0"/>
              <a:cs typeface="Calibri" panose="020F0502020204030204" pitchFamily="34" charset="0"/>
            </a:rPr>
            <a:t>Short-term solutions like resilience training are not enough</a:t>
          </a:r>
          <a:endParaRPr lang="en-US" sz="28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27A90D1-0284-497A-9986-F3AF6752A464}" type="parTrans" cxnId="{F5B9AA18-8068-403F-B037-CE3682F3B466}">
      <dgm:prSet/>
      <dgm:spPr/>
      <dgm:t>
        <a:bodyPr/>
        <a:lstStyle/>
        <a:p>
          <a:endParaRPr lang="en-US"/>
        </a:p>
      </dgm:t>
    </dgm:pt>
    <dgm:pt modelId="{358A6F80-48DB-4399-AA62-55B70BB765CE}" type="sibTrans" cxnId="{F5B9AA18-8068-403F-B037-CE3682F3B466}">
      <dgm:prSet/>
      <dgm:spPr/>
      <dgm:t>
        <a:bodyPr/>
        <a:lstStyle/>
        <a:p>
          <a:endParaRPr lang="en-US"/>
        </a:p>
      </dgm:t>
    </dgm:pt>
    <dgm:pt modelId="{2C9B8C5C-C43B-4876-A8CE-A1E34FB7B6A4}">
      <dgm:prSet custT="1"/>
      <dgm:spPr/>
      <dgm:t>
        <a:bodyPr/>
        <a:lstStyle/>
        <a:p>
          <a:r>
            <a:rPr lang="en-GB" sz="2800" dirty="0">
              <a:latin typeface="Calibri" panose="020F0502020204030204" pitchFamily="34" charset="0"/>
              <a:cs typeface="Calibri" panose="020F0502020204030204" pitchFamily="34" charset="0"/>
            </a:rPr>
            <a:t>Sustainable HRM is essential for long-term success</a:t>
          </a:r>
          <a:endParaRPr lang="en-US" sz="28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4FEA004-5675-4822-BDE2-EF97ECEC4CD2}" type="parTrans" cxnId="{D35D7906-1929-4FE1-8A28-3199694994AA}">
      <dgm:prSet/>
      <dgm:spPr/>
      <dgm:t>
        <a:bodyPr/>
        <a:lstStyle/>
        <a:p>
          <a:endParaRPr lang="en-US"/>
        </a:p>
      </dgm:t>
    </dgm:pt>
    <dgm:pt modelId="{5B682B2E-4567-45BB-8844-B1577AC8B9E9}" type="sibTrans" cxnId="{D35D7906-1929-4FE1-8A28-3199694994AA}">
      <dgm:prSet/>
      <dgm:spPr/>
      <dgm:t>
        <a:bodyPr/>
        <a:lstStyle/>
        <a:p>
          <a:endParaRPr lang="en-US"/>
        </a:p>
      </dgm:t>
    </dgm:pt>
    <dgm:pt modelId="{0CEB7343-4DE4-4C65-A008-3EF9648AA91B}">
      <dgm:prSet custT="1"/>
      <dgm:spPr/>
      <dgm:t>
        <a:bodyPr/>
        <a:lstStyle/>
        <a:p>
          <a:r>
            <a:rPr lang="en-GB" sz="2800" dirty="0">
              <a:latin typeface="Calibri" panose="020F0502020204030204" pitchFamily="34" charset="0"/>
              <a:cs typeface="Calibri" panose="020F0502020204030204" pitchFamily="34" charset="0"/>
            </a:rPr>
            <a:t>Workforce wellbeing is central to industry survival</a:t>
          </a:r>
          <a:endParaRPr lang="en-US" sz="28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5382E89-D318-4AAD-869D-93FFDF8133FD}" type="parTrans" cxnId="{D3F682D0-293B-4697-B8C9-856DCC0FCFAA}">
      <dgm:prSet/>
      <dgm:spPr/>
      <dgm:t>
        <a:bodyPr/>
        <a:lstStyle/>
        <a:p>
          <a:endParaRPr lang="en-US"/>
        </a:p>
      </dgm:t>
    </dgm:pt>
    <dgm:pt modelId="{27E55859-09BF-4158-B66E-1BFD327B88E4}" type="sibTrans" cxnId="{D3F682D0-293B-4697-B8C9-856DCC0FCFAA}">
      <dgm:prSet/>
      <dgm:spPr/>
      <dgm:t>
        <a:bodyPr/>
        <a:lstStyle/>
        <a:p>
          <a:endParaRPr lang="en-US"/>
        </a:p>
      </dgm:t>
    </dgm:pt>
    <dgm:pt modelId="{E52779E8-DAC5-43BD-8DC2-271EA93BB2CD}" type="pres">
      <dgm:prSet presAssocID="{6543BF9E-A261-43EB-830D-B1847BD99B5E}" presName="linear" presStyleCnt="0">
        <dgm:presLayoutVars>
          <dgm:animLvl val="lvl"/>
          <dgm:resizeHandles val="exact"/>
        </dgm:presLayoutVars>
      </dgm:prSet>
      <dgm:spPr/>
    </dgm:pt>
    <dgm:pt modelId="{DB51DD2F-EA86-4623-89AB-50A48318E8E1}" type="pres">
      <dgm:prSet presAssocID="{96C22B43-E560-4724-B725-7D5EE42458F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ABF70F3-5F5F-47F0-B215-0AC4EC1173B5}" type="pres">
      <dgm:prSet presAssocID="{F713228B-90D2-4EBE-A720-8AD757BEE822}" presName="spacer" presStyleCnt="0"/>
      <dgm:spPr/>
    </dgm:pt>
    <dgm:pt modelId="{79F6E488-2AE6-4B9F-9A3E-298AEA7E39A9}" type="pres">
      <dgm:prSet presAssocID="{EFAE458D-9E5D-4305-8AA4-34FB54397E1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0C7188A-0B89-4E62-A8B0-0BBE0E1787D2}" type="pres">
      <dgm:prSet presAssocID="{358A6F80-48DB-4399-AA62-55B70BB765CE}" presName="spacer" presStyleCnt="0"/>
      <dgm:spPr/>
    </dgm:pt>
    <dgm:pt modelId="{E05F6AFB-B6E8-412F-8BF0-171F0019D225}" type="pres">
      <dgm:prSet presAssocID="{2C9B8C5C-C43B-4876-A8CE-A1E34FB7B6A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31DD177-9819-422C-9E3A-BD2BA668A753}" type="pres">
      <dgm:prSet presAssocID="{5B682B2E-4567-45BB-8844-B1577AC8B9E9}" presName="spacer" presStyleCnt="0"/>
      <dgm:spPr/>
    </dgm:pt>
    <dgm:pt modelId="{DA9D2DF7-A879-4185-B2CC-CCA71811F420}" type="pres">
      <dgm:prSet presAssocID="{0CEB7343-4DE4-4C65-A008-3EF9648AA91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35D7906-1929-4FE1-8A28-3199694994AA}" srcId="{6543BF9E-A261-43EB-830D-B1847BD99B5E}" destId="{2C9B8C5C-C43B-4876-A8CE-A1E34FB7B6A4}" srcOrd="2" destOrd="0" parTransId="{54FEA004-5675-4822-BDE2-EF97ECEC4CD2}" sibTransId="{5B682B2E-4567-45BB-8844-B1577AC8B9E9}"/>
    <dgm:cxn modelId="{F5B9AA18-8068-403F-B037-CE3682F3B466}" srcId="{6543BF9E-A261-43EB-830D-B1847BD99B5E}" destId="{EFAE458D-9E5D-4305-8AA4-34FB54397E1D}" srcOrd="1" destOrd="0" parTransId="{B27A90D1-0284-497A-9986-F3AF6752A464}" sibTransId="{358A6F80-48DB-4399-AA62-55B70BB765CE}"/>
    <dgm:cxn modelId="{D2AFB44A-FCAF-40A8-88D1-DDE2E13210AB}" type="presOf" srcId="{0CEB7343-4DE4-4C65-A008-3EF9648AA91B}" destId="{DA9D2DF7-A879-4185-B2CC-CCA71811F420}" srcOrd="0" destOrd="0" presId="urn:microsoft.com/office/officeart/2005/8/layout/vList2"/>
    <dgm:cxn modelId="{A96280C8-881B-424B-8E05-9BAFD717B62C}" type="presOf" srcId="{96C22B43-E560-4724-B725-7D5EE42458F7}" destId="{DB51DD2F-EA86-4623-89AB-50A48318E8E1}" srcOrd="0" destOrd="0" presId="urn:microsoft.com/office/officeart/2005/8/layout/vList2"/>
    <dgm:cxn modelId="{F5069DC8-4155-47B6-A463-21D0E85E52A9}" type="presOf" srcId="{6543BF9E-A261-43EB-830D-B1847BD99B5E}" destId="{E52779E8-DAC5-43BD-8DC2-271EA93BB2CD}" srcOrd="0" destOrd="0" presId="urn:microsoft.com/office/officeart/2005/8/layout/vList2"/>
    <dgm:cxn modelId="{D3F682D0-293B-4697-B8C9-856DCC0FCFAA}" srcId="{6543BF9E-A261-43EB-830D-B1847BD99B5E}" destId="{0CEB7343-4DE4-4C65-A008-3EF9648AA91B}" srcOrd="3" destOrd="0" parTransId="{85382E89-D318-4AAD-869D-93FFDF8133FD}" sibTransId="{27E55859-09BF-4158-B66E-1BFD327B88E4}"/>
    <dgm:cxn modelId="{15D693EE-59B6-4AB3-804D-78513F5A51BC}" type="presOf" srcId="{2C9B8C5C-C43B-4876-A8CE-A1E34FB7B6A4}" destId="{E05F6AFB-B6E8-412F-8BF0-171F0019D225}" srcOrd="0" destOrd="0" presId="urn:microsoft.com/office/officeart/2005/8/layout/vList2"/>
    <dgm:cxn modelId="{3933D1EF-99A9-4CBA-9B81-7BCDA6F4BEC4}" type="presOf" srcId="{EFAE458D-9E5D-4305-8AA4-34FB54397E1D}" destId="{79F6E488-2AE6-4B9F-9A3E-298AEA7E39A9}" srcOrd="0" destOrd="0" presId="urn:microsoft.com/office/officeart/2005/8/layout/vList2"/>
    <dgm:cxn modelId="{38C5A1F2-E3D3-40F3-83C1-26E259372763}" srcId="{6543BF9E-A261-43EB-830D-B1847BD99B5E}" destId="{96C22B43-E560-4724-B725-7D5EE42458F7}" srcOrd="0" destOrd="0" parTransId="{97EA511C-4A45-4578-84D1-F9BF9533DD47}" sibTransId="{F713228B-90D2-4EBE-A720-8AD757BEE822}"/>
    <dgm:cxn modelId="{EED31ECD-948F-4CEA-A8A3-C88CF074FBE8}" type="presParOf" srcId="{E52779E8-DAC5-43BD-8DC2-271EA93BB2CD}" destId="{DB51DD2F-EA86-4623-89AB-50A48318E8E1}" srcOrd="0" destOrd="0" presId="urn:microsoft.com/office/officeart/2005/8/layout/vList2"/>
    <dgm:cxn modelId="{76A02592-06AA-4FC9-BF4E-AE78AF8AF0C5}" type="presParOf" srcId="{E52779E8-DAC5-43BD-8DC2-271EA93BB2CD}" destId="{6ABF70F3-5F5F-47F0-B215-0AC4EC1173B5}" srcOrd="1" destOrd="0" presId="urn:microsoft.com/office/officeart/2005/8/layout/vList2"/>
    <dgm:cxn modelId="{349949A5-6C78-42A7-88DB-D2F5C8BC5B02}" type="presParOf" srcId="{E52779E8-DAC5-43BD-8DC2-271EA93BB2CD}" destId="{79F6E488-2AE6-4B9F-9A3E-298AEA7E39A9}" srcOrd="2" destOrd="0" presId="urn:microsoft.com/office/officeart/2005/8/layout/vList2"/>
    <dgm:cxn modelId="{FB2C6126-7EA3-45FB-8B0B-7560221F257E}" type="presParOf" srcId="{E52779E8-DAC5-43BD-8DC2-271EA93BB2CD}" destId="{70C7188A-0B89-4E62-A8B0-0BBE0E1787D2}" srcOrd="3" destOrd="0" presId="urn:microsoft.com/office/officeart/2005/8/layout/vList2"/>
    <dgm:cxn modelId="{723E62A0-EBAD-476B-A23C-BD60A3A99C0B}" type="presParOf" srcId="{E52779E8-DAC5-43BD-8DC2-271EA93BB2CD}" destId="{E05F6AFB-B6E8-412F-8BF0-171F0019D225}" srcOrd="4" destOrd="0" presId="urn:microsoft.com/office/officeart/2005/8/layout/vList2"/>
    <dgm:cxn modelId="{54BDBB25-85E0-484C-9155-C2695A61A30F}" type="presParOf" srcId="{E52779E8-DAC5-43BD-8DC2-271EA93BB2CD}" destId="{031DD177-9819-422C-9E3A-BD2BA668A753}" srcOrd="5" destOrd="0" presId="urn:microsoft.com/office/officeart/2005/8/layout/vList2"/>
    <dgm:cxn modelId="{87F4C38B-D2BD-4701-8726-FA22B32501B9}" type="presParOf" srcId="{E52779E8-DAC5-43BD-8DC2-271EA93BB2CD}" destId="{DA9D2DF7-A879-4185-B2CC-CCA71811F42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73FED1-32E9-4176-9A1F-D66C19EB8434}">
      <dsp:nvSpPr>
        <dsp:cNvPr id="0" name=""/>
        <dsp:cNvSpPr/>
      </dsp:nvSpPr>
      <dsp:spPr>
        <a:xfrm>
          <a:off x="798765" y="603020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2D1A1C-CF32-4ECB-A339-EA9ABA06EBD4}">
      <dsp:nvSpPr>
        <dsp:cNvPr id="0" name=""/>
        <dsp:cNvSpPr/>
      </dsp:nvSpPr>
      <dsp:spPr>
        <a:xfrm>
          <a:off x="169888" y="1742900"/>
          <a:ext cx="1800000" cy="1555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Calibri" panose="020F0502020204030204" pitchFamily="34" charset="0"/>
              <a:cs typeface="Calibri" panose="020F0502020204030204" pitchFamily="34" charset="0"/>
            </a:rPr>
            <a:t>Burnout in UK hospitality is systemically produced</a:t>
          </a:r>
          <a:endParaRPr lang="en-US" sz="2000" b="1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169888" y="1742900"/>
        <a:ext cx="1800000" cy="1555312"/>
      </dsp:txXfrm>
    </dsp:sp>
    <dsp:sp modelId="{C726750A-DEC0-4060-ACE0-219B85427658}">
      <dsp:nvSpPr>
        <dsp:cNvPr id="0" name=""/>
        <dsp:cNvSpPr/>
      </dsp:nvSpPr>
      <dsp:spPr>
        <a:xfrm>
          <a:off x="2803038" y="723548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B1B026-5063-4B45-8EBC-658155501B59}">
      <dsp:nvSpPr>
        <dsp:cNvPr id="0" name=""/>
        <dsp:cNvSpPr/>
      </dsp:nvSpPr>
      <dsp:spPr>
        <a:xfrm>
          <a:off x="2284888" y="1742900"/>
          <a:ext cx="1800000" cy="1555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Calibri" panose="020F0502020204030204" pitchFamily="34" charset="0"/>
              <a:cs typeface="Calibri" panose="020F0502020204030204" pitchFamily="34" charset="0"/>
            </a:rPr>
            <a:t>Emotional labour is institutionalised through “service with a smile”</a:t>
          </a:r>
          <a:endParaRPr lang="en-US" sz="2000" b="1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284888" y="1742900"/>
        <a:ext cx="1800000" cy="1555312"/>
      </dsp:txXfrm>
    </dsp:sp>
    <dsp:sp modelId="{AB4A2937-41B3-44CE-A340-6682A64217A7}">
      <dsp:nvSpPr>
        <dsp:cNvPr id="0" name=""/>
        <dsp:cNvSpPr/>
      </dsp:nvSpPr>
      <dsp:spPr>
        <a:xfrm>
          <a:off x="6910848" y="642532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EF4792-C832-4DCA-977B-A858A6440349}">
      <dsp:nvSpPr>
        <dsp:cNvPr id="0" name=""/>
        <dsp:cNvSpPr/>
      </dsp:nvSpPr>
      <dsp:spPr>
        <a:xfrm>
          <a:off x="4399888" y="1742900"/>
          <a:ext cx="1800000" cy="1555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Calibri" panose="020F0502020204030204" pitchFamily="34" charset="0"/>
              <a:cs typeface="Calibri" panose="020F0502020204030204" pitchFamily="34" charset="0"/>
            </a:rPr>
            <a:t>Staff are required to “perform happiness”</a:t>
          </a:r>
          <a:endParaRPr lang="en-US" sz="2000" b="1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399888" y="1742900"/>
        <a:ext cx="1800000" cy="1555312"/>
      </dsp:txXfrm>
    </dsp:sp>
    <dsp:sp modelId="{58F75A54-8FDF-4F28-BCBF-4FD76B9C4D27}">
      <dsp:nvSpPr>
        <dsp:cNvPr id="0" name=""/>
        <dsp:cNvSpPr/>
      </dsp:nvSpPr>
      <dsp:spPr>
        <a:xfrm>
          <a:off x="4974917" y="651377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D58AF3-A8E7-4B83-AEA1-F9972CC14413}">
      <dsp:nvSpPr>
        <dsp:cNvPr id="0" name=""/>
        <dsp:cNvSpPr/>
      </dsp:nvSpPr>
      <dsp:spPr>
        <a:xfrm>
          <a:off x="6514888" y="1742900"/>
          <a:ext cx="1800000" cy="1555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Calibri" panose="020F0502020204030204" pitchFamily="34" charset="0"/>
              <a:cs typeface="Calibri" panose="020F0502020204030204" pitchFamily="34" charset="0"/>
            </a:rPr>
            <a:t>This is not an individual weakness – it is a structural failure</a:t>
          </a:r>
          <a:endParaRPr lang="en-US" sz="2000" b="1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6514888" y="1742900"/>
        <a:ext cx="1800000" cy="15553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4DDC8-86F0-4FF2-AAEA-E22C7C1B99E7}">
      <dsp:nvSpPr>
        <dsp:cNvPr id="0" name=""/>
        <dsp:cNvSpPr/>
      </dsp:nvSpPr>
      <dsp:spPr>
        <a:xfrm>
          <a:off x="0" y="0"/>
          <a:ext cx="75558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56A576-1926-4424-B421-CC7FB7590211}">
      <dsp:nvSpPr>
        <dsp:cNvPr id="0" name=""/>
        <dsp:cNvSpPr/>
      </dsp:nvSpPr>
      <dsp:spPr>
        <a:xfrm>
          <a:off x="0" y="0"/>
          <a:ext cx="7555831" cy="637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Labour leakage and sector abandonment (Kang et al., 2024</a:t>
          </a:r>
          <a:r>
            <a:rPr lang="en-GB" sz="2400" kern="1200" dirty="0"/>
            <a:t>)</a:t>
          </a:r>
          <a:endParaRPr lang="en-US" sz="2400" kern="1200" dirty="0"/>
        </a:p>
      </dsp:txBody>
      <dsp:txXfrm>
        <a:off x="0" y="0"/>
        <a:ext cx="7555831" cy="637673"/>
      </dsp:txXfrm>
    </dsp:sp>
    <dsp:sp modelId="{20A2F699-85E5-4537-8994-0AACEA9AF895}">
      <dsp:nvSpPr>
        <dsp:cNvPr id="0" name=""/>
        <dsp:cNvSpPr/>
      </dsp:nvSpPr>
      <dsp:spPr>
        <a:xfrm>
          <a:off x="0" y="637673"/>
          <a:ext cx="75558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19127C-7637-4BDD-B029-00DE24D7A88C}">
      <dsp:nvSpPr>
        <dsp:cNvPr id="0" name=""/>
        <dsp:cNvSpPr/>
      </dsp:nvSpPr>
      <dsp:spPr>
        <a:xfrm>
          <a:off x="0" y="637673"/>
          <a:ext cx="7555831" cy="637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High turnover increases costs for hotels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637673"/>
        <a:ext cx="7555831" cy="637673"/>
      </dsp:txXfrm>
    </dsp:sp>
    <dsp:sp modelId="{503D6D88-E603-4E64-8B49-CC755D7932F1}">
      <dsp:nvSpPr>
        <dsp:cNvPr id="0" name=""/>
        <dsp:cNvSpPr/>
      </dsp:nvSpPr>
      <dsp:spPr>
        <a:xfrm>
          <a:off x="0" y="1275347"/>
          <a:ext cx="75558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614142-63C6-4007-BF7B-7CE1E88B5D65}">
      <dsp:nvSpPr>
        <dsp:cNvPr id="0" name=""/>
        <dsp:cNvSpPr/>
      </dsp:nvSpPr>
      <dsp:spPr>
        <a:xfrm>
          <a:off x="0" y="1275347"/>
          <a:ext cx="7555831" cy="637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Service quality declines when staff are exhausted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1275347"/>
        <a:ext cx="7555831" cy="637673"/>
      </dsp:txXfrm>
    </dsp:sp>
    <dsp:sp modelId="{6CC9321C-1CC4-4B55-B5DD-EB05CA6D9B78}">
      <dsp:nvSpPr>
        <dsp:cNvPr id="0" name=""/>
        <dsp:cNvSpPr/>
      </dsp:nvSpPr>
      <dsp:spPr>
        <a:xfrm>
          <a:off x="0" y="1913020"/>
          <a:ext cx="755583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AFA348-86BD-4708-8392-0F71A2621E8D}">
      <dsp:nvSpPr>
        <dsp:cNvPr id="0" name=""/>
        <dsp:cNvSpPr/>
      </dsp:nvSpPr>
      <dsp:spPr>
        <a:xfrm>
          <a:off x="0" y="1913020"/>
          <a:ext cx="7555831" cy="637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Mental health is a business sustainability issue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1913020"/>
        <a:ext cx="7555831" cy="6376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2CF779-09F6-41DC-99FD-E712060BF7A1}">
      <dsp:nvSpPr>
        <dsp:cNvPr id="0" name=""/>
        <dsp:cNvSpPr/>
      </dsp:nvSpPr>
      <dsp:spPr>
        <a:xfrm>
          <a:off x="0" y="50461"/>
          <a:ext cx="8422105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Emotional labour leads to frustration and detachment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8100" y="78561"/>
        <a:ext cx="8365905" cy="519439"/>
      </dsp:txXfrm>
    </dsp:sp>
    <dsp:sp modelId="{DB31BE3D-1E68-4A26-9569-78E0C0AFBF1E}">
      <dsp:nvSpPr>
        <dsp:cNvPr id="0" name=""/>
        <dsp:cNvSpPr/>
      </dsp:nvSpPr>
      <dsp:spPr>
        <a:xfrm>
          <a:off x="0" y="695221"/>
          <a:ext cx="8422105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Job insecurity creates constant anxiety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8100" y="723321"/>
        <a:ext cx="8365905" cy="519439"/>
      </dsp:txXfrm>
    </dsp:sp>
    <dsp:sp modelId="{85625CC1-83B7-49F8-B8F5-0085588EE636}">
      <dsp:nvSpPr>
        <dsp:cNvPr id="0" name=""/>
        <dsp:cNvSpPr/>
      </dsp:nvSpPr>
      <dsp:spPr>
        <a:xfrm>
          <a:off x="0" y="1339981"/>
          <a:ext cx="8422105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Mental health stigma prevents employees from speaking up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8100" y="1368081"/>
        <a:ext cx="8365905" cy="519439"/>
      </dsp:txXfrm>
    </dsp:sp>
    <dsp:sp modelId="{90576114-E21C-495E-B01D-F86121AAE3EA}">
      <dsp:nvSpPr>
        <dsp:cNvPr id="0" name=""/>
        <dsp:cNvSpPr/>
      </dsp:nvSpPr>
      <dsp:spPr>
        <a:xfrm>
          <a:off x="0" y="1984741"/>
          <a:ext cx="8422105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AI monitoring increases pressure and stress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8100" y="2012841"/>
        <a:ext cx="8365905" cy="5194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4A87D0-51BB-4B35-B220-5D9C80EC3008}">
      <dsp:nvSpPr>
        <dsp:cNvPr id="0" name=""/>
        <dsp:cNvSpPr/>
      </dsp:nvSpPr>
      <dsp:spPr>
        <a:xfrm>
          <a:off x="0" y="98764"/>
          <a:ext cx="7047397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Calibri" panose="020F0502020204030204" pitchFamily="34" charset="0"/>
              <a:cs typeface="Calibri" panose="020F0502020204030204" pitchFamily="34" charset="0"/>
            </a:rPr>
            <a:t>25+ peer-reviewed sources (2020–2026)</a:t>
          </a:r>
          <a:endParaRPr lang="en-US" sz="32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9399" y="158163"/>
        <a:ext cx="6928599" cy="1098002"/>
      </dsp:txXfrm>
    </dsp:sp>
    <dsp:sp modelId="{50926DB0-1FE2-4EAB-B46A-39E07C88F3D5}">
      <dsp:nvSpPr>
        <dsp:cNvPr id="0" name=""/>
        <dsp:cNvSpPr/>
      </dsp:nvSpPr>
      <dsp:spPr>
        <a:xfrm>
          <a:off x="0" y="1315564"/>
          <a:ext cx="7047397" cy="2489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3755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PESTLE – analysis to examine external pressures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SWOT – analysis to examine strategic position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5-Whys –  identify root causes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>
              <a:latin typeface="Calibri" panose="020F0502020204030204" pitchFamily="34" charset="0"/>
              <a:cs typeface="Calibri" panose="020F0502020204030204" pitchFamily="34" charset="0"/>
            </a:rPr>
            <a:t>Service-Profit Chain – link wellbeing to profit</a:t>
          </a:r>
          <a:endParaRPr lang="en-US" sz="2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1315564"/>
        <a:ext cx="7047397" cy="24891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8236F7-692C-41D1-A2B5-DA78B05B8B0D}">
      <dsp:nvSpPr>
        <dsp:cNvPr id="0" name=""/>
        <dsp:cNvSpPr/>
      </dsp:nvSpPr>
      <dsp:spPr>
        <a:xfrm>
          <a:off x="1663742" y="0"/>
          <a:ext cx="1079998" cy="107999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07283D-AE8D-4783-BFD7-9DA5FBEE75FE}">
      <dsp:nvSpPr>
        <dsp:cNvPr id="0" name=""/>
        <dsp:cNvSpPr/>
      </dsp:nvSpPr>
      <dsp:spPr>
        <a:xfrm>
          <a:off x="1627687" y="1324377"/>
          <a:ext cx="1293750" cy="1132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Political</a:t>
          </a:r>
          <a:b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• Post-Brexit labour shortages intensify workload</a:t>
          </a:r>
          <a:endParaRPr lang="en-US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1627687" y="1324377"/>
        <a:ext cx="1293750" cy="1132031"/>
      </dsp:txXfrm>
    </dsp:sp>
    <dsp:sp modelId="{F86A40CC-608B-45B4-8882-D8CD3E5404CE}">
      <dsp:nvSpPr>
        <dsp:cNvPr id="0" name=""/>
        <dsp:cNvSpPr/>
      </dsp:nvSpPr>
      <dsp:spPr>
        <a:xfrm>
          <a:off x="5596576" y="0"/>
          <a:ext cx="1079998" cy="107999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899686-4C13-43E0-8E7C-6BAEC00BB6BE}">
      <dsp:nvSpPr>
        <dsp:cNvPr id="0" name=""/>
        <dsp:cNvSpPr/>
      </dsp:nvSpPr>
      <dsp:spPr>
        <a:xfrm>
          <a:off x="3492640" y="1308948"/>
          <a:ext cx="1293750" cy="1132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Economic</a:t>
          </a:r>
          <a:b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• Cost-of-living crisis increases financial anxiety</a:t>
          </a:r>
          <a:endParaRPr lang="en-US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492640" y="1308948"/>
        <a:ext cx="1293750" cy="1132031"/>
      </dsp:txXfrm>
    </dsp:sp>
    <dsp:sp modelId="{8C753D39-DCFA-4553-9E94-527370B313A7}">
      <dsp:nvSpPr>
        <dsp:cNvPr id="0" name=""/>
        <dsp:cNvSpPr/>
      </dsp:nvSpPr>
      <dsp:spPr>
        <a:xfrm>
          <a:off x="7724630" y="0"/>
          <a:ext cx="1079998" cy="107999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E98EF1-96B8-4287-B10E-55652C98EA93}">
      <dsp:nvSpPr>
        <dsp:cNvPr id="0" name=""/>
        <dsp:cNvSpPr/>
      </dsp:nvSpPr>
      <dsp:spPr>
        <a:xfrm>
          <a:off x="5504680" y="1324377"/>
          <a:ext cx="1293750" cy="1132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Technological</a:t>
          </a:r>
          <a:b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• AI monitoring creates feeling of constant surveillance</a:t>
          </a:r>
          <a:endParaRPr lang="en-US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504680" y="1324377"/>
        <a:ext cx="1293750" cy="1132031"/>
      </dsp:txXfrm>
    </dsp:sp>
    <dsp:sp modelId="{B93D4F65-086A-4FD0-A5AC-773A364B69CB}">
      <dsp:nvSpPr>
        <dsp:cNvPr id="0" name=""/>
        <dsp:cNvSpPr/>
      </dsp:nvSpPr>
      <dsp:spPr>
        <a:xfrm>
          <a:off x="3653475" y="0"/>
          <a:ext cx="1079998" cy="107999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302C65-4F86-4BEC-AF4B-79735362CEB4}">
      <dsp:nvSpPr>
        <dsp:cNvPr id="0" name=""/>
        <dsp:cNvSpPr/>
      </dsp:nvSpPr>
      <dsp:spPr>
        <a:xfrm>
          <a:off x="7526462" y="1324377"/>
          <a:ext cx="1293750" cy="1132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Legal</a:t>
          </a:r>
          <a:b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en-GB" sz="2000" kern="1200" dirty="0">
              <a:latin typeface="Calibri" panose="020F0502020204030204" pitchFamily="34" charset="0"/>
              <a:cs typeface="Calibri" panose="020F0502020204030204" pitchFamily="34" charset="0"/>
            </a:rPr>
            <a:t>• Growing responsibility for psychological safety</a:t>
          </a:r>
          <a:endParaRPr lang="en-US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7526462" y="1324377"/>
        <a:ext cx="1293750" cy="11320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51DD2F-EA86-4623-89AB-50A48318E8E1}">
      <dsp:nvSpPr>
        <dsp:cNvPr id="0" name=""/>
        <dsp:cNvSpPr/>
      </dsp:nvSpPr>
      <dsp:spPr>
        <a:xfrm>
          <a:off x="0" y="37300"/>
          <a:ext cx="8847073" cy="692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alibri" panose="020F0502020204030204" pitchFamily="34" charset="0"/>
              <a:cs typeface="Calibri" panose="020F0502020204030204" pitchFamily="34" charset="0"/>
            </a:rPr>
            <a:t>The mental health crisis is structural, not individual</a:t>
          </a:r>
          <a:endParaRPr lang="en-US" sz="28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71112"/>
        <a:ext cx="8779449" cy="625016"/>
      </dsp:txXfrm>
    </dsp:sp>
    <dsp:sp modelId="{79F6E488-2AE6-4B9F-9A3E-298AEA7E39A9}">
      <dsp:nvSpPr>
        <dsp:cNvPr id="0" name=""/>
        <dsp:cNvSpPr/>
      </dsp:nvSpPr>
      <dsp:spPr>
        <a:xfrm>
          <a:off x="0" y="836500"/>
          <a:ext cx="8847073" cy="692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alibri" panose="020F0502020204030204" pitchFamily="34" charset="0"/>
              <a:cs typeface="Calibri" panose="020F0502020204030204" pitchFamily="34" charset="0"/>
            </a:rPr>
            <a:t>Short-term solutions like resilience training are not enough</a:t>
          </a:r>
          <a:endParaRPr lang="en-US" sz="28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870312"/>
        <a:ext cx="8779449" cy="625016"/>
      </dsp:txXfrm>
    </dsp:sp>
    <dsp:sp modelId="{E05F6AFB-B6E8-412F-8BF0-171F0019D225}">
      <dsp:nvSpPr>
        <dsp:cNvPr id="0" name=""/>
        <dsp:cNvSpPr/>
      </dsp:nvSpPr>
      <dsp:spPr>
        <a:xfrm>
          <a:off x="0" y="1635700"/>
          <a:ext cx="8847073" cy="692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alibri" panose="020F0502020204030204" pitchFamily="34" charset="0"/>
              <a:cs typeface="Calibri" panose="020F0502020204030204" pitchFamily="34" charset="0"/>
            </a:rPr>
            <a:t>Sustainable HRM is essential for long-term success</a:t>
          </a:r>
          <a:endParaRPr lang="en-US" sz="28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1669512"/>
        <a:ext cx="8779449" cy="625016"/>
      </dsp:txXfrm>
    </dsp:sp>
    <dsp:sp modelId="{DA9D2DF7-A879-4185-B2CC-CCA71811F420}">
      <dsp:nvSpPr>
        <dsp:cNvPr id="0" name=""/>
        <dsp:cNvSpPr/>
      </dsp:nvSpPr>
      <dsp:spPr>
        <a:xfrm>
          <a:off x="0" y="2434900"/>
          <a:ext cx="8847073" cy="692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alibri" panose="020F0502020204030204" pitchFamily="34" charset="0"/>
              <a:cs typeface="Calibri" panose="020F0502020204030204" pitchFamily="34" charset="0"/>
            </a:rPr>
            <a:t>Workforce wellbeing is central to industry survival</a:t>
          </a:r>
          <a:endParaRPr lang="en-US" sz="28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12" y="2468712"/>
        <a:ext cx="8779449" cy="625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2-25T15:27:35.54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CCCCD-F4D5-4BE1-9B00-9F3B5E80378E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09485A-0D7B-4FF5-9F7A-E97ABAB71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894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626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064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079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938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499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252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041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4900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305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915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73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0185B-3EDC-4A04-B48D-065AB5035DD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452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084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794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336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401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010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791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659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566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17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821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078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50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7288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889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189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9923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54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GlowDiffused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775E860-C7B9-401B-AFEE-C10001D04D2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1F9395B-5B7C-4CF7-9F11-CBA69753A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188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  <p:sldLayoutId id="2147483942" r:id="rId12"/>
    <p:sldLayoutId id="2147483943" r:id="rId13"/>
    <p:sldLayoutId id="2147483944" r:id="rId14"/>
    <p:sldLayoutId id="2147483945" r:id="rId15"/>
    <p:sldLayoutId id="2147483946" r:id="rId16"/>
    <p:sldLayoutId id="214748394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sv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6.svg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6.svg"/><Relationship Id="rId9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6.svg"/><Relationship Id="rId9" Type="http://schemas.microsoft.com/office/2007/relationships/diagramDrawing" Target="../diagrams/drawing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6.svg"/><Relationship Id="rId9" Type="http://schemas.microsoft.com/office/2007/relationships/diagramDrawing" Target="../diagrams/drawin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13" Type="http://schemas.openxmlformats.org/officeDocument/2006/relationships/image" Target="../media/image31.png"/><Relationship Id="rId3" Type="http://schemas.openxmlformats.org/officeDocument/2006/relationships/image" Target="../media/image5.png"/><Relationship Id="rId7" Type="http://schemas.openxmlformats.org/officeDocument/2006/relationships/image" Target="../media/image25.png"/><Relationship Id="rId12" Type="http://schemas.openxmlformats.org/officeDocument/2006/relationships/image" Target="../media/image30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customXml" Target="../ink/ink1.xml"/><Relationship Id="rId10" Type="http://schemas.openxmlformats.org/officeDocument/2006/relationships/image" Target="../media/image28.svg"/><Relationship Id="rId4" Type="http://schemas.openxmlformats.org/officeDocument/2006/relationships/image" Target="../media/image6.svg"/><Relationship Id="rId9" Type="http://schemas.openxmlformats.org/officeDocument/2006/relationships/image" Target="../media/image27.png"/><Relationship Id="rId14" Type="http://schemas.openxmlformats.org/officeDocument/2006/relationships/image" Target="../media/image3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6.svg"/><Relationship Id="rId9" Type="http://schemas.microsoft.com/office/2007/relationships/diagramDrawing" Target="../diagrams/drawin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1271067" y="498915"/>
            <a:ext cx="9999202" cy="20313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0000"/>
                </a:solidFill>
                <a:latin typeface="Calibri" panose="020F0502020204030204" pitchFamily="34" charset="0"/>
                <a:ea typeface="Times New Roman Bold"/>
                <a:cs typeface="Calibri" panose="020F0502020204030204" pitchFamily="34" charset="0"/>
                <a:sym typeface="Times New Roman Bold"/>
              </a:rPr>
              <a:t>A Critical Analysis of Structural Causes and Management Responses to the Mental Health Crisis in the UK Hotel Sector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210765" y="3853354"/>
            <a:ext cx="8854632" cy="2533258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square" lIns="0" tIns="0" rIns="0" bIns="0" rtlCol="0" anchor="t">
            <a:spAutoFit/>
          </a:bodyPr>
          <a:lstStyle/>
          <a:p>
            <a:r>
              <a:rPr lang="en-US" sz="2400" b="1" spc="329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LAVINIA MIHALOIU STUDENT </a:t>
            </a:r>
          </a:p>
          <a:p>
            <a:r>
              <a:rPr lang="en-US" sz="2400" b="1" spc="329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ID: 2113467</a:t>
            </a:r>
          </a:p>
          <a:p>
            <a:pPr>
              <a:lnSpc>
                <a:spcPts val="2146"/>
              </a:lnSpc>
            </a:pPr>
            <a:endParaRPr lang="en-US" sz="2400" spc="329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r>
              <a:rPr lang="en-US" sz="2400" b="1" spc="329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BMIH6001.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 Contemporary Themes in Hospitality</a:t>
            </a:r>
          </a:p>
          <a:p>
            <a:pPr>
              <a:lnSpc>
                <a:spcPts val="2146"/>
              </a:lnSpc>
            </a:pPr>
            <a:endParaRPr lang="en-US" sz="2400" spc="329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r>
              <a:rPr lang="en-US" sz="2400" b="1" spc="329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BA (Hons)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International Hospitality Management</a:t>
            </a:r>
            <a:endParaRPr lang="en-US" sz="2400" b="1" spc="329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>
              <a:lnSpc>
                <a:spcPts val="2146"/>
              </a:lnSpc>
            </a:pPr>
            <a:endParaRPr lang="en-US" sz="2400" spc="329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>
              <a:lnSpc>
                <a:spcPts val="2146"/>
              </a:lnSpc>
            </a:pPr>
            <a:endParaRPr lang="en-US" sz="1533" spc="329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" name="TextBox 4">
            <a:extLst>
              <a:ext uri="{FF2B5EF4-FFF2-40B4-BE49-F238E27FC236}">
                <a16:creationId xmlns:a16="http://schemas.microsoft.com/office/drawing/2014/main" id="{E69A2EF8-5C58-163E-3F1E-9B5A4EF6C030}"/>
              </a:ext>
            </a:extLst>
          </p:cNvPr>
          <p:cNvSpPr txBox="1"/>
          <p:nvPr/>
        </p:nvSpPr>
        <p:spPr>
          <a:xfrm>
            <a:off x="-44769" y="57439"/>
            <a:ext cx="12236769" cy="605161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1400"/>
              </a:lnSpc>
            </a:pPr>
            <a:endParaRPr sz="12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23" name="TextBox 23"/>
          <p:cNvSpPr txBox="1"/>
          <p:nvPr/>
        </p:nvSpPr>
        <p:spPr>
          <a:xfrm>
            <a:off x="2835154" y="622435"/>
            <a:ext cx="6302507" cy="7491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64"/>
              </a:lnSpc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The Structural Problem</a:t>
            </a:r>
            <a:endParaRPr lang="en-US" sz="4800" b="1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02</a:t>
            </a:r>
          </a:p>
        </p:txBody>
      </p:sp>
      <p:graphicFrame>
        <p:nvGraphicFramePr>
          <p:cNvPr id="36" name="TextBox 29">
            <a:extLst>
              <a:ext uri="{FF2B5EF4-FFF2-40B4-BE49-F238E27FC236}">
                <a16:creationId xmlns:a16="http://schemas.microsoft.com/office/drawing/2014/main" id="{6CC3D560-7612-1B4C-8731-52A5D014FC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8417182"/>
              </p:ext>
            </p:extLst>
          </p:nvPr>
        </p:nvGraphicFramePr>
        <p:xfrm>
          <a:off x="1469451" y="1672965"/>
          <a:ext cx="8484777" cy="3813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8" name="TextBox 8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851941" y="619423"/>
            <a:ext cx="7255042" cy="2346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64"/>
              </a:lnSpc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Why This Matters Strategically</a:t>
            </a:r>
            <a:endParaRPr lang="en-US" sz="4800" b="1" dirty="0">
              <a:solidFill>
                <a:srgbClr val="000000"/>
              </a:solidFill>
              <a:latin typeface="Calibri" panose="020F0502020204030204" pitchFamily="34" charset="0"/>
              <a:ea typeface="Times New Roman Bold"/>
              <a:cs typeface="Calibri" panose="020F0502020204030204" pitchFamily="34" charset="0"/>
              <a:sym typeface="Times New Roman Bold"/>
            </a:endParaRPr>
          </a:p>
          <a:p>
            <a:pPr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</p:txBody>
      </p:sp>
      <p:graphicFrame>
        <p:nvGraphicFramePr>
          <p:cNvPr id="39" name="Content Placeholder 2">
            <a:extLst>
              <a:ext uri="{FF2B5EF4-FFF2-40B4-BE49-F238E27FC236}">
                <a16:creationId xmlns:a16="http://schemas.microsoft.com/office/drawing/2014/main" id="{DA1ED4C9-5F81-BBAD-22B0-4796BF8FBE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0065743"/>
              </p:ext>
            </p:extLst>
          </p:nvPr>
        </p:nvGraphicFramePr>
        <p:xfrm>
          <a:off x="2990837" y="3273802"/>
          <a:ext cx="7555831" cy="2550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25" name="TextBox 25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04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455064" y="4981301"/>
            <a:ext cx="2441786" cy="886447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333"/>
              </a:lnSpc>
            </a:pPr>
            <a:endParaRPr lang="en-US" sz="1666" spc="-33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570525" y="3836958"/>
            <a:ext cx="2441786" cy="886447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333"/>
              </a:lnSpc>
            </a:pPr>
            <a:endParaRPr lang="en-US" sz="1666" spc="-33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3837BE0-A845-152C-B970-52853CE8E6EB}"/>
              </a:ext>
            </a:extLst>
          </p:cNvPr>
          <p:cNvSpPr txBox="1"/>
          <p:nvPr/>
        </p:nvSpPr>
        <p:spPr>
          <a:xfrm>
            <a:off x="1565628" y="724119"/>
            <a:ext cx="97659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From Coping to Structural Causation</a:t>
            </a:r>
          </a:p>
        </p:txBody>
      </p:sp>
      <p:graphicFrame>
        <p:nvGraphicFramePr>
          <p:cNvPr id="40" name="TextBox 37">
            <a:extLst>
              <a:ext uri="{FF2B5EF4-FFF2-40B4-BE49-F238E27FC236}">
                <a16:creationId xmlns:a16="http://schemas.microsoft.com/office/drawing/2014/main" id="{3ECC6C0E-B6B6-0148-F164-AAF9865C3C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3913327"/>
              </p:ext>
            </p:extLst>
          </p:nvPr>
        </p:nvGraphicFramePr>
        <p:xfrm>
          <a:off x="2382253" y="2592729"/>
          <a:ext cx="8422105" cy="2610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1" name="TextBox 11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05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816768" y="442736"/>
            <a:ext cx="9529011" cy="23137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64"/>
              </a:lnSpc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Methodology: Secondary Structural Analysis</a:t>
            </a:r>
          </a:p>
          <a:p>
            <a:pPr algn="ctr">
              <a:lnSpc>
                <a:spcPts val="6064"/>
              </a:lnSpc>
            </a:pPr>
            <a:endParaRPr lang="en-US" sz="4800" b="1" dirty="0">
              <a:solidFill>
                <a:srgbClr val="000000"/>
              </a:solidFill>
              <a:latin typeface="Calibri" panose="020F0502020204030204" pitchFamily="34" charset="0"/>
              <a:ea typeface="Times New Roman Bold"/>
              <a:cs typeface="Calibri" panose="020F0502020204030204" pitchFamily="34" charset="0"/>
              <a:sym typeface="Times New Roman Bold"/>
            </a:endParaRPr>
          </a:p>
        </p:txBody>
      </p:sp>
      <p:graphicFrame>
        <p:nvGraphicFramePr>
          <p:cNvPr id="43" name="TextBox 38">
            <a:extLst>
              <a:ext uri="{FF2B5EF4-FFF2-40B4-BE49-F238E27FC236}">
                <a16:creationId xmlns:a16="http://schemas.microsoft.com/office/drawing/2014/main" id="{B28B3ACC-5258-68DC-49C9-0219D29350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6004140"/>
              </p:ext>
            </p:extLst>
          </p:nvPr>
        </p:nvGraphicFramePr>
        <p:xfrm>
          <a:off x="2572301" y="2164520"/>
          <a:ext cx="7047397" cy="390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29" name="TextBox 29"/>
          <p:cNvSpPr txBox="1"/>
          <p:nvPr/>
        </p:nvSpPr>
        <p:spPr>
          <a:xfrm>
            <a:off x="9139194" y="301736"/>
            <a:ext cx="868781" cy="164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400"/>
              </a:lnSpc>
              <a:spcBef>
                <a:spcPct val="0"/>
              </a:spcBef>
            </a:pPr>
            <a:r>
              <a:rPr lang="en-US" sz="1000" spc="-2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97862F4-B5CE-41E0-B09B-6E32213262CB}"/>
              </a:ext>
            </a:extLst>
          </p:cNvPr>
          <p:cNvSpPr txBox="1"/>
          <p:nvPr/>
        </p:nvSpPr>
        <p:spPr>
          <a:xfrm>
            <a:off x="2586674" y="301736"/>
            <a:ext cx="742130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PESTLE:  Macro Drivers of Mental Distress</a:t>
            </a:r>
          </a:p>
        </p:txBody>
      </p:sp>
      <p:graphicFrame>
        <p:nvGraphicFramePr>
          <p:cNvPr id="43" name="TextBox 38">
            <a:extLst>
              <a:ext uri="{FF2B5EF4-FFF2-40B4-BE49-F238E27FC236}">
                <a16:creationId xmlns:a16="http://schemas.microsoft.com/office/drawing/2014/main" id="{5ABAAC00-58D7-FD81-28A4-A88C098F28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8207025"/>
              </p:ext>
            </p:extLst>
          </p:nvPr>
        </p:nvGraphicFramePr>
        <p:xfrm>
          <a:off x="1053297" y="2546078"/>
          <a:ext cx="9799188" cy="2616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-44769" y="57439"/>
            <a:ext cx="12236769" cy="605161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1400"/>
              </a:lnSpc>
            </a:pPr>
            <a:endParaRPr sz="1200"/>
          </a:p>
        </p:txBody>
      </p:sp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5" name="TextBox 15"/>
          <p:cNvSpPr txBox="1"/>
          <p:nvPr/>
        </p:nvSpPr>
        <p:spPr>
          <a:xfrm>
            <a:off x="7401631" y="1103826"/>
            <a:ext cx="6182069" cy="15645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  <a:p>
            <a:pPr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07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140EE29-C37D-45D9-D560-CC24C02EE898}"/>
              </a:ext>
            </a:extLst>
          </p:cNvPr>
          <p:cNvSpPr txBox="1"/>
          <p:nvPr/>
        </p:nvSpPr>
        <p:spPr>
          <a:xfrm>
            <a:off x="2158249" y="57439"/>
            <a:ext cx="942189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SWOT: Strategic Internal and External Drivers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288FC75-0C7A-7C29-5CF7-51F67297B12D}"/>
              </a:ext>
            </a:extLst>
          </p:cNvPr>
          <p:cNvSpPr txBox="1"/>
          <p:nvPr/>
        </p:nvSpPr>
        <p:spPr>
          <a:xfrm>
            <a:off x="2185459" y="2209794"/>
            <a:ext cx="857577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       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Strength</a:t>
            </a:r>
            <a:b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• Emotionally skilled workforce capable of high-value service</a:t>
            </a:r>
          </a:p>
          <a:p>
            <a:pPr lvl="1"/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Weakness</a:t>
            </a:r>
            <a:b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• Hierarchical management and mental health stigma</a:t>
            </a:r>
          </a:p>
          <a:p>
            <a:pPr lvl="1"/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Opportunity</a:t>
            </a:r>
            <a:b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Cobotic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integration to reduce physical and cognitive overload</a:t>
            </a:r>
          </a:p>
          <a:p>
            <a:pPr lvl="1"/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Threat</a:t>
            </a:r>
            <a:b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• Permanent labour leakage to retail and tech sectors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260ACC13-B825-49F3-93DE-C8B8F2FA3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F947B31F-CA03-4793-845D-FD86BABC1A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7">
              <a:extLst>
                <a:ext uri="{FF2B5EF4-FFF2-40B4-BE49-F238E27FC236}">
                  <a16:creationId xmlns:a16="http://schemas.microsoft.com/office/drawing/2014/main" id="{DCDDE94D-F78C-4A48-AEA6-E922FC99A1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8">
              <a:extLst>
                <a:ext uri="{FF2B5EF4-FFF2-40B4-BE49-F238E27FC236}">
                  <a16:creationId xmlns:a16="http://schemas.microsoft.com/office/drawing/2014/main" id="{3445A886-F3CA-4DE4-90D7-535F9707B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A8999CB6-C053-418B-AE37-E470804D2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0">
              <a:extLst>
                <a:ext uri="{FF2B5EF4-FFF2-40B4-BE49-F238E27FC236}">
                  <a16:creationId xmlns:a16="http://schemas.microsoft.com/office/drawing/2014/main" id="{81EA3E26-BFCD-4396-AE8A-2A9828BFFB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1">
              <a:extLst>
                <a:ext uri="{FF2B5EF4-FFF2-40B4-BE49-F238E27FC236}">
                  <a16:creationId xmlns:a16="http://schemas.microsoft.com/office/drawing/2014/main" id="{5F9BC582-73A6-4D8A-8738-E36476489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6AD30037-67ED-4367-9BE0-45787510B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3DA0DE79-4588-B437-3D39-D0F5C5A077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7" r="30770"/>
          <a:stretch>
            <a:fillRect/>
          </a:stretch>
        </p:blipFill>
        <p:spPr>
          <a:xfrm>
            <a:off x="6923790" y="-9518"/>
            <a:ext cx="5299077" cy="6857990"/>
          </a:xfrm>
          <a:custGeom>
            <a:avLst/>
            <a:gdLst/>
            <a:ahLst/>
            <a:cxnLst/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50841A4E-5BC1-44B4-83CF-D524E8AEA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54" name="Freeform 6">
              <a:extLst>
                <a:ext uri="{FF2B5EF4-FFF2-40B4-BE49-F238E27FC236}">
                  <a16:creationId xmlns:a16="http://schemas.microsoft.com/office/drawing/2014/main" id="{BF371BCC-8954-44E2-8C4F-29DC18872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7">
              <a:extLst>
                <a:ext uri="{FF2B5EF4-FFF2-40B4-BE49-F238E27FC236}">
                  <a16:creationId xmlns:a16="http://schemas.microsoft.com/office/drawing/2014/main" id="{CD3505BE-B420-41C5-BE34-3E7652D37A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8">
              <a:extLst>
                <a:ext uri="{FF2B5EF4-FFF2-40B4-BE49-F238E27FC236}">
                  <a16:creationId xmlns:a16="http://schemas.microsoft.com/office/drawing/2014/main" id="{4B68A05B-A78B-4D59-8CF9-1900731A2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9">
              <a:extLst>
                <a:ext uri="{FF2B5EF4-FFF2-40B4-BE49-F238E27FC236}">
                  <a16:creationId xmlns:a16="http://schemas.microsoft.com/office/drawing/2014/main" id="{84D57A01-C112-4FF2-B5ED-0B762AAD9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10">
              <a:extLst>
                <a:ext uri="{FF2B5EF4-FFF2-40B4-BE49-F238E27FC236}">
                  <a16:creationId xmlns:a16="http://schemas.microsoft.com/office/drawing/2014/main" id="{6CCCCDF1-5D4F-4CA1-8400-DFBB96BB0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11">
              <a:extLst>
                <a:ext uri="{FF2B5EF4-FFF2-40B4-BE49-F238E27FC236}">
                  <a16:creationId xmlns:a16="http://schemas.microsoft.com/office/drawing/2014/main" id="{20A090B2-5344-43CD-BC70-A6D44F15E8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72274857-DD2F-FB8E-FB11-84DE6266E969}"/>
              </a:ext>
            </a:extLst>
          </p:cNvPr>
          <p:cNvSpPr txBox="1"/>
          <p:nvPr/>
        </p:nvSpPr>
        <p:spPr>
          <a:xfrm>
            <a:off x="0" y="-9518"/>
            <a:ext cx="8137003" cy="1752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ln w="3175" cmpd="sng">
                  <a:noFill/>
                </a:ln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Root Cause Analysis – 5 Whys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05796CD-E21F-513C-3D87-C53E95BC638B}"/>
              </a:ext>
            </a:extLst>
          </p:cNvPr>
          <p:cNvSpPr txBox="1"/>
          <p:nvPr/>
        </p:nvSpPr>
        <p:spPr>
          <a:xfrm>
            <a:off x="150812" y="3124199"/>
            <a:ext cx="7284742" cy="30397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3" name="TextBox 13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  <a:spcAft>
                <a:spcPts val="600"/>
              </a:spcAft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08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78C74F-27BC-80F1-A71F-81AFD0C0DFDC}"/>
              </a:ext>
            </a:extLst>
          </p:cNvPr>
          <p:cNvSpPr txBox="1"/>
          <p:nvPr/>
        </p:nvSpPr>
        <p:spPr>
          <a:xfrm>
            <a:off x="1356872" y="1581150"/>
            <a:ext cx="496728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Why stress?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↓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Work overload</a:t>
            </a:r>
          </a:p>
          <a:p>
            <a:pPr>
              <a:buNone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Why overload?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↓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Staff shortages</a:t>
            </a:r>
          </a:p>
          <a:p>
            <a:pPr>
              <a:buNone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Why shortages?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↓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Toxic sector reputation</a:t>
            </a:r>
          </a:p>
          <a:p>
            <a:pPr>
              <a:buNone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Why toxic?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↓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Guest-first culture at employee expense</a:t>
            </a:r>
          </a:p>
          <a:p>
            <a:pPr>
              <a:buNone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ROOT CAUSE:</a:t>
            </a:r>
            <a:b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b="1" dirty="0">
                <a:latin typeface="Calibri" panose="020F0502020204030204" pitchFamily="34" charset="0"/>
                <a:cs typeface="Calibri" panose="020F0502020204030204" pitchFamily="34" charset="0"/>
              </a:rPr>
              <a:t>Absence of Sustainable HRM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3" name="TextBox 13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09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979271" y="299938"/>
            <a:ext cx="8938163" cy="31290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64"/>
              </a:lnSpc>
            </a:pPr>
            <a:r>
              <a:rPr lang="en-US" sz="4800" b="1" dirty="0">
                <a:solidFill>
                  <a:srgbClr val="000000"/>
                </a:solidFill>
                <a:latin typeface="Calibri" panose="020F0502020204030204" pitchFamily="34" charset="0"/>
                <a:ea typeface="Times New Roman Bold"/>
                <a:cs typeface="Calibri" panose="020F0502020204030204" pitchFamily="34" charset="0"/>
                <a:sym typeface="Times New Roman Bold"/>
              </a:rPr>
              <a:t>The Service-Profit Chain &amp; Hidden Costs</a:t>
            </a:r>
          </a:p>
          <a:p>
            <a:pPr algn="ctr"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  <a:p>
            <a:pPr algn="ctr"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847FC2F-26D1-CB93-7D24-F7F259C30525}"/>
              </a:ext>
            </a:extLst>
          </p:cNvPr>
          <p:cNvGrpSpPr/>
          <p:nvPr/>
        </p:nvGrpSpPr>
        <p:grpSpPr>
          <a:xfrm>
            <a:off x="1814054" y="2883797"/>
            <a:ext cx="9268596" cy="2899422"/>
            <a:chOff x="1819571" y="2907547"/>
            <a:chExt cx="9268596" cy="2899422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3638A19-6C33-E770-6DAE-5AF2379BE079}"/>
                </a:ext>
              </a:extLst>
            </p:cNvPr>
            <p:cNvSpPr/>
            <p:nvPr/>
          </p:nvSpPr>
          <p:spPr>
            <a:xfrm>
              <a:off x="4753107" y="2957638"/>
              <a:ext cx="1249468" cy="1249468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54D0E33-A746-9C12-FC1B-25C473947DEC}"/>
                </a:ext>
              </a:extLst>
            </p:cNvPr>
            <p:cNvSpPr/>
            <p:nvPr/>
          </p:nvSpPr>
          <p:spPr>
            <a:xfrm>
              <a:off x="9439280" y="2908321"/>
              <a:ext cx="1249468" cy="1249468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ED0B803-A6FC-68D9-6AF1-411E2EE7F268}"/>
                </a:ext>
              </a:extLst>
            </p:cNvPr>
            <p:cNvSpPr/>
            <p:nvPr/>
          </p:nvSpPr>
          <p:spPr>
            <a:xfrm>
              <a:off x="2209920" y="2974918"/>
              <a:ext cx="1249468" cy="1249468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5DD6561-7369-13CD-2D0D-4435D0F2A308}"/>
                </a:ext>
              </a:extLst>
            </p:cNvPr>
            <p:cNvSpPr/>
            <p:nvPr/>
          </p:nvSpPr>
          <p:spPr>
            <a:xfrm>
              <a:off x="1819571" y="4546969"/>
              <a:ext cx="2048308" cy="1260000"/>
            </a:xfrm>
            <a:custGeom>
              <a:avLst/>
              <a:gdLst>
                <a:gd name="csX0" fmla="*/ 0 w 2048308"/>
                <a:gd name="csY0" fmla="*/ 0 h 1260000"/>
                <a:gd name="csX1" fmla="*/ 2048308 w 2048308"/>
                <a:gd name="csY1" fmla="*/ 0 h 1260000"/>
                <a:gd name="csX2" fmla="*/ 2048308 w 2048308"/>
                <a:gd name="csY2" fmla="*/ 1260000 h 1260000"/>
                <a:gd name="csX3" fmla="*/ 0 w 2048308"/>
                <a:gd name="csY3" fmla="*/ 1260000 h 1260000"/>
                <a:gd name="csX4" fmla="*/ 0 w 2048308"/>
                <a:gd name="csY4" fmla="*/ 0 h 12600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2048308" h="1260000">
                  <a:moveTo>
                    <a:pt x="0" y="0"/>
                  </a:moveTo>
                  <a:lnTo>
                    <a:pt x="2048308" y="0"/>
                  </a:lnTo>
                  <a:lnTo>
                    <a:pt x="2048308" y="1260000"/>
                  </a:lnTo>
                  <a:lnTo>
                    <a:pt x="0" y="126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8890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  <a:defRPr cap="all"/>
              </a:pPr>
              <a:r>
                <a:rPr lang="en-GB" sz="2000" b="1" kern="1200">
                  <a:latin typeface="Calibri" panose="020F0502020204030204" pitchFamily="34" charset="0"/>
                  <a:cs typeface="Calibri" panose="020F0502020204030204" pitchFamily="34" charset="0"/>
                </a:rPr>
                <a:t>Employee dissatisfaction reduces service quality</a:t>
              </a:r>
              <a:endParaRPr lang="en-US" sz="2000" b="1" kern="120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55CFD93-FA54-2696-8428-4EFDB58EFBF3}"/>
                </a:ext>
              </a:extLst>
            </p:cNvPr>
            <p:cNvSpPr/>
            <p:nvPr/>
          </p:nvSpPr>
          <p:spPr>
            <a:xfrm>
              <a:off x="7114308" y="2907547"/>
              <a:ext cx="1249468" cy="1249468"/>
            </a:xfrm>
            <a:prstGeom prst="ellipse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F598E37-AC86-CF9C-E3BD-8FC5BA27E2B3}"/>
                </a:ext>
              </a:extLst>
            </p:cNvPr>
            <p:cNvSpPr/>
            <p:nvPr/>
          </p:nvSpPr>
          <p:spPr>
            <a:xfrm>
              <a:off x="4226334" y="4546969"/>
              <a:ext cx="2048308" cy="1260000"/>
            </a:xfrm>
            <a:custGeom>
              <a:avLst/>
              <a:gdLst>
                <a:gd name="csX0" fmla="*/ 0 w 2048308"/>
                <a:gd name="csY0" fmla="*/ 0 h 1260000"/>
                <a:gd name="csX1" fmla="*/ 2048308 w 2048308"/>
                <a:gd name="csY1" fmla="*/ 0 h 1260000"/>
                <a:gd name="csX2" fmla="*/ 2048308 w 2048308"/>
                <a:gd name="csY2" fmla="*/ 1260000 h 1260000"/>
                <a:gd name="csX3" fmla="*/ 0 w 2048308"/>
                <a:gd name="csY3" fmla="*/ 1260000 h 1260000"/>
                <a:gd name="csX4" fmla="*/ 0 w 2048308"/>
                <a:gd name="csY4" fmla="*/ 0 h 12600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2048308" h="1260000">
                  <a:moveTo>
                    <a:pt x="0" y="0"/>
                  </a:moveTo>
                  <a:lnTo>
                    <a:pt x="2048308" y="0"/>
                  </a:lnTo>
                  <a:lnTo>
                    <a:pt x="2048308" y="1260000"/>
                  </a:lnTo>
                  <a:lnTo>
                    <a:pt x="0" y="126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8890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  <a:defRPr cap="all"/>
              </a:pPr>
              <a:r>
                <a:rPr lang="en-GB" sz="2000" b="1" kern="1200">
                  <a:latin typeface="Calibri" panose="020F0502020204030204" pitchFamily="34" charset="0"/>
                  <a:cs typeface="Calibri" panose="020F0502020204030204" pitchFamily="34" charset="0"/>
                </a:rPr>
                <a:t>Emotional exhaustion weakens authenticity</a:t>
              </a:r>
              <a:endParaRPr lang="en-US" sz="2000" b="1" kern="120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EE23000-74DE-5D91-484F-EDCA14438017}"/>
                </a:ext>
              </a:extLst>
            </p:cNvPr>
            <p:cNvSpPr/>
            <p:nvPr/>
          </p:nvSpPr>
          <p:spPr>
            <a:xfrm>
              <a:off x="6633097" y="4546969"/>
              <a:ext cx="2048308" cy="1260000"/>
            </a:xfrm>
            <a:custGeom>
              <a:avLst/>
              <a:gdLst>
                <a:gd name="csX0" fmla="*/ 0 w 2048308"/>
                <a:gd name="csY0" fmla="*/ 0 h 1260000"/>
                <a:gd name="csX1" fmla="*/ 2048308 w 2048308"/>
                <a:gd name="csY1" fmla="*/ 0 h 1260000"/>
                <a:gd name="csX2" fmla="*/ 2048308 w 2048308"/>
                <a:gd name="csY2" fmla="*/ 1260000 h 1260000"/>
                <a:gd name="csX3" fmla="*/ 0 w 2048308"/>
                <a:gd name="csY3" fmla="*/ 1260000 h 1260000"/>
                <a:gd name="csX4" fmla="*/ 0 w 2048308"/>
                <a:gd name="csY4" fmla="*/ 0 h 12600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2048308" h="1260000">
                  <a:moveTo>
                    <a:pt x="0" y="0"/>
                  </a:moveTo>
                  <a:lnTo>
                    <a:pt x="2048308" y="0"/>
                  </a:lnTo>
                  <a:lnTo>
                    <a:pt x="2048308" y="1260000"/>
                  </a:lnTo>
                  <a:lnTo>
                    <a:pt x="0" y="126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8890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  <a:defRPr cap="all"/>
              </a:pPr>
              <a:r>
                <a:rPr lang="en-GB" sz="2000" b="1" kern="1200">
                  <a:latin typeface="Calibri" panose="020F0502020204030204" pitchFamily="34" charset="0"/>
                  <a:cs typeface="Calibri" panose="020F0502020204030204" pitchFamily="34" charset="0"/>
                </a:rPr>
                <a:t>Guest experience becomes less genuine</a:t>
              </a:r>
              <a:endParaRPr lang="en-US" sz="2000" b="1" kern="120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755AEBBE-2163-7289-7A73-C2CCEBF04D80}"/>
                </a:ext>
              </a:extLst>
            </p:cNvPr>
            <p:cNvSpPr/>
            <p:nvPr/>
          </p:nvSpPr>
          <p:spPr>
            <a:xfrm>
              <a:off x="9039859" y="4546969"/>
              <a:ext cx="2048308" cy="1260000"/>
            </a:xfrm>
            <a:custGeom>
              <a:avLst/>
              <a:gdLst>
                <a:gd name="csX0" fmla="*/ 0 w 2048308"/>
                <a:gd name="csY0" fmla="*/ 0 h 1260000"/>
                <a:gd name="csX1" fmla="*/ 2048308 w 2048308"/>
                <a:gd name="csY1" fmla="*/ 0 h 1260000"/>
                <a:gd name="csX2" fmla="*/ 2048308 w 2048308"/>
                <a:gd name="csY2" fmla="*/ 1260000 h 1260000"/>
                <a:gd name="csX3" fmla="*/ 0 w 2048308"/>
                <a:gd name="csY3" fmla="*/ 1260000 h 1260000"/>
                <a:gd name="csX4" fmla="*/ 0 w 2048308"/>
                <a:gd name="csY4" fmla="*/ 0 h 12600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2048308" h="1260000">
                  <a:moveTo>
                    <a:pt x="0" y="0"/>
                  </a:moveTo>
                  <a:lnTo>
                    <a:pt x="2048308" y="0"/>
                  </a:lnTo>
                  <a:lnTo>
                    <a:pt x="2048308" y="1260000"/>
                  </a:lnTo>
                  <a:lnTo>
                    <a:pt x="0" y="126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8890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  <a:defRPr cap="all"/>
              </a:pPr>
              <a:r>
                <a:rPr lang="en-GB" sz="2000" b="1" kern="1200">
                  <a:latin typeface="Calibri" panose="020F0502020204030204" pitchFamily="34" charset="0"/>
                  <a:cs typeface="Calibri" panose="020F0502020204030204" pitchFamily="34" charset="0"/>
                </a:rPr>
                <a:t>Brand value and profit are at risk</a:t>
              </a:r>
              <a:endParaRPr lang="en-US" sz="2000" b="1" kern="120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6FB6ADA-C47C-B81C-31DC-BA9E9519FE76}"/>
                  </a:ext>
                </a:extLst>
              </p14:cNvPr>
              <p14:cNvContentPartPr/>
              <p14:nvPr/>
            </p14:nvContentPartPr>
            <p14:xfrm>
              <a:off x="2650151" y="3599649"/>
              <a:ext cx="360" cy="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6FB6ADA-C47C-B81C-31DC-BA9E9519FE7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44031" y="3593529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Graphic 21" descr="Tired face outline with solid fill">
            <a:extLst>
              <a:ext uri="{FF2B5EF4-FFF2-40B4-BE49-F238E27FC236}">
                <a16:creationId xmlns:a16="http://schemas.microsoft.com/office/drawing/2014/main" id="{4D9ED0F5-A0B8-E60D-6750-5A86D8D2BE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381008" y="3144775"/>
            <a:ext cx="914400" cy="914400"/>
          </a:xfrm>
          <a:prstGeom prst="rect">
            <a:avLst/>
          </a:prstGeom>
        </p:spPr>
      </p:pic>
      <p:pic>
        <p:nvPicPr>
          <p:cNvPr id="24" name="Graphic 23" descr="Drama outline">
            <a:extLst>
              <a:ext uri="{FF2B5EF4-FFF2-40B4-BE49-F238E27FC236}">
                <a16:creationId xmlns:a16="http://schemas.microsoft.com/office/drawing/2014/main" id="{44B9BF22-6CA6-95FD-37A2-8ECA9C36D7D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29316" y="3089782"/>
            <a:ext cx="914400" cy="914400"/>
          </a:xfrm>
          <a:prstGeom prst="rect">
            <a:avLst/>
          </a:prstGeom>
        </p:spPr>
      </p:pic>
      <p:pic>
        <p:nvPicPr>
          <p:cNvPr id="26" name="Graphic 25" descr="Chat outline">
            <a:extLst>
              <a:ext uri="{FF2B5EF4-FFF2-40B4-BE49-F238E27FC236}">
                <a16:creationId xmlns:a16="http://schemas.microsoft.com/office/drawing/2014/main" id="{EC42D765-5ACB-7F05-BE12-252DE79F3A6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322831" y="3140961"/>
            <a:ext cx="914400" cy="914400"/>
          </a:xfrm>
          <a:prstGeom prst="rect">
            <a:avLst/>
          </a:prstGeom>
        </p:spPr>
      </p:pic>
      <p:pic>
        <p:nvPicPr>
          <p:cNvPr id="28" name="Graphic 27" descr="Downward trend graph outline">
            <a:extLst>
              <a:ext uri="{FF2B5EF4-FFF2-40B4-BE49-F238E27FC236}">
                <a16:creationId xmlns:a16="http://schemas.microsoft.com/office/drawing/2014/main" id="{6A5E2837-EE6D-31AA-A089-676274DC4EF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662936" y="3037959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Arrow: Pentagon 59">
            <a:extLst>
              <a:ext uri="{FF2B5EF4-FFF2-40B4-BE49-F238E27FC236}">
                <a16:creationId xmlns:a16="http://schemas.microsoft.com/office/drawing/2014/main" id="{58FE8A37-A4B5-AC27-FBFE-7839F9FE2E1F}"/>
              </a:ext>
            </a:extLst>
          </p:cNvPr>
          <p:cNvSpPr/>
          <p:nvPr/>
        </p:nvSpPr>
        <p:spPr>
          <a:xfrm>
            <a:off x="3943505" y="3726369"/>
            <a:ext cx="6109212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Arrow: Pentagon 49">
            <a:extLst>
              <a:ext uri="{FF2B5EF4-FFF2-40B4-BE49-F238E27FC236}">
                <a16:creationId xmlns:a16="http://schemas.microsoft.com/office/drawing/2014/main" id="{1B660AE4-780A-5343-9861-13A9D8436712}"/>
              </a:ext>
            </a:extLst>
          </p:cNvPr>
          <p:cNvSpPr/>
          <p:nvPr/>
        </p:nvSpPr>
        <p:spPr>
          <a:xfrm>
            <a:off x="3903166" y="3076972"/>
            <a:ext cx="6620720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Arrow: Pentagon 47">
            <a:extLst>
              <a:ext uri="{FF2B5EF4-FFF2-40B4-BE49-F238E27FC236}">
                <a16:creationId xmlns:a16="http://schemas.microsoft.com/office/drawing/2014/main" id="{A360118B-9C28-BDDE-8F59-00FE8DD34F8A}"/>
              </a:ext>
            </a:extLst>
          </p:cNvPr>
          <p:cNvSpPr/>
          <p:nvPr/>
        </p:nvSpPr>
        <p:spPr>
          <a:xfrm>
            <a:off x="4098397" y="2718652"/>
            <a:ext cx="6620720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id="{1E07C32F-1723-A687-0470-762C46B5BEC2}"/>
              </a:ext>
            </a:extLst>
          </p:cNvPr>
          <p:cNvSpPr/>
          <p:nvPr/>
        </p:nvSpPr>
        <p:spPr>
          <a:xfrm>
            <a:off x="4126409" y="2614422"/>
            <a:ext cx="5775326" cy="79815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Arrow: Pentagon 36">
            <a:extLst>
              <a:ext uri="{FF2B5EF4-FFF2-40B4-BE49-F238E27FC236}">
                <a16:creationId xmlns:a16="http://schemas.microsoft.com/office/drawing/2014/main" id="{39411B9A-766F-8531-B518-74F5938D0708}"/>
              </a:ext>
            </a:extLst>
          </p:cNvPr>
          <p:cNvSpPr/>
          <p:nvPr/>
        </p:nvSpPr>
        <p:spPr>
          <a:xfrm>
            <a:off x="3868738" y="3769825"/>
            <a:ext cx="6620720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C8A29A5C-7CED-78A1-633E-A40C2F3D0C69}"/>
              </a:ext>
            </a:extLst>
          </p:cNvPr>
          <p:cNvSpPr/>
          <p:nvPr/>
        </p:nvSpPr>
        <p:spPr>
          <a:xfrm>
            <a:off x="3868738" y="3270165"/>
            <a:ext cx="6620720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4F295EAB-6B71-AE39-5303-82728BF8D657}"/>
              </a:ext>
            </a:extLst>
          </p:cNvPr>
          <p:cNvSpPr/>
          <p:nvPr/>
        </p:nvSpPr>
        <p:spPr>
          <a:xfrm>
            <a:off x="3843867" y="2785533"/>
            <a:ext cx="6620720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260ACC13-B825-49F3-93DE-C8B8F2FA3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79" name="Freeform 6">
              <a:extLst>
                <a:ext uri="{FF2B5EF4-FFF2-40B4-BE49-F238E27FC236}">
                  <a16:creationId xmlns:a16="http://schemas.microsoft.com/office/drawing/2014/main" id="{F947B31F-CA03-4793-845D-FD86BABC1A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7">
              <a:extLst>
                <a:ext uri="{FF2B5EF4-FFF2-40B4-BE49-F238E27FC236}">
                  <a16:creationId xmlns:a16="http://schemas.microsoft.com/office/drawing/2014/main" id="{DCDDE94D-F78C-4A48-AEA6-E922FC99A1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8">
              <a:extLst>
                <a:ext uri="{FF2B5EF4-FFF2-40B4-BE49-F238E27FC236}">
                  <a16:creationId xmlns:a16="http://schemas.microsoft.com/office/drawing/2014/main" id="{3445A886-F3CA-4DE4-90D7-535F9707B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9">
              <a:extLst>
                <a:ext uri="{FF2B5EF4-FFF2-40B4-BE49-F238E27FC236}">
                  <a16:creationId xmlns:a16="http://schemas.microsoft.com/office/drawing/2014/main" id="{A8999CB6-C053-418B-AE37-E470804D2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10">
              <a:extLst>
                <a:ext uri="{FF2B5EF4-FFF2-40B4-BE49-F238E27FC236}">
                  <a16:creationId xmlns:a16="http://schemas.microsoft.com/office/drawing/2014/main" id="{81EA3E26-BFCD-4396-AE8A-2A9828BFFB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11">
              <a:extLst>
                <a:ext uri="{FF2B5EF4-FFF2-40B4-BE49-F238E27FC236}">
                  <a16:creationId xmlns:a16="http://schemas.microsoft.com/office/drawing/2014/main" id="{5F9BC582-73A6-4D8A-8738-E36476489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85428F22-76B3-4107-AADE-3F9EC95FD3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5346FBCF-5353-4172-96F5-4B7EB07777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290265" y="-12875"/>
            <a:ext cx="2604396" cy="6890194"/>
            <a:chOff x="2199787" y="-12875"/>
            <a:chExt cx="2679011" cy="6890194"/>
          </a:xfrm>
        </p:grpSpPr>
        <p:sp useBgFill="1">
          <p:nvSpPr>
            <p:cNvPr id="89" name="Rectangle 19">
              <a:extLst>
                <a:ext uri="{FF2B5EF4-FFF2-40B4-BE49-F238E27FC236}">
                  <a16:creationId xmlns:a16="http://schemas.microsoft.com/office/drawing/2014/main" id="{343F3E6D-808D-43AD-9485-AD0014BEAE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white">
            <a:xfrm>
              <a:off x="2199787" y="-12875"/>
              <a:ext cx="2679011" cy="5301468"/>
            </a:xfrm>
            <a:custGeom>
              <a:avLst/>
              <a:gdLst>
                <a:gd name="connsiteX0" fmla="*/ 0 w 2570017"/>
                <a:gd name="connsiteY0" fmla="*/ 0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0 w 2570017"/>
                <a:gd name="connsiteY4" fmla="*/ 0 h 2554287"/>
                <a:gd name="connsiteX0" fmla="*/ 904009 w 2570017"/>
                <a:gd name="connsiteY0" fmla="*/ 0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904009 w 2570017"/>
                <a:gd name="connsiteY4" fmla="*/ 0 h 2554287"/>
                <a:gd name="connsiteX0" fmla="*/ 644236 w 2570017"/>
                <a:gd name="connsiteY0" fmla="*/ 10391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644236 w 2570017"/>
                <a:gd name="connsiteY4" fmla="*/ 10391 h 2554287"/>
                <a:gd name="connsiteX0" fmla="*/ 633845 w 2570017"/>
                <a:gd name="connsiteY0" fmla="*/ 0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633845 w 2570017"/>
                <a:gd name="connsiteY4" fmla="*/ 0 h 2554287"/>
                <a:gd name="connsiteX0" fmla="*/ 675409 w 2611581"/>
                <a:gd name="connsiteY0" fmla="*/ 0 h 2554287"/>
                <a:gd name="connsiteX1" fmla="*/ 2611581 w 2611581"/>
                <a:gd name="connsiteY1" fmla="*/ 0 h 2554287"/>
                <a:gd name="connsiteX2" fmla="*/ 2611581 w 2611581"/>
                <a:gd name="connsiteY2" fmla="*/ 2554287 h 2554287"/>
                <a:gd name="connsiteX3" fmla="*/ 0 w 2611581"/>
                <a:gd name="connsiteY3" fmla="*/ 2554287 h 2554287"/>
                <a:gd name="connsiteX4" fmla="*/ 675409 w 2611581"/>
                <a:gd name="connsiteY4" fmla="*/ 0 h 2554287"/>
                <a:gd name="connsiteX0" fmla="*/ 650979 w 2587151"/>
                <a:gd name="connsiteY0" fmla="*/ 0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650979 w 2587151"/>
                <a:gd name="connsiteY4" fmla="*/ 0 h 2554287"/>
                <a:gd name="connsiteX0" fmla="*/ 730379 w 2587151"/>
                <a:gd name="connsiteY0" fmla="*/ 5692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730379 w 2587151"/>
                <a:gd name="connsiteY4" fmla="*/ 5692 h 2554287"/>
                <a:gd name="connsiteX0" fmla="*/ 864750 w 2587151"/>
                <a:gd name="connsiteY0" fmla="*/ 2847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864750 w 2587151"/>
                <a:gd name="connsiteY4" fmla="*/ 2847 h 2554287"/>
                <a:gd name="connsiteX0" fmla="*/ 883073 w 2587151"/>
                <a:gd name="connsiteY0" fmla="*/ 1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883073 w 2587151"/>
                <a:gd name="connsiteY4" fmla="*/ 1 h 2554287"/>
                <a:gd name="connsiteX0" fmla="*/ 895288 w 2599366"/>
                <a:gd name="connsiteY0" fmla="*/ 1 h 2554287"/>
                <a:gd name="connsiteX1" fmla="*/ 2599366 w 2599366"/>
                <a:gd name="connsiteY1" fmla="*/ 0 h 2554287"/>
                <a:gd name="connsiteX2" fmla="*/ 2599366 w 2599366"/>
                <a:gd name="connsiteY2" fmla="*/ 2554287 h 2554287"/>
                <a:gd name="connsiteX3" fmla="*/ 0 w 2599366"/>
                <a:gd name="connsiteY3" fmla="*/ 2542904 h 2554287"/>
                <a:gd name="connsiteX4" fmla="*/ 895288 w 2599366"/>
                <a:gd name="connsiteY4" fmla="*/ 1 h 2554287"/>
                <a:gd name="connsiteX0" fmla="*/ 895288 w 2599366"/>
                <a:gd name="connsiteY0" fmla="*/ 1 h 2554287"/>
                <a:gd name="connsiteX1" fmla="*/ 2599366 w 2599366"/>
                <a:gd name="connsiteY1" fmla="*/ 0 h 2554287"/>
                <a:gd name="connsiteX2" fmla="*/ 2599366 w 2599366"/>
                <a:gd name="connsiteY2" fmla="*/ 2554287 h 2554287"/>
                <a:gd name="connsiteX3" fmla="*/ 0 w 2599366"/>
                <a:gd name="connsiteY3" fmla="*/ 2542904 h 2554287"/>
                <a:gd name="connsiteX4" fmla="*/ 895288 w 2599366"/>
                <a:gd name="connsiteY4" fmla="*/ 1 h 2554287"/>
                <a:gd name="connsiteX0" fmla="*/ 895288 w 2611581"/>
                <a:gd name="connsiteY0" fmla="*/ 1 h 2565670"/>
                <a:gd name="connsiteX1" fmla="*/ 2599366 w 2611581"/>
                <a:gd name="connsiteY1" fmla="*/ 0 h 2565670"/>
                <a:gd name="connsiteX2" fmla="*/ 2611581 w 2611581"/>
                <a:gd name="connsiteY2" fmla="*/ 2565670 h 2565670"/>
                <a:gd name="connsiteX3" fmla="*/ 0 w 2611581"/>
                <a:gd name="connsiteY3" fmla="*/ 2542904 h 2565670"/>
                <a:gd name="connsiteX4" fmla="*/ 895288 w 2611581"/>
                <a:gd name="connsiteY4" fmla="*/ 1 h 2565670"/>
                <a:gd name="connsiteX0" fmla="*/ 895288 w 2611581"/>
                <a:gd name="connsiteY0" fmla="*/ 1 h 2565670"/>
                <a:gd name="connsiteX1" fmla="*/ 2599366 w 2611581"/>
                <a:gd name="connsiteY1" fmla="*/ 0 h 2565670"/>
                <a:gd name="connsiteX2" fmla="*/ 2611581 w 2611581"/>
                <a:gd name="connsiteY2" fmla="*/ 2565670 h 2565670"/>
                <a:gd name="connsiteX3" fmla="*/ 0 w 2611581"/>
                <a:gd name="connsiteY3" fmla="*/ 2542904 h 2565670"/>
                <a:gd name="connsiteX4" fmla="*/ 895288 w 2611581"/>
                <a:gd name="connsiteY4" fmla="*/ 1 h 2565670"/>
                <a:gd name="connsiteX0" fmla="*/ 895288 w 2611581"/>
                <a:gd name="connsiteY0" fmla="*/ 1 h 2565670"/>
                <a:gd name="connsiteX1" fmla="*/ 2599366 w 2611581"/>
                <a:gd name="connsiteY1" fmla="*/ 0 h 2565670"/>
                <a:gd name="connsiteX2" fmla="*/ 2611581 w 2611581"/>
                <a:gd name="connsiteY2" fmla="*/ 2565670 h 2565670"/>
                <a:gd name="connsiteX3" fmla="*/ 0 w 2611581"/>
                <a:gd name="connsiteY3" fmla="*/ 2545750 h 2565670"/>
                <a:gd name="connsiteX4" fmla="*/ 895288 w 2611581"/>
                <a:gd name="connsiteY4" fmla="*/ 1 h 2565670"/>
                <a:gd name="connsiteX0" fmla="*/ 1544433 w 3260726"/>
                <a:gd name="connsiteY0" fmla="*/ 1 h 2565670"/>
                <a:gd name="connsiteX1" fmla="*/ 3248511 w 3260726"/>
                <a:gd name="connsiteY1" fmla="*/ 0 h 2565670"/>
                <a:gd name="connsiteX2" fmla="*/ 3260726 w 3260726"/>
                <a:gd name="connsiteY2" fmla="*/ 2565670 h 2565670"/>
                <a:gd name="connsiteX3" fmla="*/ 0 w 3260726"/>
                <a:gd name="connsiteY3" fmla="*/ 2521058 h 2565670"/>
                <a:gd name="connsiteX4" fmla="*/ 1544433 w 3260726"/>
                <a:gd name="connsiteY4" fmla="*/ 1 h 2565670"/>
                <a:gd name="connsiteX0" fmla="*/ 921784 w 3260726"/>
                <a:gd name="connsiteY0" fmla="*/ 12347 h 2565670"/>
                <a:gd name="connsiteX1" fmla="*/ 3248511 w 3260726"/>
                <a:gd name="connsiteY1" fmla="*/ 0 h 2565670"/>
                <a:gd name="connsiteX2" fmla="*/ 3260726 w 3260726"/>
                <a:gd name="connsiteY2" fmla="*/ 2565670 h 2565670"/>
                <a:gd name="connsiteX3" fmla="*/ 0 w 3260726"/>
                <a:gd name="connsiteY3" fmla="*/ 2521058 h 2565670"/>
                <a:gd name="connsiteX4" fmla="*/ 921784 w 3260726"/>
                <a:gd name="connsiteY4" fmla="*/ 12347 h 2565670"/>
                <a:gd name="connsiteX0" fmla="*/ 921784 w 3260726"/>
                <a:gd name="connsiteY0" fmla="*/ 12347 h 2565670"/>
                <a:gd name="connsiteX1" fmla="*/ 2321160 w 3260726"/>
                <a:gd name="connsiteY1" fmla="*/ 0 h 2565670"/>
                <a:gd name="connsiteX2" fmla="*/ 3260726 w 3260726"/>
                <a:gd name="connsiteY2" fmla="*/ 2565670 h 2565670"/>
                <a:gd name="connsiteX3" fmla="*/ 0 w 3260726"/>
                <a:gd name="connsiteY3" fmla="*/ 2521058 h 2565670"/>
                <a:gd name="connsiteX4" fmla="*/ 921784 w 3260726"/>
                <a:gd name="connsiteY4" fmla="*/ 12347 h 2565670"/>
                <a:gd name="connsiteX0" fmla="*/ 921784 w 2322228"/>
                <a:gd name="connsiteY0" fmla="*/ 12347 h 2565670"/>
                <a:gd name="connsiteX1" fmla="*/ 2321160 w 2322228"/>
                <a:gd name="connsiteY1" fmla="*/ 0 h 2565670"/>
                <a:gd name="connsiteX2" fmla="*/ 2320129 w 2322228"/>
                <a:gd name="connsiteY2" fmla="*/ 2565670 h 2565670"/>
                <a:gd name="connsiteX3" fmla="*/ 0 w 2322228"/>
                <a:gd name="connsiteY3" fmla="*/ 2521058 h 2565670"/>
                <a:gd name="connsiteX4" fmla="*/ 921784 w 2322228"/>
                <a:gd name="connsiteY4" fmla="*/ 12347 h 2565670"/>
                <a:gd name="connsiteX0" fmla="*/ 921784 w 2322228"/>
                <a:gd name="connsiteY0" fmla="*/ 0 h 2571841"/>
                <a:gd name="connsiteX1" fmla="*/ 2321160 w 2322228"/>
                <a:gd name="connsiteY1" fmla="*/ 6171 h 2571841"/>
                <a:gd name="connsiteX2" fmla="*/ 2320129 w 2322228"/>
                <a:gd name="connsiteY2" fmla="*/ 2571841 h 2571841"/>
                <a:gd name="connsiteX3" fmla="*/ 0 w 2322228"/>
                <a:gd name="connsiteY3" fmla="*/ 2527229 h 2571841"/>
                <a:gd name="connsiteX4" fmla="*/ 921784 w 2322228"/>
                <a:gd name="connsiteY4" fmla="*/ 0 h 2571841"/>
                <a:gd name="connsiteX0" fmla="*/ 921784 w 2611583"/>
                <a:gd name="connsiteY0" fmla="*/ 0 h 2540977"/>
                <a:gd name="connsiteX1" fmla="*/ 2321160 w 2611583"/>
                <a:gd name="connsiteY1" fmla="*/ 6171 h 2540977"/>
                <a:gd name="connsiteX2" fmla="*/ 2611583 w 2611583"/>
                <a:gd name="connsiteY2" fmla="*/ 2540977 h 2540977"/>
                <a:gd name="connsiteX3" fmla="*/ 0 w 2611583"/>
                <a:gd name="connsiteY3" fmla="*/ 2527229 h 2540977"/>
                <a:gd name="connsiteX4" fmla="*/ 921784 w 2611583"/>
                <a:gd name="connsiteY4" fmla="*/ 0 h 2540977"/>
                <a:gd name="connsiteX0" fmla="*/ 921784 w 2611583"/>
                <a:gd name="connsiteY0" fmla="*/ 2 h 2540979"/>
                <a:gd name="connsiteX1" fmla="*/ 2572870 w 2611583"/>
                <a:gd name="connsiteY1" fmla="*/ 0 h 2540979"/>
                <a:gd name="connsiteX2" fmla="*/ 2611583 w 2611583"/>
                <a:gd name="connsiteY2" fmla="*/ 2540979 h 2540979"/>
                <a:gd name="connsiteX3" fmla="*/ 0 w 2611583"/>
                <a:gd name="connsiteY3" fmla="*/ 2527231 h 2540979"/>
                <a:gd name="connsiteX4" fmla="*/ 921784 w 2611583"/>
                <a:gd name="connsiteY4" fmla="*/ 2 h 2540979"/>
                <a:gd name="connsiteX0" fmla="*/ 921784 w 2705467"/>
                <a:gd name="connsiteY0" fmla="*/ 0 h 2540977"/>
                <a:gd name="connsiteX1" fmla="*/ 2705349 w 2705467"/>
                <a:gd name="connsiteY1" fmla="*/ 6171 h 2540977"/>
                <a:gd name="connsiteX2" fmla="*/ 2611583 w 2705467"/>
                <a:gd name="connsiteY2" fmla="*/ 2540977 h 2540977"/>
                <a:gd name="connsiteX3" fmla="*/ 0 w 2705467"/>
                <a:gd name="connsiteY3" fmla="*/ 2527229 h 2540977"/>
                <a:gd name="connsiteX4" fmla="*/ 921784 w 2705467"/>
                <a:gd name="connsiteY4" fmla="*/ 0 h 2540977"/>
                <a:gd name="connsiteX0" fmla="*/ 921784 w 2718702"/>
                <a:gd name="connsiteY0" fmla="*/ 2 h 2540979"/>
                <a:gd name="connsiteX1" fmla="*/ 2718597 w 2718702"/>
                <a:gd name="connsiteY1" fmla="*/ 0 h 2540979"/>
                <a:gd name="connsiteX2" fmla="*/ 2611583 w 2718702"/>
                <a:gd name="connsiteY2" fmla="*/ 2540979 h 2540979"/>
                <a:gd name="connsiteX3" fmla="*/ 0 w 2718702"/>
                <a:gd name="connsiteY3" fmla="*/ 2527231 h 2540979"/>
                <a:gd name="connsiteX4" fmla="*/ 921784 w 2718702"/>
                <a:gd name="connsiteY4" fmla="*/ 2 h 2540979"/>
                <a:gd name="connsiteX0" fmla="*/ 921784 w 2679012"/>
                <a:gd name="connsiteY0" fmla="*/ 0 h 2540977"/>
                <a:gd name="connsiteX1" fmla="*/ 2678853 w 2679012"/>
                <a:gd name="connsiteY1" fmla="*/ 6171 h 2540977"/>
                <a:gd name="connsiteX2" fmla="*/ 2611583 w 2679012"/>
                <a:gd name="connsiteY2" fmla="*/ 2540977 h 2540977"/>
                <a:gd name="connsiteX3" fmla="*/ 0 w 2679012"/>
                <a:gd name="connsiteY3" fmla="*/ 2527229 h 2540977"/>
                <a:gd name="connsiteX4" fmla="*/ 921784 w 2679012"/>
                <a:gd name="connsiteY4" fmla="*/ 0 h 2540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79012" h="2540977">
                  <a:moveTo>
                    <a:pt x="921784" y="0"/>
                  </a:moveTo>
                  <a:lnTo>
                    <a:pt x="2678853" y="6171"/>
                  </a:lnTo>
                  <a:cubicBezTo>
                    <a:pt x="2682925" y="861394"/>
                    <a:pt x="2607511" y="1685754"/>
                    <a:pt x="2611583" y="2540977"/>
                  </a:cubicBezTo>
                  <a:lnTo>
                    <a:pt x="0" y="2527229"/>
                  </a:lnTo>
                  <a:lnTo>
                    <a:pt x="921784" y="0"/>
                  </a:lnTo>
                  <a:close/>
                </a:path>
              </a:pathLst>
            </a:custGeom>
            <a:blipFill rotWithShape="0">
              <a:blip r:embed="rId2">
                <a:duotone>
                  <a:schemeClr val="bg2">
                    <a:shade val="76000"/>
                    <a:satMod val="180000"/>
                  </a:schemeClr>
                  <a:schemeClr val="bg2">
                    <a:tint val="80000"/>
                    <a:satMod val="120000"/>
                    <a:lumMod val="180000"/>
                  </a:schemeClr>
                </a:duotone>
              </a:blip>
              <a:stretch>
                <a:fillRect l="-114598" r="-265621" b="-28686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 useBgFill="1">
          <p:nvSpPr>
            <p:cNvPr id="90" name="Rectangle 20">
              <a:extLst>
                <a:ext uri="{FF2B5EF4-FFF2-40B4-BE49-F238E27FC236}">
                  <a16:creationId xmlns:a16="http://schemas.microsoft.com/office/drawing/2014/main" id="{03DB1AC6-5430-4CD3-BD83-86E675A11A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white">
            <a:xfrm>
              <a:off x="2211875" y="5257482"/>
              <a:ext cx="2586931" cy="1619837"/>
            </a:xfrm>
            <a:custGeom>
              <a:avLst/>
              <a:gdLst>
                <a:gd name="connsiteX0" fmla="*/ 0 w 2611581"/>
                <a:gd name="connsiteY0" fmla="*/ 0 h 4303713"/>
                <a:gd name="connsiteX1" fmla="*/ 2611581 w 2611581"/>
                <a:gd name="connsiteY1" fmla="*/ 0 h 4303713"/>
                <a:gd name="connsiteX2" fmla="*/ 2611581 w 2611581"/>
                <a:gd name="connsiteY2" fmla="*/ 4303713 h 4303713"/>
                <a:gd name="connsiteX3" fmla="*/ 0 w 2611581"/>
                <a:gd name="connsiteY3" fmla="*/ 4303713 h 4303713"/>
                <a:gd name="connsiteX4" fmla="*/ 0 w 2611581"/>
                <a:gd name="connsiteY4" fmla="*/ 0 h 4303713"/>
                <a:gd name="connsiteX0" fmla="*/ 0 w 2611581"/>
                <a:gd name="connsiteY0" fmla="*/ 0 h 4314104"/>
                <a:gd name="connsiteX1" fmla="*/ 2611581 w 2611581"/>
                <a:gd name="connsiteY1" fmla="*/ 0 h 4314104"/>
                <a:gd name="connsiteX2" fmla="*/ 2611581 w 2611581"/>
                <a:gd name="connsiteY2" fmla="*/ 4303713 h 4314104"/>
                <a:gd name="connsiteX3" fmla="*/ 1693718 w 2611581"/>
                <a:gd name="connsiteY3" fmla="*/ 4314104 h 4314104"/>
                <a:gd name="connsiteX4" fmla="*/ 0 w 2611581"/>
                <a:gd name="connsiteY4" fmla="*/ 0 h 4314104"/>
                <a:gd name="connsiteX0" fmla="*/ 0 w 2611581"/>
                <a:gd name="connsiteY0" fmla="*/ 0 h 4314104"/>
                <a:gd name="connsiteX1" fmla="*/ 2611581 w 2611581"/>
                <a:gd name="connsiteY1" fmla="*/ 0 h 4314104"/>
                <a:gd name="connsiteX2" fmla="*/ 2611581 w 2611581"/>
                <a:gd name="connsiteY2" fmla="*/ 4303713 h 4314104"/>
                <a:gd name="connsiteX3" fmla="*/ 1963882 w 2611581"/>
                <a:gd name="connsiteY3" fmla="*/ 4314104 h 4314104"/>
                <a:gd name="connsiteX4" fmla="*/ 0 w 2611581"/>
                <a:gd name="connsiteY4" fmla="*/ 0 h 4314104"/>
                <a:gd name="connsiteX0" fmla="*/ 0 w 2611581"/>
                <a:gd name="connsiteY0" fmla="*/ 0 h 4303713"/>
                <a:gd name="connsiteX1" fmla="*/ 2611581 w 2611581"/>
                <a:gd name="connsiteY1" fmla="*/ 0 h 4303713"/>
                <a:gd name="connsiteX2" fmla="*/ 2611581 w 2611581"/>
                <a:gd name="connsiteY2" fmla="*/ 4303713 h 4303713"/>
                <a:gd name="connsiteX3" fmla="*/ 2213264 w 2611581"/>
                <a:gd name="connsiteY3" fmla="*/ 4293322 h 4303713"/>
                <a:gd name="connsiteX4" fmla="*/ 0 w 2611581"/>
                <a:gd name="connsiteY4" fmla="*/ 0 h 4303713"/>
                <a:gd name="connsiteX0" fmla="*/ 0 w 2611581"/>
                <a:gd name="connsiteY0" fmla="*/ 0 h 4303713"/>
                <a:gd name="connsiteX1" fmla="*/ 2611581 w 2611581"/>
                <a:gd name="connsiteY1" fmla="*/ 0 h 4303713"/>
                <a:gd name="connsiteX2" fmla="*/ 2611581 w 2611581"/>
                <a:gd name="connsiteY2" fmla="*/ 4303713 h 4303713"/>
                <a:gd name="connsiteX3" fmla="*/ 2171701 w 2611581"/>
                <a:gd name="connsiteY3" fmla="*/ 3638695 h 4303713"/>
                <a:gd name="connsiteX4" fmla="*/ 0 w 2611581"/>
                <a:gd name="connsiteY4" fmla="*/ 0 h 4303713"/>
                <a:gd name="connsiteX0" fmla="*/ 0 w 2720934"/>
                <a:gd name="connsiteY0" fmla="*/ 268283 h 4303713"/>
                <a:gd name="connsiteX1" fmla="*/ 2720934 w 2720934"/>
                <a:gd name="connsiteY1" fmla="*/ 0 h 4303713"/>
                <a:gd name="connsiteX2" fmla="*/ 2720934 w 2720934"/>
                <a:gd name="connsiteY2" fmla="*/ 4303713 h 4303713"/>
                <a:gd name="connsiteX3" fmla="*/ 2281054 w 2720934"/>
                <a:gd name="connsiteY3" fmla="*/ 3638695 h 4303713"/>
                <a:gd name="connsiteX4" fmla="*/ 0 w 2720934"/>
                <a:gd name="connsiteY4" fmla="*/ 268283 h 4303713"/>
                <a:gd name="connsiteX0" fmla="*/ 0 w 2720934"/>
                <a:gd name="connsiteY0" fmla="*/ 268283 h 4303713"/>
                <a:gd name="connsiteX1" fmla="*/ 2720934 w 2720934"/>
                <a:gd name="connsiteY1" fmla="*/ 0 h 4303713"/>
                <a:gd name="connsiteX2" fmla="*/ 2720934 w 2720934"/>
                <a:gd name="connsiteY2" fmla="*/ 4303713 h 4303713"/>
                <a:gd name="connsiteX3" fmla="*/ 2264231 w 2720934"/>
                <a:gd name="connsiteY3" fmla="*/ 3717600 h 4303713"/>
                <a:gd name="connsiteX4" fmla="*/ 0 w 2720934"/>
                <a:gd name="connsiteY4" fmla="*/ 268283 h 4303713"/>
                <a:gd name="connsiteX0" fmla="*/ 0 w 2720934"/>
                <a:gd name="connsiteY0" fmla="*/ 268283 h 4335275"/>
                <a:gd name="connsiteX1" fmla="*/ 2720934 w 2720934"/>
                <a:gd name="connsiteY1" fmla="*/ 0 h 4335275"/>
                <a:gd name="connsiteX2" fmla="*/ 2653639 w 2720934"/>
                <a:gd name="connsiteY2" fmla="*/ 4335275 h 4335275"/>
                <a:gd name="connsiteX3" fmla="*/ 2264231 w 2720934"/>
                <a:gd name="connsiteY3" fmla="*/ 3717600 h 4335275"/>
                <a:gd name="connsiteX4" fmla="*/ 0 w 2720934"/>
                <a:gd name="connsiteY4" fmla="*/ 268283 h 4335275"/>
                <a:gd name="connsiteX0" fmla="*/ 0 w 2737757"/>
                <a:gd name="connsiteY0" fmla="*/ 236721 h 4335275"/>
                <a:gd name="connsiteX1" fmla="*/ 2737757 w 2737757"/>
                <a:gd name="connsiteY1" fmla="*/ 0 h 4335275"/>
                <a:gd name="connsiteX2" fmla="*/ 2670462 w 2737757"/>
                <a:gd name="connsiteY2" fmla="*/ 4335275 h 4335275"/>
                <a:gd name="connsiteX3" fmla="*/ 2281054 w 2737757"/>
                <a:gd name="connsiteY3" fmla="*/ 3717600 h 4335275"/>
                <a:gd name="connsiteX4" fmla="*/ 0 w 2737757"/>
                <a:gd name="connsiteY4" fmla="*/ 236721 h 4335275"/>
                <a:gd name="connsiteX0" fmla="*/ 0 w 2729346"/>
                <a:gd name="connsiteY0" fmla="*/ 0 h 4098554"/>
                <a:gd name="connsiteX1" fmla="*/ 2729346 w 2729346"/>
                <a:gd name="connsiteY1" fmla="*/ 126250 h 4098554"/>
                <a:gd name="connsiteX2" fmla="*/ 2670462 w 2729346"/>
                <a:gd name="connsiteY2" fmla="*/ 4098554 h 4098554"/>
                <a:gd name="connsiteX3" fmla="*/ 2281054 w 2729346"/>
                <a:gd name="connsiteY3" fmla="*/ 3480879 h 4098554"/>
                <a:gd name="connsiteX4" fmla="*/ 0 w 2729346"/>
                <a:gd name="connsiteY4" fmla="*/ 0 h 4098554"/>
                <a:gd name="connsiteX0" fmla="*/ 0 w 2720934"/>
                <a:gd name="connsiteY0" fmla="*/ 0 h 4098554"/>
                <a:gd name="connsiteX1" fmla="*/ 2720934 w 2720934"/>
                <a:gd name="connsiteY1" fmla="*/ 31562 h 4098554"/>
                <a:gd name="connsiteX2" fmla="*/ 2670462 w 2720934"/>
                <a:gd name="connsiteY2" fmla="*/ 4098554 h 4098554"/>
                <a:gd name="connsiteX3" fmla="*/ 2281054 w 2720934"/>
                <a:gd name="connsiteY3" fmla="*/ 3480879 h 4098554"/>
                <a:gd name="connsiteX4" fmla="*/ 0 w 2720934"/>
                <a:gd name="connsiteY4" fmla="*/ 0 h 4098554"/>
                <a:gd name="connsiteX0" fmla="*/ 0 w 2720934"/>
                <a:gd name="connsiteY0" fmla="*/ 15782 h 4114336"/>
                <a:gd name="connsiteX1" fmla="*/ 2720934 w 2720934"/>
                <a:gd name="connsiteY1" fmla="*/ 0 h 4114336"/>
                <a:gd name="connsiteX2" fmla="*/ 2670462 w 2720934"/>
                <a:gd name="connsiteY2" fmla="*/ 4114336 h 4114336"/>
                <a:gd name="connsiteX3" fmla="*/ 2281054 w 2720934"/>
                <a:gd name="connsiteY3" fmla="*/ 3496661 h 4114336"/>
                <a:gd name="connsiteX4" fmla="*/ 0 w 2720934"/>
                <a:gd name="connsiteY4" fmla="*/ 15782 h 4114336"/>
                <a:gd name="connsiteX0" fmla="*/ 0 w 2820289"/>
                <a:gd name="connsiteY0" fmla="*/ 15782 h 4114336"/>
                <a:gd name="connsiteX1" fmla="*/ 2820289 w 2820289"/>
                <a:gd name="connsiteY1" fmla="*/ 0 h 4114336"/>
                <a:gd name="connsiteX2" fmla="*/ 2769817 w 2820289"/>
                <a:gd name="connsiteY2" fmla="*/ 4114336 h 4114336"/>
                <a:gd name="connsiteX3" fmla="*/ 2380409 w 2820289"/>
                <a:gd name="connsiteY3" fmla="*/ 3496661 h 4114336"/>
                <a:gd name="connsiteX4" fmla="*/ 0 w 2820289"/>
                <a:gd name="connsiteY4" fmla="*/ 15782 h 4114336"/>
                <a:gd name="connsiteX0" fmla="*/ 0 w 2820289"/>
                <a:gd name="connsiteY0" fmla="*/ 15782 h 4114336"/>
                <a:gd name="connsiteX1" fmla="*/ 2820289 w 2820289"/>
                <a:gd name="connsiteY1" fmla="*/ 0 h 4114336"/>
                <a:gd name="connsiteX2" fmla="*/ 2769817 w 2820289"/>
                <a:gd name="connsiteY2" fmla="*/ 4114336 h 4114336"/>
                <a:gd name="connsiteX3" fmla="*/ 2362876 w 2820289"/>
                <a:gd name="connsiteY3" fmla="*/ 3517980 h 4114336"/>
                <a:gd name="connsiteX4" fmla="*/ 0 w 2820289"/>
                <a:gd name="connsiteY4" fmla="*/ 15782 h 4114336"/>
                <a:gd name="connsiteX0" fmla="*/ 0 w 2820289"/>
                <a:gd name="connsiteY0" fmla="*/ 15782 h 4114336"/>
                <a:gd name="connsiteX1" fmla="*/ 2820289 w 2820289"/>
                <a:gd name="connsiteY1" fmla="*/ 0 h 4114336"/>
                <a:gd name="connsiteX2" fmla="*/ 2763972 w 2820289"/>
                <a:gd name="connsiteY2" fmla="*/ 4114336 h 4114336"/>
                <a:gd name="connsiteX3" fmla="*/ 2362876 w 2820289"/>
                <a:gd name="connsiteY3" fmla="*/ 3517980 h 4114336"/>
                <a:gd name="connsiteX4" fmla="*/ 0 w 2820289"/>
                <a:gd name="connsiteY4" fmla="*/ 15782 h 4114336"/>
                <a:gd name="connsiteX0" fmla="*/ 0 w 3721149"/>
                <a:gd name="connsiteY0" fmla="*/ 0 h 4269703"/>
                <a:gd name="connsiteX1" fmla="*/ 3721149 w 3721149"/>
                <a:gd name="connsiteY1" fmla="*/ 155367 h 4269703"/>
                <a:gd name="connsiteX2" fmla="*/ 3664832 w 3721149"/>
                <a:gd name="connsiteY2" fmla="*/ 4269703 h 4269703"/>
                <a:gd name="connsiteX3" fmla="*/ 3263736 w 3721149"/>
                <a:gd name="connsiteY3" fmla="*/ 3673347 h 4269703"/>
                <a:gd name="connsiteX4" fmla="*/ 0 w 3721149"/>
                <a:gd name="connsiteY4" fmla="*/ 0 h 4269703"/>
                <a:gd name="connsiteX0" fmla="*/ 0 w 3721149"/>
                <a:gd name="connsiteY0" fmla="*/ 0 h 4289488"/>
                <a:gd name="connsiteX1" fmla="*/ 3721149 w 3721149"/>
                <a:gd name="connsiteY1" fmla="*/ 155367 h 4289488"/>
                <a:gd name="connsiteX2" fmla="*/ 3664832 w 3721149"/>
                <a:gd name="connsiteY2" fmla="*/ 4269703 h 4289488"/>
                <a:gd name="connsiteX3" fmla="*/ 1705997 w 3721149"/>
                <a:gd name="connsiteY3" fmla="*/ 4289488 h 4289488"/>
                <a:gd name="connsiteX4" fmla="*/ 0 w 3721149"/>
                <a:gd name="connsiteY4" fmla="*/ 0 h 4289488"/>
                <a:gd name="connsiteX0" fmla="*/ 0 w 3664846"/>
                <a:gd name="connsiteY0" fmla="*/ 15785 h 4305273"/>
                <a:gd name="connsiteX1" fmla="*/ 3664846 w 3664846"/>
                <a:gd name="connsiteY1" fmla="*/ 0 h 4305273"/>
                <a:gd name="connsiteX2" fmla="*/ 3664832 w 3664846"/>
                <a:gd name="connsiteY2" fmla="*/ 4285488 h 4305273"/>
                <a:gd name="connsiteX3" fmla="*/ 1705997 w 3664846"/>
                <a:gd name="connsiteY3" fmla="*/ 4305273 h 4305273"/>
                <a:gd name="connsiteX4" fmla="*/ 0 w 3664846"/>
                <a:gd name="connsiteY4" fmla="*/ 15785 h 4305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64846" h="4305273">
                  <a:moveTo>
                    <a:pt x="0" y="15785"/>
                  </a:moveTo>
                  <a:lnTo>
                    <a:pt x="3664846" y="0"/>
                  </a:lnTo>
                  <a:cubicBezTo>
                    <a:pt x="3664841" y="1428496"/>
                    <a:pt x="3664837" y="2856992"/>
                    <a:pt x="3664832" y="4285488"/>
                  </a:cubicBezTo>
                  <a:lnTo>
                    <a:pt x="1705997" y="4305273"/>
                  </a:lnTo>
                  <a:lnTo>
                    <a:pt x="0" y="15785"/>
                  </a:lnTo>
                  <a:close/>
                </a:path>
              </a:pathLst>
            </a:custGeom>
            <a:blipFill rotWithShape="0">
              <a:blip r:embed="rId2">
                <a:duotone>
                  <a:schemeClr val="bg2">
                    <a:shade val="76000"/>
                    <a:satMod val="180000"/>
                  </a:schemeClr>
                  <a:schemeClr val="bg2">
                    <a:tint val="80000"/>
                    <a:satMod val="120000"/>
                    <a:lumMod val="180000"/>
                  </a:schemeClr>
                </a:duotone>
              </a:blip>
              <a:stretch>
                <a:fillRect l="-163116" t="-323529" r="-398251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78326E10-C8CB-487F-A110-F861268DE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360612" y="0"/>
            <a:ext cx="2436813" cy="6858001"/>
            <a:chOff x="1320800" y="0"/>
            <a:chExt cx="2436813" cy="6858001"/>
          </a:xfrm>
        </p:grpSpPr>
        <p:sp>
          <p:nvSpPr>
            <p:cNvPr id="93" name="Freeform 6">
              <a:extLst>
                <a:ext uri="{FF2B5EF4-FFF2-40B4-BE49-F238E27FC236}">
                  <a16:creationId xmlns:a16="http://schemas.microsoft.com/office/drawing/2014/main" id="{3279962B-46D2-4E19-B632-39B80D1E8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7">
              <a:extLst>
                <a:ext uri="{FF2B5EF4-FFF2-40B4-BE49-F238E27FC236}">
                  <a16:creationId xmlns:a16="http://schemas.microsoft.com/office/drawing/2014/main" id="{321A335A-53CB-4C17-AB51-5D9C2DCB4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8">
              <a:extLst>
                <a:ext uri="{FF2B5EF4-FFF2-40B4-BE49-F238E27FC236}">
                  <a16:creationId xmlns:a16="http://schemas.microsoft.com/office/drawing/2014/main" id="{A0E0D557-405B-469F-AEDE-4E3404AA41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9">
              <a:extLst>
                <a:ext uri="{FF2B5EF4-FFF2-40B4-BE49-F238E27FC236}">
                  <a16:creationId xmlns:a16="http://schemas.microsoft.com/office/drawing/2014/main" id="{D8D4E62F-9393-40A6-9E85-9F3B59C46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Freeform 10">
              <a:extLst>
                <a:ext uri="{FF2B5EF4-FFF2-40B4-BE49-F238E27FC236}">
                  <a16:creationId xmlns:a16="http://schemas.microsoft.com/office/drawing/2014/main" id="{FABD11B1-DE89-45BC-8204-968C88AADC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11">
              <a:extLst>
                <a:ext uri="{FF2B5EF4-FFF2-40B4-BE49-F238E27FC236}">
                  <a16:creationId xmlns:a16="http://schemas.microsoft.com/office/drawing/2014/main" id="{AFA4965A-1FBC-44B8-B96A-3F5275C3AE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8DE5D41-8960-8AFF-96BA-A896204B98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62399" y="685800"/>
            <a:ext cx="7345891" cy="141393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dirty="0"/>
              <a:t>The Structural Contradiction</a:t>
            </a:r>
          </a:p>
        </p:txBody>
      </p:sp>
      <p:pic>
        <p:nvPicPr>
          <p:cNvPr id="61" name="Picture 60" descr="3D cube art in black and white.">
            <a:extLst>
              <a:ext uri="{FF2B5EF4-FFF2-40B4-BE49-F238E27FC236}">
                <a16:creationId xmlns:a16="http://schemas.microsoft.com/office/drawing/2014/main" id="{1A5DD38B-A73E-27D2-2A1A-4410A6768D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700" r="33036"/>
          <a:stretch>
            <a:fillRect/>
          </a:stretch>
        </p:blipFill>
        <p:spPr>
          <a:xfrm>
            <a:off x="20" y="10"/>
            <a:ext cx="3459143" cy="6857990"/>
          </a:xfrm>
          <a:custGeom>
            <a:avLst/>
            <a:gdLst/>
            <a:ahLst/>
            <a:cxnLst/>
            <a:rect l="l" t="t" r="r" b="b"/>
            <a:pathLst>
              <a:path w="3458633" h="6858000">
                <a:moveTo>
                  <a:pt x="0" y="0"/>
                </a:moveTo>
                <a:lnTo>
                  <a:pt x="3174999" y="0"/>
                </a:lnTo>
                <a:lnTo>
                  <a:pt x="2294466" y="5223932"/>
                </a:lnTo>
                <a:lnTo>
                  <a:pt x="3458633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  <a:effectLst/>
        </p:spPr>
      </p:pic>
      <p:sp>
        <p:nvSpPr>
          <p:cNvPr id="40" name="Arrow: Pentagon 39">
            <a:extLst>
              <a:ext uri="{FF2B5EF4-FFF2-40B4-BE49-F238E27FC236}">
                <a16:creationId xmlns:a16="http://schemas.microsoft.com/office/drawing/2014/main" id="{5E427640-9016-08EA-F534-CA48EAF6C880}"/>
              </a:ext>
            </a:extLst>
          </p:cNvPr>
          <p:cNvSpPr/>
          <p:nvPr/>
        </p:nvSpPr>
        <p:spPr>
          <a:xfrm>
            <a:off x="3903166" y="2555145"/>
            <a:ext cx="6149551" cy="442045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Arrow: Pentagon 51">
            <a:extLst>
              <a:ext uri="{FF2B5EF4-FFF2-40B4-BE49-F238E27FC236}">
                <a16:creationId xmlns:a16="http://schemas.microsoft.com/office/drawing/2014/main" id="{21802C70-558F-22B3-E69E-DB38F8482B75}"/>
              </a:ext>
            </a:extLst>
          </p:cNvPr>
          <p:cNvSpPr/>
          <p:nvPr/>
        </p:nvSpPr>
        <p:spPr>
          <a:xfrm>
            <a:off x="3938672" y="3156754"/>
            <a:ext cx="6550785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Arrow: Pentagon 61">
            <a:extLst>
              <a:ext uri="{FF2B5EF4-FFF2-40B4-BE49-F238E27FC236}">
                <a16:creationId xmlns:a16="http://schemas.microsoft.com/office/drawing/2014/main" id="{D8BFE302-F98D-13EC-EB56-DA951B126051}"/>
              </a:ext>
            </a:extLst>
          </p:cNvPr>
          <p:cNvSpPr/>
          <p:nvPr/>
        </p:nvSpPr>
        <p:spPr>
          <a:xfrm>
            <a:off x="3938671" y="4383363"/>
            <a:ext cx="6525915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Arrow: Pentagon 62">
            <a:extLst>
              <a:ext uri="{FF2B5EF4-FFF2-40B4-BE49-F238E27FC236}">
                <a16:creationId xmlns:a16="http://schemas.microsoft.com/office/drawing/2014/main" id="{4F1515E2-57CB-6D4A-0445-4C807C2C9230}"/>
              </a:ext>
            </a:extLst>
          </p:cNvPr>
          <p:cNvSpPr/>
          <p:nvPr/>
        </p:nvSpPr>
        <p:spPr>
          <a:xfrm>
            <a:off x="3933831" y="3752613"/>
            <a:ext cx="6109212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19043C-C145-7D6F-0A04-CB8AF9A8F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73103" y="2437341"/>
            <a:ext cx="6756718" cy="2860777"/>
          </a:xfr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algn="l">
              <a:lnSpc>
                <a:spcPct val="150000"/>
              </a:lnSpc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800" dirty="0">
                <a:latin typeface="Calibri" panose="020F0502020204030204" pitchFamily="34" charset="0"/>
                <a:cs typeface="Calibri" panose="020F0502020204030204" pitchFamily="34" charset="0"/>
              </a:rPr>
              <a:t>Luxury demands emotional excellence</a:t>
            </a:r>
          </a:p>
          <a:p>
            <a:pPr algn="l">
              <a:lnSpc>
                <a:spcPct val="150000"/>
              </a:lnSpc>
            </a:pPr>
            <a:r>
              <a:rPr lang="en-US" sz="3800" dirty="0">
                <a:latin typeface="Calibri" panose="020F0502020204030204" pitchFamily="34" charset="0"/>
                <a:cs typeface="Calibri" panose="020F0502020204030204" pitchFamily="34" charset="0"/>
              </a:rPr>
              <a:t>But provides insecurity, surveillance and understaffing</a:t>
            </a:r>
          </a:p>
          <a:p>
            <a:pPr algn="l">
              <a:lnSpc>
                <a:spcPct val="150000"/>
              </a:lnSpc>
            </a:pPr>
            <a:r>
              <a:rPr lang="en-US" sz="3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Hyper-</a:t>
            </a:r>
            <a:r>
              <a:rPr lang="en-US" sz="3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personalisation</a:t>
            </a:r>
            <a:r>
              <a:rPr lang="en-US" sz="3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without human sustainability</a:t>
            </a:r>
          </a:p>
          <a:p>
            <a:pPr algn="l">
              <a:lnSpc>
                <a:spcPct val="150000"/>
              </a:lnSpc>
            </a:pPr>
            <a:r>
              <a:rPr lang="en-US" sz="3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model is structurally unstable</a:t>
            </a:r>
          </a:p>
          <a:p>
            <a:pPr indent="-228600" algn="l">
              <a:lnSpc>
                <a:spcPct val="150000"/>
              </a:lnSpc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093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3" name="TextBox 13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10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859816" y="327183"/>
            <a:ext cx="9762695" cy="2346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64"/>
              </a:lnSpc>
            </a:pPr>
            <a:r>
              <a:rPr lang="en-US" sz="4800" b="1" dirty="0">
                <a:solidFill>
                  <a:srgbClr val="000000"/>
                </a:solidFill>
                <a:latin typeface="Calibri" panose="020F0502020204030204" pitchFamily="34" charset="0"/>
                <a:ea typeface="Times New Roman Bold"/>
                <a:cs typeface="Calibri" panose="020F0502020204030204" pitchFamily="34" charset="0"/>
                <a:sym typeface="Times New Roman Bold"/>
              </a:rPr>
              <a:t>Conclusion</a:t>
            </a:r>
          </a:p>
          <a:p>
            <a:pPr algn="ctr"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  <a:p>
            <a:pPr algn="ctr"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</p:txBody>
      </p:sp>
      <p:graphicFrame>
        <p:nvGraphicFramePr>
          <p:cNvPr id="24" name="TextBox 22">
            <a:extLst>
              <a:ext uri="{FF2B5EF4-FFF2-40B4-BE49-F238E27FC236}">
                <a16:creationId xmlns:a16="http://schemas.microsoft.com/office/drawing/2014/main" id="{7205F5F9-47BD-EFA9-78F1-28A3D48C5F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9348574"/>
              </p:ext>
            </p:extLst>
          </p:nvPr>
        </p:nvGraphicFramePr>
        <p:xfrm>
          <a:off x="2317628" y="2192578"/>
          <a:ext cx="8847073" cy="3164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rrow: Pentagon 26">
            <a:extLst>
              <a:ext uri="{FF2B5EF4-FFF2-40B4-BE49-F238E27FC236}">
                <a16:creationId xmlns:a16="http://schemas.microsoft.com/office/drawing/2014/main" id="{DA7C6C05-9C9D-5509-71DC-9622D19565B7}"/>
              </a:ext>
            </a:extLst>
          </p:cNvPr>
          <p:cNvSpPr/>
          <p:nvPr/>
        </p:nvSpPr>
        <p:spPr>
          <a:xfrm>
            <a:off x="3009417" y="4416443"/>
            <a:ext cx="7812911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Pentagon 25">
            <a:extLst>
              <a:ext uri="{FF2B5EF4-FFF2-40B4-BE49-F238E27FC236}">
                <a16:creationId xmlns:a16="http://schemas.microsoft.com/office/drawing/2014/main" id="{EF2CCF8B-51AD-D241-C741-5C6C37DC8A4B}"/>
              </a:ext>
            </a:extLst>
          </p:cNvPr>
          <p:cNvSpPr/>
          <p:nvPr/>
        </p:nvSpPr>
        <p:spPr>
          <a:xfrm>
            <a:off x="3009417" y="3727606"/>
            <a:ext cx="7812911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Pentagon 24">
            <a:extLst>
              <a:ext uri="{FF2B5EF4-FFF2-40B4-BE49-F238E27FC236}">
                <a16:creationId xmlns:a16="http://schemas.microsoft.com/office/drawing/2014/main" id="{A6E34F83-C019-1E35-48D7-71455BCED66B}"/>
              </a:ext>
            </a:extLst>
          </p:cNvPr>
          <p:cNvSpPr/>
          <p:nvPr/>
        </p:nvSpPr>
        <p:spPr>
          <a:xfrm>
            <a:off x="3009417" y="3093334"/>
            <a:ext cx="7812911" cy="48463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685801" y="6216370"/>
            <a:ext cx="544163" cy="296817"/>
          </a:xfrm>
          <a:custGeom>
            <a:avLst/>
            <a:gdLst/>
            <a:ahLst/>
            <a:cxnLst/>
            <a:rect l="l" t="t" r="r" b="b"/>
            <a:pathLst>
              <a:path w="816245" h="445225">
                <a:moveTo>
                  <a:pt x="816245" y="0"/>
                </a:moveTo>
                <a:lnTo>
                  <a:pt x="0" y="0"/>
                </a:lnTo>
                <a:lnTo>
                  <a:pt x="0" y="445225"/>
                </a:lnTo>
                <a:lnTo>
                  <a:pt x="816245" y="445225"/>
                </a:lnTo>
                <a:lnTo>
                  <a:pt x="81624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6" name="TextBox 16"/>
          <p:cNvSpPr txBox="1"/>
          <p:nvPr/>
        </p:nvSpPr>
        <p:spPr>
          <a:xfrm>
            <a:off x="1916482" y="627536"/>
            <a:ext cx="9922094" cy="2346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64"/>
              </a:lnSpc>
            </a:pPr>
            <a:r>
              <a:rPr lang="en-US" sz="4400" b="1" dirty="0">
                <a:solidFill>
                  <a:srgbClr val="000000"/>
                </a:solidFill>
                <a:latin typeface="Calibri" panose="020F0502020204030204" pitchFamily="34" charset="0"/>
                <a:ea typeface="Times New Roman Bold"/>
                <a:cs typeface="Calibri" panose="020F0502020204030204" pitchFamily="34" charset="0"/>
                <a:sym typeface="Times New Roman Bold"/>
              </a:rPr>
              <a:t>Recommendations – A Roadmap for Change</a:t>
            </a:r>
          </a:p>
          <a:p>
            <a:pPr algn="ctr">
              <a:lnSpc>
                <a:spcPts val="6064"/>
              </a:lnSpc>
            </a:pPr>
            <a:endParaRPr lang="en-US" sz="5563" b="1" dirty="0">
              <a:solidFill>
                <a:srgbClr val="000000"/>
              </a:solidFill>
              <a:latin typeface="Times New Roman Bold"/>
              <a:ea typeface="Times New Roman Bold"/>
              <a:cs typeface="Times New Roman Bold"/>
              <a:sym typeface="Times New Roman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690261" y="6254550"/>
            <a:ext cx="274475" cy="176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3"/>
              </a:lnSpc>
            </a:pPr>
            <a:r>
              <a:rPr lang="en-US" sz="1067" b="1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11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567835" y="2974332"/>
            <a:ext cx="7975261" cy="18721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Reduce workload through </a:t>
            </a:r>
            <a:r>
              <a:rPr lang="en-GB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cobotic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integration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Train managers to build psychological safety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Make employee wellbeing a core HR strategy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3F1527C3-06F4-4F4D-B364-8E9726645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BF1C23D2-D74F-4456-AD7B-904A6E287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578577AD-563A-4936-9ACB-FDCF298412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1C9F3743-BFAB-4636-81C7-ACD99C694B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FC58029E-BC15-45E4-AA28-CC80C96A3F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41CBB721-7EDD-4FEA-9D6B-A3656D9F45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4C945CDA-4F14-4FA0-B272-B1E25B4FA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8643778-7F6C-4E8D-84D1-D5CDB9928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1D22F88D-6907-48AF-B024-346E855E0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496111" y="685801"/>
            <a:ext cx="3560543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n w="3175" cmpd="sng">
                  <a:noFill/>
                </a:ln>
                <a:solidFill>
                  <a:srgbClr val="FFFFFF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  <a:sym typeface="Times New Roman"/>
              </a:rPr>
              <a:t>Key References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3842748-48B5-4DD0-A06A-A31C74024A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24" name="Freeform 6">
              <a:extLst>
                <a:ext uri="{FF2B5EF4-FFF2-40B4-BE49-F238E27FC236}">
                  <a16:creationId xmlns:a16="http://schemas.microsoft.com/office/drawing/2014/main" id="{548E99BE-1071-4690-9B9C-07926CEE5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9301F039-B467-413A-B25C-770E51069D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9F06AEC1-5558-49E8-8CAC-FEBD00DF0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D10B76B9-BA68-471E-B58C-ED91198A9F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id="{FEB3913B-54A3-490E-BA4B-5D0330990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id="{F75DC961-08A4-46F8-8A80-2E1FB977E1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619997" y="461963"/>
            <a:ext cx="6883027" cy="59619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000" dirty="0"/>
              <a:t>  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Kang, J., Shin, H. and Kang, C. (2024) Journal of Hospitality and Tourism Technology.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Lam, R., Cheung, C. and Lugosi, P. (2022) International Journal of Hospitality Management.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Nawaz, N. et al. (2024) International Journal of Information Management Data Insights.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Prayag, G., Muskat, B. and Dassanayake, C. (2024) Journal of Travel Research.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Schmitz, H., Bauer, J.F. and Niehaus, M. (2023) Safety and Health at Work.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Sorina, E. et al. (2025) Healthcare.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Tambunan, W. et al. (2024) Journal of Infrastructure, Policy and Development.</a:t>
            </a:r>
          </a:p>
          <a:p>
            <a:pPr lvl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Fallah Shayan, N. et al. (2022) Sustainability.</a:t>
            </a:r>
            <a:endParaRPr lang="en-US" sz="2400" spc="-27" dirty="0">
              <a:latin typeface="Calibri" panose="020F0502020204030204" pitchFamily="34" charset="0"/>
              <a:cs typeface="Calibri" panose="020F0502020204030204" pitchFamily="34" charset="0"/>
              <a:sym typeface="Times New Roman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>
    <a:spDef>
      <a:spPr>
        <a:blipFill>
          <a:blip xmlns:r="http://schemas.openxmlformats.org/officeDocument/2006/relationships"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a:spPr>
      <a:bodyPr/>
      <a:lstStyle>
        <a:defPPr algn="l">
          <a:defRPr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944</TotalTime>
  <Words>612</Words>
  <Application>Microsoft Office PowerPoint</Application>
  <PresentationFormat>Widescreen</PresentationFormat>
  <Paragraphs>98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Arial</vt:lpstr>
      <vt:lpstr>Calibri</vt:lpstr>
      <vt:lpstr>Corbel</vt:lpstr>
      <vt:lpstr>Times New Roman</vt:lpstr>
      <vt:lpstr>Times New Roman Bold</vt:lpstr>
      <vt:lpstr>Parallax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Structural Contradiction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Lavinia Mihaloiu (2113467)</dc:creator>
  <cp:lastModifiedBy>Lavinia Mihaloiu (2113467)</cp:lastModifiedBy>
  <cp:revision>96</cp:revision>
  <dcterms:created xsi:type="dcterms:W3CDTF">2026-02-17T01:51:00Z</dcterms:created>
  <dcterms:modified xsi:type="dcterms:W3CDTF">2026-02-25T15:54:25Z</dcterms:modified>
</cp:coreProperties>
</file>