
<file path=[Content_Types].xml><?xml version="1.0" encoding="utf-8"?>
<Types xmlns="http://schemas.openxmlformats.org/package/2006/content-types">
  <Default Extension="png" ContentType="image/png"/>
  <Default Extension="jpeg" ContentType="image/jpeg"/>
  <Default Extension="webp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0" r:id="rId1"/>
  </p:sldMasterIdLst>
  <p:sldIdLst>
    <p:sldId id="256" r:id="rId2"/>
    <p:sldId id="257" r:id="rId3"/>
    <p:sldId id="258" r:id="rId4"/>
    <p:sldId id="267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1176" autoAdjust="0"/>
    <p:restoredTop sz="94660"/>
  </p:normalViewPr>
  <p:slideViewPr>
    <p:cSldViewPr snapToGrid="0">
      <p:cViewPr varScale="1">
        <p:scale>
          <a:sx n="72" d="100"/>
          <a:sy n="72" d="100"/>
        </p:scale>
        <p:origin x="81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6D8CFFBE-910F-4136-9F0E-3026FB9CAA53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14E14AC5-773D-4754-A6CD-6630853A0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6987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CFFBE-910F-4136-9F0E-3026FB9CAA53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14AC5-773D-4754-A6CD-6630853A0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24090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CFFBE-910F-4136-9F0E-3026FB9CAA53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14AC5-773D-4754-A6CD-6630853A0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03504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CFFBE-910F-4136-9F0E-3026FB9CAA53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14AC5-773D-4754-A6CD-6630853A0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50420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CFFBE-910F-4136-9F0E-3026FB9CAA53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14AC5-773D-4754-A6CD-6630853A0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17833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CFFBE-910F-4136-9F0E-3026FB9CAA53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14AC5-773D-4754-A6CD-6630853A0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79294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CFFBE-910F-4136-9F0E-3026FB9CAA53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14AC5-773D-4754-A6CD-6630853A0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4378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CFFBE-910F-4136-9F0E-3026FB9CAA53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14AC5-773D-4754-A6CD-6630853A0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25262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CFFBE-910F-4136-9F0E-3026FB9CAA53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14AC5-773D-4754-A6CD-6630853A0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56337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CFFBE-910F-4136-9F0E-3026FB9CAA53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14AC5-773D-4754-A6CD-6630853A0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06129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CFFBE-910F-4136-9F0E-3026FB9CAA53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14AC5-773D-4754-A6CD-6630853A0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88658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CFFBE-910F-4136-9F0E-3026FB9CAA53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14AC5-773D-4754-A6CD-6630853A0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38796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CFFBE-910F-4136-9F0E-3026FB9CAA53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14AC5-773D-4754-A6CD-6630853A0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69316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CFFBE-910F-4136-9F0E-3026FB9CAA53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14AC5-773D-4754-A6CD-6630853A0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96394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CFFBE-910F-4136-9F0E-3026FB9CAA53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14AC5-773D-4754-A6CD-6630853A0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4420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6D8CFFBE-910F-4136-9F0E-3026FB9CAA53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14AC5-773D-4754-A6CD-6630853A0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182808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6D8CFFBE-910F-4136-9F0E-3026FB9CAA53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14AC5-773D-4754-A6CD-6630853A0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77499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6D8CFFBE-910F-4136-9F0E-3026FB9CAA53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14E14AC5-773D-4754-A6CD-6630853A0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56313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3" r:id="rId3"/>
    <p:sldLayoutId id="2147483744" r:id="rId4"/>
    <p:sldLayoutId id="2147483745" r:id="rId5"/>
    <p:sldLayoutId id="2147483746" r:id="rId6"/>
    <p:sldLayoutId id="2147483747" r:id="rId7"/>
    <p:sldLayoutId id="2147483748" r:id="rId8"/>
    <p:sldLayoutId id="2147483749" r:id="rId9"/>
    <p:sldLayoutId id="2147483750" r:id="rId10"/>
    <p:sldLayoutId id="2147483751" r:id="rId11"/>
    <p:sldLayoutId id="2147483752" r:id="rId12"/>
    <p:sldLayoutId id="2147483753" r:id="rId13"/>
    <p:sldLayoutId id="2147483754" r:id="rId14"/>
    <p:sldLayoutId id="2147483755" r:id="rId15"/>
    <p:sldLayoutId id="2147483756" r:id="rId16"/>
    <p:sldLayoutId id="214748375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ebp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arxiv.org/abs/2606.01137" TargetMode="External"/><Relationship Id="rId2" Type="http://schemas.openxmlformats.org/officeDocument/2006/relationships/hyperlink" Target="https://www.who.int/publications/i/item/9789240020924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hfma.org.uk/publications/implementing-electronic-patient-recor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9113" y="3207026"/>
            <a:ext cx="6241773" cy="2517913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Evaluation of Electronic Health Records (EHRs) as a Digital Innovation in UK Health and Social Care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8507896" y="4572000"/>
            <a:ext cx="3167269" cy="1789043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Sobia Naveed </a:t>
            </a:r>
          </a:p>
          <a:p>
            <a:pPr algn="ctr"/>
            <a:r>
              <a:rPr lang="en-US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2316438</a:t>
            </a:r>
          </a:p>
          <a:p>
            <a:pPr algn="ctr"/>
            <a:r>
              <a:rPr lang="en-US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 BMHP6026</a:t>
            </a:r>
            <a:r>
              <a:rPr lang="en-US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	</a:t>
            </a:r>
            <a:endParaRPr lang="en-US" dirty="0" smtClean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r>
              <a:rPr lang="en-US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Martin </a:t>
            </a:r>
            <a:r>
              <a:rPr lang="en-US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Svejda</a:t>
            </a:r>
            <a:r>
              <a:rPr lang="en-US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681130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154955" y="2603500"/>
            <a:ext cx="6962104" cy="3416300"/>
          </a:xfrm>
          <a:noFill/>
        </p:spPr>
        <p:txBody>
          <a:bodyPr>
            <a:normAutofit/>
          </a:bodyPr>
          <a:lstStyle/>
          <a:p>
            <a:r>
              <a:rPr lang="en-US" b="1" dirty="0"/>
              <a:t>Digital Transformation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Use of digital technologies to improve healthcare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Supports safer, faster and more efficient care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Electronic Health Records (EHRs) are one of the NHS's major digital innovations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Widely implemented across the UK during the last decade </a:t>
            </a:r>
          </a:p>
          <a:p>
            <a:r>
              <a:rPr lang="en-US" b="1" dirty="0"/>
              <a:t>Reference</a:t>
            </a:r>
            <a:endParaRPr lang="en-US" dirty="0"/>
          </a:p>
          <a:p>
            <a:r>
              <a:rPr lang="en-US" dirty="0"/>
              <a:t>NHS England (2019</a:t>
            </a:r>
            <a:r>
              <a:rPr lang="en-US" dirty="0" smtClean="0"/>
              <a:t>)</a:t>
            </a:r>
            <a:endParaRPr lang="en-US" dirty="0"/>
          </a:p>
        </p:txBody>
      </p:sp>
      <p:pic>
        <p:nvPicPr>
          <p:cNvPr id="7" name="Picture 6" descr="Digital Transformation Free Stock Photo - Public Domain Pictures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3983" y="2306293"/>
            <a:ext cx="4678017" cy="401071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9413565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are Electronic Health </a:t>
            </a:r>
            <a:r>
              <a:rPr lang="en-US" dirty="0" smtClean="0"/>
              <a:t>Records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5248" y="2433710"/>
            <a:ext cx="11268223" cy="4424289"/>
          </a:xfrm>
        </p:spPr>
        <p:txBody>
          <a:bodyPr>
            <a:normAutofit fontScale="92500" lnSpcReduction="20000"/>
          </a:bodyPr>
          <a:lstStyle/>
          <a:p>
            <a:r>
              <a:rPr lang="en-US" b="1" dirty="0"/>
              <a:t>Electronic Health Records (EHRs)</a:t>
            </a:r>
          </a:p>
          <a:p>
            <a:r>
              <a:rPr lang="en-US" b="1" dirty="0"/>
              <a:t>EHRs securely store: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Medical history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Diagnoses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Medications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Laboratory results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Treatment plans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Clinical notes </a:t>
            </a:r>
          </a:p>
          <a:p>
            <a:r>
              <a:rPr lang="en-US" b="1" dirty="0"/>
              <a:t>Benefits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Real-time </a:t>
            </a:r>
            <a:r>
              <a:rPr lang="en-US" dirty="0"/>
              <a:t>access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Information </a:t>
            </a:r>
            <a:r>
              <a:rPr lang="en-US" dirty="0"/>
              <a:t>sharing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Better </a:t>
            </a:r>
            <a:r>
              <a:rPr lang="en-US" dirty="0"/>
              <a:t>clinical decisions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Improved </a:t>
            </a:r>
            <a:r>
              <a:rPr lang="en-US" dirty="0"/>
              <a:t>patient </a:t>
            </a:r>
            <a:r>
              <a:rPr lang="en-US" dirty="0" smtClean="0"/>
              <a:t>safety</a:t>
            </a:r>
            <a:endParaRPr lang="en-US" dirty="0"/>
          </a:p>
        </p:txBody>
      </p:sp>
      <p:pic>
        <p:nvPicPr>
          <p:cNvPr id="5" name="Picture 4" descr="From EHR to HIE and Back | On Health Care Tech &amp; Policy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r="-690" b="9535"/>
          <a:stretch/>
        </p:blipFill>
        <p:spPr>
          <a:xfrm>
            <a:off x="4970731" y="2298535"/>
            <a:ext cx="6434571" cy="4314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50397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were EHRs introduced?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9803" y="3030882"/>
            <a:ext cx="5556042" cy="4115352"/>
          </a:xfrm>
        </p:spPr>
        <p:txBody>
          <a:bodyPr/>
          <a:lstStyle/>
          <a:p>
            <a:r>
              <a:rPr lang="en-US" dirty="0"/>
              <a:t>Before </a:t>
            </a:r>
            <a:r>
              <a:rPr lang="en-US" dirty="0" smtClean="0"/>
              <a:t>HER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Paper record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Slow access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Lost files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Poor communication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Duplicate tests 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5845" y="2961309"/>
            <a:ext cx="6785112" cy="4254499"/>
          </a:xfrm>
        </p:spPr>
        <p:txBody>
          <a:bodyPr/>
          <a:lstStyle/>
          <a:p>
            <a:r>
              <a:rPr lang="en-US" dirty="0" smtClean="0"/>
              <a:t>After HER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Digital record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Instant access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Secure storage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Information sharing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Better coordination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37287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8006" y="832992"/>
            <a:ext cx="6948037" cy="531575"/>
          </a:xfrm>
        </p:spPr>
        <p:txBody>
          <a:bodyPr/>
          <a:lstStyle/>
          <a:p>
            <a:r>
              <a:rPr lang="en-US" dirty="0"/>
              <a:t>Impact on the Workforce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6283" y="2226364"/>
            <a:ext cx="11510430" cy="4631635"/>
          </a:xfrm>
        </p:spPr>
        <p:txBody>
          <a:bodyPr>
            <a:normAutofit fontScale="85000" lnSpcReduction="10000"/>
          </a:bodyPr>
          <a:lstStyle/>
          <a:p>
            <a:r>
              <a:rPr lang="en-US" b="1" dirty="0"/>
              <a:t>Positive Impacts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 </a:t>
            </a:r>
            <a:r>
              <a:rPr lang="en-US" dirty="0"/>
              <a:t>Faster access to records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 </a:t>
            </a:r>
            <a:r>
              <a:rPr lang="en-US" dirty="0"/>
              <a:t>Better communication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  <a:r>
              <a:rPr lang="en-US" dirty="0" smtClean="0"/>
              <a:t>Reduced </a:t>
            </a:r>
            <a:r>
              <a:rPr lang="en-US" dirty="0"/>
              <a:t>paperwork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 </a:t>
            </a:r>
            <a:r>
              <a:rPr lang="en-US" dirty="0"/>
              <a:t>Clinical decision support</a:t>
            </a:r>
          </a:p>
          <a:p>
            <a:r>
              <a:rPr lang="en-US" b="1" dirty="0"/>
              <a:t>Challenges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 </a:t>
            </a:r>
            <a:r>
              <a:rPr lang="en-US" dirty="0"/>
              <a:t>Staff training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 </a:t>
            </a:r>
            <a:r>
              <a:rPr lang="en-US" dirty="0"/>
              <a:t>Resistance to change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 </a:t>
            </a:r>
            <a:r>
              <a:rPr lang="en-US" dirty="0"/>
              <a:t>Increased workload during implementation</a:t>
            </a:r>
          </a:p>
          <a:p>
            <a:r>
              <a:rPr lang="en-US" b="1" dirty="0"/>
              <a:t>Critical Evaluation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Benefits depend on effective training and </a:t>
            </a:r>
            <a:r>
              <a:rPr lang="en-US" dirty="0" smtClean="0"/>
              <a:t>organizational </a:t>
            </a:r>
            <a:r>
              <a:rPr lang="en-US" dirty="0"/>
              <a:t>support.</a:t>
            </a:r>
          </a:p>
          <a:p>
            <a:r>
              <a:rPr lang="en-US" b="1" dirty="0"/>
              <a:t>References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 err="1"/>
              <a:t>Topol</a:t>
            </a:r>
            <a:r>
              <a:rPr lang="en-US" dirty="0"/>
              <a:t> (2019)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err="1"/>
              <a:t>Wachter</a:t>
            </a:r>
            <a:r>
              <a:rPr lang="en-US" dirty="0"/>
              <a:t> (2016)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5950" y="2372138"/>
            <a:ext cx="6523285" cy="4340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9302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Impact on Service Delivery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9194" y="2630657"/>
            <a:ext cx="8825659" cy="4452425"/>
          </a:xfrm>
        </p:spPr>
        <p:txBody>
          <a:bodyPr>
            <a:normAutofit/>
          </a:bodyPr>
          <a:lstStyle/>
          <a:p>
            <a:r>
              <a:rPr lang="en-US" b="1" dirty="0"/>
              <a:t>Positive Impacts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Faster </a:t>
            </a:r>
            <a:r>
              <a:rPr lang="en-US" dirty="0"/>
              <a:t>referrals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Better </a:t>
            </a:r>
            <a:r>
              <a:rPr lang="en-US" dirty="0"/>
              <a:t>continuity of care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Reduced </a:t>
            </a:r>
            <a:r>
              <a:rPr lang="en-US" dirty="0"/>
              <a:t>duplication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Improved </a:t>
            </a:r>
            <a:r>
              <a:rPr lang="en-US" dirty="0"/>
              <a:t>efficiency</a:t>
            </a:r>
          </a:p>
          <a:p>
            <a:r>
              <a:rPr lang="en-US" b="1" dirty="0"/>
              <a:t>Challenges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 </a:t>
            </a:r>
            <a:r>
              <a:rPr lang="en-US" dirty="0"/>
              <a:t>High implementation costs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 </a:t>
            </a:r>
            <a:r>
              <a:rPr lang="en-US" dirty="0"/>
              <a:t>System failures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 </a:t>
            </a:r>
            <a:r>
              <a:rPr lang="en-US" dirty="0"/>
              <a:t>Cybersecurity risks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4" name="Picture 3" descr="Tag ocenjivanje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42782" y="2173557"/>
            <a:ext cx="2411896" cy="24118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5" descr="Humana tech vendor exposes 1.4M patient records | Cybernews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4981" y="4538970"/>
            <a:ext cx="3157227" cy="202592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9273174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UK Case 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7633" y="3146839"/>
            <a:ext cx="8825659" cy="3416300"/>
          </a:xfrm>
        </p:spPr>
        <p:txBody>
          <a:bodyPr/>
          <a:lstStyle/>
          <a:p>
            <a:r>
              <a:rPr lang="en-US" b="1" dirty="0"/>
              <a:t>King's College Hospital NHS Foundation Trust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Epic Electronic Health Record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Integrated patient record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Improved communication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err="1"/>
              <a:t>MyChart</a:t>
            </a:r>
            <a:r>
              <a:rPr lang="en-US" dirty="0"/>
              <a:t> patient portal</a:t>
            </a:r>
          </a:p>
          <a:p>
            <a:endParaRPr lang="en-US" dirty="0"/>
          </a:p>
        </p:txBody>
      </p:sp>
      <p:pic>
        <p:nvPicPr>
          <p:cNvPr id="5" name="Picture 4" descr="Category:Health statistics in the United Kingdom - Wikimedia Commons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1745" y="2603500"/>
            <a:ext cx="5112690" cy="41020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37100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Impact on Patients and Community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8640" y="2433711"/>
            <a:ext cx="9931791" cy="4107766"/>
          </a:xfrm>
        </p:spPr>
        <p:txBody>
          <a:bodyPr>
            <a:normAutofit/>
          </a:bodyPr>
          <a:lstStyle/>
          <a:p>
            <a:r>
              <a:rPr lang="en-US" b="1" dirty="0"/>
              <a:t>Patients</a:t>
            </a:r>
          </a:p>
          <a:p>
            <a:r>
              <a:rPr lang="en-US" b="1" dirty="0"/>
              <a:t>Benefits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Better </a:t>
            </a:r>
            <a:r>
              <a:rPr lang="en-US" dirty="0"/>
              <a:t>patient safety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 </a:t>
            </a:r>
            <a:r>
              <a:rPr lang="en-US" dirty="0"/>
              <a:t>Access to health information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 </a:t>
            </a:r>
            <a:r>
              <a:rPr lang="en-US" dirty="0"/>
              <a:t>Improved communication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 </a:t>
            </a:r>
            <a:r>
              <a:rPr lang="en-US" dirty="0"/>
              <a:t>Greater involvement in care</a:t>
            </a:r>
          </a:p>
          <a:p>
            <a:r>
              <a:rPr lang="en-US" b="1" dirty="0"/>
              <a:t>Challenges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 </a:t>
            </a:r>
            <a:r>
              <a:rPr lang="en-US" dirty="0"/>
              <a:t>Privacy concerns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 </a:t>
            </a:r>
            <a:r>
              <a:rPr lang="en-US" dirty="0"/>
              <a:t>Digital exclusion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 </a:t>
            </a:r>
            <a:r>
              <a:rPr lang="en-US" dirty="0"/>
              <a:t>Reduced face-to-face interaction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6" name="Picture 5" descr="Frontiers | Deep Multi-Modal Transfer Learning for Augmented Patient ...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35660" y="2260171"/>
            <a:ext cx="6400800" cy="41620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585781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1566" y="2293034"/>
            <a:ext cx="10522587" cy="4445390"/>
          </a:xfrm>
        </p:spPr>
        <p:txBody>
          <a:bodyPr/>
          <a:lstStyle/>
          <a:p>
            <a:r>
              <a:rPr lang="en-US" b="1" dirty="0" smtClean="0"/>
              <a:t>Community</a:t>
            </a:r>
          </a:p>
          <a:p>
            <a:pPr marL="0" indent="0">
              <a:buNone/>
            </a:pPr>
            <a:endParaRPr lang="en-US" b="1" dirty="0"/>
          </a:p>
          <a:p>
            <a:r>
              <a:rPr lang="en-US" b="1" dirty="0"/>
              <a:t>Benefits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Public </a:t>
            </a:r>
            <a:r>
              <a:rPr lang="en-US" dirty="0"/>
              <a:t>health planning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Integrated </a:t>
            </a:r>
            <a:r>
              <a:rPr lang="en-US" dirty="0"/>
              <a:t>care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  <a:r>
              <a:rPr lang="en-US" dirty="0" smtClean="0"/>
              <a:t>Better </a:t>
            </a:r>
            <a:r>
              <a:rPr lang="en-US" dirty="0"/>
              <a:t>collaboration</a:t>
            </a:r>
          </a:p>
          <a:p>
            <a:r>
              <a:rPr lang="en-US" b="1" dirty="0"/>
              <a:t>Challenges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 </a:t>
            </a:r>
            <a:r>
              <a:rPr lang="en-US" dirty="0"/>
              <a:t>Digital divide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Data </a:t>
            </a:r>
            <a:r>
              <a:rPr lang="en-US" dirty="0"/>
              <a:t>security concerns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4" name="Picture 3" descr="Discover 100+ Funding Opportunities for Community Development ...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2859" y="2425147"/>
            <a:ext cx="5715000" cy="381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0294444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Critical Evaluation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293034"/>
            <a:ext cx="8825659" cy="4121834"/>
          </a:xfrm>
          <a:noFill/>
        </p:spPr>
        <p:txBody>
          <a:bodyPr>
            <a:normAutofit/>
          </a:bodyPr>
          <a:lstStyle/>
          <a:p>
            <a:r>
              <a:rPr lang="en-US" b="1" dirty="0" smtClean="0"/>
              <a:t>Strengths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Improved efficiency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Better patient safety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Integrated care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Enhance communication</a:t>
            </a:r>
          </a:p>
          <a:p>
            <a:r>
              <a:rPr lang="en-US" b="1" dirty="0" smtClean="0"/>
              <a:t>Weakness</a:t>
            </a:r>
            <a:r>
              <a:rPr lang="en-US" dirty="0" smtClean="0"/>
              <a:t>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Training requirements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High costs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Cybersecurity threats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Digital inequality </a:t>
            </a:r>
            <a:endParaRPr lang="en-US" dirty="0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457200"/>
            <a:ext cx="12192000" cy="15875"/>
          </a:xfrm>
          <a:prstGeom prst="rect">
            <a:avLst/>
          </a:prstGeom>
          <a:noFill/>
          <a:ln w="9525">
            <a:solidFill>
              <a:schemeClr val="tx1"/>
            </a:solidFill>
            <a:prstDash val="solid"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9" name="Picture 8" descr="Figure 3: Digital Transformation Catalysts &amp; Inhibitors (D… | Flickr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903" b="8817"/>
          <a:stretch/>
        </p:blipFill>
        <p:spPr>
          <a:xfrm>
            <a:off x="5062330" y="2293034"/>
            <a:ext cx="6917635" cy="434910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3967420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504661"/>
            <a:ext cx="10533463" cy="4041913"/>
          </a:xfrm>
        </p:spPr>
        <p:txBody>
          <a:bodyPr/>
          <a:lstStyle/>
          <a:p>
            <a:r>
              <a:rPr lang="en-US" b="1" dirty="0"/>
              <a:t>Conclusion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EHRs have transformed UK healthcare.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Improve workforce efficiency.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Improve service delivery.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Enhance patient safety.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Support community health.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Continued investment is needed</a:t>
            </a:r>
          </a:p>
          <a:p>
            <a:endParaRPr lang="en-US" dirty="0"/>
          </a:p>
        </p:txBody>
      </p:sp>
      <p:pic>
        <p:nvPicPr>
          <p:cNvPr id="4" name="Picture 3" descr="Top free EHR software systems - Omics tutorials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5757" y="2266122"/>
            <a:ext cx="5934463" cy="405516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3506478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idx="1"/>
          </p:nvPr>
        </p:nvSpPr>
        <p:spPr bwMode="auto">
          <a:xfrm>
            <a:off x="591218" y="2621277"/>
            <a:ext cx="9444419" cy="38933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200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Pafumi</a:t>
            </a:r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 (2024). </a:t>
            </a:r>
            <a:r>
              <a:rPr lang="en-US" sz="1200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Assessing the digital readiness and communication ecosystem of rural youth</a:t>
            </a:r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Food &amp; Agriculture Org.</a:t>
            </a:r>
            <a:endParaRPr lang="en-US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Phillips, N., Stacey, G., &amp; </a:t>
            </a:r>
            <a:r>
              <a:rPr lang="en-US" sz="1200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Dowding</a:t>
            </a:r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D. (2023). </a:t>
            </a:r>
            <a:r>
              <a:rPr lang="en-US" sz="1200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Harnessing Digital Technology and Data for Nursing and Midwifery Practice - E-Book</a:t>
            </a:r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Elsevier Health Sciences.</a:t>
            </a:r>
            <a:endParaRPr lang="en-US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World Health Organization. (2021). </a:t>
            </a:r>
            <a:r>
              <a:rPr lang="en-US" sz="1200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Global strategy on digital health 2020-2025</a:t>
            </a:r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World Health Organization. </a:t>
            </a:r>
            <a:r>
              <a:rPr lang="en-US" sz="12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</a:t>
            </a:r>
            <a:r>
              <a:rPr lang="en-US" sz="1200" u="sng" dirty="0" smtClean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www.who.int/publications/i/item/9789240020924</a:t>
            </a:r>
            <a:r>
              <a:rPr lang="en-US" sz="1200" u="sng" dirty="0" smtClean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</a:t>
            </a:r>
            <a:r>
              <a:rPr lang="en-US" sz="1200" dirty="0" smtClean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US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2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Recent academic / implementation source</a:t>
            </a:r>
            <a:endParaRPr lang="en-US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200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Ercole</a:t>
            </a:r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A. (2026). </a:t>
            </a:r>
            <a:r>
              <a:rPr lang="en-US" sz="1200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Digital Maturity and Technical Efficiency in NHS Acute Trusts: Cross-Sectional Evidence from England</a:t>
            </a:r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ArXiv.org.</a:t>
            </a:r>
            <a:r>
              <a:rPr lang="en-US" sz="12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200" b="1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https://arxiv.org/abs/2606.01137</a:t>
            </a:r>
            <a:endParaRPr lang="en-US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2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Recent NHS case-study-based evidence</a:t>
            </a:r>
            <a:endParaRPr lang="en-US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HFMA (2025) </a:t>
            </a:r>
            <a:r>
              <a:rPr lang="en-US" sz="1200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Implementing an Electronic Patient Record: NHS Case Studies</a:t>
            </a:r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US" sz="12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</a:t>
            </a:r>
            <a:r>
              <a:rPr lang="en-US" sz="1200" u="sng" dirty="0" smtClean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www.hfma.org.uk/publications/implementing-electronic-patient-record</a:t>
            </a:r>
            <a:r>
              <a:rPr lang="en-US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404286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4428</TotalTime>
  <Words>476</Words>
  <Application>Microsoft Office PowerPoint</Application>
  <PresentationFormat>Widescreen</PresentationFormat>
  <Paragraphs>119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Century Gothic</vt:lpstr>
      <vt:lpstr>Times New Roman</vt:lpstr>
      <vt:lpstr>Wingdings 3</vt:lpstr>
      <vt:lpstr>Ion Boardroom</vt:lpstr>
      <vt:lpstr>Evaluation of Electronic Health Records (EHRs) as a Digital Innovation in UK Health and Social Care</vt:lpstr>
      <vt:lpstr>Introduction</vt:lpstr>
      <vt:lpstr>What are Electronic Health Records</vt:lpstr>
      <vt:lpstr>Why were EHRs introduced?</vt:lpstr>
      <vt:lpstr>Impact on the Workforce</vt:lpstr>
      <vt:lpstr>Impact on Service Delivery</vt:lpstr>
      <vt:lpstr>UK Case Study</vt:lpstr>
      <vt:lpstr>Impact on Patients and Community</vt:lpstr>
      <vt:lpstr> </vt:lpstr>
      <vt:lpstr>Critical Evaluation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Evaluation of Electronic Health Records (EHRs) as a Digital Innovation in UK Health and Social Care</dc:title>
  <dc:creator>Nouman</dc:creator>
  <cp:lastModifiedBy>Nouman</cp:lastModifiedBy>
  <cp:revision>5</cp:revision>
  <dcterms:created xsi:type="dcterms:W3CDTF">2026-07-02T14:03:32Z</dcterms:created>
  <dcterms:modified xsi:type="dcterms:W3CDTF">2026-07-05T15:51:55Z</dcterms:modified>
</cp:coreProperties>
</file>