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3" r:id="rId4"/>
    <p:sldId id="258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18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sosceles Triangle 6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Date Placeholder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 smtClean="0"/>
            </a:lvl1pPr>
          </a:lstStyle>
          <a:p>
            <a:pPr>
              <a:defRPr/>
            </a:pPr>
            <a:fld id="{1035964D-95FC-4B9C-AD32-2C2428444E15}" type="datetimeFigureOut">
              <a:rPr lang="en-US"/>
              <a:pPr>
                <a:defRPr/>
              </a:pPr>
              <a:t>7/8/2026</a:t>
            </a:fld>
            <a:endParaRPr lang="en-GB"/>
          </a:p>
        </p:txBody>
      </p:sp>
      <p:sp>
        <p:nvSpPr>
          <p:cNvPr id="6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479C42B8-1942-4FDF-99CD-1F85FDDB20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6285DC-89E0-4796-AE1E-AE9131579352}" type="datetimeFigureOut">
              <a:rPr lang="en-US"/>
              <a:pPr>
                <a:defRPr/>
              </a:pPr>
              <a:t>7/8/2026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E45CE0-BF4F-4A51-B2C3-809116B3FDC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8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Isosceles Triangle 7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Straight Connector 10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9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DB9B26-065D-4BFC-93B4-66A5F7369714}" type="datetimeFigureOut">
              <a:rPr lang="en-US"/>
              <a:pPr>
                <a:defRPr/>
              </a:pPr>
              <a:t>7/8/2026</a:t>
            </a:fld>
            <a:endParaRPr lang="en-GB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8F1EAA-FDB6-4672-88A5-B5F612FC56B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3A266-7C38-4D54-A476-B0DD20D4C2F7}" type="datetimeFigureOut">
              <a:rPr lang="en-US"/>
              <a:pPr>
                <a:defRPr/>
              </a:pPr>
              <a:t>7/8/2026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55576-B57D-4625-8D11-FBFB9CCB87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3E90C9-2A41-4557-AF0D-CE829B5D33AE}" type="datetimeFigureOut">
              <a:rPr lang="en-US"/>
              <a:pPr>
                <a:defRPr/>
              </a:pPr>
              <a:t>7/8/2026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626AE349-88EF-4DF7-BE5F-91BC1E3ECD5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E17AC-EBD9-4157-A13E-09966CAAE6AA}" type="datetimeFigureOut">
              <a:rPr lang="en-US"/>
              <a:pPr>
                <a:defRPr/>
              </a:pPr>
              <a:t>7/8/2026</a:t>
            </a:fld>
            <a:endParaRPr lang="en-GB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C8900-4F4C-40F4-9C5D-037DA81D1B0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35168E-4317-458B-82A3-8917A8B3CEA2}" type="datetimeFigureOut">
              <a:rPr lang="en-US"/>
              <a:pPr>
                <a:defRPr/>
              </a:pPr>
              <a:t>7/8/2026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49A675-7463-4830-8F98-24AC7136737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6749D923-E9C6-445A-BC6E-FCFFCCD40A98}" type="datetimeFigureOut">
              <a:rPr lang="en-US"/>
              <a:pPr>
                <a:defRPr/>
              </a:pPr>
              <a:t>7/8/2026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37AA78B8-8717-484B-89A7-10FDDFF71E8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75DAC809-B610-4DD4-A997-7A87C79F2076}" type="datetimeFigureOut">
              <a:rPr lang="en-US"/>
              <a:pPr>
                <a:defRPr/>
              </a:pPr>
              <a:t>7/8/2026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ED6A4E2F-F33C-4AC7-ADA5-D71382FB85A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D296B9-AC98-49A3-9693-6A39744054BD}" type="datetimeFigureOut">
              <a:rPr lang="en-US"/>
              <a:pPr>
                <a:defRPr/>
              </a:pPr>
              <a:t>7/8/2026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E556A5-DA30-4989-BDB4-9240C262878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F29C5F-9C54-465A-88FF-DB4E1D0910C0}" type="datetimeFigureOut">
              <a:rPr lang="en-US"/>
              <a:pPr>
                <a:defRPr/>
              </a:pPr>
              <a:t>7/8/2026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E87DA-A83B-4AE4-9962-737E2E085B0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30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CF61CA9-CB9D-4DF9-BF91-10243107FA93}" type="datetimeFigureOut">
              <a:rPr lang="en-US"/>
              <a:pPr>
                <a:defRPr/>
              </a:pPr>
              <a:t>7/8/2026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2745740-0418-4B08-B357-52FDAC3E6F7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3" r:id="rId6"/>
    <p:sldLayoutId id="2147483682" r:id="rId7"/>
    <p:sldLayoutId id="2147483689" r:id="rId8"/>
    <p:sldLayoutId id="2147483690" r:id="rId9"/>
    <p:sldLayoutId id="2147483681" r:id="rId10"/>
    <p:sldLayoutId id="2147483680" r:id="rId11"/>
  </p:sldLayoutIdLst>
  <p:txStyles>
    <p:titleStyle>
      <a:lvl1pPr marL="484188" indent="-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484632" indent="0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>An Introduction to Team Dynamics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en-GB" dirty="0"/>
              <a:t>Teams Don’t Just Happen ...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indent="0" fontAlgn="auto">
              <a:spcAft>
                <a:spcPts val="0"/>
              </a:spcAft>
              <a:defRPr/>
            </a:pPr>
            <a:r>
              <a:rPr lang="en-GB" dirty="0" err="1">
                <a:solidFill>
                  <a:schemeClr val="accent1">
                    <a:tint val="83000"/>
                    <a:satMod val="150000"/>
                  </a:schemeClr>
                </a:solidFill>
              </a:rPr>
              <a:t>Tuckman’s</a:t>
            </a:r>
            <a:r>
              <a:rPr lang="en-GB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> Team Stages</a:t>
            </a:r>
          </a:p>
        </p:txBody>
      </p:sp>
      <p:sp>
        <p:nvSpPr>
          <p:cNvPr id="14338" name="Content Placeholder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r>
              <a:rPr lang="en-GB"/>
              <a:t>Forming</a:t>
            </a:r>
          </a:p>
          <a:p>
            <a:r>
              <a:rPr lang="en-GB"/>
              <a:t>Storming</a:t>
            </a:r>
          </a:p>
          <a:p>
            <a:r>
              <a:rPr lang="en-GB"/>
              <a:t>Norming</a:t>
            </a:r>
          </a:p>
          <a:p>
            <a:r>
              <a:rPr lang="en-GB"/>
              <a:t>Performing</a:t>
            </a:r>
          </a:p>
          <a:p>
            <a:endParaRPr lang="en-GB"/>
          </a:p>
          <a:p>
            <a:r>
              <a:rPr lang="en-GB"/>
              <a:t>Adjourning </a:t>
            </a:r>
          </a:p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928688" y="714375"/>
          <a:ext cx="7286625" cy="5429250"/>
        </p:xfrm>
        <a:graphic>
          <a:graphicData uri="http://schemas.openxmlformats.org/drawingml/2006/table">
            <a:tbl>
              <a:tblPr/>
              <a:tblGrid>
                <a:gridCol w="17891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974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937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>
                          <a:latin typeface="Arial"/>
                          <a:ea typeface="Times New Roman"/>
                        </a:rPr>
                        <a:t>Stage</a:t>
                      </a:r>
                      <a:endParaRPr lang="en-GB" sz="18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>
                          <a:latin typeface="Arial"/>
                          <a:ea typeface="Times New Roman"/>
                        </a:rPr>
                        <a:t>Description</a:t>
                      </a:r>
                      <a:endParaRPr lang="en-GB" sz="18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87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latin typeface="Arial"/>
                          <a:ea typeface="Times New Roman"/>
                        </a:rPr>
                        <a:t>Forming</a:t>
                      </a:r>
                      <a:endParaRPr lang="en-GB" sz="18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latin typeface="Arial"/>
                          <a:ea typeface="Times New Roman"/>
                        </a:rPr>
                        <a:t>Initial orientation; getting to know each and breaking the ice. Characterised by polite friendliness</a:t>
                      </a:r>
                      <a:endParaRPr lang="en-GB" sz="18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774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latin typeface="Arial"/>
                          <a:ea typeface="Times New Roman"/>
                        </a:rPr>
                        <a:t>Storming</a:t>
                      </a:r>
                      <a:endParaRPr lang="en-GB" sz="18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latin typeface="Arial"/>
                          <a:ea typeface="Times New Roman"/>
                        </a:rPr>
                        <a:t>Disagreements come out into the open.</a:t>
                      </a:r>
                      <a:endParaRPr lang="en-GB" sz="180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latin typeface="Arial"/>
                          <a:ea typeface="Times New Roman"/>
                        </a:rPr>
                        <a:t>Characterised by a degree of conflict, although this is not necessarily antagonistic; it may well be conflict of ideas, objectives, perceptions.</a:t>
                      </a:r>
                      <a:endParaRPr lang="en-GB" sz="18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1622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latin typeface="Arial"/>
                          <a:ea typeface="Times New Roman"/>
                        </a:rPr>
                        <a:t>Norming</a:t>
                      </a:r>
                      <a:endParaRPr lang="en-GB" sz="18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latin typeface="Arial"/>
                          <a:ea typeface="Times New Roman"/>
                        </a:rPr>
                        <a:t>Order and cohesion emerge; norms for group function come into being.</a:t>
                      </a:r>
                      <a:endParaRPr lang="en-GB" sz="180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latin typeface="Arial"/>
                          <a:ea typeface="Times New Roman"/>
                        </a:rPr>
                        <a:t>characterised by calmness and also a sense that the group members know each other differently from the way outsiders know them - humour, jargon and other  “codes” are established.</a:t>
                      </a:r>
                      <a:endParaRPr lang="en-GB" sz="18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774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latin typeface="Arial"/>
                          <a:ea typeface="Times New Roman"/>
                        </a:rPr>
                        <a:t>Performing</a:t>
                      </a:r>
                      <a:endParaRPr lang="en-GB" sz="18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latin typeface="Arial"/>
                          <a:ea typeface="Times New Roman"/>
                        </a:rPr>
                        <a:t>A high level of co-operation and good quality problem-solving.</a:t>
                      </a:r>
                      <a:endParaRPr lang="en-GB" sz="1800" dirty="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latin typeface="Arial"/>
                          <a:ea typeface="Times New Roman"/>
                        </a:rPr>
                        <a:t>Characterised by a clear sense of identity and achievement.</a:t>
                      </a:r>
                      <a:endParaRPr lang="en-GB" sz="18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5" name="Group 1"/>
          <p:cNvGrpSpPr>
            <a:grpSpLocks noChangeAspect="1"/>
          </p:cNvGrpSpPr>
          <p:nvPr/>
        </p:nvGrpSpPr>
        <p:grpSpPr bwMode="auto">
          <a:xfrm>
            <a:off x="330200" y="957263"/>
            <a:ext cx="8170863" cy="5329237"/>
            <a:chOff x="1800" y="4476"/>
            <a:chExt cx="8280" cy="5400"/>
          </a:xfrm>
        </p:grpSpPr>
        <p:sp>
          <p:nvSpPr>
            <p:cNvPr id="16390" name="AutoShape 29"/>
            <p:cNvSpPr>
              <a:spLocks noChangeAspect="1" noChangeArrowheads="1" noTextEdit="1"/>
            </p:cNvSpPr>
            <p:nvPr/>
          </p:nvSpPr>
          <p:spPr bwMode="auto">
            <a:xfrm>
              <a:off x="1800" y="4476"/>
              <a:ext cx="8280" cy="54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76" name="Oval 28"/>
            <p:cNvSpPr>
              <a:spLocks noChangeArrowheads="1"/>
            </p:cNvSpPr>
            <p:nvPr/>
          </p:nvSpPr>
          <p:spPr bwMode="auto">
            <a:xfrm>
              <a:off x="2699" y="4836"/>
              <a:ext cx="1441" cy="719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dist="107763" dir="2700000" algn="ctr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n-lt"/>
                <a:cs typeface="+mn-cs"/>
              </a:endParaRPr>
            </a:p>
          </p:txBody>
        </p:sp>
        <p:sp>
          <p:nvSpPr>
            <p:cNvPr id="2075" name="Oval 27"/>
            <p:cNvSpPr>
              <a:spLocks noChangeArrowheads="1"/>
            </p:cNvSpPr>
            <p:nvPr/>
          </p:nvSpPr>
          <p:spPr bwMode="auto">
            <a:xfrm>
              <a:off x="2941" y="6276"/>
              <a:ext cx="1438" cy="721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dist="107763" dir="2700000" algn="ctr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n-lt"/>
                <a:cs typeface="+mn-cs"/>
              </a:endParaRPr>
            </a:p>
          </p:txBody>
        </p:sp>
        <p:sp>
          <p:nvSpPr>
            <p:cNvPr id="2074" name="Oval 26"/>
            <p:cNvSpPr>
              <a:spLocks noChangeArrowheads="1"/>
            </p:cNvSpPr>
            <p:nvPr/>
          </p:nvSpPr>
          <p:spPr bwMode="auto">
            <a:xfrm>
              <a:off x="3180" y="7355"/>
              <a:ext cx="1440" cy="721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dist="107763" dir="2700000" algn="ctr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n-lt"/>
                <a:cs typeface="+mn-cs"/>
              </a:endParaRPr>
            </a:p>
          </p:txBody>
        </p:sp>
        <p:sp>
          <p:nvSpPr>
            <p:cNvPr id="2073" name="Oval 25"/>
            <p:cNvSpPr>
              <a:spLocks noChangeArrowheads="1"/>
            </p:cNvSpPr>
            <p:nvPr/>
          </p:nvSpPr>
          <p:spPr bwMode="auto">
            <a:xfrm>
              <a:off x="3420" y="8256"/>
              <a:ext cx="1440" cy="721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dist="107763" dir="2700000" algn="ctr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n-lt"/>
                <a:cs typeface="+mn-cs"/>
              </a:endParaRPr>
            </a:p>
          </p:txBody>
        </p:sp>
        <p:sp>
          <p:nvSpPr>
            <p:cNvPr id="16395" name="Freeform 24"/>
            <p:cNvSpPr>
              <a:spLocks/>
            </p:cNvSpPr>
            <p:nvPr/>
          </p:nvSpPr>
          <p:spPr bwMode="auto">
            <a:xfrm>
              <a:off x="1980" y="6666"/>
              <a:ext cx="3870" cy="2670"/>
            </a:xfrm>
            <a:custGeom>
              <a:avLst/>
              <a:gdLst>
                <a:gd name="T0" fmla="*/ 2160 w 3870"/>
                <a:gd name="T1" fmla="*/ 2310 h 2670"/>
                <a:gd name="T2" fmla="*/ 1980 w 3870"/>
                <a:gd name="T3" fmla="*/ 2490 h 2670"/>
                <a:gd name="T4" fmla="*/ 180 w 3870"/>
                <a:gd name="T5" fmla="*/ 1230 h 2670"/>
                <a:gd name="T6" fmla="*/ 3060 w 3870"/>
                <a:gd name="T7" fmla="*/ 150 h 2670"/>
                <a:gd name="T8" fmla="*/ 3780 w 3870"/>
                <a:gd name="T9" fmla="*/ 330 h 2670"/>
                <a:gd name="T10" fmla="*/ 3600 w 3870"/>
                <a:gd name="T11" fmla="*/ 150 h 267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870"/>
                <a:gd name="T19" fmla="*/ 0 h 2670"/>
                <a:gd name="T20" fmla="*/ 3870 w 3870"/>
                <a:gd name="T21" fmla="*/ 2670 h 267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870" h="2670">
                  <a:moveTo>
                    <a:pt x="2160" y="2310"/>
                  </a:moveTo>
                  <a:cubicBezTo>
                    <a:pt x="2235" y="2490"/>
                    <a:pt x="2310" y="2670"/>
                    <a:pt x="1980" y="2490"/>
                  </a:cubicBezTo>
                  <a:cubicBezTo>
                    <a:pt x="1650" y="2310"/>
                    <a:pt x="0" y="1620"/>
                    <a:pt x="180" y="1230"/>
                  </a:cubicBezTo>
                  <a:cubicBezTo>
                    <a:pt x="360" y="840"/>
                    <a:pt x="2460" y="300"/>
                    <a:pt x="3060" y="150"/>
                  </a:cubicBezTo>
                  <a:cubicBezTo>
                    <a:pt x="3660" y="0"/>
                    <a:pt x="3690" y="330"/>
                    <a:pt x="3780" y="330"/>
                  </a:cubicBezTo>
                  <a:cubicBezTo>
                    <a:pt x="3870" y="330"/>
                    <a:pt x="3735" y="240"/>
                    <a:pt x="3600" y="150"/>
                  </a:cubicBezTo>
                </a:path>
              </a:pathLst>
            </a:cu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>
                <a:latin typeface="Century Gothic" pitchFamily="34" charset="0"/>
              </a:endParaRPr>
            </a:p>
          </p:txBody>
        </p:sp>
        <p:sp>
          <p:nvSpPr>
            <p:cNvPr id="2071" name="Oval 23"/>
            <p:cNvSpPr>
              <a:spLocks noChangeArrowheads="1"/>
            </p:cNvSpPr>
            <p:nvPr/>
          </p:nvSpPr>
          <p:spPr bwMode="auto">
            <a:xfrm>
              <a:off x="5220" y="6816"/>
              <a:ext cx="1438" cy="719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dist="107763" dir="2700000" algn="ctr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n-lt"/>
                <a:cs typeface="+mn-cs"/>
              </a:endParaRPr>
            </a:p>
          </p:txBody>
        </p:sp>
        <p:sp>
          <p:nvSpPr>
            <p:cNvPr id="2070" name="Oval 22"/>
            <p:cNvSpPr>
              <a:spLocks noChangeArrowheads="1"/>
            </p:cNvSpPr>
            <p:nvPr/>
          </p:nvSpPr>
          <p:spPr bwMode="auto">
            <a:xfrm>
              <a:off x="5941" y="7716"/>
              <a:ext cx="1440" cy="721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dist="107763" dir="2700000" algn="ctr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n-lt"/>
                <a:cs typeface="+mn-cs"/>
              </a:endParaRPr>
            </a:p>
          </p:txBody>
        </p:sp>
        <p:sp>
          <p:nvSpPr>
            <p:cNvPr id="2069" name="Oval 21"/>
            <p:cNvSpPr>
              <a:spLocks noChangeArrowheads="1"/>
            </p:cNvSpPr>
            <p:nvPr/>
          </p:nvSpPr>
          <p:spPr bwMode="auto">
            <a:xfrm>
              <a:off x="6842" y="8616"/>
              <a:ext cx="1438" cy="719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dist="107763" dir="2700000" algn="ctr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n-lt"/>
                <a:cs typeface="+mn-cs"/>
              </a:endParaRPr>
            </a:p>
          </p:txBody>
        </p:sp>
        <p:sp>
          <p:nvSpPr>
            <p:cNvPr id="16399" name="Freeform 20"/>
            <p:cNvSpPr>
              <a:spLocks/>
            </p:cNvSpPr>
            <p:nvPr/>
          </p:nvSpPr>
          <p:spPr bwMode="auto">
            <a:xfrm>
              <a:off x="5130" y="6996"/>
              <a:ext cx="3870" cy="2670"/>
            </a:xfrm>
            <a:custGeom>
              <a:avLst/>
              <a:gdLst>
                <a:gd name="T0" fmla="*/ 2160 w 3870"/>
                <a:gd name="T1" fmla="*/ 2310 h 2670"/>
                <a:gd name="T2" fmla="*/ 1980 w 3870"/>
                <a:gd name="T3" fmla="*/ 2490 h 2670"/>
                <a:gd name="T4" fmla="*/ 180 w 3870"/>
                <a:gd name="T5" fmla="*/ 1230 h 2670"/>
                <a:gd name="T6" fmla="*/ 3060 w 3870"/>
                <a:gd name="T7" fmla="*/ 150 h 2670"/>
                <a:gd name="T8" fmla="*/ 3780 w 3870"/>
                <a:gd name="T9" fmla="*/ 330 h 2670"/>
                <a:gd name="T10" fmla="*/ 3600 w 3870"/>
                <a:gd name="T11" fmla="*/ 150 h 267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870"/>
                <a:gd name="T19" fmla="*/ 0 h 2670"/>
                <a:gd name="T20" fmla="*/ 3870 w 3870"/>
                <a:gd name="T21" fmla="*/ 2670 h 267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870" h="2670">
                  <a:moveTo>
                    <a:pt x="2160" y="2310"/>
                  </a:moveTo>
                  <a:cubicBezTo>
                    <a:pt x="2235" y="2490"/>
                    <a:pt x="2310" y="2670"/>
                    <a:pt x="1980" y="2490"/>
                  </a:cubicBezTo>
                  <a:cubicBezTo>
                    <a:pt x="1650" y="2310"/>
                    <a:pt x="0" y="1620"/>
                    <a:pt x="180" y="1230"/>
                  </a:cubicBezTo>
                  <a:cubicBezTo>
                    <a:pt x="360" y="840"/>
                    <a:pt x="2460" y="300"/>
                    <a:pt x="3060" y="150"/>
                  </a:cubicBezTo>
                  <a:cubicBezTo>
                    <a:pt x="3660" y="0"/>
                    <a:pt x="3690" y="330"/>
                    <a:pt x="3780" y="330"/>
                  </a:cubicBezTo>
                  <a:cubicBezTo>
                    <a:pt x="3870" y="330"/>
                    <a:pt x="3735" y="240"/>
                    <a:pt x="3600" y="150"/>
                  </a:cubicBezTo>
                </a:path>
              </a:pathLst>
            </a:cu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>
                <a:latin typeface="Century Gothic" pitchFamily="34" charset="0"/>
              </a:endParaRPr>
            </a:p>
          </p:txBody>
        </p:sp>
        <p:sp>
          <p:nvSpPr>
            <p:cNvPr id="2067" name="Oval 19"/>
            <p:cNvSpPr>
              <a:spLocks noChangeArrowheads="1"/>
            </p:cNvSpPr>
            <p:nvPr/>
          </p:nvSpPr>
          <p:spPr bwMode="auto">
            <a:xfrm>
              <a:off x="8101" y="7177"/>
              <a:ext cx="1438" cy="719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dist="107763" dir="2700000" algn="ctr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n-lt"/>
                <a:cs typeface="+mn-cs"/>
              </a:endParaRPr>
            </a:p>
          </p:txBody>
        </p:sp>
        <p:sp>
          <p:nvSpPr>
            <p:cNvPr id="2066" name="Oval 18"/>
            <p:cNvSpPr>
              <a:spLocks noChangeArrowheads="1"/>
            </p:cNvSpPr>
            <p:nvPr/>
          </p:nvSpPr>
          <p:spPr bwMode="auto">
            <a:xfrm>
              <a:off x="8640" y="8076"/>
              <a:ext cx="1440" cy="721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dist="107763" dir="2700000" algn="ctr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n-lt"/>
                <a:cs typeface="+mn-cs"/>
              </a:endParaRPr>
            </a:p>
          </p:txBody>
        </p:sp>
        <p:sp>
          <p:nvSpPr>
            <p:cNvPr id="16402" name="WordArt 17"/>
            <p:cNvSpPr>
              <a:spLocks noChangeArrowheads="1" noChangeShapeType="1" noTextEdit="1"/>
            </p:cNvSpPr>
            <p:nvPr/>
          </p:nvSpPr>
          <p:spPr bwMode="auto">
            <a:xfrm>
              <a:off x="3060" y="4870"/>
              <a:ext cx="690" cy="506"/>
            </a:xfrm>
            <a:prstGeom prst="rect">
              <a:avLst/>
            </a:prstGeom>
          </p:spPr>
          <p:txBody>
            <a:bodyPr wrap="none" fromWordArt="1">
              <a:prstTxWarp prst="textSlantUp">
                <a:avLst>
                  <a:gd name="adj" fmla="val 55556"/>
                </a:avLst>
              </a:prstTxWarp>
            </a:bodyPr>
            <a:lstStyle/>
            <a:p>
              <a:pPr algn="ctr"/>
              <a:r>
                <a:rPr lang="en-US" sz="900" kern="10"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solidFill>
                    <a:srgbClr val="000000"/>
                  </a:solidFill>
                  <a:latin typeface="Arial"/>
                  <a:cs typeface="Arial"/>
                </a:rPr>
                <a:t>Forming</a:t>
              </a:r>
            </a:p>
          </p:txBody>
        </p:sp>
        <p:sp>
          <p:nvSpPr>
            <p:cNvPr id="16403" name="WordArt 16"/>
            <p:cNvSpPr>
              <a:spLocks noChangeArrowheads="1" noChangeShapeType="1" noTextEdit="1"/>
            </p:cNvSpPr>
            <p:nvPr/>
          </p:nvSpPr>
          <p:spPr bwMode="auto">
            <a:xfrm>
              <a:off x="5565" y="6923"/>
              <a:ext cx="750" cy="506"/>
            </a:xfrm>
            <a:prstGeom prst="rect">
              <a:avLst/>
            </a:prstGeom>
          </p:spPr>
          <p:txBody>
            <a:bodyPr wrap="none" fromWordArt="1">
              <a:prstTxWarp prst="textSlantUp">
                <a:avLst>
                  <a:gd name="adj" fmla="val 55556"/>
                </a:avLst>
              </a:prstTxWarp>
            </a:bodyPr>
            <a:lstStyle/>
            <a:p>
              <a:pPr algn="ctr"/>
              <a:r>
                <a:rPr lang="en-US" sz="900" kern="10"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solidFill>
                    <a:srgbClr val="000000"/>
                  </a:solidFill>
                  <a:latin typeface="Arial"/>
                  <a:cs typeface="Arial"/>
                </a:rPr>
                <a:t>Storming</a:t>
              </a:r>
            </a:p>
          </p:txBody>
        </p:sp>
        <p:sp>
          <p:nvSpPr>
            <p:cNvPr id="16404" name="WordArt 15"/>
            <p:cNvSpPr>
              <a:spLocks noChangeArrowheads="1" noChangeShapeType="1" noTextEdit="1"/>
            </p:cNvSpPr>
            <p:nvPr/>
          </p:nvSpPr>
          <p:spPr bwMode="auto">
            <a:xfrm>
              <a:off x="8460" y="7210"/>
              <a:ext cx="750" cy="506"/>
            </a:xfrm>
            <a:prstGeom prst="rect">
              <a:avLst/>
            </a:prstGeom>
          </p:spPr>
          <p:txBody>
            <a:bodyPr wrap="none" fromWordArt="1">
              <a:prstTxWarp prst="textSlantUp">
                <a:avLst>
                  <a:gd name="adj" fmla="val 55556"/>
                </a:avLst>
              </a:prstTxWarp>
            </a:bodyPr>
            <a:lstStyle/>
            <a:p>
              <a:pPr algn="ctr"/>
              <a:r>
                <a:rPr lang="en-US" sz="900" kern="10"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solidFill>
                    <a:srgbClr val="000000"/>
                  </a:solidFill>
                  <a:latin typeface="Arial"/>
                  <a:cs typeface="Arial"/>
                </a:rPr>
                <a:t>Storming</a:t>
              </a:r>
            </a:p>
          </p:txBody>
        </p:sp>
        <p:sp>
          <p:nvSpPr>
            <p:cNvPr id="16405" name="WordArt 14"/>
            <p:cNvSpPr>
              <a:spLocks noChangeArrowheads="1" noChangeShapeType="1" noTextEdit="1"/>
            </p:cNvSpPr>
            <p:nvPr/>
          </p:nvSpPr>
          <p:spPr bwMode="auto">
            <a:xfrm>
              <a:off x="3240" y="6310"/>
              <a:ext cx="750" cy="506"/>
            </a:xfrm>
            <a:prstGeom prst="rect">
              <a:avLst/>
            </a:prstGeom>
          </p:spPr>
          <p:txBody>
            <a:bodyPr wrap="none" fromWordArt="1">
              <a:prstTxWarp prst="textSlantUp">
                <a:avLst>
                  <a:gd name="adj" fmla="val 55556"/>
                </a:avLst>
              </a:prstTxWarp>
            </a:bodyPr>
            <a:lstStyle/>
            <a:p>
              <a:pPr algn="ctr"/>
              <a:r>
                <a:rPr lang="en-US" sz="900" kern="10"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solidFill>
                    <a:srgbClr val="000000"/>
                  </a:solidFill>
                  <a:latin typeface="Arial"/>
                  <a:cs typeface="Arial"/>
                </a:rPr>
                <a:t>Storming</a:t>
              </a:r>
            </a:p>
          </p:txBody>
        </p:sp>
        <p:sp>
          <p:nvSpPr>
            <p:cNvPr id="16406" name="WordArt 13"/>
            <p:cNvSpPr>
              <a:spLocks noChangeArrowheads="1" noChangeShapeType="1" noTextEdit="1"/>
            </p:cNvSpPr>
            <p:nvPr/>
          </p:nvSpPr>
          <p:spPr bwMode="auto">
            <a:xfrm>
              <a:off x="6300" y="7750"/>
              <a:ext cx="720" cy="506"/>
            </a:xfrm>
            <a:prstGeom prst="rect">
              <a:avLst/>
            </a:prstGeom>
          </p:spPr>
          <p:txBody>
            <a:bodyPr wrap="none" fromWordArt="1">
              <a:prstTxWarp prst="textSlantUp">
                <a:avLst>
                  <a:gd name="adj" fmla="val 55556"/>
                </a:avLst>
              </a:prstTxWarp>
            </a:bodyPr>
            <a:lstStyle/>
            <a:p>
              <a:pPr algn="ctr"/>
              <a:r>
                <a:rPr lang="en-US" sz="900" kern="10"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solidFill>
                    <a:srgbClr val="000000"/>
                  </a:solidFill>
                  <a:latin typeface="Arial"/>
                  <a:cs typeface="Arial"/>
                </a:rPr>
                <a:t>Norming</a:t>
              </a:r>
            </a:p>
          </p:txBody>
        </p:sp>
        <p:sp>
          <p:nvSpPr>
            <p:cNvPr id="16407" name="WordArt 12"/>
            <p:cNvSpPr>
              <a:spLocks noChangeArrowheads="1" noChangeShapeType="1" noTextEdit="1"/>
            </p:cNvSpPr>
            <p:nvPr/>
          </p:nvSpPr>
          <p:spPr bwMode="auto">
            <a:xfrm>
              <a:off x="3600" y="7390"/>
              <a:ext cx="720" cy="506"/>
            </a:xfrm>
            <a:prstGeom prst="rect">
              <a:avLst/>
            </a:prstGeom>
          </p:spPr>
          <p:txBody>
            <a:bodyPr wrap="none" fromWordArt="1">
              <a:prstTxWarp prst="textSlantUp">
                <a:avLst>
                  <a:gd name="adj" fmla="val 55556"/>
                </a:avLst>
              </a:prstTxWarp>
            </a:bodyPr>
            <a:lstStyle/>
            <a:p>
              <a:pPr algn="ctr"/>
              <a:r>
                <a:rPr lang="en-US" sz="900" kern="10"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solidFill>
                    <a:srgbClr val="000000"/>
                  </a:solidFill>
                  <a:latin typeface="Arial"/>
                  <a:cs typeface="Arial"/>
                </a:rPr>
                <a:t>Norming</a:t>
              </a:r>
            </a:p>
          </p:txBody>
        </p:sp>
        <p:sp>
          <p:nvSpPr>
            <p:cNvPr id="16408" name="WordArt 11"/>
            <p:cNvSpPr>
              <a:spLocks noChangeArrowheads="1" noChangeShapeType="1" noTextEdit="1"/>
            </p:cNvSpPr>
            <p:nvPr/>
          </p:nvSpPr>
          <p:spPr bwMode="auto">
            <a:xfrm>
              <a:off x="9000" y="8110"/>
              <a:ext cx="720" cy="506"/>
            </a:xfrm>
            <a:prstGeom prst="rect">
              <a:avLst/>
            </a:prstGeom>
          </p:spPr>
          <p:txBody>
            <a:bodyPr wrap="none" fromWordArt="1">
              <a:prstTxWarp prst="textSlantUp">
                <a:avLst>
                  <a:gd name="adj" fmla="val 55556"/>
                </a:avLst>
              </a:prstTxWarp>
            </a:bodyPr>
            <a:lstStyle/>
            <a:p>
              <a:pPr algn="ctr"/>
              <a:r>
                <a:rPr lang="en-US" sz="900" kern="10"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solidFill>
                    <a:srgbClr val="000000"/>
                  </a:solidFill>
                  <a:latin typeface="Arial"/>
                  <a:cs typeface="Arial"/>
                </a:rPr>
                <a:t>Norming</a:t>
              </a:r>
            </a:p>
          </p:txBody>
        </p:sp>
        <p:sp>
          <p:nvSpPr>
            <p:cNvPr id="16409" name="WordArt 10"/>
            <p:cNvSpPr>
              <a:spLocks noChangeArrowheads="1" noChangeShapeType="1" noTextEdit="1"/>
            </p:cNvSpPr>
            <p:nvPr/>
          </p:nvSpPr>
          <p:spPr bwMode="auto">
            <a:xfrm>
              <a:off x="3600" y="8256"/>
              <a:ext cx="915" cy="506"/>
            </a:xfrm>
            <a:prstGeom prst="rect">
              <a:avLst/>
            </a:prstGeom>
          </p:spPr>
          <p:txBody>
            <a:bodyPr wrap="none" fromWordArt="1">
              <a:prstTxWarp prst="textSlantUp">
                <a:avLst>
                  <a:gd name="adj" fmla="val 55556"/>
                </a:avLst>
              </a:prstTxWarp>
            </a:bodyPr>
            <a:lstStyle/>
            <a:p>
              <a:pPr algn="ctr"/>
              <a:r>
                <a:rPr lang="en-US" sz="900" kern="10"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solidFill>
                    <a:srgbClr val="000000"/>
                  </a:solidFill>
                  <a:latin typeface="Arial"/>
                  <a:cs typeface="Arial"/>
                </a:rPr>
                <a:t>Performing</a:t>
              </a:r>
            </a:p>
          </p:txBody>
        </p:sp>
        <p:sp>
          <p:nvSpPr>
            <p:cNvPr id="16410" name="WordArt 9"/>
            <p:cNvSpPr>
              <a:spLocks noChangeArrowheads="1" noChangeShapeType="1" noTextEdit="1"/>
            </p:cNvSpPr>
            <p:nvPr/>
          </p:nvSpPr>
          <p:spPr bwMode="auto">
            <a:xfrm>
              <a:off x="7020" y="8650"/>
              <a:ext cx="915" cy="506"/>
            </a:xfrm>
            <a:prstGeom prst="rect">
              <a:avLst/>
            </a:prstGeom>
          </p:spPr>
          <p:txBody>
            <a:bodyPr wrap="none" fromWordArt="1">
              <a:prstTxWarp prst="textSlantUp">
                <a:avLst>
                  <a:gd name="adj" fmla="val 55556"/>
                </a:avLst>
              </a:prstTxWarp>
            </a:bodyPr>
            <a:lstStyle/>
            <a:p>
              <a:pPr algn="ctr"/>
              <a:r>
                <a:rPr lang="en-US" sz="900" kern="10"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solidFill>
                    <a:srgbClr val="000000"/>
                  </a:solidFill>
                  <a:latin typeface="Arial"/>
                  <a:cs typeface="Arial"/>
                </a:rPr>
                <a:t>Performing</a:t>
              </a:r>
            </a:p>
          </p:txBody>
        </p:sp>
        <p:sp>
          <p:nvSpPr>
            <p:cNvPr id="16411" name="Line 8"/>
            <p:cNvSpPr>
              <a:spLocks noChangeShapeType="1"/>
            </p:cNvSpPr>
            <p:nvPr/>
          </p:nvSpPr>
          <p:spPr bwMode="auto">
            <a:xfrm>
              <a:off x="3420" y="5556"/>
              <a:ext cx="180" cy="7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412" name="Line 7"/>
            <p:cNvSpPr>
              <a:spLocks noChangeShapeType="1"/>
            </p:cNvSpPr>
            <p:nvPr/>
          </p:nvSpPr>
          <p:spPr bwMode="auto">
            <a:xfrm>
              <a:off x="3780" y="6996"/>
              <a:ext cx="180" cy="3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413" name="Line 6"/>
            <p:cNvSpPr>
              <a:spLocks noChangeShapeType="1"/>
            </p:cNvSpPr>
            <p:nvPr/>
          </p:nvSpPr>
          <p:spPr bwMode="auto">
            <a:xfrm>
              <a:off x="3960" y="8076"/>
              <a:ext cx="180" cy="1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414" name="Line 5"/>
            <p:cNvSpPr>
              <a:spLocks noChangeShapeType="1"/>
            </p:cNvSpPr>
            <p:nvPr/>
          </p:nvSpPr>
          <p:spPr bwMode="auto">
            <a:xfrm>
              <a:off x="5940" y="7536"/>
              <a:ext cx="360" cy="3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415" name="Line 4"/>
            <p:cNvSpPr>
              <a:spLocks noChangeShapeType="1"/>
            </p:cNvSpPr>
            <p:nvPr/>
          </p:nvSpPr>
          <p:spPr bwMode="auto">
            <a:xfrm>
              <a:off x="6660" y="8436"/>
              <a:ext cx="540" cy="1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416" name="Line 3"/>
            <p:cNvSpPr>
              <a:spLocks noChangeShapeType="1"/>
            </p:cNvSpPr>
            <p:nvPr/>
          </p:nvSpPr>
          <p:spPr bwMode="auto">
            <a:xfrm>
              <a:off x="9000" y="7896"/>
              <a:ext cx="180" cy="1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417" name="Line 2"/>
            <p:cNvSpPr>
              <a:spLocks noChangeShapeType="1"/>
            </p:cNvSpPr>
            <p:nvPr/>
          </p:nvSpPr>
          <p:spPr bwMode="auto">
            <a:xfrm>
              <a:off x="9540" y="8796"/>
              <a:ext cx="180" cy="1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078" name="Oval 30"/>
          <p:cNvSpPr>
            <a:spLocks noChangeArrowheads="1"/>
          </p:cNvSpPr>
          <p:nvPr/>
        </p:nvSpPr>
        <p:spPr bwMode="auto">
          <a:xfrm>
            <a:off x="7715250" y="5400675"/>
            <a:ext cx="914400" cy="457200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  <a:effectLst>
            <a:outerShdw dist="107763" dir="2700000" algn="ctr" rotWithShape="0">
              <a:srgbClr val="808080">
                <a:alpha val="50000"/>
              </a:srgb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16387" name="Rectangle 3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entury Gothic" pitchFamily="34" charset="0"/>
            </a:endParaRPr>
          </a:p>
        </p:txBody>
      </p:sp>
      <p:sp>
        <p:nvSpPr>
          <p:cNvPr id="16388" name="Rectangle 32"/>
          <p:cNvSpPr>
            <a:spLocks noChangeArrowheads="1"/>
          </p:cNvSpPr>
          <p:nvPr/>
        </p:nvSpPr>
        <p:spPr bwMode="auto">
          <a:xfrm>
            <a:off x="0" y="457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entury Gothic" pitchFamily="34" charset="0"/>
            </a:endParaRPr>
          </a:p>
        </p:txBody>
      </p:sp>
      <p:sp>
        <p:nvSpPr>
          <p:cNvPr id="16389" name="Rectangle 33"/>
          <p:cNvSpPr>
            <a:spLocks noChangeArrowheads="1"/>
          </p:cNvSpPr>
          <p:nvPr/>
        </p:nvSpPr>
        <p:spPr bwMode="auto">
          <a:xfrm>
            <a:off x="0" y="3886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indent="0" fontAlgn="auto">
              <a:spcAft>
                <a:spcPts val="0"/>
              </a:spcAft>
              <a:defRPr/>
            </a:pPr>
            <a:r>
              <a:rPr lang="en-GB" dirty="0" err="1">
                <a:solidFill>
                  <a:schemeClr val="accent1">
                    <a:tint val="83000"/>
                    <a:satMod val="150000"/>
                  </a:schemeClr>
                </a:solidFill>
              </a:rPr>
              <a:t>Belbin</a:t>
            </a:r>
            <a:r>
              <a:rPr lang="en-GB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> Team Roles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r>
              <a:rPr lang="en-GB"/>
              <a:t>Behavioural role</a:t>
            </a:r>
          </a:p>
          <a:p>
            <a:r>
              <a:rPr lang="en-GB"/>
              <a:t>Natural tendency</a:t>
            </a:r>
          </a:p>
          <a:p>
            <a:r>
              <a:rPr lang="en-GB"/>
              <a:t>Not the same as functional role</a:t>
            </a:r>
          </a:p>
          <a:p>
            <a:r>
              <a:rPr lang="en-GB"/>
              <a:t>Different levels of ease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1071563" y="285750"/>
          <a:ext cx="5972175" cy="6432550"/>
        </p:xfrm>
        <a:graphic>
          <a:graphicData uri="http://schemas.openxmlformats.org/drawingml/2006/table">
            <a:tbl>
              <a:tblPr/>
              <a:tblGrid>
                <a:gridCol w="14930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790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454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b="1" dirty="0">
                          <a:latin typeface="Arial"/>
                          <a:ea typeface="Times New Roman"/>
                          <a:cs typeface="Times New Roman"/>
                        </a:rPr>
                        <a:t>Role</a:t>
                      </a:r>
                      <a:endParaRPr lang="en-GB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2630" marR="626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b="1">
                          <a:latin typeface="Arial"/>
                          <a:ea typeface="Times New Roman"/>
                          <a:cs typeface="Times New Roman"/>
                        </a:rPr>
                        <a:t>Activity</a:t>
                      </a:r>
                      <a:endParaRPr lang="en-GB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2630" marR="626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2707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400" dirty="0">
                          <a:latin typeface="Arial"/>
                          <a:ea typeface="Times New Roman"/>
                          <a:cs typeface="Times New Roman"/>
                        </a:rPr>
                        <a:t>Chairperson: </a:t>
                      </a: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400" dirty="0">
                          <a:latin typeface="Arial"/>
                          <a:ea typeface="Times New Roman"/>
                          <a:cs typeface="Times New Roman"/>
                        </a:rPr>
                        <a:t>The co-ordinator</a:t>
                      </a:r>
                      <a:endParaRPr lang="en-GB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2630" marR="626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28600" indent="-228600" algn="just">
                        <a:spcAft>
                          <a:spcPts val="0"/>
                        </a:spcAft>
                      </a:pPr>
                      <a:r>
                        <a:rPr lang="en-GB" sz="1400" dirty="0">
                          <a:latin typeface="Arial"/>
                          <a:ea typeface="Times New Roman"/>
                          <a:cs typeface="Times New Roman"/>
                        </a:rPr>
                        <a:t>Controlling the way in which a team moves forward towards the group objectives by making the best use of team resources.</a:t>
                      </a:r>
                      <a:endParaRPr lang="en-GB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2630" marR="626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150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latin typeface="Arial"/>
                          <a:ea typeface="Times New Roman"/>
                          <a:cs typeface="Times New Roman"/>
                        </a:rPr>
                        <a:t>Shaper: The unofficial chairman</a:t>
                      </a:r>
                      <a:endParaRPr lang="en-GB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2630" marR="626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28600" indent="-228600">
                        <a:spcAft>
                          <a:spcPts val="0"/>
                        </a:spcAft>
                      </a:pPr>
                      <a:r>
                        <a:rPr lang="en-GB" sz="1400" dirty="0">
                          <a:latin typeface="Arial"/>
                          <a:ea typeface="Times New Roman"/>
                          <a:cs typeface="Times New Roman"/>
                        </a:rPr>
                        <a:t>Shaping the way team effort is applied.</a:t>
                      </a:r>
                      <a:endParaRPr lang="en-GB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 marL="228600" indent="-228600">
                        <a:spcAft>
                          <a:spcPts val="0"/>
                        </a:spcAft>
                      </a:pPr>
                      <a:r>
                        <a:rPr lang="en-GB" sz="1400" dirty="0">
                          <a:latin typeface="Arial"/>
                          <a:ea typeface="Times New Roman"/>
                          <a:cs typeface="Times New Roman"/>
                        </a:rPr>
                        <a:t>Directing attention to the setting of objectives and priorities.</a:t>
                      </a:r>
                      <a:endParaRPr lang="en-GB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en-GB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2630" marR="626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08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latin typeface="Arial"/>
                          <a:ea typeface="Times New Roman"/>
                          <a:cs typeface="Times New Roman"/>
                        </a:rPr>
                        <a:t>Plant: The ideas person</a:t>
                      </a:r>
                      <a:endParaRPr lang="en-GB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2630" marR="626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28600" indent="-228600">
                        <a:spcAft>
                          <a:spcPts val="0"/>
                        </a:spcAft>
                      </a:pPr>
                      <a:r>
                        <a:rPr lang="en-GB" sz="1400">
                          <a:latin typeface="Arial"/>
                          <a:ea typeface="Times New Roman"/>
                          <a:cs typeface="Times New Roman"/>
                        </a:rPr>
                        <a:t>Advancing new ideas and strategies.</a:t>
                      </a:r>
                      <a:endParaRPr lang="en-GB" sz="140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latin typeface="Arial"/>
                          <a:ea typeface="Times New Roman"/>
                          <a:cs typeface="Times New Roman"/>
                        </a:rPr>
                        <a:t>Looks for possible breaks in the approach to problems faced by the group.</a:t>
                      </a:r>
                      <a:endParaRPr lang="en-GB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2630" marR="626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08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latin typeface="Arial"/>
                          <a:ea typeface="Times New Roman"/>
                          <a:cs typeface="Times New Roman"/>
                        </a:rPr>
                        <a:t>Monitor evaluator: The critic</a:t>
                      </a:r>
                      <a:endParaRPr lang="en-GB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2630" marR="626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28600" indent="-228600">
                        <a:spcAft>
                          <a:spcPts val="0"/>
                        </a:spcAft>
                      </a:pPr>
                      <a:r>
                        <a:rPr lang="en-GB" sz="1400">
                          <a:latin typeface="Arial"/>
                          <a:ea typeface="Times New Roman"/>
                          <a:cs typeface="Times New Roman"/>
                        </a:rPr>
                        <a:t>Assesses and interprets problems.</a:t>
                      </a:r>
                      <a:endParaRPr lang="en-GB" sz="140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latin typeface="Arial"/>
                          <a:ea typeface="Times New Roman"/>
                          <a:cs typeface="Times New Roman"/>
                        </a:rPr>
                        <a:t>Evaluates ideas and suggestions so that the team is better able to make balanced decisions.</a:t>
                      </a:r>
                      <a:endParaRPr lang="en-GB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2630" marR="626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605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latin typeface="Arial"/>
                          <a:ea typeface="Times New Roman"/>
                          <a:cs typeface="Times New Roman"/>
                        </a:rPr>
                        <a:t>Company worker: The implementer</a:t>
                      </a:r>
                      <a:endParaRPr lang="en-GB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2630" marR="626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28600" indent="-228600">
                        <a:spcAft>
                          <a:spcPts val="0"/>
                        </a:spcAft>
                      </a:pPr>
                      <a:r>
                        <a:rPr lang="en-GB" sz="1400" dirty="0">
                          <a:latin typeface="Arial"/>
                          <a:ea typeface="Times New Roman"/>
                          <a:cs typeface="Times New Roman"/>
                        </a:rPr>
                        <a:t>Translates concepts and plans into practical working procedures.</a:t>
                      </a:r>
                      <a:endParaRPr lang="en-GB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latin typeface="Arial"/>
                          <a:ea typeface="Times New Roman"/>
                          <a:cs typeface="Times New Roman"/>
                        </a:rPr>
                        <a:t>Implements agreed plans in a systematic fashion .</a:t>
                      </a:r>
                      <a:endParaRPr lang="en-GB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2630" marR="626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1211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latin typeface="Arial"/>
                          <a:ea typeface="Times New Roman"/>
                          <a:cs typeface="Times New Roman"/>
                        </a:rPr>
                        <a:t>Team worker: The team builder	</a:t>
                      </a:r>
                      <a:endParaRPr lang="en-GB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2630" marR="626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28600" indent="-228600">
                        <a:spcAft>
                          <a:spcPts val="0"/>
                        </a:spcAft>
                      </a:pPr>
                      <a:r>
                        <a:rPr lang="en-GB" sz="1400" dirty="0">
                          <a:latin typeface="Arial"/>
                          <a:ea typeface="Times New Roman"/>
                          <a:cs typeface="Times New Roman"/>
                        </a:rPr>
                        <a:t>Supporting members in their strengths.</a:t>
                      </a:r>
                      <a:endParaRPr lang="en-GB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 marL="228600" indent="-228600">
                        <a:spcAft>
                          <a:spcPts val="0"/>
                        </a:spcAft>
                      </a:pPr>
                      <a:r>
                        <a:rPr lang="en-GB" sz="1400" dirty="0">
                          <a:latin typeface="Arial"/>
                          <a:ea typeface="Times New Roman"/>
                          <a:cs typeface="Times New Roman"/>
                        </a:rPr>
                        <a:t>Underpinning members in their weaknesses.</a:t>
                      </a:r>
                      <a:endParaRPr lang="en-GB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 marL="228600" indent="-228600">
                        <a:spcAft>
                          <a:spcPts val="0"/>
                        </a:spcAft>
                      </a:pPr>
                      <a:r>
                        <a:rPr lang="en-GB" sz="1400" dirty="0">
                          <a:latin typeface="Arial"/>
                          <a:ea typeface="Times New Roman"/>
                          <a:cs typeface="Times New Roman"/>
                        </a:rPr>
                        <a:t>Works to improve communications.</a:t>
                      </a:r>
                      <a:endParaRPr lang="en-GB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en-GB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2630" marR="626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81211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latin typeface="Arial"/>
                          <a:ea typeface="Times New Roman"/>
                          <a:cs typeface="Times New Roman"/>
                        </a:rPr>
                        <a:t>Resource investigator: The contacts person</a:t>
                      </a:r>
                      <a:endParaRPr lang="en-GB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2630" marR="626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28600" indent="-228600">
                        <a:spcAft>
                          <a:spcPts val="0"/>
                        </a:spcAft>
                      </a:pPr>
                      <a:r>
                        <a:rPr lang="en-GB" sz="1400" dirty="0">
                          <a:latin typeface="Arial"/>
                          <a:ea typeface="Times New Roman"/>
                          <a:cs typeface="Times New Roman"/>
                        </a:rPr>
                        <a:t>Exploiting and reporting on new ideas, developments and resources outside  the group.</a:t>
                      </a:r>
                      <a:endParaRPr lang="en-GB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latin typeface="Arial"/>
                          <a:ea typeface="Times New Roman"/>
                          <a:cs typeface="Times New Roman"/>
                        </a:rPr>
                        <a:t>Creating external contacts that might be useful to the team.</a:t>
                      </a:r>
                      <a:endParaRPr lang="en-GB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2630" marR="626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0605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latin typeface="Arial"/>
                          <a:ea typeface="Times New Roman"/>
                          <a:cs typeface="Times New Roman"/>
                        </a:rPr>
                        <a:t>Completer finisher: The finisher</a:t>
                      </a:r>
                      <a:endParaRPr lang="en-GB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2630" marR="626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28600" indent="-228600">
                        <a:spcAft>
                          <a:spcPts val="0"/>
                        </a:spcAft>
                      </a:pPr>
                      <a:r>
                        <a:rPr lang="en-GB" sz="1400">
                          <a:latin typeface="Arial"/>
                          <a:ea typeface="Times New Roman"/>
                          <a:cs typeface="Times New Roman"/>
                        </a:rPr>
                        <a:t>Ensures the team does not make errors.</a:t>
                      </a:r>
                      <a:endParaRPr lang="en-GB" sz="140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latin typeface="Arial"/>
                          <a:ea typeface="Times New Roman"/>
                          <a:cs typeface="Times New Roman"/>
                        </a:rPr>
                        <a:t>Moves team to meet deadlines.</a:t>
                      </a:r>
                      <a:endParaRPr lang="en-GB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2630" marR="626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0302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latin typeface="Arial"/>
                          <a:ea typeface="Times New Roman"/>
                          <a:cs typeface="Times New Roman"/>
                        </a:rPr>
                        <a:t>Specialist: The expert</a:t>
                      </a:r>
                      <a:endParaRPr lang="en-GB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2630" marR="626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latin typeface="Arial"/>
                          <a:ea typeface="Times New Roman"/>
                          <a:cs typeface="Times New Roman"/>
                        </a:rPr>
                        <a:t>Brings specialist knowledge and skills that are in scarce supply.</a:t>
                      </a:r>
                      <a:endParaRPr lang="en-GB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2630" marR="626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18468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en-GB" sz="1400" b="1">
                <a:cs typeface="Times New Roman" pitchFamily="18" charset="0"/>
              </a:rPr>
              <a:t>Belbin’s Roles</a:t>
            </a:r>
            <a:endParaRPr lang="en-GB" sz="900"/>
          </a:p>
          <a:p>
            <a:pPr eaLnBrk="0" hangingPunct="0"/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indent="0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>When a Team Fails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>
            <a:normAutofit fontScale="70000" lnSpcReduction="20000"/>
          </a:bodyPr>
          <a:lstStyle/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en-GB" sz="3400" dirty="0"/>
              <a:t>The </a:t>
            </a:r>
            <a:r>
              <a:rPr lang="en-GB" sz="3400" b="1" i="1" dirty="0"/>
              <a:t>team</a:t>
            </a:r>
            <a:r>
              <a:rPr lang="en-GB" sz="3400" dirty="0"/>
              <a:t> lacks visible support or commitment from top management. 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en-GB" sz="3400" dirty="0"/>
              <a:t>The members lack self-discipline and won't take responsibility for their own actions. 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en-GB" sz="3400" dirty="0"/>
              <a:t>The members have received little or no training in </a:t>
            </a:r>
            <a:r>
              <a:rPr lang="en-GB" sz="3400" b="1" i="1" dirty="0"/>
              <a:t>team</a:t>
            </a:r>
            <a:r>
              <a:rPr lang="en-GB" sz="3400" dirty="0"/>
              <a:t> </a:t>
            </a:r>
            <a:r>
              <a:rPr lang="en-GB" sz="3400" b="1" i="1" dirty="0"/>
              <a:t>dynamics</a:t>
            </a:r>
            <a:r>
              <a:rPr lang="en-GB" sz="3400" dirty="0"/>
              <a:t>. 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en-GB" sz="3400" dirty="0"/>
              <a:t>The </a:t>
            </a:r>
            <a:r>
              <a:rPr lang="en-GB" sz="3400" b="1" i="1" dirty="0"/>
              <a:t>team</a:t>
            </a:r>
            <a:r>
              <a:rPr lang="en-GB" sz="3400" dirty="0"/>
              <a:t> has focused on the tasks and not the interpersonal relationships of members. 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en-GB" sz="3400" dirty="0"/>
              <a:t>There are too many people on the </a:t>
            </a:r>
            <a:r>
              <a:rPr lang="en-GB" sz="3400" b="1" i="1" dirty="0"/>
              <a:t>team</a:t>
            </a:r>
            <a:r>
              <a:rPr lang="en-GB" sz="3400" dirty="0"/>
              <a:t> and its structure is shaky. 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en-GB" sz="3400" dirty="0"/>
              <a:t>The </a:t>
            </a:r>
            <a:r>
              <a:rPr lang="en-GB" sz="3400" b="1" i="1" dirty="0"/>
              <a:t>team</a:t>
            </a:r>
            <a:r>
              <a:rPr lang="en-GB" sz="3400" dirty="0"/>
              <a:t> has been plagued by poor leadership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en-GB" dirty="0"/>
              <a:t>			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en-GB" dirty="0"/>
              <a:t>					Deborah Harrington-</a:t>
            </a:r>
            <a:r>
              <a:rPr lang="en-GB" dirty="0" err="1"/>
              <a:t>Mackin</a:t>
            </a:r>
            <a:r>
              <a:rPr lang="en-GB" dirty="0"/>
              <a:t> (1994)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erve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Ver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0</TotalTime>
  <Words>470</Words>
  <Application>Microsoft Office PowerPoint</Application>
  <PresentationFormat>On-screen Show (4:3)</PresentationFormat>
  <Paragraphs>75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Century Gothic</vt:lpstr>
      <vt:lpstr>Times New Roman</vt:lpstr>
      <vt:lpstr>Verdana</vt:lpstr>
      <vt:lpstr>Wingdings 2</vt:lpstr>
      <vt:lpstr>Verve</vt:lpstr>
      <vt:lpstr>An Introduction to Team Dynamics</vt:lpstr>
      <vt:lpstr>Tuckman’s Team Stages</vt:lpstr>
      <vt:lpstr>PowerPoint Presentation</vt:lpstr>
      <vt:lpstr>PowerPoint Presentation</vt:lpstr>
      <vt:lpstr>Belbin Team Roles</vt:lpstr>
      <vt:lpstr>PowerPoint Presentation</vt:lpstr>
      <vt:lpstr>When a Team Fails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Introduction to Team Dynamics</dc:title>
  <dc:creator>Mac</dc:creator>
  <cp:lastModifiedBy>Stephen Malone</cp:lastModifiedBy>
  <cp:revision>3</cp:revision>
  <dcterms:created xsi:type="dcterms:W3CDTF">2008-04-27T17:47:37Z</dcterms:created>
  <dcterms:modified xsi:type="dcterms:W3CDTF">2026-07-08T17:31:55Z</dcterms:modified>
</cp:coreProperties>
</file>