
<file path=[Content_Types].xml><?xml version="1.0" encoding="utf-8"?>
<Types xmlns="http://schemas.openxmlformats.org/package/2006/content-types">
  <Default Extension="docx" ContentType="application/vnd.openxmlformats-officedocument.wordprocessingml.document"/>
  <Default Extension="jpeg" ContentType="image/jpeg"/>
  <Default Extension="m4a" ContentType="audio/mp4"/>
  <Default Extension="png" ContentType="image/png"/>
  <Default Extension="rels" ContentType="application/vnd.openxmlformats-package.relationships+xml"/>
  <Default Extension="vml" ContentType="application/vnd.openxmlformats-officedocument.vmlDrawi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autoCompressPictures="0">
  <p:sldMasterIdLst>
    <p:sldMasterId id="2147483648" r:id="rId1"/>
  </p:sldMasterIdLst>
  <p:notesMasterIdLst>
    <p:notesMasterId r:id="rId20"/>
  </p:notesMasterIdLst>
  <p:sldIdLst>
    <p:sldId id="256" r:id="rId2"/>
    <p:sldId id="257" r:id="rId3"/>
    <p:sldId id="258" r:id="rId4"/>
    <p:sldId id="259" r:id="rId5"/>
    <p:sldId id="260" r:id="rId6"/>
    <p:sldId id="261" r:id="rId7"/>
    <p:sldId id="263" r:id="rId8"/>
    <p:sldId id="262"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 uri="{1BD7E111-0CB8-44D6-8891-C1BB2F81B7CC}">
      <p1710:readonlyRecommended xmlns:p1710="http://schemas.microsoft.com/office/powerpoint/2017/10/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623"/>
    <p:restoredTop sz="95522"/>
  </p:normalViewPr>
  <p:slideViewPr>
    <p:cSldViewPr snapToGrid="0" snapToObjects="1">
      <p:cViewPr varScale="1">
        <p:scale>
          <a:sx n="84" d="100"/>
          <a:sy n="84" d="100"/>
        </p:scale>
        <p:origin x="208" y="5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9.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573FFA-EEAB-1D44-8709-F3E54972103B}" type="datetimeFigureOut">
              <a:rPr lang="en-US" smtClean="0"/>
              <a:t>2/24/21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37E07E4-31F7-8A4F-98F0-6FAA5D8D28D0}" type="slidenum">
              <a:rPr lang="en-US" smtClean="0"/>
              <a:t>‹#›</a:t>
            </a:fld>
            <a:endParaRPr lang="en-US"/>
          </a:p>
        </p:txBody>
      </p:sp>
    </p:spTree>
    <p:extLst>
      <p:ext uri="{BB962C8B-B14F-4D97-AF65-F5344CB8AC3E}">
        <p14:creationId xmlns:p14="http://schemas.microsoft.com/office/powerpoint/2010/main" val="35320797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a part of our Digital Business module (BMSP6002), we have been asked to conduct a presentation on relevant themes identified in Sara </a:t>
            </a:r>
            <a:r>
              <a:rPr lang="en-US" dirty="0" err="1"/>
              <a:t>Dolincar’s</a:t>
            </a:r>
            <a:r>
              <a:rPr lang="en-US" dirty="0"/>
              <a:t> book “ Peer – to – Peer Accommodation Networks: Pushing the Boundaries. From this book, we will be concentrating on 3 chapters. Chapter 1, chapter 12 and chapter 17</a:t>
            </a:r>
          </a:p>
          <a:p>
            <a:endParaRPr lang="en-US" dirty="0"/>
          </a:p>
          <a:p>
            <a:r>
              <a:rPr lang="en-US" dirty="0"/>
              <a:t>The various themes are as appears on the slide. All of the themes above are of relevance to the digital business world. </a:t>
            </a:r>
          </a:p>
          <a:p>
            <a:endParaRPr lang="en-US" dirty="0"/>
          </a:p>
          <a:p>
            <a:r>
              <a:rPr lang="en-US" dirty="0"/>
              <a:t>While conducting the presentation, I turned to various sources of information to assist me with my findings and apply as evidence for my research. All these sources can be viewed from the ‘Reference’ slide found at the end of the presentation. </a:t>
            </a:r>
          </a:p>
          <a:p>
            <a:endParaRPr lang="en-US" dirty="0"/>
          </a:p>
          <a:p>
            <a:r>
              <a:rPr lang="en-US" dirty="0"/>
              <a:t>Digital business is currently seen as the future of business to consumer frameworks and the uprise of ecommerce and its fundamentals are mentioned throughout the presentation. </a:t>
            </a:r>
          </a:p>
        </p:txBody>
      </p:sp>
      <p:sp>
        <p:nvSpPr>
          <p:cNvPr id="4" name="Slide Number Placeholder 3"/>
          <p:cNvSpPr>
            <a:spLocks noGrp="1"/>
          </p:cNvSpPr>
          <p:nvPr>
            <p:ph type="sldNum" sz="quarter" idx="5"/>
          </p:nvPr>
        </p:nvSpPr>
        <p:spPr/>
        <p:txBody>
          <a:bodyPr/>
          <a:lstStyle/>
          <a:p>
            <a:fld id="{637E07E4-31F7-8A4F-98F0-6FAA5D8D28D0}" type="slidenum">
              <a:rPr lang="en-US" smtClean="0"/>
              <a:t>2</a:t>
            </a:fld>
            <a:endParaRPr lang="en-US"/>
          </a:p>
        </p:txBody>
      </p:sp>
    </p:spTree>
    <p:extLst>
      <p:ext uri="{BB962C8B-B14F-4D97-AF65-F5344CB8AC3E}">
        <p14:creationId xmlns:p14="http://schemas.microsoft.com/office/powerpoint/2010/main" val="17277388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2/24/21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2/24/21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2/24/21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2/24/21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2/24/21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2/24/21</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2/24/21</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2/24/21</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2/24/21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2/24/21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2/24/21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2/24/21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2/24/21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2/24/21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2/24/21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2/24/21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2/24/21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2/24/21</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6.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8.jpeg"/><Relationship Id="rId5" Type="http://schemas.openxmlformats.org/officeDocument/2006/relationships/image" Target="../media/image7.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audio" Target="../media/media3.m4a"/><Relationship Id="rId7" Type="http://schemas.openxmlformats.org/officeDocument/2006/relationships/image" Target="../media/image6.png"/><Relationship Id="rId2" Type="http://schemas.microsoft.com/office/2007/relationships/media" Target="../media/media3.m4a"/><Relationship Id="rId1" Type="http://schemas.openxmlformats.org/officeDocument/2006/relationships/vmlDrawing" Target="../drawings/vmlDrawing1.vml"/><Relationship Id="rId6" Type="http://schemas.openxmlformats.org/officeDocument/2006/relationships/image" Target="../media/image9.png"/><Relationship Id="rId5" Type="http://schemas.openxmlformats.org/officeDocument/2006/relationships/package" Target="../embeddings/Microsoft_Word_Document.docx"/><Relationship Id="rId4"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microsoft.com/office/2007/relationships/media" Target="../media/media8.m4a"/><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6.png"/><Relationship Id="rId5" Type="http://schemas.openxmlformats.org/officeDocument/2006/relationships/slideLayout" Target="../slideLayouts/slideLayout2.xml"/><Relationship Id="rId4" Type="http://schemas.openxmlformats.org/officeDocument/2006/relationships/audio" Target="../media/media8.m4a"/></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6.png"/><Relationship Id="rId4" Type="http://schemas.openxmlformats.org/officeDocument/2006/relationships/hyperlink" Target="https://community.withairbnb.com/t5/Community-Center-Updates/Educating-first-time-guests/td-p/455943" TargetMode="External"/></Relationships>
</file>

<file path=ppt/slides/_rels/slide12.xml.rels><?xml version="1.0" encoding="UTF-8" standalone="yes"?>
<Relationships xmlns="http://schemas.openxmlformats.org/package/2006/relationships"><Relationship Id="rId3" Type="http://schemas.microsoft.com/office/2007/relationships/media" Target="../media/media14.m4a"/><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6.png"/><Relationship Id="rId5" Type="http://schemas.openxmlformats.org/officeDocument/2006/relationships/slideLayout" Target="../slideLayouts/slideLayout2.xml"/><Relationship Id="rId4" Type="http://schemas.openxmlformats.org/officeDocument/2006/relationships/audio" Target="../media/media14.m4a"/></Relationships>
</file>

<file path=ppt/slides/_rels/slide13.xml.rels><?xml version="1.0" encoding="UTF-8" standalone="yes"?>
<Relationships xmlns="http://schemas.openxmlformats.org/package/2006/relationships"><Relationship Id="rId3" Type="http://schemas.microsoft.com/office/2007/relationships/media" Target="../media/media16.m4a"/><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6.png"/><Relationship Id="rId5" Type="http://schemas.openxmlformats.org/officeDocument/2006/relationships/slideLayout" Target="../slideLayouts/slideLayout2.xml"/><Relationship Id="rId4" Type="http://schemas.openxmlformats.org/officeDocument/2006/relationships/audio" Target="../media/media16.m4a"/></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8" Type="http://schemas.openxmlformats.org/officeDocument/2006/relationships/hyperlink" Target="https://escholarship.org/content/qt7r7714k7/qt7r7714k7.pdf" TargetMode="External"/><Relationship Id="rId3" Type="http://schemas.openxmlformats.org/officeDocument/2006/relationships/hyperlink" Target="https://www.airbnb.co.uk/help/article/1129/host-referral-programme-terms-and-conditions-referring-host" TargetMode="External"/><Relationship Id="rId7" Type="http://schemas.openxmlformats.org/officeDocument/2006/relationships/hyperlink" Target="https://openknowledge.worldbank.org/bitstream/handle/10986/30452/130054-REVISED-Tourism-and-the-Sharing-Economy-PDF.pdf?sequence=1" TargetMode="External"/><Relationship Id="rId2" Type="http://schemas.openxmlformats.org/officeDocument/2006/relationships/hyperlink" Target="https://www.airbnb.co.uk/help/article/13/how-do-reviews-work-for-stays" TargetMode="External"/><Relationship Id="rId1" Type="http://schemas.openxmlformats.org/officeDocument/2006/relationships/slideLayout" Target="../slideLayouts/slideLayout2.xml"/><Relationship Id="rId6" Type="http://schemas.openxmlformats.org/officeDocument/2006/relationships/hyperlink" Target="https://www.airbnb.co.uk/help/article/2414/why-are-hosts-asked-to-respond-within-24-hours" TargetMode="External"/><Relationship Id="rId5" Type="http://schemas.openxmlformats.org/officeDocument/2006/relationships/hyperlink" Target="https://www.airbnb.co.uk/d/host-protection-insurance" TargetMode="External"/><Relationship Id="rId4" Type="http://schemas.openxmlformats.org/officeDocument/2006/relationships/hyperlink" Target="https://www.airbnb.co.uk/rooms/30847041/photos/974704958?source_impression_id=p3_1613918986_jpjdAg13%2Ba271y%2Fi&amp;guests=1&amp;adults=1"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econsultancy.com/10-examples-of-great-airbnb-marketing-creative/" TargetMode="External"/><Relationship Id="rId7" Type="http://schemas.openxmlformats.org/officeDocument/2006/relationships/hyperlink" Target="https://www.researchgate.net/profile/Jiyoung-Hwang/publication/316090818_Share_more_drive_less_Millennials_value_perception_and_behavioral_intent_in_using_collaborative_consumption_services/links/59f0ee5d458515bfd07fb45a/Share-more-drive-less-Millennials-value-perception-and-behavioral-intent-in-using-collaborative-consumption-services.pdf" TargetMode="External"/><Relationship Id="rId2" Type="http://schemas.openxmlformats.org/officeDocument/2006/relationships/hyperlink" Target="https://library.oapen.org/bitstream/id/8c26ef66-8bbd-4aa2-ad44-e0e47d3bcc9e/640674.pdf" TargetMode="External"/><Relationship Id="rId1" Type="http://schemas.openxmlformats.org/officeDocument/2006/relationships/slideLayout" Target="../slideLayouts/slideLayout2.xml"/><Relationship Id="rId6" Type="http://schemas.openxmlformats.org/officeDocument/2006/relationships/hyperlink" Target="https://travel.hostfully.com/factors-to-consider-when-buying-a-property-for-airbnb-b37ef53092c9" TargetMode="External"/><Relationship Id="rId5" Type="http://schemas.openxmlformats.org/officeDocument/2006/relationships/hyperlink" Target="https://www.forbes.com/sites/garybarker/2020/02/21/the-airbnb-effect-on-housing-and-rent/" TargetMode="External"/><Relationship Id="rId4" Type="http://schemas.openxmlformats.org/officeDocument/2006/relationships/hyperlink" Target="https://www.acrwebsite.org/volumes/v43/acr_vol43_1019689.pdf"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moodle.uwtsd.ac.uk/mod/resource/view.php?id=330992&amp;redirect=1" TargetMode="External"/><Relationship Id="rId3" Type="http://schemas.openxmlformats.org/officeDocument/2006/relationships/hyperlink" Target="https://mpra.ub.uni-muenchen.de/69974" TargetMode="External"/><Relationship Id="rId7" Type="http://schemas.openxmlformats.org/officeDocument/2006/relationships/hyperlink" Target="https://sbij.org/index.php/SBIJ/article/viewFile/265/222" TargetMode="External"/><Relationship Id="rId2" Type="http://schemas.openxmlformats.org/officeDocument/2006/relationships/hyperlink" Target="https://www.smh.com.au/business/crackdown-on-flats-used-as-pseudo-hotels-20110809-1ikup.html" TargetMode="External"/><Relationship Id="rId1" Type="http://schemas.openxmlformats.org/officeDocument/2006/relationships/slideLayout" Target="../slideLayouts/slideLayout2.xml"/><Relationship Id="rId6" Type="http://schemas.openxmlformats.org/officeDocument/2006/relationships/hyperlink" Target="http://www.ais.nptu.edu.tw/ecommerce/An%20Experimental%20Examination%20of%20Alternative%20Forms%20of%20Web%20Assurance.pdf" TargetMode="External"/><Relationship Id="rId5" Type="http://schemas.openxmlformats.org/officeDocument/2006/relationships/hyperlink" Target="https://techcrunch.com/2020/03/06/airbnb-and-three-other-p2p-rental-platforms-agree-to-share-limited-pan-eu-data/?guccounter=1&amp;guce_referrer=aHR0cHM6Ly93d3cuZ29vZ2xlLmNvbS8&amp;guce_referrer_sig=AQAAALVWFWxMlrk37WmmL18IdQszGtwp6p6Fqvq5IYbj3jr0f47MGhx8Wk8Ieptl9izjNhqtdZRNo0jqHiWLxRrBoLkQ8mmLkem5lqPhOKarY1Tgc9D0p8guPd_-2UmLmIa28AjQZLo70pWGz-luy6Yc9S8y8BlCBUjR7illfXA5q936" TargetMode="External"/><Relationship Id="rId4" Type="http://schemas.openxmlformats.org/officeDocument/2006/relationships/hyperlink" Target="https://espace.library.uq.edu.au/view/UQ:382146" TargetMode="External"/><Relationship Id="rId9" Type="http://schemas.openxmlformats.org/officeDocument/2006/relationships/hyperlink" Target="http://roomorama.com/"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ieeexplore.ieee.org/abstract/document/6859816/" TargetMode="External"/><Relationship Id="rId2" Type="http://schemas.openxmlformats.org/officeDocument/2006/relationships/hyperlink" Target="https://supermetrics.com/blog/ecommerce-customer-segmentation" TargetMode="External"/><Relationship Id="rId1" Type="http://schemas.openxmlformats.org/officeDocument/2006/relationships/slideLayout" Target="../slideLayouts/slideLayout2.xml"/><Relationship Id="rId4" Type="http://schemas.openxmlformats.org/officeDocument/2006/relationships/hyperlink" Target="https://library.oapen.org/bitstream/id/8c26ef66-8bbd-4aa2-ad44-e0e47d3bcc9e/640674.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33786A6-97D2-C54E-AE3B-3503A1005C58}"/>
              </a:ext>
            </a:extLst>
          </p:cNvPr>
          <p:cNvSpPr txBox="1"/>
          <p:nvPr/>
        </p:nvSpPr>
        <p:spPr>
          <a:xfrm>
            <a:off x="1124465" y="1309816"/>
            <a:ext cx="9032789" cy="3693319"/>
          </a:xfrm>
          <a:prstGeom prst="rect">
            <a:avLst/>
          </a:prstGeom>
          <a:noFill/>
        </p:spPr>
        <p:txBody>
          <a:bodyPr wrap="square" rtlCol="0">
            <a:spAutoFit/>
          </a:bodyPr>
          <a:lstStyle/>
          <a:p>
            <a:pPr algn="ctr"/>
            <a:r>
              <a:rPr lang="en-US" dirty="0"/>
              <a:t>Rhodri Owen Phillips – 1805871</a:t>
            </a:r>
          </a:p>
          <a:p>
            <a:pPr algn="ctr"/>
            <a:endParaRPr lang="en-US" dirty="0"/>
          </a:p>
          <a:p>
            <a:pPr algn="ctr"/>
            <a:r>
              <a:rPr lang="en-US" dirty="0"/>
              <a:t>Digital Business – BMSP6002</a:t>
            </a:r>
          </a:p>
          <a:p>
            <a:pPr algn="ctr"/>
            <a:r>
              <a:rPr lang="en-US" b="1" dirty="0"/>
              <a:t>(Dr Rosin Mullins)</a:t>
            </a:r>
          </a:p>
          <a:p>
            <a:pPr algn="ctr"/>
            <a:endParaRPr lang="en-US" dirty="0"/>
          </a:p>
          <a:p>
            <a:pPr algn="ctr"/>
            <a:r>
              <a:rPr lang="en-US" dirty="0"/>
              <a:t>Level 6 (Year 3) </a:t>
            </a:r>
          </a:p>
          <a:p>
            <a:pPr algn="ctr"/>
            <a:endParaRPr lang="en-US" dirty="0"/>
          </a:p>
          <a:p>
            <a:pPr algn="ctr"/>
            <a:endParaRPr lang="en-US" dirty="0"/>
          </a:p>
          <a:p>
            <a:pPr algn="ctr"/>
            <a:endParaRPr lang="en-US" dirty="0"/>
          </a:p>
          <a:p>
            <a:pPr algn="ctr"/>
            <a:r>
              <a:rPr lang="en-US" dirty="0"/>
              <a:t>Assignment 1:</a:t>
            </a:r>
          </a:p>
          <a:p>
            <a:pPr algn="ctr"/>
            <a:endParaRPr lang="en-US" dirty="0"/>
          </a:p>
          <a:p>
            <a:pPr algn="ctr"/>
            <a:r>
              <a:rPr lang="en-US" i="1" dirty="0"/>
              <a:t>Summary of themes identified throughout the book “Peer to Peer Accommodation Networks Pushing the Boundaries” </a:t>
            </a:r>
            <a:r>
              <a:rPr lang="en-US" b="1" dirty="0"/>
              <a:t>(Sara </a:t>
            </a:r>
            <a:r>
              <a:rPr lang="en-US" b="1" dirty="0" err="1"/>
              <a:t>Dolnicar</a:t>
            </a:r>
            <a:r>
              <a:rPr lang="en-US" b="1" dirty="0"/>
              <a:t>, 2017) </a:t>
            </a:r>
            <a:endParaRPr lang="en-US" i="1" dirty="0"/>
          </a:p>
        </p:txBody>
      </p:sp>
      <p:pic>
        <p:nvPicPr>
          <p:cNvPr id="2" name="Audio Recording 24 Feb 2021 at 18:53:46" descr="Audio Recording 24 Feb 2021 at 18:53:46">
            <a:hlinkClick r:id="" action="ppaction://media"/>
            <a:extLst>
              <a:ext uri="{FF2B5EF4-FFF2-40B4-BE49-F238E27FC236}">
                <a16:creationId xmlns:a16="http://schemas.microsoft.com/office/drawing/2014/main" id="{E6CF43AA-3AF8-A246-B13F-547AE636E75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368280" y="203200"/>
            <a:ext cx="812800" cy="812800"/>
          </a:xfrm>
          <a:prstGeom prst="rect">
            <a:avLst/>
          </a:prstGeom>
        </p:spPr>
      </p:pic>
    </p:spTree>
    <p:extLst>
      <p:ext uri="{BB962C8B-B14F-4D97-AF65-F5344CB8AC3E}">
        <p14:creationId xmlns:p14="http://schemas.microsoft.com/office/powerpoint/2010/main" val="2150074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01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E5CAB01-8602-274D-87E4-A6BBC0422821}"/>
              </a:ext>
            </a:extLst>
          </p:cNvPr>
          <p:cNvSpPr txBox="1"/>
          <p:nvPr/>
        </p:nvSpPr>
        <p:spPr>
          <a:xfrm>
            <a:off x="457199" y="753762"/>
            <a:ext cx="4300152" cy="461665"/>
          </a:xfrm>
          <a:prstGeom prst="rect">
            <a:avLst/>
          </a:prstGeom>
          <a:noFill/>
        </p:spPr>
        <p:txBody>
          <a:bodyPr wrap="square" rtlCol="0">
            <a:spAutoFit/>
          </a:bodyPr>
          <a:lstStyle/>
          <a:p>
            <a:r>
              <a:rPr lang="en-US" sz="2400" b="1" dirty="0"/>
              <a:t>In This Presentation:</a:t>
            </a:r>
          </a:p>
        </p:txBody>
      </p:sp>
      <p:sp>
        <p:nvSpPr>
          <p:cNvPr id="6" name="TextBox 5">
            <a:extLst>
              <a:ext uri="{FF2B5EF4-FFF2-40B4-BE49-F238E27FC236}">
                <a16:creationId xmlns:a16="http://schemas.microsoft.com/office/drawing/2014/main" id="{65857B35-C6FA-D240-AF1D-5FAEA253CD61}"/>
              </a:ext>
            </a:extLst>
          </p:cNvPr>
          <p:cNvSpPr txBox="1"/>
          <p:nvPr/>
        </p:nvSpPr>
        <p:spPr>
          <a:xfrm>
            <a:off x="1371600" y="1532238"/>
            <a:ext cx="9514703" cy="5078313"/>
          </a:xfrm>
          <a:prstGeom prst="rect">
            <a:avLst/>
          </a:prstGeom>
          <a:noFill/>
        </p:spPr>
        <p:txBody>
          <a:bodyPr wrap="square" rtlCol="0">
            <a:spAutoFit/>
          </a:bodyPr>
          <a:lstStyle/>
          <a:p>
            <a:pPr marL="285750" indent="-285750">
              <a:buFont typeface="Arial" panose="020B0604020202020204" pitchFamily="34" charset="0"/>
              <a:buChar char="•"/>
            </a:pPr>
            <a:r>
              <a:rPr lang="en-US" dirty="0"/>
              <a:t>With relevance to digital business and our module, I will be identifying 7 themes from Sara </a:t>
            </a:r>
            <a:r>
              <a:rPr lang="en-US" dirty="0" err="1"/>
              <a:t>Dolincar’s</a:t>
            </a:r>
            <a:r>
              <a:rPr lang="en-US" dirty="0"/>
              <a:t> book ”Peer to Peer Accommodation Networks: Pushing the Boundaries” </a:t>
            </a:r>
            <a:r>
              <a:rPr lang="en-US" sz="1600" b="1" dirty="0">
                <a:solidFill>
                  <a:schemeClr val="bg1"/>
                </a:solidFill>
              </a:rPr>
              <a:t>(</a:t>
            </a:r>
            <a:r>
              <a:rPr lang="en-US" sz="1600" b="1" dirty="0" err="1">
                <a:solidFill>
                  <a:schemeClr val="bg1"/>
                </a:solidFill>
              </a:rPr>
              <a:t>Dolincar</a:t>
            </a:r>
            <a:r>
              <a:rPr lang="en-US" sz="1600" b="1" dirty="0">
                <a:solidFill>
                  <a:schemeClr val="bg1"/>
                </a:solidFill>
              </a:rPr>
              <a:t>, S. 2017) </a:t>
            </a:r>
          </a:p>
          <a:p>
            <a:pPr marL="285750" indent="-285750">
              <a:buFont typeface="Arial" panose="020B0604020202020204" pitchFamily="34" charset="0"/>
              <a:buChar char="•"/>
            </a:pPr>
            <a:r>
              <a:rPr lang="en-US" dirty="0"/>
              <a:t>Insight to chapters </a:t>
            </a:r>
            <a:r>
              <a:rPr lang="en-US" b="1" dirty="0">
                <a:solidFill>
                  <a:srgbClr val="FF0000"/>
                </a:solidFill>
                <a:highlight>
                  <a:srgbClr val="FFFF00"/>
                </a:highlight>
              </a:rPr>
              <a:t>1</a:t>
            </a:r>
            <a:r>
              <a:rPr lang="en-US" dirty="0"/>
              <a:t>, </a:t>
            </a:r>
            <a:r>
              <a:rPr lang="en-US" b="1" dirty="0">
                <a:solidFill>
                  <a:srgbClr val="FF0000"/>
                </a:solidFill>
                <a:highlight>
                  <a:srgbClr val="FFFF00"/>
                </a:highlight>
              </a:rPr>
              <a:t>12</a:t>
            </a:r>
            <a:r>
              <a:rPr lang="en-US" dirty="0"/>
              <a:t> and </a:t>
            </a:r>
            <a:r>
              <a:rPr lang="en-US" b="1" dirty="0">
                <a:solidFill>
                  <a:srgbClr val="FF0000"/>
                </a:solidFill>
                <a:highlight>
                  <a:srgbClr val="FFFF00"/>
                </a:highlight>
              </a:rPr>
              <a:t>17</a:t>
            </a:r>
          </a:p>
          <a:p>
            <a:pPr marL="285750" indent="-285750">
              <a:buFont typeface="Arial" panose="020B0604020202020204" pitchFamily="34" charset="0"/>
              <a:buChar char="•"/>
            </a:pPr>
            <a:endParaRPr lang="en-US" b="1" dirty="0"/>
          </a:p>
          <a:p>
            <a:pPr marL="285750" indent="-285750">
              <a:buFont typeface="Arial" panose="020B0604020202020204" pitchFamily="34" charset="0"/>
              <a:buChar char="•"/>
            </a:pPr>
            <a:r>
              <a:rPr lang="en-US" dirty="0">
                <a:solidFill>
                  <a:schemeClr val="accent1"/>
                </a:solidFill>
              </a:rPr>
              <a:t>The themes will consist of: </a:t>
            </a:r>
          </a:p>
          <a:p>
            <a:pPr marL="285750" indent="-285750" algn="ctr">
              <a:buFont typeface="Arial" panose="020B0604020202020204" pitchFamily="34" charset="0"/>
              <a:buChar char="•"/>
            </a:pPr>
            <a:endParaRPr lang="en-US" dirty="0"/>
          </a:p>
          <a:p>
            <a:pPr marL="285750" indent="-285750" algn="ctr">
              <a:buFont typeface="Arial" panose="020B0604020202020204" pitchFamily="34" charset="0"/>
              <a:buChar char="•"/>
            </a:pPr>
            <a:r>
              <a:rPr lang="en-US" dirty="0">
                <a:solidFill>
                  <a:srgbClr val="00B050"/>
                </a:solidFill>
              </a:rPr>
              <a:t>Sharing Economy </a:t>
            </a:r>
          </a:p>
          <a:p>
            <a:pPr marL="285750" indent="-285750" algn="ctr">
              <a:buFont typeface="Arial" panose="020B0604020202020204" pitchFamily="34" charset="0"/>
              <a:buChar char="•"/>
            </a:pPr>
            <a:r>
              <a:rPr lang="en-US" dirty="0">
                <a:solidFill>
                  <a:srgbClr val="00B050"/>
                </a:solidFill>
              </a:rPr>
              <a:t>Collaborative Consumption</a:t>
            </a:r>
          </a:p>
          <a:p>
            <a:pPr marL="285750" indent="-285750" algn="ctr">
              <a:buFont typeface="Arial" panose="020B0604020202020204" pitchFamily="34" charset="0"/>
              <a:buChar char="•"/>
            </a:pPr>
            <a:r>
              <a:rPr lang="en-US" dirty="0">
                <a:solidFill>
                  <a:srgbClr val="00B050"/>
                </a:solidFill>
              </a:rPr>
              <a:t>Ecommerce</a:t>
            </a:r>
          </a:p>
          <a:p>
            <a:pPr marL="285750" indent="-285750" algn="ctr">
              <a:buFont typeface="Arial" panose="020B0604020202020204" pitchFamily="34" charset="0"/>
              <a:buChar char="•"/>
            </a:pPr>
            <a:r>
              <a:rPr lang="en-US" dirty="0">
                <a:solidFill>
                  <a:srgbClr val="00B050"/>
                </a:solidFill>
              </a:rPr>
              <a:t>Perspectives</a:t>
            </a:r>
          </a:p>
          <a:p>
            <a:pPr marL="285750" indent="-285750" algn="ctr">
              <a:buFont typeface="Arial" panose="020B0604020202020204" pitchFamily="34" charset="0"/>
              <a:buChar char="•"/>
            </a:pPr>
            <a:r>
              <a:rPr lang="en-US" dirty="0">
                <a:solidFill>
                  <a:srgbClr val="00B050"/>
                </a:solidFill>
              </a:rPr>
              <a:t>Digital Distribution </a:t>
            </a:r>
          </a:p>
          <a:p>
            <a:pPr marL="285750" indent="-285750" algn="ctr">
              <a:buFont typeface="Arial" panose="020B0604020202020204" pitchFamily="34" charset="0"/>
              <a:buChar char="•"/>
            </a:pPr>
            <a:r>
              <a:rPr lang="en-US" dirty="0">
                <a:solidFill>
                  <a:srgbClr val="00B050"/>
                </a:solidFill>
              </a:rPr>
              <a:t>Value</a:t>
            </a:r>
          </a:p>
          <a:p>
            <a:pPr marL="285750" indent="-285750" algn="ctr">
              <a:buFont typeface="Arial" panose="020B0604020202020204" pitchFamily="34" charset="0"/>
              <a:buChar char="•"/>
            </a:pPr>
            <a:r>
              <a:rPr lang="en-US" dirty="0">
                <a:solidFill>
                  <a:srgbClr val="00B050"/>
                </a:solidFill>
              </a:rPr>
              <a:t>Business Models</a:t>
            </a:r>
          </a:p>
          <a:p>
            <a:pPr marL="285750" indent="-285750" algn="ctr">
              <a:buFont typeface="Arial" panose="020B0604020202020204" pitchFamily="34" charset="0"/>
              <a:buChar char="•"/>
            </a:pPr>
            <a:r>
              <a:rPr lang="en-US" dirty="0">
                <a:solidFill>
                  <a:srgbClr val="00B050"/>
                </a:solidFill>
              </a:rPr>
              <a:t>Other issues (Trust, Rules and Regulations, Risk, Change, Sustainability, Confidence)</a:t>
            </a:r>
          </a:p>
          <a:p>
            <a:pPr algn="ctr"/>
            <a:endParaRPr lang="en-US" b="1" dirty="0"/>
          </a:p>
          <a:p>
            <a:pPr algn="ctr"/>
            <a:r>
              <a:rPr lang="en-US" b="1" dirty="0">
                <a:solidFill>
                  <a:schemeClr val="bg1"/>
                </a:solidFill>
              </a:rPr>
              <a:t>(Mullins, R. 2021)</a:t>
            </a:r>
          </a:p>
        </p:txBody>
      </p:sp>
      <p:pic>
        <p:nvPicPr>
          <p:cNvPr id="2052" name="Picture 4" descr="The History of Airbnb. Short-term rentals have been around for… | by  Keycafe Team | Keycafe | Medium">
            <a:extLst>
              <a:ext uri="{FF2B5EF4-FFF2-40B4-BE49-F238E27FC236}">
                <a16:creationId xmlns:a16="http://schemas.microsoft.com/office/drawing/2014/main" id="{5802DED8-A033-6441-A695-E21C6F3C8C43}"/>
              </a:ext>
            </a:extLst>
          </p:cNvPr>
          <p:cNvPicPr>
            <a:picLocks noChangeAspect="1" noChangeArrowheads="1"/>
          </p:cNvPicPr>
          <p:nvPr/>
        </p:nvPicPr>
        <p:blipFill>
          <a:blip r:embed="rId5">
            <a:alphaModFix/>
            <a:extLst>
              <a:ext uri="{28A0092B-C50C-407E-A947-70E740481C1C}">
                <a14:useLocalDpi xmlns:a14="http://schemas.microsoft.com/office/drawing/2010/main" val="0"/>
              </a:ext>
            </a:extLst>
          </a:blip>
          <a:srcRect/>
          <a:stretch>
            <a:fillRect/>
          </a:stretch>
        </p:blipFill>
        <p:spPr bwMode="auto">
          <a:xfrm>
            <a:off x="330287" y="5775875"/>
            <a:ext cx="2082625" cy="947214"/>
          </a:xfrm>
          <a:prstGeom prst="rect">
            <a:avLst/>
          </a:prstGeom>
          <a:extLst>
            <a:ext uri="{909E8E84-426E-40DD-AFC4-6F175D3DCCD1}">
              <a14:hiddenFill xmlns:a14="http://schemas.microsoft.com/office/drawing/2010/main">
                <a:solidFill>
                  <a:srgbClr val="FFFFFF"/>
                </a:solidFill>
              </a14:hiddenFill>
            </a:ext>
          </a:extLst>
        </p:spPr>
      </p:pic>
      <p:pic>
        <p:nvPicPr>
          <p:cNvPr id="2054" name="Picture 6" descr="Global Marketing and Digital Business Practices Assignment - MBA Help">
            <a:extLst>
              <a:ext uri="{FF2B5EF4-FFF2-40B4-BE49-F238E27FC236}">
                <a16:creationId xmlns:a16="http://schemas.microsoft.com/office/drawing/2014/main" id="{D0E24040-5C1F-5847-863B-83943431618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652538" y="5775875"/>
            <a:ext cx="2209175" cy="947214"/>
          </a:xfrm>
          <a:prstGeom prst="rect">
            <a:avLst/>
          </a:prstGeom>
          <a:noFill/>
          <a:extLst>
            <a:ext uri="{909E8E84-426E-40DD-AFC4-6F175D3DCCD1}">
              <a14:hiddenFill xmlns:a14="http://schemas.microsoft.com/office/drawing/2010/main">
                <a:solidFill>
                  <a:srgbClr val="FFFFFF"/>
                </a:solidFill>
              </a14:hiddenFill>
            </a:ext>
          </a:extLst>
        </p:spPr>
      </p:pic>
      <p:pic>
        <p:nvPicPr>
          <p:cNvPr id="2" name="Audio Recording 24 Feb 2021 at 18:21:28" descr="Audio Recording 24 Feb 2021 at 18:21:28">
            <a:hlinkClick r:id="" action="ppaction://media"/>
            <a:extLst>
              <a:ext uri="{FF2B5EF4-FFF2-40B4-BE49-F238E27FC236}">
                <a16:creationId xmlns:a16="http://schemas.microsoft.com/office/drawing/2014/main" id="{8DFED68F-4C7C-7445-AD9C-302D8BE60E8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350725" y="171794"/>
            <a:ext cx="812800" cy="812800"/>
          </a:xfrm>
          <a:prstGeom prst="rect">
            <a:avLst/>
          </a:prstGeom>
        </p:spPr>
      </p:pic>
    </p:spTree>
    <p:extLst>
      <p:ext uri="{BB962C8B-B14F-4D97-AF65-F5344CB8AC3E}">
        <p14:creationId xmlns:p14="http://schemas.microsoft.com/office/powerpoint/2010/main" val="449196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310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53C4FC6-9609-1B4F-948A-B15ECC8B1105}"/>
              </a:ext>
            </a:extLst>
          </p:cNvPr>
          <p:cNvSpPr txBox="1"/>
          <p:nvPr/>
        </p:nvSpPr>
        <p:spPr>
          <a:xfrm>
            <a:off x="420130" y="432487"/>
            <a:ext cx="7710616" cy="830997"/>
          </a:xfrm>
          <a:prstGeom prst="rect">
            <a:avLst/>
          </a:prstGeom>
          <a:noFill/>
        </p:spPr>
        <p:txBody>
          <a:bodyPr wrap="square" rtlCol="0">
            <a:spAutoFit/>
          </a:bodyPr>
          <a:lstStyle/>
          <a:p>
            <a:r>
              <a:rPr lang="en-US" sz="2400" b="1" dirty="0"/>
              <a:t>Chapter 1- </a:t>
            </a:r>
            <a:r>
              <a:rPr lang="en-US" sz="2400" b="1" dirty="0">
                <a:solidFill>
                  <a:srgbClr val="7030A0"/>
                </a:solidFill>
              </a:rPr>
              <a:t>Unique Features of Peer – to – Peer Accommodation Networks</a:t>
            </a:r>
          </a:p>
        </p:txBody>
      </p:sp>
      <p:sp>
        <p:nvSpPr>
          <p:cNvPr id="2" name="TextBox 1">
            <a:extLst>
              <a:ext uri="{FF2B5EF4-FFF2-40B4-BE49-F238E27FC236}">
                <a16:creationId xmlns:a16="http://schemas.microsoft.com/office/drawing/2014/main" id="{324AB8E4-3110-B64C-BC53-CD0CDCDE255C}"/>
              </a:ext>
            </a:extLst>
          </p:cNvPr>
          <p:cNvSpPr txBox="1"/>
          <p:nvPr/>
        </p:nvSpPr>
        <p:spPr>
          <a:xfrm>
            <a:off x="420130" y="1380696"/>
            <a:ext cx="10787449" cy="369332"/>
          </a:xfrm>
          <a:prstGeom prst="rect">
            <a:avLst/>
          </a:prstGeom>
          <a:noFill/>
        </p:spPr>
        <p:txBody>
          <a:bodyPr wrap="square" rtlCol="0">
            <a:spAutoFit/>
          </a:bodyPr>
          <a:lstStyle/>
          <a:p>
            <a:r>
              <a:rPr lang="en-US" b="1" u="sng" dirty="0"/>
              <a:t>E-commerce</a:t>
            </a:r>
          </a:p>
        </p:txBody>
      </p:sp>
      <p:sp>
        <p:nvSpPr>
          <p:cNvPr id="3" name="TextBox 2">
            <a:extLst>
              <a:ext uri="{FF2B5EF4-FFF2-40B4-BE49-F238E27FC236}">
                <a16:creationId xmlns:a16="http://schemas.microsoft.com/office/drawing/2014/main" id="{35BA9B7A-B52A-ED41-A8B2-5109C78D1217}"/>
              </a:ext>
            </a:extLst>
          </p:cNvPr>
          <p:cNvSpPr txBox="1"/>
          <p:nvPr/>
        </p:nvSpPr>
        <p:spPr>
          <a:xfrm>
            <a:off x="420130" y="1938072"/>
            <a:ext cx="9947189" cy="4308872"/>
          </a:xfrm>
          <a:prstGeom prst="rect">
            <a:avLst/>
          </a:prstGeom>
          <a:noFill/>
        </p:spPr>
        <p:txBody>
          <a:bodyPr wrap="square" rtlCol="0">
            <a:spAutoFit/>
          </a:bodyPr>
          <a:lstStyle/>
          <a:p>
            <a:pPr marL="285750" indent="-285750">
              <a:buFont typeface="Arial" panose="020B0604020202020204" pitchFamily="34" charset="0"/>
              <a:buChar char="•"/>
            </a:pPr>
            <a:r>
              <a:rPr lang="en-US" sz="1600" dirty="0"/>
              <a:t>The opening paragraph mentions online platforms such as “</a:t>
            </a:r>
            <a:r>
              <a:rPr lang="en-US" sz="1600" dirty="0" err="1"/>
              <a:t>Couchsurfing.com</a:t>
            </a:r>
            <a:r>
              <a:rPr lang="en-US" sz="1600" dirty="0"/>
              <a:t>”</a:t>
            </a:r>
          </a:p>
          <a:p>
            <a:r>
              <a:rPr lang="en-US" sz="1600" dirty="0"/>
              <a:t>Since </a:t>
            </a:r>
            <a:r>
              <a:rPr lang="en-US" sz="1600" dirty="0">
                <a:solidFill>
                  <a:schemeClr val="accent1">
                    <a:lumMod val="75000"/>
                  </a:schemeClr>
                </a:solidFill>
              </a:rPr>
              <a:t>2003</a:t>
            </a:r>
            <a:r>
              <a:rPr lang="en-US" sz="1600" dirty="0"/>
              <a:t> this platform has kick - started the sharing of private accommodation.</a:t>
            </a:r>
          </a:p>
          <a:p>
            <a:endParaRPr lang="en-US" sz="1600" dirty="0"/>
          </a:p>
          <a:p>
            <a:pPr marL="285750" indent="-285750">
              <a:buFont typeface="Arial" panose="020B0604020202020204" pitchFamily="34" charset="0"/>
              <a:buChar char="•"/>
            </a:pPr>
            <a:r>
              <a:rPr lang="en-US" sz="1600" dirty="0"/>
              <a:t>The chapter focuses on Air B n B as it’s the </a:t>
            </a:r>
            <a:r>
              <a:rPr lang="en-US" sz="1600" i="1" dirty="0"/>
              <a:t>“most successful peer – to – peer accommodation network internationally” </a:t>
            </a:r>
            <a:r>
              <a:rPr lang="en-US" sz="1400" b="1" dirty="0">
                <a:solidFill>
                  <a:schemeClr val="bg1"/>
                </a:solidFill>
              </a:rPr>
              <a:t>(</a:t>
            </a:r>
            <a:r>
              <a:rPr lang="en-US" sz="1400" b="1" dirty="0" err="1">
                <a:solidFill>
                  <a:schemeClr val="bg1"/>
                </a:solidFill>
              </a:rPr>
              <a:t>Dolnicar</a:t>
            </a:r>
            <a:r>
              <a:rPr lang="en-US" sz="1400" b="1" dirty="0">
                <a:solidFill>
                  <a:schemeClr val="bg1"/>
                </a:solidFill>
              </a:rPr>
              <a:t>, S. 2017)</a:t>
            </a:r>
          </a:p>
          <a:p>
            <a:pPr marL="285750" indent="-285750">
              <a:buFont typeface="Arial" panose="020B0604020202020204" pitchFamily="34" charset="0"/>
              <a:buChar char="•"/>
            </a:pPr>
            <a:r>
              <a:rPr lang="en-US" sz="1600" dirty="0"/>
              <a:t>Figure 1.1 shows a framework of reasons for the success of ecommerce platform. The diagram can be seen here. – </a:t>
            </a:r>
          </a:p>
          <a:p>
            <a:endParaRPr lang="en-US" sz="1600" dirty="0"/>
          </a:p>
          <a:p>
            <a:pPr marL="285750" indent="-285750">
              <a:buFont typeface="Arial" panose="020B0604020202020204" pitchFamily="34" charset="0"/>
              <a:buChar char="•"/>
            </a:pPr>
            <a:r>
              <a:rPr lang="en-US" sz="1600" dirty="0"/>
              <a:t>Having confidence in the framework of the platform is the reason why Air B n B is so successful. </a:t>
            </a:r>
          </a:p>
          <a:p>
            <a:pPr marL="285750" indent="-285750">
              <a:buFont typeface="Arial" panose="020B0604020202020204" pitchFamily="34" charset="0"/>
              <a:buChar char="•"/>
            </a:pPr>
            <a:r>
              <a:rPr lang="en-US" sz="1600" dirty="0"/>
              <a:t>Ecommerce and digital business investors have noticed the potential of such platforms, they solely offer spaces that have no emotional connections to them </a:t>
            </a:r>
            <a:r>
              <a:rPr lang="en-US" sz="1400" b="1" dirty="0">
                <a:solidFill>
                  <a:schemeClr val="bg1"/>
                </a:solidFill>
              </a:rPr>
              <a:t>(</a:t>
            </a:r>
            <a:r>
              <a:rPr lang="en-US" sz="1400" b="1" dirty="0" err="1">
                <a:solidFill>
                  <a:schemeClr val="bg1"/>
                </a:solidFill>
              </a:rPr>
              <a:t>Johanson</a:t>
            </a:r>
            <a:r>
              <a:rPr lang="en-US" sz="1400" b="1" dirty="0">
                <a:solidFill>
                  <a:schemeClr val="bg1"/>
                </a:solidFill>
              </a:rPr>
              <a:t>, 2011) </a:t>
            </a:r>
            <a:endParaRPr lang="en-US" sz="1600" b="1" dirty="0">
              <a:solidFill>
                <a:schemeClr val="bg1"/>
              </a:solidFill>
            </a:endParaRPr>
          </a:p>
          <a:p>
            <a:pPr marL="285750" indent="-285750">
              <a:buFont typeface="Arial" panose="020B0604020202020204" pitchFamily="34" charset="0"/>
              <a:buChar char="•"/>
            </a:pPr>
            <a:r>
              <a:rPr lang="en-US" sz="1600" dirty="0"/>
              <a:t>The guest feedback section of the platform can be seen as free market research </a:t>
            </a:r>
            <a:r>
              <a:rPr lang="en-US" sz="1400" dirty="0">
                <a:solidFill>
                  <a:schemeClr val="bg1"/>
                </a:solidFill>
              </a:rPr>
              <a:t>(</a:t>
            </a:r>
            <a:r>
              <a:rPr lang="en-US" sz="1400" b="1" dirty="0">
                <a:solidFill>
                  <a:schemeClr val="bg1"/>
                </a:solidFill>
              </a:rPr>
              <a:t>Air </a:t>
            </a:r>
            <a:r>
              <a:rPr lang="en-US" sz="1400" b="1" dirty="0" err="1">
                <a:solidFill>
                  <a:schemeClr val="bg1"/>
                </a:solidFill>
              </a:rPr>
              <a:t>BnB</a:t>
            </a:r>
            <a:r>
              <a:rPr lang="en-US" sz="1400" b="1" dirty="0">
                <a:solidFill>
                  <a:schemeClr val="bg1"/>
                </a:solidFill>
              </a:rPr>
              <a:t>, 2021) </a:t>
            </a:r>
            <a:r>
              <a:rPr lang="en-US" sz="1600" dirty="0"/>
              <a:t>This can be seen as boosting confidence of both hosts and guests when using the platform.</a:t>
            </a:r>
          </a:p>
          <a:p>
            <a:pPr marL="285750" indent="-285750">
              <a:buFont typeface="Arial" panose="020B0604020202020204" pitchFamily="34" charset="0"/>
              <a:buChar char="•"/>
            </a:pPr>
            <a:r>
              <a:rPr lang="en-US" sz="1600" b="1" dirty="0"/>
              <a:t>Micro – Segmentation</a:t>
            </a:r>
            <a:r>
              <a:rPr lang="en-US" sz="1600" dirty="0"/>
              <a:t>: The platform benefits from micro - segmentation as it pinpoints the needs of the user. Other ecommerce platforms also benefit from this by categorizing consumers through demographic factors, age, or gender </a:t>
            </a:r>
            <a:r>
              <a:rPr lang="en-US" sz="1400" b="1" dirty="0">
                <a:solidFill>
                  <a:schemeClr val="bg1"/>
                </a:solidFill>
              </a:rPr>
              <a:t>(</a:t>
            </a:r>
            <a:r>
              <a:rPr lang="en-US" sz="1400" b="1" dirty="0" err="1">
                <a:solidFill>
                  <a:schemeClr val="bg1"/>
                </a:solidFill>
              </a:rPr>
              <a:t>Supermetrics</a:t>
            </a:r>
            <a:r>
              <a:rPr lang="en-US" sz="1400" b="1" dirty="0">
                <a:solidFill>
                  <a:schemeClr val="bg1"/>
                </a:solidFill>
              </a:rPr>
              <a:t>, 2020).</a:t>
            </a:r>
          </a:p>
          <a:p>
            <a:pPr marL="285750" indent="-285750">
              <a:buFont typeface="Arial" panose="020B0604020202020204" pitchFamily="34" charset="0"/>
              <a:buChar char="•"/>
            </a:pPr>
            <a:endParaRPr lang="en-US" sz="1600" dirty="0"/>
          </a:p>
        </p:txBody>
      </p:sp>
      <p:graphicFrame>
        <p:nvGraphicFramePr>
          <p:cNvPr id="6" name="Object 5">
            <a:extLst>
              <a:ext uri="{FF2B5EF4-FFF2-40B4-BE49-F238E27FC236}">
                <a16:creationId xmlns:a16="http://schemas.microsoft.com/office/drawing/2014/main" id="{D3DAD2B7-D7F3-5640-8554-BBC80F5E2FFB}"/>
              </a:ext>
            </a:extLst>
          </p:cNvPr>
          <p:cNvGraphicFramePr>
            <a:graphicFrameLocks noChangeAspect="1"/>
          </p:cNvGraphicFramePr>
          <p:nvPr>
            <p:extLst>
              <p:ext uri="{D42A27DB-BD31-4B8C-83A1-F6EECF244321}">
                <p14:modId xmlns:p14="http://schemas.microsoft.com/office/powerpoint/2010/main" val="2807215609"/>
              </p:ext>
            </p:extLst>
          </p:nvPr>
        </p:nvGraphicFramePr>
        <p:xfrm>
          <a:off x="2644347" y="3429000"/>
          <a:ext cx="1277490" cy="460847"/>
        </p:xfrm>
        <a:graphic>
          <a:graphicData uri="http://schemas.openxmlformats.org/presentationml/2006/ole">
            <mc:AlternateContent xmlns:mc="http://schemas.openxmlformats.org/markup-compatibility/2006">
              <mc:Choice xmlns:v="urn:schemas-microsoft-com:vml" Requires="v">
                <p:oleObj spid="_x0000_s1034" name="Document" showAsIcon="1" r:id="rId5" imgW="965200" imgH="609600" progId="Word.Document.12">
                  <p:embed/>
                </p:oleObj>
              </mc:Choice>
              <mc:Fallback>
                <p:oleObj name="Document" showAsIcon="1" r:id="rId5" imgW="965200" imgH="609600" progId="Word.Document.12">
                  <p:embed/>
                  <p:pic>
                    <p:nvPicPr>
                      <p:cNvPr id="6" name="Object 5">
                        <a:extLst>
                          <a:ext uri="{FF2B5EF4-FFF2-40B4-BE49-F238E27FC236}">
                            <a16:creationId xmlns:a16="http://schemas.microsoft.com/office/drawing/2014/main" id="{D3DAD2B7-D7F3-5640-8554-BBC80F5E2FFB}"/>
                          </a:ext>
                        </a:extLst>
                      </p:cNvPr>
                      <p:cNvPicPr/>
                      <p:nvPr/>
                    </p:nvPicPr>
                    <p:blipFill>
                      <a:blip r:embed="rId6"/>
                      <a:stretch>
                        <a:fillRect/>
                      </a:stretch>
                    </p:blipFill>
                    <p:spPr>
                      <a:xfrm>
                        <a:off x="2644347" y="3429000"/>
                        <a:ext cx="1277490" cy="460847"/>
                      </a:xfrm>
                      <a:prstGeom prst="rect">
                        <a:avLst/>
                      </a:prstGeom>
                    </p:spPr>
                  </p:pic>
                </p:oleObj>
              </mc:Fallback>
            </mc:AlternateContent>
          </a:graphicData>
        </a:graphic>
      </p:graphicFrame>
      <p:pic>
        <p:nvPicPr>
          <p:cNvPr id="5" name="Audio Recording 24 Feb 2021 at 18:23:31" descr="Audio Recording 24 Feb 2021 at 18:23:31">
            <a:hlinkClick r:id="" action="ppaction://media"/>
            <a:extLst>
              <a:ext uri="{FF2B5EF4-FFF2-40B4-BE49-F238E27FC236}">
                <a16:creationId xmlns:a16="http://schemas.microsoft.com/office/drawing/2014/main" id="{27AFBE28-003A-EB45-A6AD-64942BBA631C}"/>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0367319" y="204656"/>
            <a:ext cx="812800" cy="812800"/>
          </a:xfrm>
          <a:prstGeom prst="rect">
            <a:avLst/>
          </a:prstGeom>
        </p:spPr>
      </p:pic>
    </p:spTree>
    <p:extLst>
      <p:ext uri="{BB962C8B-B14F-4D97-AF65-F5344CB8AC3E}">
        <p14:creationId xmlns:p14="http://schemas.microsoft.com/office/powerpoint/2010/main" val="3887576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964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1DE1A32-EDBA-7049-828F-DB52A700C83C}"/>
              </a:ext>
            </a:extLst>
          </p:cNvPr>
          <p:cNvSpPr txBox="1"/>
          <p:nvPr/>
        </p:nvSpPr>
        <p:spPr>
          <a:xfrm>
            <a:off x="160638" y="1053419"/>
            <a:ext cx="8279027" cy="369332"/>
          </a:xfrm>
          <a:prstGeom prst="rect">
            <a:avLst/>
          </a:prstGeom>
          <a:noFill/>
        </p:spPr>
        <p:txBody>
          <a:bodyPr wrap="square" rtlCol="0">
            <a:spAutoFit/>
          </a:bodyPr>
          <a:lstStyle/>
          <a:p>
            <a:r>
              <a:rPr lang="en-US" b="1" u="sng" dirty="0"/>
              <a:t>Value and Accessibility </a:t>
            </a:r>
          </a:p>
        </p:txBody>
      </p:sp>
      <p:sp>
        <p:nvSpPr>
          <p:cNvPr id="6" name="TextBox 5">
            <a:extLst>
              <a:ext uri="{FF2B5EF4-FFF2-40B4-BE49-F238E27FC236}">
                <a16:creationId xmlns:a16="http://schemas.microsoft.com/office/drawing/2014/main" id="{59B7FD56-3018-A843-989C-1F2F2E631B4C}"/>
              </a:ext>
            </a:extLst>
          </p:cNvPr>
          <p:cNvSpPr txBox="1"/>
          <p:nvPr/>
        </p:nvSpPr>
        <p:spPr>
          <a:xfrm>
            <a:off x="160638" y="222422"/>
            <a:ext cx="7710616" cy="830997"/>
          </a:xfrm>
          <a:prstGeom prst="rect">
            <a:avLst/>
          </a:prstGeom>
          <a:noFill/>
        </p:spPr>
        <p:txBody>
          <a:bodyPr wrap="square" rtlCol="0">
            <a:spAutoFit/>
          </a:bodyPr>
          <a:lstStyle/>
          <a:p>
            <a:r>
              <a:rPr lang="en-US" sz="2400" b="1" dirty="0"/>
              <a:t>Chapter 1- </a:t>
            </a:r>
            <a:r>
              <a:rPr lang="en-US" sz="2400" b="1" dirty="0">
                <a:solidFill>
                  <a:srgbClr val="7030A0"/>
                </a:solidFill>
              </a:rPr>
              <a:t>Unique Features of Peer – to – Peer Accommodation Networks</a:t>
            </a:r>
          </a:p>
        </p:txBody>
      </p:sp>
      <p:sp>
        <p:nvSpPr>
          <p:cNvPr id="7" name="TextBox 6">
            <a:extLst>
              <a:ext uri="{FF2B5EF4-FFF2-40B4-BE49-F238E27FC236}">
                <a16:creationId xmlns:a16="http://schemas.microsoft.com/office/drawing/2014/main" id="{8DA57469-3AE9-6A4E-8893-B9EEC5FAF5B8}"/>
              </a:ext>
            </a:extLst>
          </p:cNvPr>
          <p:cNvSpPr txBox="1"/>
          <p:nvPr/>
        </p:nvSpPr>
        <p:spPr>
          <a:xfrm>
            <a:off x="345989" y="1600523"/>
            <a:ext cx="11257006" cy="4801314"/>
          </a:xfrm>
          <a:prstGeom prst="rect">
            <a:avLst/>
          </a:prstGeom>
          <a:noFill/>
        </p:spPr>
        <p:txBody>
          <a:bodyPr wrap="square" rtlCol="0">
            <a:spAutoFit/>
          </a:bodyPr>
          <a:lstStyle/>
          <a:p>
            <a:pPr marL="285750" indent="-285750">
              <a:buFont typeface="Arial" panose="020B0604020202020204" pitchFamily="34" charset="0"/>
              <a:buChar char="•"/>
            </a:pPr>
            <a:r>
              <a:rPr lang="en-US" dirty="0"/>
              <a:t>Air </a:t>
            </a:r>
            <a:r>
              <a:rPr lang="en-US" dirty="0" err="1"/>
              <a:t>BnB</a:t>
            </a:r>
            <a:r>
              <a:rPr lang="en-US" dirty="0"/>
              <a:t> is very dependent on supply as well as demand.  Although, it can effectively function, in theory, on one of these factors, without necessarily needing the other to assist it (as seen with sectors such as retail) </a:t>
            </a:r>
            <a:r>
              <a:rPr lang="en-US" sz="1600" b="1" dirty="0">
                <a:solidFill>
                  <a:schemeClr val="bg1"/>
                </a:solidFill>
              </a:rPr>
              <a:t>(Caro, F &amp; Sadr, R. 2019)</a:t>
            </a:r>
            <a:r>
              <a:rPr lang="en-US" sz="1400" dirty="0">
                <a:solidFill>
                  <a:schemeClr val="bg1"/>
                </a:solidFill>
              </a:rPr>
              <a:t> </a:t>
            </a:r>
          </a:p>
          <a:p>
            <a:pPr marL="285750" indent="-285750">
              <a:buFont typeface="Arial" panose="020B0604020202020204" pitchFamily="34" charset="0"/>
              <a:buChar char="•"/>
            </a:pPr>
            <a:r>
              <a:rPr lang="en-US" dirty="0"/>
              <a:t>It’s possible for a host to earn $100 if referred by another host. This is through the Air </a:t>
            </a:r>
            <a:r>
              <a:rPr lang="en-US" dirty="0" err="1"/>
              <a:t>BnB’s</a:t>
            </a:r>
            <a:r>
              <a:rPr lang="en-US" dirty="0"/>
              <a:t> ’host referral program’ </a:t>
            </a:r>
            <a:r>
              <a:rPr lang="en-US" sz="1600" b="1" dirty="0">
                <a:solidFill>
                  <a:schemeClr val="bg1"/>
                </a:solidFill>
              </a:rPr>
              <a:t>(Air </a:t>
            </a:r>
            <a:r>
              <a:rPr lang="en-US" sz="1600" b="1" dirty="0" err="1">
                <a:solidFill>
                  <a:schemeClr val="bg1"/>
                </a:solidFill>
              </a:rPr>
              <a:t>BnB</a:t>
            </a:r>
            <a:r>
              <a:rPr lang="en-US" sz="1600" b="1" dirty="0">
                <a:solidFill>
                  <a:schemeClr val="bg1"/>
                </a:solidFill>
              </a:rPr>
              <a:t>, 2021) </a:t>
            </a:r>
          </a:p>
          <a:p>
            <a:pPr marL="285750" indent="-285750">
              <a:buFont typeface="Arial" panose="020B0604020202020204" pitchFamily="34" charset="0"/>
              <a:buChar char="•"/>
            </a:pPr>
            <a:r>
              <a:rPr lang="en-US" dirty="0"/>
              <a:t>Larger consumer pool sizes serves as a barrier for entry for potential competitors – resulting in Air </a:t>
            </a:r>
            <a:r>
              <a:rPr lang="en-US" dirty="0" err="1"/>
              <a:t>BnB</a:t>
            </a:r>
            <a:r>
              <a:rPr lang="en-US" dirty="0"/>
              <a:t> becoming a ‘one stop shop’. </a:t>
            </a:r>
          </a:p>
          <a:p>
            <a:pPr marL="285750" indent="-285750">
              <a:buFont typeface="Arial" panose="020B0604020202020204" pitchFamily="34" charset="0"/>
              <a:buChar char="•"/>
            </a:pPr>
            <a:r>
              <a:rPr lang="en-US" dirty="0"/>
              <a:t>The accessibility of Air </a:t>
            </a:r>
            <a:r>
              <a:rPr lang="en-US" dirty="0" err="1"/>
              <a:t>BnB</a:t>
            </a:r>
            <a:r>
              <a:rPr lang="en-US" dirty="0"/>
              <a:t> has become so broad, that as of </a:t>
            </a:r>
            <a:r>
              <a:rPr lang="en-US" dirty="0">
                <a:solidFill>
                  <a:schemeClr val="accent1"/>
                </a:solidFill>
              </a:rPr>
              <a:t>July 2017</a:t>
            </a:r>
            <a:r>
              <a:rPr lang="en-US" dirty="0"/>
              <a:t>, guests can choose between more than </a:t>
            </a:r>
            <a:r>
              <a:rPr lang="en-US" dirty="0">
                <a:solidFill>
                  <a:schemeClr val="accent1"/>
                </a:solidFill>
              </a:rPr>
              <a:t>1400</a:t>
            </a:r>
            <a:r>
              <a:rPr lang="en-US" dirty="0"/>
              <a:t> castles available on the platform </a:t>
            </a:r>
            <a:r>
              <a:rPr lang="en-US" sz="1600" b="1" dirty="0">
                <a:solidFill>
                  <a:schemeClr val="bg1"/>
                </a:solidFill>
              </a:rPr>
              <a:t>(Air </a:t>
            </a:r>
            <a:r>
              <a:rPr lang="en-US" sz="1600" b="1" dirty="0" err="1">
                <a:solidFill>
                  <a:schemeClr val="bg1"/>
                </a:solidFill>
              </a:rPr>
              <a:t>BnB</a:t>
            </a:r>
            <a:r>
              <a:rPr lang="en-US" sz="1600" b="1" dirty="0">
                <a:solidFill>
                  <a:schemeClr val="bg1"/>
                </a:solidFill>
              </a:rPr>
              <a:t>, 2021)</a:t>
            </a:r>
          </a:p>
          <a:p>
            <a:pPr marL="285750" indent="-285750">
              <a:buFont typeface="Arial" panose="020B0604020202020204" pitchFamily="34" charset="0"/>
              <a:buChar char="•"/>
            </a:pPr>
            <a:endParaRPr lang="en-US" b="1" dirty="0"/>
          </a:p>
          <a:p>
            <a:pPr marL="285750" indent="-285750">
              <a:buFont typeface="Arial" panose="020B0604020202020204" pitchFamily="34" charset="0"/>
              <a:buChar char="•"/>
            </a:pPr>
            <a:r>
              <a:rPr lang="en-US" b="1" dirty="0">
                <a:solidFill>
                  <a:schemeClr val="accent3"/>
                </a:solidFill>
              </a:rPr>
              <a:t>Instant book: </a:t>
            </a:r>
            <a:r>
              <a:rPr lang="en-US" dirty="0"/>
              <a:t>This option allows a guest to book their stay immediately without any restrictions, creating an even wider sense of accessibility, availability and freedom on the platform. </a:t>
            </a:r>
          </a:p>
          <a:p>
            <a:pPr marL="285750" indent="-285750">
              <a:buFont typeface="Arial" panose="020B0604020202020204" pitchFamily="34" charset="0"/>
              <a:buChar char="•"/>
            </a:pPr>
            <a:r>
              <a:rPr lang="en-US" b="1" dirty="0">
                <a:solidFill>
                  <a:schemeClr val="accent3"/>
                </a:solidFill>
              </a:rPr>
              <a:t>Flexibility: </a:t>
            </a:r>
            <a:r>
              <a:rPr lang="en-US" dirty="0"/>
              <a:t>Properties are not bought with the intention of renting. Alternatively, owners identify vacant space, making their accommodation available at flexible times. </a:t>
            </a:r>
          </a:p>
          <a:p>
            <a:pPr marL="285750" indent="-285750">
              <a:buFont typeface="Arial" panose="020B0604020202020204" pitchFamily="34" charset="0"/>
              <a:buChar char="•"/>
            </a:pPr>
            <a:r>
              <a:rPr lang="en-US" b="1" dirty="0">
                <a:solidFill>
                  <a:schemeClr val="accent3"/>
                </a:solidFill>
              </a:rPr>
              <a:t>Wheelchair users: </a:t>
            </a:r>
            <a:r>
              <a:rPr lang="en-US" dirty="0"/>
              <a:t>A wheelchair user making their accommodation available for another wheelchair user = better facilities than a wheelchair friendly hotel. </a:t>
            </a:r>
            <a:endParaRPr lang="en-US" b="1" dirty="0"/>
          </a:p>
          <a:p>
            <a:pPr marL="285750" indent="-285750">
              <a:buFont typeface="Arial" panose="020B0604020202020204" pitchFamily="34" charset="0"/>
              <a:buChar char="•"/>
            </a:pPr>
            <a:endParaRPr lang="en-US" b="1" dirty="0"/>
          </a:p>
        </p:txBody>
      </p:sp>
      <p:pic>
        <p:nvPicPr>
          <p:cNvPr id="2" name="Audio Recording 24 Feb 2021 at 18:27:48" descr="Audio Recording 24 Feb 2021 at 18:27:48">
            <a:hlinkClick r:id="" action="ppaction://media"/>
            <a:extLst>
              <a:ext uri="{FF2B5EF4-FFF2-40B4-BE49-F238E27FC236}">
                <a16:creationId xmlns:a16="http://schemas.microsoft.com/office/drawing/2014/main" id="{AB1C7E69-C0FA-544A-9D9D-6CD53F9AA10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381521" y="128733"/>
            <a:ext cx="812800" cy="812800"/>
          </a:xfrm>
          <a:prstGeom prst="rect">
            <a:avLst/>
          </a:prstGeom>
        </p:spPr>
      </p:pic>
    </p:spTree>
    <p:extLst>
      <p:ext uri="{BB962C8B-B14F-4D97-AF65-F5344CB8AC3E}">
        <p14:creationId xmlns:p14="http://schemas.microsoft.com/office/powerpoint/2010/main" val="4106372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651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228515E-DEEC-3447-A5E5-FA9D1C90AC5F}"/>
              </a:ext>
            </a:extLst>
          </p:cNvPr>
          <p:cNvSpPr txBox="1"/>
          <p:nvPr/>
        </p:nvSpPr>
        <p:spPr>
          <a:xfrm>
            <a:off x="370500" y="222422"/>
            <a:ext cx="7710616" cy="830997"/>
          </a:xfrm>
          <a:prstGeom prst="rect">
            <a:avLst/>
          </a:prstGeom>
          <a:noFill/>
        </p:spPr>
        <p:txBody>
          <a:bodyPr wrap="square" rtlCol="0">
            <a:spAutoFit/>
          </a:bodyPr>
          <a:lstStyle/>
          <a:p>
            <a:r>
              <a:rPr lang="en-US" sz="2400" b="1" dirty="0"/>
              <a:t>Chapter 1- </a:t>
            </a:r>
            <a:r>
              <a:rPr lang="en-US" sz="2400" b="1" dirty="0">
                <a:solidFill>
                  <a:srgbClr val="7030A0"/>
                </a:solidFill>
              </a:rPr>
              <a:t>Unique Features of Peer – to – Peer Accommodation Networks</a:t>
            </a:r>
          </a:p>
        </p:txBody>
      </p:sp>
      <p:sp>
        <p:nvSpPr>
          <p:cNvPr id="6" name="TextBox 5">
            <a:extLst>
              <a:ext uri="{FF2B5EF4-FFF2-40B4-BE49-F238E27FC236}">
                <a16:creationId xmlns:a16="http://schemas.microsoft.com/office/drawing/2014/main" id="{2810D51A-F56A-7E42-86E0-DD93CEEF54FB}"/>
              </a:ext>
            </a:extLst>
          </p:cNvPr>
          <p:cNvSpPr txBox="1"/>
          <p:nvPr/>
        </p:nvSpPr>
        <p:spPr>
          <a:xfrm>
            <a:off x="370500" y="1213009"/>
            <a:ext cx="4732841" cy="369332"/>
          </a:xfrm>
          <a:prstGeom prst="rect">
            <a:avLst/>
          </a:prstGeom>
          <a:noFill/>
        </p:spPr>
        <p:txBody>
          <a:bodyPr wrap="square" rtlCol="0">
            <a:spAutoFit/>
          </a:bodyPr>
          <a:lstStyle/>
          <a:p>
            <a:r>
              <a:rPr lang="en-US" b="1" u="sng" dirty="0"/>
              <a:t>Business Model</a:t>
            </a:r>
          </a:p>
        </p:txBody>
      </p:sp>
      <p:sp>
        <p:nvSpPr>
          <p:cNvPr id="7" name="TextBox 6">
            <a:extLst>
              <a:ext uri="{FF2B5EF4-FFF2-40B4-BE49-F238E27FC236}">
                <a16:creationId xmlns:a16="http://schemas.microsoft.com/office/drawing/2014/main" id="{863A60B4-FAB5-0B4F-A02C-95853BB139AE}"/>
              </a:ext>
            </a:extLst>
          </p:cNvPr>
          <p:cNvSpPr txBox="1"/>
          <p:nvPr/>
        </p:nvSpPr>
        <p:spPr>
          <a:xfrm>
            <a:off x="370500" y="2111263"/>
            <a:ext cx="10849435" cy="4524315"/>
          </a:xfrm>
          <a:prstGeom prst="rect">
            <a:avLst/>
          </a:prstGeom>
          <a:noFill/>
        </p:spPr>
        <p:txBody>
          <a:bodyPr wrap="square" rtlCol="0">
            <a:spAutoFit/>
          </a:bodyPr>
          <a:lstStyle/>
          <a:p>
            <a:pPr marL="285750" indent="-285750">
              <a:buFont typeface="Arial" panose="020B0604020202020204" pitchFamily="34" charset="0"/>
              <a:buChar char="•"/>
            </a:pPr>
            <a:r>
              <a:rPr lang="en-US" sz="1600" dirty="0"/>
              <a:t>Peer – to – peer accommodation networks tend to be more efficient with their marketing strategy than other digital platforms. </a:t>
            </a:r>
            <a:endParaRPr lang="en-US" sz="1400" b="1" dirty="0">
              <a:solidFill>
                <a:schemeClr val="bg1"/>
              </a:solidFill>
            </a:endParaRPr>
          </a:p>
          <a:p>
            <a:pPr marL="285750" indent="-285750">
              <a:buFont typeface="Arial" panose="020B0604020202020204" pitchFamily="34" charset="0"/>
              <a:buChar char="•"/>
            </a:pPr>
            <a:r>
              <a:rPr lang="en-US" sz="1600" dirty="0"/>
              <a:t>A competition with a chance of winning a stay in a floating house attracted 73,500 people. 28,000 of these participants were new to the Airbnb platform</a:t>
            </a:r>
            <a:r>
              <a:rPr lang="en-US" sz="1400" dirty="0"/>
              <a:t>. </a:t>
            </a:r>
            <a:r>
              <a:rPr lang="en-US" sz="1400" b="1" dirty="0">
                <a:solidFill>
                  <a:schemeClr val="bg1"/>
                </a:solidFill>
              </a:rPr>
              <a:t>(</a:t>
            </a:r>
            <a:r>
              <a:rPr lang="en-US" sz="1400" b="1" dirty="0" err="1">
                <a:solidFill>
                  <a:schemeClr val="bg1"/>
                </a:solidFill>
              </a:rPr>
              <a:t>Econsultancy</a:t>
            </a:r>
            <a:r>
              <a:rPr lang="en-US" sz="1400" b="1" dirty="0">
                <a:solidFill>
                  <a:schemeClr val="bg1"/>
                </a:solidFill>
              </a:rPr>
              <a:t>, 2019) </a:t>
            </a:r>
          </a:p>
          <a:p>
            <a:pPr marL="285750" indent="-285750">
              <a:buFont typeface="Arial" panose="020B0604020202020204" pitchFamily="34" charset="0"/>
              <a:buChar char="•"/>
            </a:pPr>
            <a:r>
              <a:rPr lang="en-US" sz="1600" dirty="0"/>
              <a:t>The same form of marketing is used to create a demand for hosting through the platform.</a:t>
            </a:r>
          </a:p>
          <a:p>
            <a:pPr marL="285750" indent="-285750">
              <a:buFont typeface="Arial" panose="020B0604020202020204" pitchFamily="34" charset="0"/>
              <a:buChar char="•"/>
            </a:pPr>
            <a:endParaRPr lang="en-US" sz="1600" dirty="0"/>
          </a:p>
          <a:p>
            <a:pPr marL="285750" indent="-285750">
              <a:buFont typeface="Arial" panose="020B0604020202020204" pitchFamily="34" charset="0"/>
              <a:buChar char="•"/>
            </a:pPr>
            <a:r>
              <a:rPr lang="en-US" sz="1600" b="1" i="1" dirty="0" err="1">
                <a:solidFill>
                  <a:srgbClr val="FFFF00"/>
                </a:solidFill>
              </a:rPr>
              <a:t>Roomorama</a:t>
            </a:r>
            <a:r>
              <a:rPr lang="en-US" sz="1600" b="1" dirty="0"/>
              <a:t> </a:t>
            </a:r>
            <a:r>
              <a:rPr lang="en-US" sz="1600" dirty="0"/>
              <a:t>felt the increase in competition that created ‘regulatory headwinds’ would be enough for them to draw back from trading permanently </a:t>
            </a:r>
            <a:r>
              <a:rPr lang="en-US" sz="1400" b="1" dirty="0">
                <a:solidFill>
                  <a:schemeClr val="bg1"/>
                </a:solidFill>
              </a:rPr>
              <a:t>(</a:t>
            </a:r>
            <a:r>
              <a:rPr lang="en-US" sz="1400" b="1" dirty="0" err="1">
                <a:solidFill>
                  <a:schemeClr val="bg1"/>
                </a:solidFill>
              </a:rPr>
              <a:t>Roomorama</a:t>
            </a:r>
            <a:r>
              <a:rPr lang="en-US" sz="1400" b="1" dirty="0">
                <a:solidFill>
                  <a:schemeClr val="bg1"/>
                </a:solidFill>
              </a:rPr>
              <a:t>, 2021) </a:t>
            </a:r>
          </a:p>
          <a:p>
            <a:pPr marL="285750" indent="-285750">
              <a:buFont typeface="Arial" panose="020B0604020202020204" pitchFamily="34" charset="0"/>
              <a:buChar char="•"/>
            </a:pPr>
            <a:r>
              <a:rPr lang="en-US" sz="1600" dirty="0"/>
              <a:t>Insufficient pool of hosts.</a:t>
            </a:r>
          </a:p>
          <a:p>
            <a:pPr marL="285750" indent="-285750">
              <a:buFont typeface="Arial" panose="020B0604020202020204" pitchFamily="34" charset="0"/>
              <a:buChar char="•"/>
            </a:pPr>
            <a:r>
              <a:rPr lang="en-US" sz="1600" dirty="0"/>
              <a:t>A new platform will always be less attractive for guests.</a:t>
            </a:r>
          </a:p>
          <a:p>
            <a:pPr marL="285750" indent="-285750">
              <a:buFont typeface="Arial" panose="020B0604020202020204" pitchFamily="34" charset="0"/>
              <a:buChar char="•"/>
            </a:pPr>
            <a:endParaRPr lang="en-US" sz="1600" dirty="0"/>
          </a:p>
          <a:p>
            <a:pPr marL="285750" indent="-285750">
              <a:buFont typeface="Arial" panose="020B0604020202020204" pitchFamily="34" charset="0"/>
              <a:buChar char="•"/>
            </a:pPr>
            <a:r>
              <a:rPr lang="en-US" sz="1600" b="1" dirty="0">
                <a:solidFill>
                  <a:srgbClr val="FFFF00"/>
                </a:solidFill>
              </a:rPr>
              <a:t>Market Segmentation</a:t>
            </a:r>
            <a:r>
              <a:rPr lang="en-US" sz="1600" b="1" dirty="0"/>
              <a:t>: </a:t>
            </a:r>
            <a:r>
              <a:rPr lang="en-US" sz="1600" dirty="0"/>
              <a:t>A tool that is often used by providers in order to distribute their information sufficiently and structure a more proactive marketing campaign.  </a:t>
            </a:r>
          </a:p>
          <a:p>
            <a:pPr marL="285750" indent="-285750">
              <a:buFont typeface="Arial" panose="020B0604020202020204" pitchFamily="34" charset="0"/>
              <a:buChar char="•"/>
            </a:pPr>
            <a:r>
              <a:rPr lang="en-US" sz="1600" dirty="0"/>
              <a:t>Once the market is identified, a product that best suits the average consumer is then developed.</a:t>
            </a:r>
          </a:p>
          <a:p>
            <a:pPr marL="285750" indent="-285750">
              <a:buFont typeface="Arial" panose="020B0604020202020204" pitchFamily="34" charset="0"/>
              <a:buChar char="•"/>
            </a:pPr>
            <a:endParaRPr lang="en-US" sz="1600" dirty="0"/>
          </a:p>
          <a:p>
            <a:pPr marL="285750" indent="-285750">
              <a:buFont typeface="Arial" panose="020B0604020202020204" pitchFamily="34" charset="0"/>
              <a:buChar char="•"/>
            </a:pPr>
            <a:endParaRPr lang="en-US" sz="1600" dirty="0"/>
          </a:p>
          <a:p>
            <a:pPr marL="285750" indent="-285750">
              <a:buFont typeface="Arial" panose="020B0604020202020204" pitchFamily="34" charset="0"/>
              <a:buChar char="•"/>
            </a:pPr>
            <a:endParaRPr lang="en-US" sz="1600" dirty="0"/>
          </a:p>
          <a:p>
            <a:pPr marL="285750" indent="-285750">
              <a:buFont typeface="Arial" panose="020B0604020202020204" pitchFamily="34" charset="0"/>
              <a:buChar char="•"/>
            </a:pPr>
            <a:endParaRPr lang="en-US" sz="1600" dirty="0"/>
          </a:p>
        </p:txBody>
      </p:sp>
      <p:pic>
        <p:nvPicPr>
          <p:cNvPr id="2" name="Audio Recording 24 Feb 2021 at 18:28:50" descr="Audio Recording 24 Feb 2021 at 18:28:50">
            <a:hlinkClick r:id="" action="ppaction://media"/>
            <a:extLst>
              <a:ext uri="{FF2B5EF4-FFF2-40B4-BE49-F238E27FC236}">
                <a16:creationId xmlns:a16="http://schemas.microsoft.com/office/drawing/2014/main" id="{8D29EA4B-D7B6-C148-A133-14316402964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342178" y="222422"/>
            <a:ext cx="812800" cy="812800"/>
          </a:xfrm>
          <a:prstGeom prst="rect">
            <a:avLst/>
          </a:prstGeom>
        </p:spPr>
      </p:pic>
    </p:spTree>
    <p:extLst>
      <p:ext uri="{BB962C8B-B14F-4D97-AF65-F5344CB8AC3E}">
        <p14:creationId xmlns:p14="http://schemas.microsoft.com/office/powerpoint/2010/main" val="3151241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198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7E47B31-3739-BC4A-B283-875CE194B7D6}"/>
              </a:ext>
            </a:extLst>
          </p:cNvPr>
          <p:cNvSpPr txBox="1"/>
          <p:nvPr/>
        </p:nvSpPr>
        <p:spPr>
          <a:xfrm>
            <a:off x="205946" y="1149178"/>
            <a:ext cx="10095471" cy="369332"/>
          </a:xfrm>
          <a:prstGeom prst="rect">
            <a:avLst/>
          </a:prstGeom>
          <a:noFill/>
        </p:spPr>
        <p:txBody>
          <a:bodyPr wrap="square" rtlCol="0">
            <a:spAutoFit/>
          </a:bodyPr>
          <a:lstStyle/>
          <a:p>
            <a:r>
              <a:rPr lang="en-US" b="1" u="sng" dirty="0"/>
              <a:t>Sharing Economy</a:t>
            </a:r>
          </a:p>
        </p:txBody>
      </p:sp>
      <p:sp>
        <p:nvSpPr>
          <p:cNvPr id="5" name="Rectangle 4">
            <a:extLst>
              <a:ext uri="{FF2B5EF4-FFF2-40B4-BE49-F238E27FC236}">
                <a16:creationId xmlns:a16="http://schemas.microsoft.com/office/drawing/2014/main" id="{8E045252-1691-EC44-81A7-E8632F09DE53}"/>
              </a:ext>
            </a:extLst>
          </p:cNvPr>
          <p:cNvSpPr/>
          <p:nvPr/>
        </p:nvSpPr>
        <p:spPr>
          <a:xfrm>
            <a:off x="205946" y="239068"/>
            <a:ext cx="8344930" cy="823613"/>
          </a:xfrm>
          <a:prstGeom prst="rect">
            <a:avLst/>
          </a:prstGeom>
        </p:spPr>
        <p:txBody>
          <a:bodyPr wrap="square">
            <a:spAutoFit/>
          </a:bodyPr>
          <a:lstStyle/>
          <a:p>
            <a:r>
              <a:rPr lang="en-US" sz="2400" b="1" dirty="0"/>
              <a:t>Chapter 1- </a:t>
            </a:r>
            <a:r>
              <a:rPr lang="en-US" sz="2400" b="1" dirty="0">
                <a:solidFill>
                  <a:srgbClr val="7030A0"/>
                </a:solidFill>
              </a:rPr>
              <a:t>Unique Features of Peer – to – Peer Accommodation Networks</a:t>
            </a:r>
          </a:p>
        </p:txBody>
      </p:sp>
      <p:sp>
        <p:nvSpPr>
          <p:cNvPr id="6" name="TextBox 5">
            <a:extLst>
              <a:ext uri="{FF2B5EF4-FFF2-40B4-BE49-F238E27FC236}">
                <a16:creationId xmlns:a16="http://schemas.microsoft.com/office/drawing/2014/main" id="{90E061FC-B2BB-3B44-89BC-6624285AA1A1}"/>
              </a:ext>
            </a:extLst>
          </p:cNvPr>
          <p:cNvSpPr txBox="1"/>
          <p:nvPr/>
        </p:nvSpPr>
        <p:spPr>
          <a:xfrm>
            <a:off x="506627" y="1779373"/>
            <a:ext cx="11022227" cy="3385542"/>
          </a:xfrm>
          <a:prstGeom prst="rect">
            <a:avLst/>
          </a:prstGeom>
          <a:noFill/>
        </p:spPr>
        <p:txBody>
          <a:bodyPr wrap="square" rtlCol="0">
            <a:spAutoFit/>
          </a:bodyPr>
          <a:lstStyle/>
          <a:p>
            <a:pPr marL="285750" indent="-285750">
              <a:buFont typeface="Arial" panose="020B0604020202020204" pitchFamily="34" charset="0"/>
              <a:buChar char="•"/>
            </a:pPr>
            <a:r>
              <a:rPr lang="en-US" dirty="0"/>
              <a:t>Airbnb was founded in </a:t>
            </a:r>
            <a:r>
              <a:rPr lang="en-US" dirty="0">
                <a:solidFill>
                  <a:schemeClr val="accent1"/>
                </a:solidFill>
              </a:rPr>
              <a:t>2008</a:t>
            </a:r>
            <a:r>
              <a:rPr lang="en-US" dirty="0"/>
              <a:t>.</a:t>
            </a:r>
          </a:p>
          <a:p>
            <a:pPr marL="285750" indent="-285750">
              <a:buFont typeface="Arial" panose="020B0604020202020204" pitchFamily="34" charset="0"/>
              <a:buChar char="•"/>
            </a:pPr>
            <a:r>
              <a:rPr lang="en-US" dirty="0"/>
              <a:t>As of </a:t>
            </a:r>
            <a:r>
              <a:rPr lang="en-US" dirty="0">
                <a:solidFill>
                  <a:schemeClr val="accent1"/>
                </a:solidFill>
              </a:rPr>
              <a:t>2017</a:t>
            </a:r>
            <a:r>
              <a:rPr lang="en-US" dirty="0"/>
              <a:t> the platform has more than </a:t>
            </a:r>
            <a:r>
              <a:rPr lang="en-US" dirty="0">
                <a:solidFill>
                  <a:schemeClr val="accent1"/>
                </a:solidFill>
              </a:rPr>
              <a:t>200,000,000</a:t>
            </a:r>
            <a:r>
              <a:rPr lang="en-US" dirty="0"/>
              <a:t> members in more than </a:t>
            </a:r>
            <a:r>
              <a:rPr lang="en-US" dirty="0">
                <a:solidFill>
                  <a:schemeClr val="accent1"/>
                </a:solidFill>
              </a:rPr>
              <a:t>65,000</a:t>
            </a:r>
            <a:r>
              <a:rPr lang="en-US" dirty="0"/>
              <a:t> cities in </a:t>
            </a:r>
            <a:r>
              <a:rPr lang="en-US" dirty="0">
                <a:solidFill>
                  <a:schemeClr val="accent1"/>
                </a:solidFill>
              </a:rPr>
              <a:t>191 </a:t>
            </a:r>
            <a:r>
              <a:rPr lang="en-US" dirty="0"/>
              <a:t>countries.</a:t>
            </a:r>
          </a:p>
          <a:p>
            <a:pPr marL="285750" indent="-285750">
              <a:buFont typeface="Arial" panose="020B0604020202020204" pitchFamily="34" charset="0"/>
              <a:buChar char="•"/>
            </a:pPr>
            <a:r>
              <a:rPr lang="en-US" dirty="0"/>
              <a:t>Travelers can choose from more than </a:t>
            </a:r>
            <a:r>
              <a:rPr lang="en-US" dirty="0">
                <a:solidFill>
                  <a:schemeClr val="accent1"/>
                </a:solidFill>
              </a:rPr>
              <a:t>3,000,000</a:t>
            </a:r>
            <a:r>
              <a:rPr lang="en-US" dirty="0"/>
              <a:t> different spaces. </a:t>
            </a:r>
          </a:p>
          <a:p>
            <a:pPr marL="285750" indent="-285750">
              <a:buFont typeface="Arial" panose="020B0604020202020204" pitchFamily="34" charset="0"/>
              <a:buChar char="•"/>
            </a:pPr>
            <a:r>
              <a:rPr lang="en-US" dirty="0"/>
              <a:t>Airbnb is considered a massive contribution to the shared economy and is still developing and adapting its ways to cater the ever - changing needs of the consumer </a:t>
            </a:r>
            <a:r>
              <a:rPr lang="en-US" sz="1600" b="1" dirty="0">
                <a:solidFill>
                  <a:schemeClr val="bg1"/>
                </a:solidFill>
              </a:rPr>
              <a:t>(</a:t>
            </a:r>
            <a:r>
              <a:rPr lang="en-US" sz="1600" b="1" dirty="0" err="1">
                <a:solidFill>
                  <a:schemeClr val="bg1"/>
                </a:solidFill>
              </a:rPr>
              <a:t>Zekanovic</a:t>
            </a:r>
            <a:r>
              <a:rPr lang="en-US" sz="1600" b="1" dirty="0">
                <a:solidFill>
                  <a:schemeClr val="bg1"/>
                </a:solidFill>
              </a:rPr>
              <a:t> – Korona &amp; </a:t>
            </a:r>
            <a:r>
              <a:rPr lang="en-US" sz="1600" b="1" dirty="0" err="1">
                <a:solidFill>
                  <a:schemeClr val="bg1"/>
                </a:solidFill>
              </a:rPr>
              <a:t>Tudmang</a:t>
            </a:r>
            <a:r>
              <a:rPr lang="en-US" sz="1600" b="1" dirty="0">
                <a:solidFill>
                  <a:schemeClr val="bg1"/>
                </a:solidFill>
              </a:rPr>
              <a:t>, F. 2014)</a:t>
            </a:r>
          </a:p>
          <a:p>
            <a:pPr marL="285750" indent="-285750">
              <a:buFont typeface="Arial" panose="020B0604020202020204" pitchFamily="34" charset="0"/>
              <a:buChar char="•"/>
            </a:pPr>
            <a:r>
              <a:rPr lang="en-US" dirty="0"/>
              <a:t>Originally, hosts were more likely to have an emotional attachment to their property. In more recent years, most properties that are advertised on Airbnb are not actually lived in  by the host but serves a more commercial purpose. </a:t>
            </a:r>
          </a:p>
          <a:p>
            <a:pPr marL="285750" indent="-285750">
              <a:buFont typeface="Arial" panose="020B0604020202020204" pitchFamily="34" charset="0"/>
              <a:buChar char="•"/>
            </a:pPr>
            <a:r>
              <a:rPr lang="en-US" dirty="0"/>
              <a:t>Great way to reduce waste and contribute to the shared economy. </a:t>
            </a:r>
          </a:p>
          <a:p>
            <a:pPr marL="285750" indent="-285750">
              <a:buFont typeface="Arial" panose="020B0604020202020204" pitchFamily="34" charset="0"/>
              <a:buChar char="•"/>
            </a:pPr>
            <a:endParaRPr lang="en-US" dirty="0"/>
          </a:p>
        </p:txBody>
      </p:sp>
      <p:sp>
        <p:nvSpPr>
          <p:cNvPr id="7" name="TextBox 6">
            <a:extLst>
              <a:ext uri="{FF2B5EF4-FFF2-40B4-BE49-F238E27FC236}">
                <a16:creationId xmlns:a16="http://schemas.microsoft.com/office/drawing/2014/main" id="{15DDF470-A372-654E-868C-7E642B9F227D}"/>
              </a:ext>
            </a:extLst>
          </p:cNvPr>
          <p:cNvSpPr txBox="1"/>
          <p:nvPr/>
        </p:nvSpPr>
        <p:spPr>
          <a:xfrm>
            <a:off x="205946" y="4980249"/>
            <a:ext cx="11108724" cy="369332"/>
          </a:xfrm>
          <a:prstGeom prst="rect">
            <a:avLst/>
          </a:prstGeom>
          <a:noFill/>
        </p:spPr>
        <p:txBody>
          <a:bodyPr wrap="square" rtlCol="0">
            <a:spAutoFit/>
          </a:bodyPr>
          <a:lstStyle/>
          <a:p>
            <a:r>
              <a:rPr lang="en-US" b="1" u="sng" dirty="0"/>
              <a:t>Sustainability </a:t>
            </a:r>
          </a:p>
        </p:txBody>
      </p:sp>
      <p:sp>
        <p:nvSpPr>
          <p:cNvPr id="8" name="TextBox 7">
            <a:extLst>
              <a:ext uri="{FF2B5EF4-FFF2-40B4-BE49-F238E27FC236}">
                <a16:creationId xmlns:a16="http://schemas.microsoft.com/office/drawing/2014/main" id="{8684E7CA-9A4E-DE40-9201-4CA1EC237FF6}"/>
              </a:ext>
            </a:extLst>
          </p:cNvPr>
          <p:cNvSpPr txBox="1"/>
          <p:nvPr/>
        </p:nvSpPr>
        <p:spPr>
          <a:xfrm>
            <a:off x="395416" y="5523470"/>
            <a:ext cx="10919254" cy="923330"/>
          </a:xfrm>
          <a:prstGeom prst="rect">
            <a:avLst/>
          </a:prstGeom>
          <a:noFill/>
        </p:spPr>
        <p:txBody>
          <a:bodyPr wrap="square" rtlCol="0">
            <a:spAutoFit/>
          </a:bodyPr>
          <a:lstStyle/>
          <a:p>
            <a:pPr marL="285750" indent="-285750">
              <a:buFont typeface="Arial" panose="020B0604020202020204" pitchFamily="34" charset="0"/>
              <a:buChar char="•"/>
            </a:pPr>
            <a:r>
              <a:rPr lang="en-US" dirty="0"/>
              <a:t>Having a host that is committed to the environment and sustainability would be appreciated more from like minded consumers than a similar standard environmentally  - friendly certified hotel would be </a:t>
            </a:r>
            <a:r>
              <a:rPr lang="en-US" sz="1600" b="1" dirty="0">
                <a:solidFill>
                  <a:schemeClr val="bg1"/>
                </a:solidFill>
              </a:rPr>
              <a:t>(Midgett, C &amp; </a:t>
            </a:r>
            <a:r>
              <a:rPr lang="en-US" sz="1600" b="1" dirty="0" err="1">
                <a:solidFill>
                  <a:schemeClr val="bg1"/>
                </a:solidFill>
              </a:rPr>
              <a:t>Bendickson</a:t>
            </a:r>
            <a:r>
              <a:rPr lang="en-US" sz="1600" b="1" dirty="0">
                <a:solidFill>
                  <a:schemeClr val="bg1"/>
                </a:solidFill>
              </a:rPr>
              <a:t>, J. 2017)</a:t>
            </a:r>
            <a:endParaRPr lang="en-US" b="1" dirty="0">
              <a:solidFill>
                <a:schemeClr val="bg1"/>
              </a:solidFill>
            </a:endParaRPr>
          </a:p>
        </p:txBody>
      </p:sp>
      <p:pic>
        <p:nvPicPr>
          <p:cNvPr id="2" name="Audio Recording 24 Feb 2021 at 18:30:14" descr="Audio Recording 24 Feb 2021 at 18:30:14">
            <a:hlinkClick r:id="" action="ppaction://media"/>
            <a:extLst>
              <a:ext uri="{FF2B5EF4-FFF2-40B4-BE49-F238E27FC236}">
                <a16:creationId xmlns:a16="http://schemas.microsoft.com/office/drawing/2014/main" id="{670B229D-723B-994D-9FAE-6938FBF5C24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301417" y="151712"/>
            <a:ext cx="812800" cy="812800"/>
          </a:xfrm>
          <a:prstGeom prst="rect">
            <a:avLst/>
          </a:prstGeom>
        </p:spPr>
      </p:pic>
    </p:spTree>
    <p:extLst>
      <p:ext uri="{BB962C8B-B14F-4D97-AF65-F5344CB8AC3E}">
        <p14:creationId xmlns:p14="http://schemas.microsoft.com/office/powerpoint/2010/main" val="3713083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452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7AAF98E-C0AE-EF42-B433-F03E190F9E0E}"/>
              </a:ext>
            </a:extLst>
          </p:cNvPr>
          <p:cNvSpPr txBox="1"/>
          <p:nvPr/>
        </p:nvSpPr>
        <p:spPr>
          <a:xfrm>
            <a:off x="119448" y="1161535"/>
            <a:ext cx="8439665" cy="369332"/>
          </a:xfrm>
          <a:prstGeom prst="rect">
            <a:avLst/>
          </a:prstGeom>
          <a:noFill/>
        </p:spPr>
        <p:txBody>
          <a:bodyPr wrap="square" rtlCol="0">
            <a:spAutoFit/>
          </a:bodyPr>
          <a:lstStyle/>
          <a:p>
            <a:r>
              <a:rPr lang="en-US" b="1" u="sng" dirty="0"/>
              <a:t>Risk</a:t>
            </a:r>
          </a:p>
        </p:txBody>
      </p:sp>
      <p:sp>
        <p:nvSpPr>
          <p:cNvPr id="3" name="Rectangle 2">
            <a:extLst>
              <a:ext uri="{FF2B5EF4-FFF2-40B4-BE49-F238E27FC236}">
                <a16:creationId xmlns:a16="http://schemas.microsoft.com/office/drawing/2014/main" id="{CDC1D7B7-067D-0244-B3FD-5F3A825D7107}"/>
              </a:ext>
            </a:extLst>
          </p:cNvPr>
          <p:cNvSpPr/>
          <p:nvPr/>
        </p:nvSpPr>
        <p:spPr>
          <a:xfrm>
            <a:off x="119448" y="159268"/>
            <a:ext cx="8344930" cy="823613"/>
          </a:xfrm>
          <a:prstGeom prst="rect">
            <a:avLst/>
          </a:prstGeom>
        </p:spPr>
        <p:txBody>
          <a:bodyPr wrap="square">
            <a:spAutoFit/>
          </a:bodyPr>
          <a:lstStyle/>
          <a:p>
            <a:r>
              <a:rPr lang="en-US" sz="2400" b="1" dirty="0"/>
              <a:t>Chapter 1- </a:t>
            </a:r>
            <a:r>
              <a:rPr lang="en-US" sz="2400" b="1" dirty="0">
                <a:solidFill>
                  <a:srgbClr val="7030A0"/>
                </a:solidFill>
              </a:rPr>
              <a:t>Unique Features of Peer – to – Peer Accommodation Networks</a:t>
            </a:r>
          </a:p>
        </p:txBody>
      </p:sp>
      <p:sp>
        <p:nvSpPr>
          <p:cNvPr id="2" name="TextBox 1">
            <a:extLst>
              <a:ext uri="{FF2B5EF4-FFF2-40B4-BE49-F238E27FC236}">
                <a16:creationId xmlns:a16="http://schemas.microsoft.com/office/drawing/2014/main" id="{4619834A-7445-F940-B4E2-1B3212D83425}"/>
              </a:ext>
            </a:extLst>
          </p:cNvPr>
          <p:cNvSpPr txBox="1"/>
          <p:nvPr/>
        </p:nvSpPr>
        <p:spPr>
          <a:xfrm>
            <a:off x="119448" y="1709521"/>
            <a:ext cx="10935730" cy="3139321"/>
          </a:xfrm>
          <a:prstGeom prst="rect">
            <a:avLst/>
          </a:prstGeom>
          <a:noFill/>
        </p:spPr>
        <p:txBody>
          <a:bodyPr wrap="square" rtlCol="0">
            <a:spAutoFit/>
          </a:bodyPr>
          <a:lstStyle/>
          <a:p>
            <a:pPr marL="285750" indent="-285750">
              <a:buFont typeface="Arial" panose="020B0604020202020204" pitchFamily="34" charset="0"/>
              <a:buChar char="•"/>
            </a:pPr>
            <a:r>
              <a:rPr lang="en-US" dirty="0"/>
              <a:t> Evidence suggests that the host photo plays a key factor in the trust and risk assessment of users. </a:t>
            </a:r>
            <a:r>
              <a:rPr lang="en-US" sz="1600" b="1" dirty="0">
                <a:solidFill>
                  <a:schemeClr val="bg1"/>
                </a:solidFill>
              </a:rPr>
              <a:t>(</a:t>
            </a:r>
            <a:r>
              <a:rPr lang="en-US" sz="1600" b="1" dirty="0" err="1">
                <a:solidFill>
                  <a:schemeClr val="bg1"/>
                </a:solidFill>
              </a:rPr>
              <a:t>Ert</a:t>
            </a:r>
            <a:r>
              <a:rPr lang="en-US" sz="1600" b="1" dirty="0">
                <a:solidFill>
                  <a:schemeClr val="bg1"/>
                </a:solidFill>
              </a:rPr>
              <a:t> &amp; Fleischer &amp; Magen, 2015) </a:t>
            </a:r>
          </a:p>
          <a:p>
            <a:pPr marL="285750" indent="-285750">
              <a:buFont typeface="Arial" panose="020B0604020202020204" pitchFamily="34" charset="0"/>
              <a:buChar char="•"/>
            </a:pPr>
            <a:r>
              <a:rPr lang="en-US" dirty="0"/>
              <a:t>The word “confidence” is mentioned often in the chapter; indicating users’ trustworthiness of participating in P2P accommodation trading. </a:t>
            </a:r>
          </a:p>
          <a:p>
            <a:pPr marL="285750" indent="-285750">
              <a:buFont typeface="Arial" panose="020B0604020202020204" pitchFamily="34" charset="0"/>
              <a:buChar char="•"/>
            </a:pPr>
            <a:r>
              <a:rPr lang="en-US" dirty="0"/>
              <a:t>The platform thrives from its reviews; most are brutally honest. </a:t>
            </a:r>
          </a:p>
          <a:p>
            <a:pPr marL="285750" indent="-285750">
              <a:buFont typeface="Arial" panose="020B0604020202020204" pitchFamily="34" charset="0"/>
              <a:buChar char="•"/>
            </a:pPr>
            <a:r>
              <a:rPr lang="en-US" dirty="0"/>
              <a:t>A host (or guest)’ reputation can be jeopardized by one bad review, often dishonest and malicious. </a:t>
            </a:r>
          </a:p>
          <a:p>
            <a:pPr marL="285750" indent="-285750">
              <a:buFont typeface="Arial" panose="020B0604020202020204" pitchFamily="34" charset="0"/>
              <a:buChar char="•"/>
            </a:pPr>
            <a:r>
              <a:rPr lang="en-US" dirty="0"/>
              <a:t>A lot of the risk assessment relies on the </a:t>
            </a:r>
            <a:r>
              <a:rPr lang="en-US" dirty="0">
                <a:solidFill>
                  <a:srgbClr val="FF0000"/>
                </a:solidFill>
                <a:highlight>
                  <a:srgbClr val="FFFF00"/>
                </a:highlight>
              </a:rPr>
              <a:t>P2P – CV</a:t>
            </a:r>
            <a:r>
              <a:rPr lang="en-US" dirty="0"/>
              <a:t>; this can be high risk if CV is untrue.</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The risk assessment is solely based on a picture, basic information, email exchanges and reviews.  </a:t>
            </a:r>
          </a:p>
        </p:txBody>
      </p:sp>
      <p:pic>
        <p:nvPicPr>
          <p:cNvPr id="5" name="Audio Recording 24 Feb 2021 at 18:31:14" descr="Audio Recording 24 Feb 2021 at 18:31:14">
            <a:hlinkClick r:id="" action="ppaction://media"/>
            <a:extLst>
              <a:ext uri="{FF2B5EF4-FFF2-40B4-BE49-F238E27FC236}">
                <a16:creationId xmlns:a16="http://schemas.microsoft.com/office/drawing/2014/main" id="{E9C3E9E1-3A65-0E4A-955C-397ABAE1081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906177" y="1372434"/>
            <a:ext cx="812800" cy="812800"/>
          </a:xfrm>
          <a:prstGeom prst="rect">
            <a:avLst/>
          </a:prstGeom>
        </p:spPr>
      </p:pic>
      <p:pic>
        <p:nvPicPr>
          <p:cNvPr id="6" name="Audio Recording 24 Feb 2021 at 18:31:49" descr="Audio Recording 24 Feb 2021 at 18:31:49">
            <a:hlinkClick r:id="" action="ppaction://media"/>
            <a:extLst>
              <a:ext uri="{FF2B5EF4-FFF2-40B4-BE49-F238E27FC236}">
                <a16:creationId xmlns:a16="http://schemas.microsoft.com/office/drawing/2014/main" id="{52427498-8324-1844-A9DF-8ABD03B9CBEF}"/>
              </a:ext>
            </a:extLst>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10906177" y="4214696"/>
            <a:ext cx="812800" cy="812800"/>
          </a:xfrm>
          <a:prstGeom prst="rect">
            <a:avLst/>
          </a:prstGeom>
        </p:spPr>
      </p:pic>
    </p:spTree>
    <p:extLst>
      <p:ext uri="{BB962C8B-B14F-4D97-AF65-F5344CB8AC3E}">
        <p14:creationId xmlns:p14="http://schemas.microsoft.com/office/powerpoint/2010/main" val="3463040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400"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2380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5"/>
                </p:tgtEl>
              </p:cMediaNode>
            </p:audio>
            <p:audio>
              <p:cMediaNode vol="80000">
                <p:cTn id="12"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0036FE7-A36C-3346-B12E-68F992FD9DDF}"/>
              </a:ext>
            </a:extLst>
          </p:cNvPr>
          <p:cNvSpPr txBox="1"/>
          <p:nvPr/>
        </p:nvSpPr>
        <p:spPr>
          <a:xfrm>
            <a:off x="225287" y="251791"/>
            <a:ext cx="8945218" cy="461665"/>
          </a:xfrm>
          <a:prstGeom prst="rect">
            <a:avLst/>
          </a:prstGeom>
          <a:noFill/>
        </p:spPr>
        <p:txBody>
          <a:bodyPr wrap="square" rtlCol="0">
            <a:spAutoFit/>
          </a:bodyPr>
          <a:lstStyle/>
          <a:p>
            <a:r>
              <a:rPr lang="en-US" sz="2400" b="1" dirty="0"/>
              <a:t>Chapter 12 </a:t>
            </a:r>
            <a:r>
              <a:rPr lang="en-US" sz="2400" dirty="0"/>
              <a:t>– </a:t>
            </a:r>
            <a:r>
              <a:rPr lang="en-US" sz="2400" dirty="0">
                <a:solidFill>
                  <a:schemeClr val="bg2">
                    <a:lumMod val="60000"/>
                    <a:lumOff val="40000"/>
                  </a:schemeClr>
                </a:solidFill>
              </a:rPr>
              <a:t>Drivers of Price in City Destination: Vienna</a:t>
            </a:r>
          </a:p>
        </p:txBody>
      </p:sp>
      <p:sp>
        <p:nvSpPr>
          <p:cNvPr id="3" name="TextBox 2">
            <a:extLst>
              <a:ext uri="{FF2B5EF4-FFF2-40B4-BE49-F238E27FC236}">
                <a16:creationId xmlns:a16="http://schemas.microsoft.com/office/drawing/2014/main" id="{60ADF1AC-793A-4746-BB47-C664016880FB}"/>
              </a:ext>
            </a:extLst>
          </p:cNvPr>
          <p:cNvSpPr txBox="1"/>
          <p:nvPr/>
        </p:nvSpPr>
        <p:spPr>
          <a:xfrm>
            <a:off x="225287" y="944288"/>
            <a:ext cx="11211339" cy="369332"/>
          </a:xfrm>
          <a:prstGeom prst="rect">
            <a:avLst/>
          </a:prstGeom>
          <a:noFill/>
        </p:spPr>
        <p:txBody>
          <a:bodyPr wrap="square" rtlCol="0">
            <a:spAutoFit/>
          </a:bodyPr>
          <a:lstStyle/>
          <a:p>
            <a:r>
              <a:rPr lang="en-US" b="1" u="sng" dirty="0"/>
              <a:t>Value</a:t>
            </a:r>
          </a:p>
        </p:txBody>
      </p:sp>
      <p:sp>
        <p:nvSpPr>
          <p:cNvPr id="4" name="TextBox 3">
            <a:extLst>
              <a:ext uri="{FF2B5EF4-FFF2-40B4-BE49-F238E27FC236}">
                <a16:creationId xmlns:a16="http://schemas.microsoft.com/office/drawing/2014/main" id="{8DC26733-648E-4F4A-9EE8-1C630666A999}"/>
              </a:ext>
            </a:extLst>
          </p:cNvPr>
          <p:cNvSpPr txBox="1"/>
          <p:nvPr/>
        </p:nvSpPr>
        <p:spPr>
          <a:xfrm>
            <a:off x="225287" y="1544453"/>
            <a:ext cx="10707757" cy="4801314"/>
          </a:xfrm>
          <a:prstGeom prst="rect">
            <a:avLst/>
          </a:prstGeom>
          <a:noFill/>
        </p:spPr>
        <p:txBody>
          <a:bodyPr wrap="square" rtlCol="0">
            <a:spAutoFit/>
          </a:bodyPr>
          <a:lstStyle/>
          <a:p>
            <a:pPr marL="285750" indent="-285750">
              <a:buFont typeface="Arial" panose="020B0604020202020204" pitchFamily="34" charset="0"/>
              <a:buChar char="•"/>
            </a:pPr>
            <a:r>
              <a:rPr lang="en-US" dirty="0"/>
              <a:t>High demand for peer – to – peer accommodation in the tourism industry – Increase in price</a:t>
            </a:r>
          </a:p>
          <a:p>
            <a:pPr marL="285750" indent="-285750">
              <a:buFont typeface="Arial" panose="020B0604020202020204" pitchFamily="34" charset="0"/>
              <a:buChar char="•"/>
            </a:pPr>
            <a:r>
              <a:rPr lang="en-US" dirty="0"/>
              <a:t>Local residents paying competitive prices for accommodation due to high demand.</a:t>
            </a:r>
          </a:p>
          <a:p>
            <a:pPr marL="285750" indent="-285750">
              <a:buFont typeface="Arial" panose="020B0604020202020204" pitchFamily="34" charset="0"/>
              <a:buChar char="•"/>
            </a:pPr>
            <a:r>
              <a:rPr lang="en-US" dirty="0"/>
              <a:t>Accommodation in hotspots areas such as Vienna are considered unaffordable for majority </a:t>
            </a:r>
            <a:r>
              <a:rPr lang="en-US" sz="1600" b="1" dirty="0">
                <a:solidFill>
                  <a:schemeClr val="bg1"/>
                </a:solidFill>
              </a:rPr>
              <a:t>(Forbes, 2020)</a:t>
            </a:r>
          </a:p>
          <a:p>
            <a:pPr marL="285750" indent="-285750">
              <a:buFont typeface="Arial" panose="020B0604020202020204" pitchFamily="34" charset="0"/>
              <a:buChar char="•"/>
            </a:pPr>
            <a:endParaRPr lang="en-US" sz="1600" b="1" dirty="0">
              <a:solidFill>
                <a:schemeClr val="bg1"/>
              </a:solidFill>
            </a:endParaRPr>
          </a:p>
          <a:p>
            <a:pPr marL="285750" indent="-285750">
              <a:buFont typeface="Arial" panose="020B0604020202020204" pitchFamily="34" charset="0"/>
              <a:buChar char="•"/>
            </a:pPr>
            <a:r>
              <a:rPr lang="en-US" dirty="0"/>
              <a:t>In order to measure the demand, they measure the price as an indicator.</a:t>
            </a:r>
          </a:p>
          <a:p>
            <a:pPr marL="285750" indent="-285750">
              <a:buFont typeface="Arial" panose="020B0604020202020204" pitchFamily="34" charset="0"/>
              <a:buChar char="•"/>
            </a:pPr>
            <a:r>
              <a:rPr lang="en-US" dirty="0"/>
              <a:t>Drivers of price can look at what consumers are willing to pay and why it’s worth that much to them. </a:t>
            </a:r>
          </a:p>
          <a:p>
            <a:pPr marL="285750" indent="-285750">
              <a:buFont typeface="Arial" panose="020B0604020202020204" pitchFamily="34" charset="0"/>
              <a:buChar char="•"/>
            </a:pPr>
            <a:r>
              <a:rPr lang="en-US" dirty="0"/>
              <a:t>Location is key in terms of pricing </a:t>
            </a:r>
            <a:r>
              <a:rPr lang="en-US" sz="1600" b="1" dirty="0">
                <a:solidFill>
                  <a:schemeClr val="bg1"/>
                </a:solidFill>
              </a:rPr>
              <a:t>(</a:t>
            </a:r>
            <a:r>
              <a:rPr lang="en-US" sz="1600" b="1" dirty="0" err="1">
                <a:solidFill>
                  <a:schemeClr val="bg1"/>
                </a:solidFill>
              </a:rPr>
              <a:t>Hostfully</a:t>
            </a:r>
            <a:r>
              <a:rPr lang="en-US" sz="1600" b="1" dirty="0">
                <a:solidFill>
                  <a:schemeClr val="bg1"/>
                </a:solidFill>
              </a:rPr>
              <a:t>, 2017)</a:t>
            </a:r>
          </a:p>
          <a:p>
            <a:pPr marL="285750" indent="-285750">
              <a:buFont typeface="Arial" panose="020B0604020202020204" pitchFamily="34" charset="0"/>
              <a:buChar char="•"/>
            </a:pPr>
            <a:endParaRPr lang="en-US" sz="1600" b="1" dirty="0">
              <a:solidFill>
                <a:schemeClr val="bg1"/>
              </a:solidFill>
            </a:endParaRPr>
          </a:p>
          <a:p>
            <a:pPr marL="285750" indent="-285750">
              <a:buFont typeface="Arial" panose="020B0604020202020204" pitchFamily="34" charset="0"/>
              <a:buChar char="•"/>
            </a:pPr>
            <a:r>
              <a:rPr lang="en-US" dirty="0"/>
              <a:t>Price drivers for peer – to – peer networks range from anything from more bathrooms </a:t>
            </a:r>
            <a:r>
              <a:rPr lang="en-US" sz="1600" b="1" dirty="0">
                <a:solidFill>
                  <a:schemeClr val="bg1">
                    <a:lumMod val="95000"/>
                    <a:lumOff val="5000"/>
                  </a:schemeClr>
                </a:solidFill>
              </a:rPr>
              <a:t>(</a:t>
            </a:r>
            <a:r>
              <a:rPr lang="en-US" sz="1600" b="1" dirty="0" err="1">
                <a:solidFill>
                  <a:schemeClr val="bg1">
                    <a:lumMod val="95000"/>
                    <a:lumOff val="5000"/>
                  </a:schemeClr>
                </a:solidFill>
              </a:rPr>
              <a:t>Kakar</a:t>
            </a:r>
            <a:r>
              <a:rPr lang="en-US" sz="1600" b="1" dirty="0">
                <a:solidFill>
                  <a:schemeClr val="bg1">
                    <a:lumMod val="95000"/>
                    <a:lumOff val="5000"/>
                  </a:schemeClr>
                </a:solidFill>
              </a:rPr>
              <a:t> et al, 2016)</a:t>
            </a:r>
            <a:r>
              <a:rPr lang="en-US" sz="1400" b="1" dirty="0">
                <a:solidFill>
                  <a:schemeClr val="bg1">
                    <a:lumMod val="95000"/>
                    <a:lumOff val="5000"/>
                  </a:schemeClr>
                </a:solidFill>
              </a:rPr>
              <a:t>, </a:t>
            </a:r>
            <a:r>
              <a:rPr lang="en-US" dirty="0"/>
              <a:t>to smoking permission on the premises</a:t>
            </a:r>
            <a:r>
              <a:rPr lang="en-US" dirty="0">
                <a:solidFill>
                  <a:schemeClr val="bg1"/>
                </a:solidFill>
              </a:rPr>
              <a:t> </a:t>
            </a:r>
            <a:r>
              <a:rPr lang="en-US" sz="1600" b="1" dirty="0">
                <a:solidFill>
                  <a:schemeClr val="bg1"/>
                </a:solidFill>
              </a:rPr>
              <a:t>(Wang &amp; </a:t>
            </a:r>
            <a:r>
              <a:rPr lang="en-US" sz="1600" b="1" dirty="0" err="1">
                <a:solidFill>
                  <a:schemeClr val="bg1"/>
                </a:solidFill>
              </a:rPr>
              <a:t>Nicolau</a:t>
            </a:r>
            <a:r>
              <a:rPr lang="en-US" sz="1600" b="1" dirty="0">
                <a:solidFill>
                  <a:schemeClr val="bg1"/>
                </a:solidFill>
              </a:rPr>
              <a:t> 2017) </a:t>
            </a:r>
          </a:p>
          <a:p>
            <a:pPr marL="285750" indent="-285750">
              <a:buFont typeface="Arial" panose="020B0604020202020204" pitchFamily="34" charset="0"/>
              <a:buChar char="•"/>
            </a:pPr>
            <a:r>
              <a:rPr lang="en-US" sz="1600" dirty="0"/>
              <a:t>The length of a host's membership is a catalyst for the variation in price. The P2P – CV can identify this (As mentioned in Chapter 1)  </a:t>
            </a:r>
          </a:p>
          <a:p>
            <a:pPr marL="285750" indent="-285750">
              <a:buFont typeface="Arial" panose="020B0604020202020204" pitchFamily="34" charset="0"/>
              <a:buChar char="•"/>
            </a:pPr>
            <a:r>
              <a:rPr lang="en-US" sz="1600" dirty="0"/>
              <a:t>Different ratings with regards to cleanliness can affect the value and price. The cleaning fee for hosts Is likely to drive the price up. </a:t>
            </a:r>
          </a:p>
          <a:p>
            <a:pPr marL="285750" indent="-285750">
              <a:buFont typeface="Arial" panose="020B0604020202020204" pitchFamily="34" charset="0"/>
              <a:buChar char="•"/>
            </a:pPr>
            <a:r>
              <a:rPr lang="en-US" sz="1600" dirty="0"/>
              <a:t>Listings in Vienna has a variance of </a:t>
            </a:r>
            <a:r>
              <a:rPr lang="en-US" sz="1600" dirty="0">
                <a:solidFill>
                  <a:schemeClr val="accent1"/>
                </a:solidFill>
              </a:rPr>
              <a:t>43% </a:t>
            </a:r>
            <a:r>
              <a:rPr lang="en-US" sz="1600" dirty="0"/>
              <a:t>of their original base price. </a:t>
            </a:r>
          </a:p>
          <a:p>
            <a:pPr marL="285750" indent="-285750">
              <a:buFont typeface="Arial" panose="020B0604020202020204" pitchFamily="34" charset="0"/>
              <a:buChar char="•"/>
            </a:pPr>
            <a:endParaRPr lang="en-US" sz="1600" dirty="0"/>
          </a:p>
        </p:txBody>
      </p:sp>
      <p:pic>
        <p:nvPicPr>
          <p:cNvPr id="5" name="Audio Recording 24 Feb 2021 at 18:33:24" descr="Audio Recording 24 Feb 2021 at 18:33:24">
            <a:hlinkClick r:id="" action="ppaction://media"/>
            <a:extLst>
              <a:ext uri="{FF2B5EF4-FFF2-40B4-BE49-F238E27FC236}">
                <a16:creationId xmlns:a16="http://schemas.microsoft.com/office/drawing/2014/main" id="{7E7F7E3F-CBB1-CB41-B6B0-A98E48A99BF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366531" y="251791"/>
            <a:ext cx="812800" cy="812800"/>
          </a:xfrm>
          <a:prstGeom prst="rect">
            <a:avLst/>
          </a:prstGeom>
        </p:spPr>
      </p:pic>
    </p:spTree>
    <p:extLst>
      <p:ext uri="{BB962C8B-B14F-4D97-AF65-F5344CB8AC3E}">
        <p14:creationId xmlns:p14="http://schemas.microsoft.com/office/powerpoint/2010/main" val="2455199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891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9390061-C185-524A-9B0C-CBFE8459F812}"/>
              </a:ext>
            </a:extLst>
          </p:cNvPr>
          <p:cNvSpPr txBox="1"/>
          <p:nvPr/>
        </p:nvSpPr>
        <p:spPr>
          <a:xfrm>
            <a:off x="101720" y="115866"/>
            <a:ext cx="8945218" cy="461665"/>
          </a:xfrm>
          <a:prstGeom prst="rect">
            <a:avLst/>
          </a:prstGeom>
          <a:noFill/>
        </p:spPr>
        <p:txBody>
          <a:bodyPr wrap="square" rtlCol="0">
            <a:spAutoFit/>
          </a:bodyPr>
          <a:lstStyle/>
          <a:p>
            <a:r>
              <a:rPr lang="en-US" sz="2400" b="1" dirty="0"/>
              <a:t>Chapter 12 </a:t>
            </a:r>
            <a:r>
              <a:rPr lang="en-US" sz="2400" dirty="0"/>
              <a:t>– </a:t>
            </a:r>
            <a:r>
              <a:rPr lang="en-US" sz="2400" dirty="0">
                <a:solidFill>
                  <a:schemeClr val="bg2">
                    <a:lumMod val="60000"/>
                    <a:lumOff val="40000"/>
                  </a:schemeClr>
                </a:solidFill>
              </a:rPr>
              <a:t>Drivers of Price in City Destination: Vienna</a:t>
            </a:r>
          </a:p>
        </p:txBody>
      </p:sp>
      <p:sp>
        <p:nvSpPr>
          <p:cNvPr id="6" name="TextBox 5">
            <a:extLst>
              <a:ext uri="{FF2B5EF4-FFF2-40B4-BE49-F238E27FC236}">
                <a16:creationId xmlns:a16="http://schemas.microsoft.com/office/drawing/2014/main" id="{74D05DED-CC48-0040-8141-6A5D65A59ED7}"/>
              </a:ext>
            </a:extLst>
          </p:cNvPr>
          <p:cNvSpPr txBox="1"/>
          <p:nvPr/>
        </p:nvSpPr>
        <p:spPr>
          <a:xfrm>
            <a:off x="197708" y="2511611"/>
            <a:ext cx="10070757" cy="369332"/>
          </a:xfrm>
          <a:prstGeom prst="rect">
            <a:avLst/>
          </a:prstGeom>
          <a:noFill/>
        </p:spPr>
        <p:txBody>
          <a:bodyPr wrap="square" rtlCol="0">
            <a:spAutoFit/>
          </a:bodyPr>
          <a:lstStyle/>
          <a:p>
            <a:r>
              <a:rPr lang="en-US" b="1" u="sng" dirty="0"/>
              <a:t>E-commerce</a:t>
            </a:r>
          </a:p>
        </p:txBody>
      </p:sp>
      <p:sp>
        <p:nvSpPr>
          <p:cNvPr id="7" name="TextBox 6">
            <a:extLst>
              <a:ext uri="{FF2B5EF4-FFF2-40B4-BE49-F238E27FC236}">
                <a16:creationId xmlns:a16="http://schemas.microsoft.com/office/drawing/2014/main" id="{BD551306-2915-6E48-9755-D7514E31446D}"/>
              </a:ext>
            </a:extLst>
          </p:cNvPr>
          <p:cNvSpPr txBox="1"/>
          <p:nvPr/>
        </p:nvSpPr>
        <p:spPr>
          <a:xfrm>
            <a:off x="197708" y="2982654"/>
            <a:ext cx="9428206" cy="1200329"/>
          </a:xfrm>
          <a:prstGeom prst="rect">
            <a:avLst/>
          </a:prstGeom>
          <a:noFill/>
        </p:spPr>
        <p:txBody>
          <a:bodyPr wrap="square" rtlCol="0">
            <a:spAutoFit/>
          </a:bodyPr>
          <a:lstStyle/>
          <a:p>
            <a:pPr marL="285750" indent="-285750">
              <a:buFont typeface="Arial" panose="020B0604020202020204" pitchFamily="34" charset="0"/>
              <a:buChar char="•"/>
            </a:pPr>
            <a:r>
              <a:rPr lang="en-US" dirty="0"/>
              <a:t>The rise in peer – to – peer accommodation in the shared economy has transformed the hospitality sector </a:t>
            </a:r>
          </a:p>
          <a:p>
            <a:pPr marL="285750" indent="-285750">
              <a:buFont typeface="Arial" panose="020B0604020202020204" pitchFamily="34" charset="0"/>
              <a:buChar char="•"/>
            </a:pPr>
            <a:r>
              <a:rPr lang="en-US" dirty="0"/>
              <a:t>Although a positive development, many challenges have occurred for the communities in which the platform operates in </a:t>
            </a:r>
            <a:r>
              <a:rPr lang="en-US" sz="1600" b="1" dirty="0">
                <a:solidFill>
                  <a:schemeClr val="bg1"/>
                </a:solidFill>
              </a:rPr>
              <a:t>(Bakker &amp; Twinning – Ward, 2018)</a:t>
            </a:r>
            <a:endParaRPr lang="en-US" b="1" dirty="0">
              <a:solidFill>
                <a:schemeClr val="bg1"/>
              </a:solidFill>
            </a:endParaRPr>
          </a:p>
        </p:txBody>
      </p:sp>
      <p:sp>
        <p:nvSpPr>
          <p:cNvPr id="8" name="TextBox 7">
            <a:extLst>
              <a:ext uri="{FF2B5EF4-FFF2-40B4-BE49-F238E27FC236}">
                <a16:creationId xmlns:a16="http://schemas.microsoft.com/office/drawing/2014/main" id="{BAF0D1C0-656F-6C4C-847D-BF10C14018B8}"/>
              </a:ext>
            </a:extLst>
          </p:cNvPr>
          <p:cNvSpPr txBox="1"/>
          <p:nvPr/>
        </p:nvSpPr>
        <p:spPr>
          <a:xfrm>
            <a:off x="101720" y="726698"/>
            <a:ext cx="5004487" cy="369332"/>
          </a:xfrm>
          <a:prstGeom prst="rect">
            <a:avLst/>
          </a:prstGeom>
          <a:noFill/>
        </p:spPr>
        <p:txBody>
          <a:bodyPr wrap="square" rtlCol="0">
            <a:spAutoFit/>
          </a:bodyPr>
          <a:lstStyle/>
          <a:p>
            <a:r>
              <a:rPr lang="en-US" b="1" u="sng" dirty="0"/>
              <a:t>Collaborative Consumption</a:t>
            </a:r>
          </a:p>
        </p:txBody>
      </p:sp>
      <p:sp>
        <p:nvSpPr>
          <p:cNvPr id="10" name="TextBox 9">
            <a:extLst>
              <a:ext uri="{FF2B5EF4-FFF2-40B4-BE49-F238E27FC236}">
                <a16:creationId xmlns:a16="http://schemas.microsoft.com/office/drawing/2014/main" id="{430A560C-C9F2-664B-88DF-37951279D36B}"/>
              </a:ext>
            </a:extLst>
          </p:cNvPr>
          <p:cNvSpPr txBox="1"/>
          <p:nvPr/>
        </p:nvSpPr>
        <p:spPr>
          <a:xfrm>
            <a:off x="197708" y="1218949"/>
            <a:ext cx="9106930" cy="1477328"/>
          </a:xfrm>
          <a:prstGeom prst="rect">
            <a:avLst/>
          </a:prstGeom>
          <a:noFill/>
        </p:spPr>
        <p:txBody>
          <a:bodyPr wrap="square" rtlCol="0">
            <a:spAutoFit/>
          </a:bodyPr>
          <a:lstStyle/>
          <a:p>
            <a:pPr marL="285750" indent="-285750">
              <a:buFont typeface="Arial" panose="020B0604020202020204" pitchFamily="34" charset="0"/>
              <a:buChar char="•"/>
            </a:pPr>
            <a:r>
              <a:rPr lang="en-US" dirty="0"/>
              <a:t>Income isn’t the only driver for the demand of the shared accommodation platforms. </a:t>
            </a:r>
          </a:p>
          <a:p>
            <a:pPr marL="285750" indent="-285750">
              <a:buFont typeface="Arial" panose="020B0604020202020204" pitchFamily="34" charset="0"/>
              <a:buChar char="•"/>
            </a:pPr>
            <a:r>
              <a:rPr lang="en-US" dirty="0"/>
              <a:t>Many are attracted by the social aspect and sharing what they have to offer with others alike </a:t>
            </a:r>
            <a:r>
              <a:rPr lang="en-US" sz="1600" b="1" dirty="0">
                <a:solidFill>
                  <a:schemeClr val="bg1"/>
                </a:solidFill>
              </a:rPr>
              <a:t>(Karlsson &amp; </a:t>
            </a:r>
            <a:r>
              <a:rPr lang="en-US" sz="1600" b="1" dirty="0" err="1">
                <a:solidFill>
                  <a:schemeClr val="bg1"/>
                </a:solidFill>
              </a:rPr>
              <a:t>Dolincar</a:t>
            </a:r>
            <a:r>
              <a:rPr lang="en-US" sz="1600" b="1" dirty="0">
                <a:solidFill>
                  <a:schemeClr val="bg1"/>
                </a:solidFill>
              </a:rPr>
              <a:t>, 2016)</a:t>
            </a:r>
          </a:p>
          <a:p>
            <a:pPr marL="285750" indent="-285750">
              <a:buFont typeface="Arial" panose="020B0604020202020204" pitchFamily="34" charset="0"/>
              <a:buChar char="•"/>
            </a:pPr>
            <a:endParaRPr lang="en-US" dirty="0"/>
          </a:p>
        </p:txBody>
      </p:sp>
      <p:sp>
        <p:nvSpPr>
          <p:cNvPr id="11" name="TextBox 10">
            <a:extLst>
              <a:ext uri="{FF2B5EF4-FFF2-40B4-BE49-F238E27FC236}">
                <a16:creationId xmlns:a16="http://schemas.microsoft.com/office/drawing/2014/main" id="{9B7C6F6F-D3D9-DF42-8470-9764C2647935}"/>
              </a:ext>
            </a:extLst>
          </p:cNvPr>
          <p:cNvSpPr txBox="1"/>
          <p:nvPr/>
        </p:nvSpPr>
        <p:spPr>
          <a:xfrm>
            <a:off x="101720" y="4307057"/>
            <a:ext cx="10873946" cy="369332"/>
          </a:xfrm>
          <a:prstGeom prst="rect">
            <a:avLst/>
          </a:prstGeom>
          <a:noFill/>
        </p:spPr>
        <p:txBody>
          <a:bodyPr wrap="square" rtlCol="0">
            <a:spAutoFit/>
          </a:bodyPr>
          <a:lstStyle/>
          <a:p>
            <a:r>
              <a:rPr lang="en-US" b="1" u="sng" dirty="0"/>
              <a:t>Perspective – Communication and Service</a:t>
            </a:r>
          </a:p>
        </p:txBody>
      </p:sp>
      <p:sp>
        <p:nvSpPr>
          <p:cNvPr id="12" name="TextBox 11">
            <a:extLst>
              <a:ext uri="{FF2B5EF4-FFF2-40B4-BE49-F238E27FC236}">
                <a16:creationId xmlns:a16="http://schemas.microsoft.com/office/drawing/2014/main" id="{C063872D-851C-5F44-8F79-C38637B37DB4}"/>
              </a:ext>
            </a:extLst>
          </p:cNvPr>
          <p:cNvSpPr txBox="1"/>
          <p:nvPr/>
        </p:nvSpPr>
        <p:spPr>
          <a:xfrm>
            <a:off x="197708" y="4900387"/>
            <a:ext cx="8489092" cy="1477328"/>
          </a:xfrm>
          <a:prstGeom prst="rect">
            <a:avLst/>
          </a:prstGeom>
          <a:noFill/>
        </p:spPr>
        <p:txBody>
          <a:bodyPr wrap="square" rtlCol="0">
            <a:spAutoFit/>
          </a:bodyPr>
          <a:lstStyle/>
          <a:p>
            <a:pPr marL="285750" indent="-285750">
              <a:buFont typeface="Arial" panose="020B0604020202020204" pitchFamily="34" charset="0"/>
              <a:buChar char="•"/>
            </a:pPr>
            <a:r>
              <a:rPr lang="en-US" dirty="0"/>
              <a:t>Reviews are used as a risk assessment tool for both hosts and guests. </a:t>
            </a:r>
          </a:p>
          <a:p>
            <a:pPr marL="285750" indent="-285750">
              <a:buFont typeface="Arial" panose="020B0604020202020204" pitchFamily="34" charset="0"/>
              <a:buChar char="•"/>
            </a:pPr>
            <a:r>
              <a:rPr lang="en-US" dirty="0"/>
              <a:t>Good reviews and P2P – CV are vital for a good trade outcome.</a:t>
            </a:r>
          </a:p>
          <a:p>
            <a:pPr marL="285750" indent="-285750">
              <a:buFont typeface="Arial" panose="020B0604020202020204" pitchFamily="34" charset="0"/>
              <a:buChar char="•"/>
            </a:pPr>
            <a:r>
              <a:rPr lang="en-US" dirty="0"/>
              <a:t>EU commission has an agreement with Airbnb, </a:t>
            </a:r>
            <a:r>
              <a:rPr lang="en-US" dirty="0" err="1"/>
              <a:t>Booking.com</a:t>
            </a:r>
            <a:r>
              <a:rPr lang="en-US" dirty="0"/>
              <a:t>,  Expedia group and TripAdvisor for the sharing of hosts and guest information. </a:t>
            </a:r>
            <a:r>
              <a:rPr lang="en-US" sz="1600" b="1" dirty="0">
                <a:solidFill>
                  <a:schemeClr val="bg1"/>
                </a:solidFill>
              </a:rPr>
              <a:t>(Lomas, N, 2020) </a:t>
            </a:r>
            <a:endParaRPr lang="en-US" b="1" dirty="0">
              <a:solidFill>
                <a:schemeClr val="bg1"/>
              </a:solidFill>
            </a:endParaRPr>
          </a:p>
        </p:txBody>
      </p:sp>
      <p:pic>
        <p:nvPicPr>
          <p:cNvPr id="2" name="Audio Recording 24 Feb 2021 at 18:34:59" descr="Audio Recording 24 Feb 2021 at 18:34:59">
            <a:hlinkClick r:id="" action="ppaction://media"/>
            <a:extLst>
              <a:ext uri="{FF2B5EF4-FFF2-40B4-BE49-F238E27FC236}">
                <a16:creationId xmlns:a16="http://schemas.microsoft.com/office/drawing/2014/main" id="{6804AEE8-F0DD-ED4C-A340-1134D938962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411502" y="124797"/>
            <a:ext cx="812800" cy="812800"/>
          </a:xfrm>
          <a:prstGeom prst="rect">
            <a:avLst/>
          </a:prstGeom>
        </p:spPr>
      </p:pic>
    </p:spTree>
    <p:extLst>
      <p:ext uri="{BB962C8B-B14F-4D97-AF65-F5344CB8AC3E}">
        <p14:creationId xmlns:p14="http://schemas.microsoft.com/office/powerpoint/2010/main" val="2163797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032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3774C80-180E-2E4B-9A56-311912C7C4A9}"/>
              </a:ext>
            </a:extLst>
          </p:cNvPr>
          <p:cNvSpPr txBox="1"/>
          <p:nvPr/>
        </p:nvSpPr>
        <p:spPr>
          <a:xfrm>
            <a:off x="197708" y="185351"/>
            <a:ext cx="8896865" cy="461665"/>
          </a:xfrm>
          <a:prstGeom prst="rect">
            <a:avLst/>
          </a:prstGeom>
          <a:noFill/>
        </p:spPr>
        <p:txBody>
          <a:bodyPr wrap="square" rtlCol="0">
            <a:spAutoFit/>
          </a:bodyPr>
          <a:lstStyle/>
          <a:p>
            <a:r>
              <a:rPr lang="en-US" sz="2400" b="1" dirty="0"/>
              <a:t>Chapter 17 – </a:t>
            </a:r>
            <a:r>
              <a:rPr lang="en-US" sz="2400" b="1" dirty="0">
                <a:solidFill>
                  <a:srgbClr val="7030A0"/>
                </a:solidFill>
              </a:rPr>
              <a:t>Socializing New Guests </a:t>
            </a:r>
          </a:p>
        </p:txBody>
      </p:sp>
      <p:sp>
        <p:nvSpPr>
          <p:cNvPr id="2" name="TextBox 1">
            <a:extLst>
              <a:ext uri="{FF2B5EF4-FFF2-40B4-BE49-F238E27FC236}">
                <a16:creationId xmlns:a16="http://schemas.microsoft.com/office/drawing/2014/main" id="{0ACC940F-89E5-C946-8983-573C833B09CA}"/>
              </a:ext>
            </a:extLst>
          </p:cNvPr>
          <p:cNvSpPr txBox="1"/>
          <p:nvPr/>
        </p:nvSpPr>
        <p:spPr>
          <a:xfrm>
            <a:off x="197708" y="790832"/>
            <a:ext cx="8291384" cy="369332"/>
          </a:xfrm>
          <a:prstGeom prst="rect">
            <a:avLst/>
          </a:prstGeom>
          <a:noFill/>
        </p:spPr>
        <p:txBody>
          <a:bodyPr wrap="square" rtlCol="0">
            <a:spAutoFit/>
          </a:bodyPr>
          <a:lstStyle/>
          <a:p>
            <a:r>
              <a:rPr lang="en-US" b="1" u="sng" dirty="0"/>
              <a:t>Perspective</a:t>
            </a:r>
          </a:p>
        </p:txBody>
      </p:sp>
      <p:sp>
        <p:nvSpPr>
          <p:cNvPr id="3" name="TextBox 2">
            <a:extLst>
              <a:ext uri="{FF2B5EF4-FFF2-40B4-BE49-F238E27FC236}">
                <a16:creationId xmlns:a16="http://schemas.microsoft.com/office/drawing/2014/main" id="{786E405E-8872-B344-978E-A2B4130101DA}"/>
              </a:ext>
            </a:extLst>
          </p:cNvPr>
          <p:cNvSpPr txBox="1"/>
          <p:nvPr/>
        </p:nvSpPr>
        <p:spPr>
          <a:xfrm>
            <a:off x="395416" y="1556951"/>
            <a:ext cx="11306433" cy="4431983"/>
          </a:xfrm>
          <a:prstGeom prst="rect">
            <a:avLst/>
          </a:prstGeom>
          <a:noFill/>
        </p:spPr>
        <p:txBody>
          <a:bodyPr wrap="square" rtlCol="0">
            <a:spAutoFit/>
          </a:bodyPr>
          <a:lstStyle/>
          <a:p>
            <a:pPr marL="285750" indent="-285750">
              <a:buFont typeface="Arial" panose="020B0604020202020204" pitchFamily="34" charset="0"/>
              <a:buChar char="•"/>
            </a:pPr>
            <a:r>
              <a:rPr lang="en-US" dirty="0"/>
              <a:t>The Airbnb platform is used by various types of people from different walks of life – bookings can be difficult if the host has a negative perspective on other people and various situations. </a:t>
            </a:r>
          </a:p>
          <a:p>
            <a:pPr marL="285750" indent="-285750">
              <a:buFont typeface="Arial" panose="020B0604020202020204" pitchFamily="34" charset="0"/>
              <a:buChar char="•"/>
            </a:pPr>
            <a:r>
              <a:rPr lang="en-US" dirty="0"/>
              <a:t>The host dealt with the situation very well in chapter 17, where she gave the potential guest a chance and educated him about what would make him more appealing as a guest </a:t>
            </a:r>
          </a:p>
          <a:p>
            <a:pPr marL="285750" indent="-285750">
              <a:buFont typeface="Arial" panose="020B0604020202020204" pitchFamily="34" charset="0"/>
              <a:buChar char="•"/>
            </a:pPr>
            <a:r>
              <a:rPr lang="en-US" dirty="0"/>
              <a:t>The host executed </a:t>
            </a:r>
            <a:r>
              <a:rPr lang="en-US" dirty="0">
                <a:solidFill>
                  <a:srgbClr val="FF0000"/>
                </a:solidFill>
              </a:rPr>
              <a:t>B2C</a:t>
            </a:r>
            <a:r>
              <a:rPr lang="en-US" dirty="0"/>
              <a:t> (Business to Consumer) practice very well </a:t>
            </a:r>
            <a:r>
              <a:rPr lang="en-US" sz="1600" b="1" dirty="0">
                <a:solidFill>
                  <a:schemeClr val="bg1"/>
                </a:solidFill>
              </a:rPr>
              <a:t>(Mauldin &amp; Arunachalam, 2002)</a:t>
            </a:r>
          </a:p>
          <a:p>
            <a:pPr marL="285750" indent="-285750">
              <a:buFont typeface="Arial" panose="020B0604020202020204" pitchFamily="34" charset="0"/>
              <a:buChar char="•"/>
            </a:pPr>
            <a:r>
              <a:rPr lang="en-US" dirty="0"/>
              <a:t>An element of risk taking was mentioned </a:t>
            </a:r>
            <a:r>
              <a:rPr lang="en-US" i="1" dirty="0"/>
              <a:t>(More on risk in slide 11)</a:t>
            </a:r>
          </a:p>
          <a:p>
            <a:pPr marL="285750" indent="-285750">
              <a:buFont typeface="Arial" panose="020B0604020202020204" pitchFamily="34" charset="0"/>
              <a:buChar char="•"/>
            </a:pPr>
            <a:r>
              <a:rPr lang="en-US" dirty="0"/>
              <a:t>A personal service was provided by the host, and 1 to 1 advice was given; something that would unlikely happen with hotels. </a:t>
            </a:r>
          </a:p>
          <a:p>
            <a:pPr marL="285750" indent="-285750">
              <a:buFont typeface="Arial" panose="020B0604020202020204" pitchFamily="34" charset="0"/>
              <a:buChar char="•"/>
            </a:pPr>
            <a:r>
              <a:rPr lang="en-US" dirty="0"/>
              <a:t> The host felt that she wanted to make sure people's perception of the accommodation were reasonable before moving on. </a:t>
            </a:r>
          </a:p>
          <a:p>
            <a:pPr marL="285750" indent="-285750">
              <a:buFont typeface="Arial" panose="020B0604020202020204" pitchFamily="34" charset="0"/>
              <a:buChar char="•"/>
            </a:pPr>
            <a:endParaRPr lang="en-US" dirty="0"/>
          </a:p>
          <a:p>
            <a:r>
              <a:rPr lang="en-US" b="1" dirty="0"/>
              <a:t>Socialization;</a:t>
            </a:r>
            <a:r>
              <a:rPr lang="en-US" dirty="0"/>
              <a:t> </a:t>
            </a:r>
            <a:r>
              <a:rPr lang="en-US" i="1" dirty="0"/>
              <a:t>“process of learning to behave in a way that is acceptable to society” </a:t>
            </a:r>
            <a:r>
              <a:rPr lang="en-US" sz="1600" b="1" dirty="0">
                <a:solidFill>
                  <a:schemeClr val="bg1"/>
                </a:solidFill>
              </a:rPr>
              <a:t>(Oxford Dictionary, 2021)</a:t>
            </a:r>
          </a:p>
          <a:p>
            <a:pPr marL="285750" indent="-285750">
              <a:buFont typeface="Arial" panose="020B0604020202020204" pitchFamily="34" charset="0"/>
              <a:buChar char="•"/>
            </a:pPr>
            <a:r>
              <a:rPr lang="en-US" sz="1600" i="1" dirty="0"/>
              <a:t>Socialization often occurs when social structures are made up of families, organization and </a:t>
            </a:r>
            <a:r>
              <a:rPr lang="en-US" sz="1600" i="1" dirty="0">
                <a:solidFill>
                  <a:srgbClr val="FF0000"/>
                </a:solidFill>
              </a:rPr>
              <a:t>neo – tribes</a:t>
            </a:r>
            <a:r>
              <a:rPr lang="en-US" sz="1600" i="1" dirty="0"/>
              <a:t> (More on neo – tribe under the “Shared Economy” theme)  </a:t>
            </a:r>
          </a:p>
          <a:p>
            <a:pPr marL="285750" indent="-285750">
              <a:buFont typeface="Arial" panose="020B0604020202020204" pitchFamily="34" charset="0"/>
              <a:buChar char="•"/>
            </a:pPr>
            <a:endParaRPr lang="en-US" dirty="0"/>
          </a:p>
        </p:txBody>
      </p:sp>
      <p:pic>
        <p:nvPicPr>
          <p:cNvPr id="4" name="Audio Recording 24 Feb 2021 at 18:37:34" descr="Audio Recording 24 Feb 2021 at 18:37:34">
            <a:hlinkClick r:id="" action="ppaction://media"/>
            <a:extLst>
              <a:ext uri="{FF2B5EF4-FFF2-40B4-BE49-F238E27FC236}">
                <a16:creationId xmlns:a16="http://schemas.microsoft.com/office/drawing/2014/main" id="{D729DEBB-86F2-6448-802C-A49A22DFF13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366531" y="139358"/>
            <a:ext cx="812800" cy="812800"/>
          </a:xfrm>
          <a:prstGeom prst="rect">
            <a:avLst/>
          </a:prstGeom>
        </p:spPr>
      </p:pic>
    </p:spTree>
    <p:extLst>
      <p:ext uri="{BB962C8B-B14F-4D97-AF65-F5344CB8AC3E}">
        <p14:creationId xmlns:p14="http://schemas.microsoft.com/office/powerpoint/2010/main" val="692678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043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50A2EF9-9B4A-364B-AAB9-4A06360AAA8A}"/>
              </a:ext>
            </a:extLst>
          </p:cNvPr>
          <p:cNvSpPr txBox="1"/>
          <p:nvPr/>
        </p:nvSpPr>
        <p:spPr>
          <a:xfrm>
            <a:off x="197708" y="185351"/>
            <a:ext cx="8896865" cy="461665"/>
          </a:xfrm>
          <a:prstGeom prst="rect">
            <a:avLst/>
          </a:prstGeom>
          <a:noFill/>
        </p:spPr>
        <p:txBody>
          <a:bodyPr wrap="square" rtlCol="0">
            <a:spAutoFit/>
          </a:bodyPr>
          <a:lstStyle/>
          <a:p>
            <a:r>
              <a:rPr lang="en-US" sz="2400" b="1" dirty="0"/>
              <a:t>Chapter 17 – </a:t>
            </a:r>
            <a:r>
              <a:rPr lang="en-US" sz="2400" b="1" dirty="0">
                <a:solidFill>
                  <a:srgbClr val="7030A0"/>
                </a:solidFill>
              </a:rPr>
              <a:t>Socializing New Guests </a:t>
            </a:r>
          </a:p>
        </p:txBody>
      </p:sp>
      <p:sp>
        <p:nvSpPr>
          <p:cNvPr id="5" name="TextBox 4">
            <a:extLst>
              <a:ext uri="{FF2B5EF4-FFF2-40B4-BE49-F238E27FC236}">
                <a16:creationId xmlns:a16="http://schemas.microsoft.com/office/drawing/2014/main" id="{8E8D103E-00FC-6C4A-B36C-236730F76B7B}"/>
              </a:ext>
            </a:extLst>
          </p:cNvPr>
          <p:cNvSpPr txBox="1"/>
          <p:nvPr/>
        </p:nvSpPr>
        <p:spPr>
          <a:xfrm>
            <a:off x="197708" y="864973"/>
            <a:ext cx="10342606" cy="369332"/>
          </a:xfrm>
          <a:prstGeom prst="rect">
            <a:avLst/>
          </a:prstGeom>
          <a:noFill/>
        </p:spPr>
        <p:txBody>
          <a:bodyPr wrap="square" rtlCol="0">
            <a:spAutoFit/>
          </a:bodyPr>
          <a:lstStyle/>
          <a:p>
            <a:r>
              <a:rPr lang="en-US" b="1" u="sng" dirty="0"/>
              <a:t>Shared Economy </a:t>
            </a:r>
          </a:p>
        </p:txBody>
      </p:sp>
      <p:sp>
        <p:nvSpPr>
          <p:cNvPr id="6" name="TextBox 5">
            <a:extLst>
              <a:ext uri="{FF2B5EF4-FFF2-40B4-BE49-F238E27FC236}">
                <a16:creationId xmlns:a16="http://schemas.microsoft.com/office/drawing/2014/main" id="{822BF2C2-7311-2A40-A494-64D3A7F1A4AD}"/>
              </a:ext>
            </a:extLst>
          </p:cNvPr>
          <p:cNvSpPr txBox="1"/>
          <p:nvPr/>
        </p:nvSpPr>
        <p:spPr>
          <a:xfrm>
            <a:off x="197708" y="1452262"/>
            <a:ext cx="11355860" cy="4770537"/>
          </a:xfrm>
          <a:prstGeom prst="rect">
            <a:avLst/>
          </a:prstGeom>
          <a:noFill/>
        </p:spPr>
        <p:txBody>
          <a:bodyPr wrap="square" rtlCol="0">
            <a:spAutoFit/>
          </a:bodyPr>
          <a:lstStyle/>
          <a:p>
            <a:pPr marL="285750" indent="-285750">
              <a:buFont typeface="Arial" panose="020B0604020202020204" pitchFamily="34" charset="0"/>
              <a:buChar char="•"/>
            </a:pPr>
            <a:r>
              <a:rPr lang="en-US" dirty="0"/>
              <a:t>Consumers that are new to the shared economy find it difficult to join the neo – tribe, most of which is already formed on the platforms </a:t>
            </a:r>
            <a:r>
              <a:rPr lang="en-US" sz="1600" b="1" dirty="0">
                <a:solidFill>
                  <a:schemeClr val="bg1"/>
                </a:solidFill>
              </a:rPr>
              <a:t>(Oxford Reference, 2021) </a:t>
            </a:r>
          </a:p>
          <a:p>
            <a:pPr marL="285750" indent="-285750">
              <a:buFont typeface="Arial" panose="020B0604020202020204" pitchFamily="34" charset="0"/>
              <a:buChar char="•"/>
            </a:pPr>
            <a:r>
              <a:rPr lang="en-US" dirty="0"/>
              <a:t>This is a room for the growth and development of these platforms – direct resources towards educating new consumers to be more confident when using the platform, and not look so conspicuous to experienced users; more on this idea at -  </a:t>
            </a:r>
            <a:r>
              <a:rPr lang="en-US" dirty="0">
                <a:hlinkClick r:id="rId4"/>
              </a:rPr>
              <a:t>https://community.withairbnb.com/t5/Community-Center-Updates/Educating-first-time-guests/td-p/455943</a:t>
            </a:r>
            <a:r>
              <a:rPr lang="en-US" dirty="0"/>
              <a:t> </a:t>
            </a:r>
            <a:r>
              <a:rPr lang="en-US" sz="1600" b="1" dirty="0">
                <a:solidFill>
                  <a:schemeClr val="bg1"/>
                </a:solidFill>
              </a:rPr>
              <a:t>(Airbnb Community, 2017)</a:t>
            </a:r>
          </a:p>
          <a:p>
            <a:pPr marL="285750" indent="-285750">
              <a:buFont typeface="Arial" panose="020B0604020202020204" pitchFamily="34" charset="0"/>
              <a:buChar char="•"/>
            </a:pPr>
            <a:endParaRPr lang="en-US" sz="1600" b="1" dirty="0">
              <a:solidFill>
                <a:schemeClr val="bg1"/>
              </a:solidFill>
            </a:endParaRPr>
          </a:p>
          <a:p>
            <a:pPr marL="285750" indent="-285750">
              <a:buFont typeface="Arial" panose="020B0604020202020204" pitchFamily="34" charset="0"/>
              <a:buChar char="•"/>
            </a:pPr>
            <a:r>
              <a:rPr lang="en-US" dirty="0"/>
              <a:t>The aspect of growth can also be seen with </a:t>
            </a:r>
            <a:r>
              <a:rPr lang="en-US" i="1" dirty="0">
                <a:highlight>
                  <a:srgbClr val="800080"/>
                </a:highlight>
              </a:rPr>
              <a:t>Organizational Socialization </a:t>
            </a:r>
          </a:p>
          <a:p>
            <a:pPr marL="285750" indent="-285750">
              <a:buFont typeface="Arial" panose="020B0604020202020204" pitchFamily="34" charset="0"/>
              <a:buChar char="•"/>
            </a:pPr>
            <a:r>
              <a:rPr lang="en-US" i="1" dirty="0"/>
              <a:t> </a:t>
            </a:r>
            <a:r>
              <a:rPr lang="en-US" dirty="0"/>
              <a:t>Newcomers grow and adapt themselves to the behaviors and attitudes surrounding the skills of what’s expected.</a:t>
            </a:r>
          </a:p>
          <a:p>
            <a:pPr marL="285750" indent="-285750">
              <a:buFont typeface="Arial" panose="020B0604020202020204" pitchFamily="34" charset="0"/>
              <a:buChar char="•"/>
            </a:pPr>
            <a:endParaRPr lang="en-US" sz="2000" dirty="0"/>
          </a:p>
          <a:p>
            <a:pPr marL="285750" indent="-285750">
              <a:buFont typeface="Arial" panose="020B0604020202020204" pitchFamily="34" charset="0"/>
              <a:buChar char="•"/>
            </a:pPr>
            <a:r>
              <a:rPr lang="en-US" sz="2000" dirty="0">
                <a:highlight>
                  <a:srgbClr val="800080"/>
                </a:highlight>
              </a:rPr>
              <a:t>Institutionalized socialization: </a:t>
            </a:r>
            <a:r>
              <a:rPr lang="en-US" sz="2000" dirty="0"/>
              <a:t>comes with positive affects such as: Reduces role ambiguity, role conflict and intentions to resign </a:t>
            </a:r>
            <a:r>
              <a:rPr lang="en-US" sz="1600" b="1" dirty="0">
                <a:solidFill>
                  <a:schemeClr val="bg1"/>
                </a:solidFill>
              </a:rPr>
              <a:t>(</a:t>
            </a:r>
            <a:r>
              <a:rPr lang="en-US" sz="1600" b="1" dirty="0" err="1">
                <a:solidFill>
                  <a:schemeClr val="bg1"/>
                </a:solidFill>
              </a:rPr>
              <a:t>Dolincar</a:t>
            </a:r>
            <a:r>
              <a:rPr lang="en-US" sz="1600" b="1" dirty="0">
                <a:solidFill>
                  <a:schemeClr val="bg1"/>
                </a:solidFill>
              </a:rPr>
              <a:t>, S. 2017)</a:t>
            </a:r>
          </a:p>
          <a:p>
            <a:pPr marL="285750" indent="-285750">
              <a:buFont typeface="Arial" panose="020B0604020202020204" pitchFamily="34" charset="0"/>
              <a:buChar char="•"/>
            </a:pPr>
            <a:endParaRPr lang="en-US" sz="1600" b="1" dirty="0">
              <a:solidFill>
                <a:schemeClr val="bg1"/>
              </a:solidFill>
            </a:endParaRPr>
          </a:p>
          <a:p>
            <a:pPr marL="285750" indent="-285750">
              <a:buFont typeface="Arial" panose="020B0604020202020204" pitchFamily="34" charset="0"/>
              <a:buChar char="•"/>
            </a:pPr>
            <a:r>
              <a:rPr lang="en-US" dirty="0"/>
              <a:t>The Shared Economy is widely acknowledged as P2P (Peer – to – Peer), but also plays an important role in the Tourism/ Accommodation Sector.</a:t>
            </a:r>
            <a:endParaRPr lang="en-US" sz="2400" dirty="0"/>
          </a:p>
        </p:txBody>
      </p:sp>
      <p:pic>
        <p:nvPicPr>
          <p:cNvPr id="2" name="Audio Recording 24 Feb 2021 at 18:39:42" descr="Audio Recording 24 Feb 2021 at 18:39:42">
            <a:hlinkClick r:id="" action="ppaction://media"/>
            <a:extLst>
              <a:ext uri="{FF2B5EF4-FFF2-40B4-BE49-F238E27FC236}">
                <a16:creationId xmlns:a16="http://schemas.microsoft.com/office/drawing/2014/main" id="{29CDB4B7-F353-5647-B6D3-2F998240C51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381521" y="185351"/>
            <a:ext cx="812800" cy="812800"/>
          </a:xfrm>
          <a:prstGeom prst="rect">
            <a:avLst/>
          </a:prstGeom>
        </p:spPr>
      </p:pic>
    </p:spTree>
    <p:extLst>
      <p:ext uri="{BB962C8B-B14F-4D97-AF65-F5344CB8AC3E}">
        <p14:creationId xmlns:p14="http://schemas.microsoft.com/office/powerpoint/2010/main" val="32822254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158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6123952-0F34-FC46-9C69-D36C533FE976}"/>
              </a:ext>
            </a:extLst>
          </p:cNvPr>
          <p:cNvSpPr txBox="1"/>
          <p:nvPr/>
        </p:nvSpPr>
        <p:spPr>
          <a:xfrm>
            <a:off x="197708" y="185351"/>
            <a:ext cx="8896865" cy="461665"/>
          </a:xfrm>
          <a:prstGeom prst="rect">
            <a:avLst/>
          </a:prstGeom>
          <a:noFill/>
        </p:spPr>
        <p:txBody>
          <a:bodyPr wrap="square" rtlCol="0">
            <a:spAutoFit/>
          </a:bodyPr>
          <a:lstStyle/>
          <a:p>
            <a:r>
              <a:rPr lang="en-US" sz="2400" b="1" dirty="0"/>
              <a:t>Chapter 17 – </a:t>
            </a:r>
            <a:r>
              <a:rPr lang="en-US" sz="2400" b="1" dirty="0">
                <a:solidFill>
                  <a:srgbClr val="7030A0"/>
                </a:solidFill>
              </a:rPr>
              <a:t>Socializing New Guests </a:t>
            </a:r>
          </a:p>
        </p:txBody>
      </p:sp>
      <p:sp>
        <p:nvSpPr>
          <p:cNvPr id="2" name="TextBox 1">
            <a:extLst>
              <a:ext uri="{FF2B5EF4-FFF2-40B4-BE49-F238E27FC236}">
                <a16:creationId xmlns:a16="http://schemas.microsoft.com/office/drawing/2014/main" id="{74AB2440-30C8-894E-A484-F53A4B980013}"/>
              </a:ext>
            </a:extLst>
          </p:cNvPr>
          <p:cNvSpPr txBox="1"/>
          <p:nvPr/>
        </p:nvSpPr>
        <p:spPr>
          <a:xfrm>
            <a:off x="197708" y="864972"/>
            <a:ext cx="6153665" cy="369332"/>
          </a:xfrm>
          <a:prstGeom prst="rect">
            <a:avLst/>
          </a:prstGeom>
          <a:noFill/>
        </p:spPr>
        <p:txBody>
          <a:bodyPr wrap="square" rtlCol="0">
            <a:spAutoFit/>
          </a:bodyPr>
          <a:lstStyle/>
          <a:p>
            <a:r>
              <a:rPr lang="en-US" b="1" u="sng" dirty="0"/>
              <a:t>Collaborative Consumption</a:t>
            </a:r>
          </a:p>
        </p:txBody>
      </p:sp>
      <p:sp>
        <p:nvSpPr>
          <p:cNvPr id="3" name="TextBox 2">
            <a:extLst>
              <a:ext uri="{FF2B5EF4-FFF2-40B4-BE49-F238E27FC236}">
                <a16:creationId xmlns:a16="http://schemas.microsoft.com/office/drawing/2014/main" id="{13087FB2-2F09-7241-B7AB-55F67EFC1F08}"/>
              </a:ext>
            </a:extLst>
          </p:cNvPr>
          <p:cNvSpPr txBox="1"/>
          <p:nvPr/>
        </p:nvSpPr>
        <p:spPr>
          <a:xfrm>
            <a:off x="197708" y="1452260"/>
            <a:ext cx="10663881" cy="2585323"/>
          </a:xfrm>
          <a:prstGeom prst="rect">
            <a:avLst/>
          </a:prstGeom>
          <a:noFill/>
        </p:spPr>
        <p:txBody>
          <a:bodyPr wrap="square" rtlCol="0">
            <a:spAutoFit/>
          </a:bodyPr>
          <a:lstStyle/>
          <a:p>
            <a:pPr marL="285750" indent="-285750">
              <a:buFont typeface="Arial" panose="020B0604020202020204" pitchFamily="34" charset="0"/>
              <a:buChar char="•"/>
            </a:pPr>
            <a:r>
              <a:rPr lang="en-US" dirty="0"/>
              <a:t>The host uses the income from the accommodation to cover the bills – not to make profit. </a:t>
            </a:r>
          </a:p>
          <a:p>
            <a:pPr marL="285750" indent="-285750">
              <a:buFont typeface="Arial" panose="020B0604020202020204" pitchFamily="34" charset="0"/>
              <a:buChar char="•"/>
            </a:pPr>
            <a:r>
              <a:rPr lang="en-US" dirty="0"/>
              <a:t>The income from the accommodation is then used to cover the cost of their break in the beach shack. </a:t>
            </a:r>
          </a:p>
          <a:p>
            <a:pPr marL="285750" indent="-285750">
              <a:buFont typeface="Arial" panose="020B0604020202020204" pitchFamily="34" charset="0"/>
              <a:buChar char="•"/>
            </a:pPr>
            <a:r>
              <a:rPr lang="en-US" dirty="0"/>
              <a:t>Elements of </a:t>
            </a:r>
            <a:r>
              <a:rPr lang="en-US" b="1" dirty="0">
                <a:solidFill>
                  <a:srgbClr val="00B050"/>
                </a:solidFill>
              </a:rPr>
              <a:t>Sustainability.</a:t>
            </a:r>
          </a:p>
          <a:p>
            <a:pPr marL="285750" indent="-285750">
              <a:buFont typeface="Arial" panose="020B0604020202020204" pitchFamily="34" charset="0"/>
              <a:buChar char="•"/>
            </a:pPr>
            <a:r>
              <a:rPr lang="en-US" dirty="0"/>
              <a:t>The hosts keeps interaction with guests low – but allows enough interaction to make a solid risk assessment on the guest</a:t>
            </a:r>
            <a:r>
              <a:rPr lang="en-US" b="1" dirty="0">
                <a:solidFill>
                  <a:srgbClr val="00B050"/>
                </a:solidFill>
              </a:rPr>
              <a:t>.</a:t>
            </a:r>
          </a:p>
          <a:p>
            <a:pPr marL="285750" indent="-285750">
              <a:buFont typeface="Arial" panose="020B0604020202020204" pitchFamily="34" charset="0"/>
              <a:buChar char="•"/>
            </a:pPr>
            <a:r>
              <a:rPr lang="en-US" dirty="0"/>
              <a:t>Having had happy family memories of their own in the beach shack, they would like others to experience this without having to physically own their own beach shack - Positive Collaborative Consumption </a:t>
            </a:r>
            <a:r>
              <a:rPr lang="en-US" sz="1600" b="1" dirty="0">
                <a:solidFill>
                  <a:schemeClr val="bg1"/>
                </a:solidFill>
              </a:rPr>
              <a:t>(Hwang &amp; Griffiths, 2017) </a:t>
            </a:r>
            <a:endParaRPr lang="en-US" b="1" dirty="0">
              <a:solidFill>
                <a:schemeClr val="bg1"/>
              </a:solidFill>
            </a:endParaRPr>
          </a:p>
        </p:txBody>
      </p:sp>
      <p:sp>
        <p:nvSpPr>
          <p:cNvPr id="5" name="TextBox 4">
            <a:extLst>
              <a:ext uri="{FF2B5EF4-FFF2-40B4-BE49-F238E27FC236}">
                <a16:creationId xmlns:a16="http://schemas.microsoft.com/office/drawing/2014/main" id="{5A1334CF-B3E6-EB48-897B-0851F934796F}"/>
              </a:ext>
            </a:extLst>
          </p:cNvPr>
          <p:cNvSpPr txBox="1"/>
          <p:nvPr/>
        </p:nvSpPr>
        <p:spPr>
          <a:xfrm>
            <a:off x="197708" y="4255539"/>
            <a:ext cx="6808573" cy="369332"/>
          </a:xfrm>
          <a:prstGeom prst="rect">
            <a:avLst/>
          </a:prstGeom>
          <a:noFill/>
        </p:spPr>
        <p:txBody>
          <a:bodyPr wrap="square" rtlCol="0">
            <a:spAutoFit/>
          </a:bodyPr>
          <a:lstStyle/>
          <a:p>
            <a:r>
              <a:rPr lang="en-US" b="1" u="sng" dirty="0"/>
              <a:t>Ecommerce</a:t>
            </a:r>
          </a:p>
        </p:txBody>
      </p:sp>
      <p:sp>
        <p:nvSpPr>
          <p:cNvPr id="6" name="TextBox 5">
            <a:extLst>
              <a:ext uri="{FF2B5EF4-FFF2-40B4-BE49-F238E27FC236}">
                <a16:creationId xmlns:a16="http://schemas.microsoft.com/office/drawing/2014/main" id="{2D7EF82B-0A57-654F-A84A-2099BDC9CFC7}"/>
              </a:ext>
            </a:extLst>
          </p:cNvPr>
          <p:cNvSpPr txBox="1"/>
          <p:nvPr/>
        </p:nvSpPr>
        <p:spPr>
          <a:xfrm>
            <a:off x="345989" y="4842827"/>
            <a:ext cx="11232292" cy="1477328"/>
          </a:xfrm>
          <a:prstGeom prst="rect">
            <a:avLst/>
          </a:prstGeom>
          <a:noFill/>
        </p:spPr>
        <p:txBody>
          <a:bodyPr wrap="square" rtlCol="0">
            <a:spAutoFit/>
          </a:bodyPr>
          <a:lstStyle/>
          <a:p>
            <a:pPr marL="285750" indent="-285750">
              <a:buFont typeface="Arial" panose="020B0604020202020204" pitchFamily="34" charset="0"/>
              <a:buChar char="•"/>
            </a:pPr>
            <a:r>
              <a:rPr lang="en-US" dirty="0"/>
              <a:t>It can take a while for many to adjust their ways to the world of ecommerce</a:t>
            </a:r>
          </a:p>
          <a:p>
            <a:pPr marL="285750" indent="-285750">
              <a:buFont typeface="Arial" panose="020B0604020202020204" pitchFamily="34" charset="0"/>
              <a:buChar char="•"/>
            </a:pPr>
            <a:r>
              <a:rPr lang="en-US" dirty="0"/>
              <a:t>Many have a disadvantage when doing business like this due to the lack of IT skills and knowledge compared to their competitors.</a:t>
            </a:r>
          </a:p>
          <a:p>
            <a:pPr marL="285750" indent="-285750">
              <a:buFont typeface="Arial" panose="020B0604020202020204" pitchFamily="34" charset="0"/>
              <a:buChar char="•"/>
            </a:pPr>
            <a:r>
              <a:rPr lang="en-US" dirty="0"/>
              <a:t>Guests on the platform may find themselves getting ignored by hosts due to their lack of experience and reviews on the site, but will find it hard to build a P2P – CV without this chance</a:t>
            </a:r>
          </a:p>
        </p:txBody>
      </p:sp>
      <p:pic>
        <p:nvPicPr>
          <p:cNvPr id="7" name="Audio Recording 24 Feb 2021 at 18:41:34" descr="Audio Recording 24 Feb 2021 at 18:41:34">
            <a:hlinkClick r:id="" action="ppaction://media"/>
            <a:extLst>
              <a:ext uri="{FF2B5EF4-FFF2-40B4-BE49-F238E27FC236}">
                <a16:creationId xmlns:a16="http://schemas.microsoft.com/office/drawing/2014/main" id="{806B936E-BC73-0149-8C8B-B9F51FF5BDB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350258" y="236838"/>
            <a:ext cx="812800" cy="812800"/>
          </a:xfrm>
          <a:prstGeom prst="rect">
            <a:avLst/>
          </a:prstGeom>
        </p:spPr>
      </p:pic>
      <p:pic>
        <p:nvPicPr>
          <p:cNvPr id="8" name="Audio Recording 24 Feb 2021 at 18:42:37" descr="Audio Recording 24 Feb 2021 at 18:42:37">
            <a:hlinkClick r:id="" action="ppaction://media"/>
            <a:extLst>
              <a:ext uri="{FF2B5EF4-FFF2-40B4-BE49-F238E27FC236}">
                <a16:creationId xmlns:a16="http://schemas.microsoft.com/office/drawing/2014/main" id="{64C4AA34-99CD-8A44-8872-DA61DC6012B9}"/>
              </a:ext>
            </a:extLst>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10756658" y="4624871"/>
            <a:ext cx="812800" cy="812800"/>
          </a:xfrm>
          <a:prstGeom prst="rect">
            <a:avLst/>
          </a:prstGeom>
        </p:spPr>
      </p:pic>
    </p:spTree>
    <p:extLst>
      <p:ext uri="{BB962C8B-B14F-4D97-AF65-F5344CB8AC3E}">
        <p14:creationId xmlns:p14="http://schemas.microsoft.com/office/powerpoint/2010/main" val="958060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3184"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25536"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7"/>
                </p:tgtEl>
              </p:cMediaNode>
            </p:audio>
            <p:audio>
              <p:cMediaNode vol="80000">
                <p:cTn id="12" fill="hold" display="0">
                  <p:stCondLst>
                    <p:cond delay="indefinite"/>
                  </p:stCondLst>
                  <p:endCondLst>
                    <p:cond evt="onStopAudio" delay="0">
                      <p:tgtEl>
                        <p:sldTgt/>
                      </p:tgtEl>
                    </p:cond>
                  </p:endCondLst>
                </p:cTn>
                <p:tgtEl>
                  <p:spTgt spid="8"/>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CF68383-8B9B-884F-9A51-F9D418CFB27E}"/>
              </a:ext>
            </a:extLst>
          </p:cNvPr>
          <p:cNvSpPr txBox="1"/>
          <p:nvPr/>
        </p:nvSpPr>
        <p:spPr>
          <a:xfrm>
            <a:off x="197708" y="185351"/>
            <a:ext cx="8896865" cy="461665"/>
          </a:xfrm>
          <a:prstGeom prst="rect">
            <a:avLst/>
          </a:prstGeom>
          <a:noFill/>
        </p:spPr>
        <p:txBody>
          <a:bodyPr wrap="square" rtlCol="0">
            <a:spAutoFit/>
          </a:bodyPr>
          <a:lstStyle/>
          <a:p>
            <a:r>
              <a:rPr lang="en-US" sz="2400" b="1" dirty="0"/>
              <a:t>Chapter 17 – </a:t>
            </a:r>
            <a:r>
              <a:rPr lang="en-US" sz="2400" b="1" dirty="0">
                <a:solidFill>
                  <a:srgbClr val="7030A0"/>
                </a:solidFill>
              </a:rPr>
              <a:t>Socializing New Guests </a:t>
            </a:r>
          </a:p>
        </p:txBody>
      </p:sp>
      <p:sp>
        <p:nvSpPr>
          <p:cNvPr id="5" name="TextBox 4">
            <a:extLst>
              <a:ext uri="{FF2B5EF4-FFF2-40B4-BE49-F238E27FC236}">
                <a16:creationId xmlns:a16="http://schemas.microsoft.com/office/drawing/2014/main" id="{A219C22C-8329-4045-8B8B-4337C22B29FC}"/>
              </a:ext>
            </a:extLst>
          </p:cNvPr>
          <p:cNvSpPr txBox="1"/>
          <p:nvPr/>
        </p:nvSpPr>
        <p:spPr>
          <a:xfrm>
            <a:off x="197708" y="790832"/>
            <a:ext cx="9230497" cy="369332"/>
          </a:xfrm>
          <a:prstGeom prst="rect">
            <a:avLst/>
          </a:prstGeom>
          <a:noFill/>
        </p:spPr>
        <p:txBody>
          <a:bodyPr wrap="square" rtlCol="0">
            <a:spAutoFit/>
          </a:bodyPr>
          <a:lstStyle/>
          <a:p>
            <a:r>
              <a:rPr lang="en-US" b="1" u="sng" dirty="0"/>
              <a:t>Risk</a:t>
            </a:r>
          </a:p>
        </p:txBody>
      </p:sp>
      <p:sp>
        <p:nvSpPr>
          <p:cNvPr id="7" name="TextBox 6">
            <a:extLst>
              <a:ext uri="{FF2B5EF4-FFF2-40B4-BE49-F238E27FC236}">
                <a16:creationId xmlns:a16="http://schemas.microsoft.com/office/drawing/2014/main" id="{EA65FDDB-3C5E-0A4D-83C3-F1AC9A19F797}"/>
              </a:ext>
            </a:extLst>
          </p:cNvPr>
          <p:cNvSpPr txBox="1"/>
          <p:nvPr/>
        </p:nvSpPr>
        <p:spPr>
          <a:xfrm>
            <a:off x="345989" y="1470454"/>
            <a:ext cx="11846011" cy="2031325"/>
          </a:xfrm>
          <a:prstGeom prst="rect">
            <a:avLst/>
          </a:prstGeom>
          <a:noFill/>
        </p:spPr>
        <p:txBody>
          <a:bodyPr wrap="square" rtlCol="0">
            <a:spAutoFit/>
          </a:bodyPr>
          <a:lstStyle/>
          <a:p>
            <a:pPr marL="285750" indent="-285750">
              <a:buFont typeface="Arial" panose="020B0604020202020204" pitchFamily="34" charset="0"/>
              <a:buChar char="•"/>
            </a:pPr>
            <a:r>
              <a:rPr lang="en-US" dirty="0"/>
              <a:t>Hosts find it difficult to categorize high and low risk guests.</a:t>
            </a:r>
          </a:p>
          <a:p>
            <a:pPr marL="285750" indent="-285750">
              <a:buFont typeface="Arial" panose="020B0604020202020204" pitchFamily="34" charset="0"/>
              <a:buChar char="•"/>
            </a:pPr>
            <a:r>
              <a:rPr lang="en-US" dirty="0"/>
              <a:t>The majority of hosts refer to the </a:t>
            </a:r>
            <a:r>
              <a:rPr lang="en-US" dirty="0">
                <a:solidFill>
                  <a:schemeClr val="accent1"/>
                </a:solidFill>
              </a:rPr>
              <a:t>P2P – CV </a:t>
            </a:r>
            <a:r>
              <a:rPr lang="en-US" dirty="0"/>
              <a:t>or reviews on the guest to decide whether to accept their request. </a:t>
            </a:r>
          </a:p>
          <a:p>
            <a:pPr marL="285750" indent="-285750">
              <a:buFont typeface="Arial" panose="020B0604020202020204" pitchFamily="34" charset="0"/>
              <a:buChar char="•"/>
            </a:pPr>
            <a:r>
              <a:rPr lang="en-US" dirty="0"/>
              <a:t> Airbnb’s insurance covers up to $1,000,000 USD of primary liability </a:t>
            </a:r>
            <a:r>
              <a:rPr lang="en-US" sz="1600" b="1" dirty="0">
                <a:solidFill>
                  <a:schemeClr val="bg1"/>
                </a:solidFill>
              </a:rPr>
              <a:t>(Airbnb, 2021)</a:t>
            </a:r>
          </a:p>
          <a:p>
            <a:pPr marL="285750" indent="-285750">
              <a:buFont typeface="Arial" panose="020B0604020202020204" pitchFamily="34" charset="0"/>
              <a:buChar char="•"/>
            </a:pPr>
            <a:r>
              <a:rPr lang="en-US" dirty="0"/>
              <a:t>Properties may have sentimental value or contain items of sentimental value</a:t>
            </a:r>
          </a:p>
          <a:p>
            <a:pPr marL="285750" indent="-285750">
              <a:buFont typeface="Arial" panose="020B0604020202020204" pitchFamily="34" charset="0"/>
              <a:buChar char="•"/>
            </a:pPr>
            <a:r>
              <a:rPr lang="en-US" dirty="0"/>
              <a:t>Fear of the unknow; many hosts manage their properties from different countries – Unable to check on property for days after departure. </a:t>
            </a:r>
          </a:p>
        </p:txBody>
      </p:sp>
      <p:sp>
        <p:nvSpPr>
          <p:cNvPr id="8" name="TextBox 7">
            <a:extLst>
              <a:ext uri="{FF2B5EF4-FFF2-40B4-BE49-F238E27FC236}">
                <a16:creationId xmlns:a16="http://schemas.microsoft.com/office/drawing/2014/main" id="{0230FA8A-E62D-DA49-ABE0-1DD1720691CD}"/>
              </a:ext>
            </a:extLst>
          </p:cNvPr>
          <p:cNvSpPr txBox="1"/>
          <p:nvPr/>
        </p:nvSpPr>
        <p:spPr>
          <a:xfrm>
            <a:off x="197708" y="3812069"/>
            <a:ext cx="10490887" cy="369332"/>
          </a:xfrm>
          <a:prstGeom prst="rect">
            <a:avLst/>
          </a:prstGeom>
          <a:noFill/>
        </p:spPr>
        <p:txBody>
          <a:bodyPr wrap="square" rtlCol="0">
            <a:spAutoFit/>
          </a:bodyPr>
          <a:lstStyle/>
          <a:p>
            <a:r>
              <a:rPr lang="en-US" b="1" u="sng" dirty="0"/>
              <a:t>Rules and Regulations </a:t>
            </a:r>
          </a:p>
        </p:txBody>
      </p:sp>
      <p:sp>
        <p:nvSpPr>
          <p:cNvPr id="2" name="TextBox 1">
            <a:extLst>
              <a:ext uri="{FF2B5EF4-FFF2-40B4-BE49-F238E27FC236}">
                <a16:creationId xmlns:a16="http://schemas.microsoft.com/office/drawing/2014/main" id="{84909E13-5720-AC40-9CBE-346BA67601D3}"/>
              </a:ext>
            </a:extLst>
          </p:cNvPr>
          <p:cNvSpPr txBox="1"/>
          <p:nvPr/>
        </p:nvSpPr>
        <p:spPr>
          <a:xfrm>
            <a:off x="345989" y="4423719"/>
            <a:ext cx="11331146" cy="923330"/>
          </a:xfrm>
          <a:prstGeom prst="rect">
            <a:avLst/>
          </a:prstGeom>
          <a:noFill/>
        </p:spPr>
        <p:txBody>
          <a:bodyPr wrap="square" rtlCol="0">
            <a:spAutoFit/>
          </a:bodyPr>
          <a:lstStyle/>
          <a:p>
            <a:pPr marL="285750" indent="-285750">
              <a:buFont typeface="Arial" panose="020B0604020202020204" pitchFamily="34" charset="0"/>
              <a:buChar char="•"/>
            </a:pPr>
            <a:r>
              <a:rPr lang="en-US" dirty="0"/>
              <a:t>The host is expected to decide on the booking within a 24-hour window. This may result irrational decisions that are irreversible. </a:t>
            </a:r>
          </a:p>
          <a:p>
            <a:pPr marL="285750" indent="-285750">
              <a:buFont typeface="Arial" panose="020B0604020202020204" pitchFamily="34" charset="0"/>
              <a:buChar char="•"/>
            </a:pPr>
            <a:r>
              <a:rPr lang="en-US" dirty="0"/>
              <a:t>Quick responses are believed to build trust in the Airbnb community </a:t>
            </a:r>
            <a:r>
              <a:rPr lang="en-US" sz="1600" b="1" dirty="0">
                <a:solidFill>
                  <a:schemeClr val="bg1"/>
                </a:solidFill>
              </a:rPr>
              <a:t>(Airbnb, 2021)</a:t>
            </a:r>
            <a:endParaRPr lang="en-US" b="1" dirty="0">
              <a:solidFill>
                <a:schemeClr val="bg1"/>
              </a:solidFill>
            </a:endParaRPr>
          </a:p>
        </p:txBody>
      </p:sp>
      <p:pic>
        <p:nvPicPr>
          <p:cNvPr id="3" name="Audio Recording 24 Feb 2021 at 18:43:35" descr="Audio Recording 24 Feb 2021 at 18:43:35">
            <a:hlinkClick r:id="" action="ppaction://media"/>
            <a:extLst>
              <a:ext uri="{FF2B5EF4-FFF2-40B4-BE49-F238E27FC236}">
                <a16:creationId xmlns:a16="http://schemas.microsoft.com/office/drawing/2014/main" id="{4070DA09-36A3-0042-A829-AC22D596FE5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396512" y="162698"/>
            <a:ext cx="812800" cy="812800"/>
          </a:xfrm>
          <a:prstGeom prst="rect">
            <a:avLst/>
          </a:prstGeom>
        </p:spPr>
      </p:pic>
      <p:pic>
        <p:nvPicPr>
          <p:cNvPr id="6" name="Audio Recording 24 Feb 2021 at 18:44:25" descr="Audio Recording 24 Feb 2021 at 18:44:25">
            <a:hlinkClick r:id="" action="ppaction://media"/>
            <a:extLst>
              <a:ext uri="{FF2B5EF4-FFF2-40B4-BE49-F238E27FC236}">
                <a16:creationId xmlns:a16="http://schemas.microsoft.com/office/drawing/2014/main" id="{7FA74290-E97D-AD4B-B51A-30DBC03DC5C8}"/>
              </a:ext>
            </a:extLst>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10688595" y="3429000"/>
            <a:ext cx="812800" cy="812800"/>
          </a:xfrm>
          <a:prstGeom prst="rect">
            <a:avLst/>
          </a:prstGeom>
        </p:spPr>
      </p:pic>
    </p:spTree>
    <p:extLst>
      <p:ext uri="{BB962C8B-B14F-4D97-AF65-F5344CB8AC3E}">
        <p14:creationId xmlns:p14="http://schemas.microsoft.com/office/powerpoint/2010/main" val="675315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3392"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2848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3"/>
                </p:tgtEl>
              </p:cMediaNode>
            </p:audio>
            <p:audio>
              <p:cMediaNode vol="80000">
                <p:cTn id="12"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7FCB473-0B42-0B41-8CD8-B11D63B9DC62}"/>
              </a:ext>
            </a:extLst>
          </p:cNvPr>
          <p:cNvSpPr txBox="1"/>
          <p:nvPr/>
        </p:nvSpPr>
        <p:spPr>
          <a:xfrm>
            <a:off x="333632" y="267012"/>
            <a:ext cx="7587048" cy="461665"/>
          </a:xfrm>
          <a:prstGeom prst="rect">
            <a:avLst/>
          </a:prstGeom>
          <a:noFill/>
        </p:spPr>
        <p:txBody>
          <a:bodyPr wrap="square" rtlCol="0">
            <a:spAutoFit/>
          </a:bodyPr>
          <a:lstStyle/>
          <a:p>
            <a:r>
              <a:rPr lang="en-US" sz="2400" b="1" u="sng" dirty="0"/>
              <a:t>Conclusion</a:t>
            </a:r>
          </a:p>
        </p:txBody>
      </p:sp>
      <p:sp>
        <p:nvSpPr>
          <p:cNvPr id="5" name="TextBox 4">
            <a:extLst>
              <a:ext uri="{FF2B5EF4-FFF2-40B4-BE49-F238E27FC236}">
                <a16:creationId xmlns:a16="http://schemas.microsoft.com/office/drawing/2014/main" id="{E0BC9643-3660-3743-AA75-E5219827573A}"/>
              </a:ext>
            </a:extLst>
          </p:cNvPr>
          <p:cNvSpPr txBox="1"/>
          <p:nvPr/>
        </p:nvSpPr>
        <p:spPr>
          <a:xfrm>
            <a:off x="333632" y="1235676"/>
            <a:ext cx="11108725" cy="5355312"/>
          </a:xfrm>
          <a:prstGeom prst="rect">
            <a:avLst/>
          </a:prstGeom>
          <a:noFill/>
        </p:spPr>
        <p:txBody>
          <a:bodyPr wrap="square" rtlCol="0">
            <a:spAutoFit/>
          </a:bodyPr>
          <a:lstStyle/>
          <a:p>
            <a:pPr marL="285750" indent="-285750">
              <a:buFont typeface="Arial" panose="020B0604020202020204" pitchFamily="34" charset="0"/>
              <a:buChar char="•"/>
            </a:pPr>
            <a:r>
              <a:rPr lang="en-US" dirty="0"/>
              <a:t>Many themes are identified in all three chapters reviewed. </a:t>
            </a:r>
          </a:p>
          <a:p>
            <a:endParaRPr lang="en-US" dirty="0"/>
          </a:p>
          <a:p>
            <a:r>
              <a:rPr lang="en-US" dirty="0">
                <a:solidFill>
                  <a:srgbClr val="FF0000"/>
                </a:solidFill>
              </a:rPr>
              <a:t>The most frequent themes include: </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Ecommerce</a:t>
            </a:r>
          </a:p>
          <a:p>
            <a:pPr marL="285750" indent="-285750">
              <a:buFont typeface="Arial" panose="020B0604020202020204" pitchFamily="34" charset="0"/>
              <a:buChar char="•"/>
            </a:pPr>
            <a:r>
              <a:rPr lang="en-US" dirty="0"/>
              <a:t>Shared Economy </a:t>
            </a:r>
          </a:p>
          <a:p>
            <a:pPr marL="285750" indent="-285750">
              <a:buFont typeface="Arial" panose="020B0604020202020204" pitchFamily="34" charset="0"/>
              <a:buChar char="•"/>
            </a:pPr>
            <a:r>
              <a:rPr lang="en-US" dirty="0"/>
              <a:t>Collaborative Consumption </a:t>
            </a:r>
          </a:p>
          <a:p>
            <a:pPr marL="285750" indent="-285750">
              <a:buFont typeface="Arial" panose="020B0604020202020204" pitchFamily="34" charset="0"/>
              <a:buChar char="•"/>
            </a:pPr>
            <a:r>
              <a:rPr lang="en-US" dirty="0"/>
              <a:t>Value and Accessibility </a:t>
            </a:r>
          </a:p>
          <a:p>
            <a:pPr marL="285750" indent="-285750">
              <a:buFont typeface="Arial" panose="020B0604020202020204" pitchFamily="34" charset="0"/>
              <a:buChar char="•"/>
            </a:pPr>
            <a:r>
              <a:rPr lang="en-US" dirty="0"/>
              <a:t>Perspective</a:t>
            </a:r>
          </a:p>
          <a:p>
            <a:pPr marL="285750" indent="-285750">
              <a:buFont typeface="Arial" panose="020B0604020202020204" pitchFamily="34" charset="0"/>
              <a:buChar char="•"/>
            </a:pPr>
            <a:endParaRPr lang="en-US" dirty="0"/>
          </a:p>
          <a:p>
            <a:r>
              <a:rPr lang="en-US" dirty="0">
                <a:solidFill>
                  <a:srgbClr val="FF0000"/>
                </a:solidFill>
              </a:rPr>
              <a:t>Less frequent throughout the three chapters are:</a:t>
            </a:r>
            <a:r>
              <a:rPr lang="en-US" dirty="0"/>
              <a:t> </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Risk </a:t>
            </a:r>
          </a:p>
          <a:p>
            <a:pPr marL="285750" indent="-285750">
              <a:buFont typeface="Arial" panose="020B0604020202020204" pitchFamily="34" charset="0"/>
              <a:buChar char="•"/>
            </a:pPr>
            <a:r>
              <a:rPr lang="en-US" dirty="0"/>
              <a:t>Business Model</a:t>
            </a:r>
          </a:p>
          <a:p>
            <a:pPr marL="285750" indent="-285750">
              <a:buFont typeface="Arial" panose="020B0604020202020204" pitchFamily="34" charset="0"/>
              <a:buChar char="•"/>
            </a:pPr>
            <a:r>
              <a:rPr lang="en-US" dirty="0"/>
              <a:t>Sustainability </a:t>
            </a:r>
          </a:p>
          <a:p>
            <a:pPr marL="285750" indent="-285750">
              <a:buFont typeface="Arial" panose="020B0604020202020204" pitchFamily="34" charset="0"/>
              <a:buChar char="•"/>
            </a:pPr>
            <a:r>
              <a:rPr lang="en-US" dirty="0"/>
              <a:t>Rules and Regulations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p:txBody>
      </p:sp>
      <p:sp>
        <p:nvSpPr>
          <p:cNvPr id="6" name="TextBox 5">
            <a:extLst>
              <a:ext uri="{FF2B5EF4-FFF2-40B4-BE49-F238E27FC236}">
                <a16:creationId xmlns:a16="http://schemas.microsoft.com/office/drawing/2014/main" id="{A9671D30-20BD-A344-A64E-49C509546A2A}"/>
              </a:ext>
            </a:extLst>
          </p:cNvPr>
          <p:cNvSpPr txBox="1"/>
          <p:nvPr/>
        </p:nvSpPr>
        <p:spPr>
          <a:xfrm>
            <a:off x="7278130" y="1940011"/>
            <a:ext cx="4324865" cy="1477328"/>
          </a:xfrm>
          <a:prstGeom prst="rect">
            <a:avLst/>
          </a:prstGeom>
          <a:noFill/>
        </p:spPr>
        <p:txBody>
          <a:bodyPr wrap="square" rtlCol="0">
            <a:spAutoFit/>
          </a:bodyPr>
          <a:lstStyle/>
          <a:p>
            <a:pPr marL="285750" indent="-285750">
              <a:buFont typeface="Arial" panose="020B0604020202020204" pitchFamily="34" charset="0"/>
              <a:buChar char="•"/>
            </a:pPr>
            <a:r>
              <a:rPr lang="en-US" dirty="0"/>
              <a:t>The themes that have been identified often can be considered more essential for the framework of the Airbnb model and Digital Business in general.</a:t>
            </a:r>
          </a:p>
        </p:txBody>
      </p:sp>
      <p:sp>
        <p:nvSpPr>
          <p:cNvPr id="7" name="TextBox 6">
            <a:extLst>
              <a:ext uri="{FF2B5EF4-FFF2-40B4-BE49-F238E27FC236}">
                <a16:creationId xmlns:a16="http://schemas.microsoft.com/office/drawing/2014/main" id="{6A5D83D6-FA10-2241-B2F9-552B0EEEA332}"/>
              </a:ext>
            </a:extLst>
          </p:cNvPr>
          <p:cNvSpPr txBox="1"/>
          <p:nvPr/>
        </p:nvSpPr>
        <p:spPr>
          <a:xfrm>
            <a:off x="7278130" y="4584356"/>
            <a:ext cx="3805882" cy="1200329"/>
          </a:xfrm>
          <a:prstGeom prst="rect">
            <a:avLst/>
          </a:prstGeom>
          <a:noFill/>
        </p:spPr>
        <p:txBody>
          <a:bodyPr wrap="square" rtlCol="0">
            <a:spAutoFit/>
          </a:bodyPr>
          <a:lstStyle/>
          <a:p>
            <a:pPr marL="285750" indent="-285750">
              <a:buFont typeface="Arial" panose="020B0604020202020204" pitchFamily="34" charset="0"/>
              <a:buChar char="•"/>
            </a:pPr>
            <a:r>
              <a:rPr lang="en-US" dirty="0"/>
              <a:t>Themes that are identified less may not be as important to the functioning of the platform and Digital Business. </a:t>
            </a:r>
          </a:p>
        </p:txBody>
      </p:sp>
      <p:pic>
        <p:nvPicPr>
          <p:cNvPr id="2" name="Audio Recording 24 Feb 2021 at 18:46:40" descr="Audio Recording 24 Feb 2021 at 18:46:40">
            <a:hlinkClick r:id="" action="ppaction://media"/>
            <a:extLst>
              <a:ext uri="{FF2B5EF4-FFF2-40B4-BE49-F238E27FC236}">
                <a16:creationId xmlns:a16="http://schemas.microsoft.com/office/drawing/2014/main" id="{BA2DCD79-B799-B843-9628-36A236D92C0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381521" y="212040"/>
            <a:ext cx="812800" cy="812800"/>
          </a:xfrm>
          <a:prstGeom prst="rect">
            <a:avLst/>
          </a:prstGeom>
        </p:spPr>
      </p:pic>
    </p:spTree>
    <p:extLst>
      <p:ext uri="{BB962C8B-B14F-4D97-AF65-F5344CB8AC3E}">
        <p14:creationId xmlns:p14="http://schemas.microsoft.com/office/powerpoint/2010/main" val="757541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470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709C1B-62AB-F944-8F23-C0D2FBD8C296}"/>
              </a:ext>
            </a:extLst>
          </p:cNvPr>
          <p:cNvSpPr txBox="1"/>
          <p:nvPr/>
        </p:nvSpPr>
        <p:spPr>
          <a:xfrm>
            <a:off x="254834" y="239843"/>
            <a:ext cx="3927423" cy="369332"/>
          </a:xfrm>
          <a:prstGeom prst="rect">
            <a:avLst/>
          </a:prstGeom>
          <a:noFill/>
        </p:spPr>
        <p:txBody>
          <a:bodyPr wrap="square" rtlCol="0">
            <a:spAutoFit/>
          </a:bodyPr>
          <a:lstStyle/>
          <a:p>
            <a:r>
              <a:rPr lang="en-US" b="1" u="sng" dirty="0"/>
              <a:t>References:</a:t>
            </a:r>
          </a:p>
        </p:txBody>
      </p:sp>
      <p:sp>
        <p:nvSpPr>
          <p:cNvPr id="5" name="TextBox 4">
            <a:extLst>
              <a:ext uri="{FF2B5EF4-FFF2-40B4-BE49-F238E27FC236}">
                <a16:creationId xmlns:a16="http://schemas.microsoft.com/office/drawing/2014/main" id="{0AF72DDF-CF66-8944-AA5F-C5308310D0E7}"/>
              </a:ext>
            </a:extLst>
          </p:cNvPr>
          <p:cNvSpPr txBox="1"/>
          <p:nvPr/>
        </p:nvSpPr>
        <p:spPr>
          <a:xfrm>
            <a:off x="254834" y="914400"/>
            <a:ext cx="11452484" cy="4832092"/>
          </a:xfrm>
          <a:prstGeom prst="rect">
            <a:avLst/>
          </a:prstGeom>
          <a:noFill/>
        </p:spPr>
        <p:txBody>
          <a:bodyPr wrap="square" rtlCol="0">
            <a:spAutoFit/>
          </a:bodyPr>
          <a:lstStyle/>
          <a:p>
            <a:r>
              <a:rPr lang="en-US" sz="1400" dirty="0"/>
              <a:t>Air </a:t>
            </a:r>
            <a:r>
              <a:rPr lang="en-US" sz="1400" dirty="0" err="1"/>
              <a:t>BnB</a:t>
            </a:r>
            <a:r>
              <a:rPr lang="en-US" sz="1400" dirty="0"/>
              <a:t>, 2021. </a:t>
            </a:r>
            <a:r>
              <a:rPr lang="en-US" sz="1400" i="1" dirty="0"/>
              <a:t>Air B n B help center.</a:t>
            </a:r>
            <a:r>
              <a:rPr lang="en-US" sz="1400" dirty="0"/>
              <a:t> Retrieved from: </a:t>
            </a:r>
            <a:r>
              <a:rPr lang="en-US" sz="1400" u="sng" dirty="0">
                <a:hlinkClick r:id="rId2"/>
              </a:rPr>
              <a:t>https://www.airbnb.co.uk/help/article/13/how-do-reviews-work-for-stays</a:t>
            </a:r>
            <a:r>
              <a:rPr lang="en-US" sz="1400" dirty="0"/>
              <a:t> (Accessed on 16</a:t>
            </a:r>
            <a:r>
              <a:rPr lang="en-US" sz="1400" baseline="30000" dirty="0"/>
              <a:t>th</a:t>
            </a:r>
            <a:r>
              <a:rPr lang="en-US" sz="1400" dirty="0"/>
              <a:t> of February 2021)</a:t>
            </a:r>
            <a:endParaRPr lang="en-GB" sz="1400" dirty="0"/>
          </a:p>
          <a:p>
            <a:r>
              <a:rPr lang="en-US" sz="1400" dirty="0"/>
              <a:t> </a:t>
            </a:r>
            <a:endParaRPr lang="en-GB" sz="1400" dirty="0"/>
          </a:p>
          <a:p>
            <a:r>
              <a:rPr lang="en-US" sz="1400" dirty="0"/>
              <a:t>Air </a:t>
            </a:r>
            <a:r>
              <a:rPr lang="en-US" sz="1400" dirty="0" err="1"/>
              <a:t>BnB</a:t>
            </a:r>
            <a:r>
              <a:rPr lang="en-US" sz="1400" dirty="0"/>
              <a:t>, 2021. </a:t>
            </a:r>
            <a:r>
              <a:rPr lang="en-US" sz="1400" i="1" dirty="0"/>
              <a:t>Help Centre:</a:t>
            </a:r>
            <a:r>
              <a:rPr lang="en-US" sz="1400" dirty="0"/>
              <a:t> </a:t>
            </a:r>
            <a:r>
              <a:rPr lang="en-US" sz="1400" i="1" dirty="0"/>
              <a:t>Air </a:t>
            </a:r>
            <a:r>
              <a:rPr lang="en-US" sz="1400" i="1" dirty="0" err="1"/>
              <a:t>Bnb</a:t>
            </a:r>
            <a:r>
              <a:rPr lang="en-US" sz="1400" i="1" dirty="0"/>
              <a:t> host referral program. </a:t>
            </a:r>
            <a:r>
              <a:rPr lang="en-US" sz="1400" dirty="0"/>
              <a:t>Retrieved from: </a:t>
            </a:r>
            <a:r>
              <a:rPr lang="en-US" sz="1400" u="sng" dirty="0">
                <a:hlinkClick r:id="rId3"/>
              </a:rPr>
              <a:t>https://www.airbnb.co.uk/help/article/1129/host-referral-programme-terms-and-conditions-referring-host</a:t>
            </a:r>
            <a:r>
              <a:rPr lang="en-US" sz="1400" dirty="0"/>
              <a:t>  (Accessed on 16</a:t>
            </a:r>
            <a:r>
              <a:rPr lang="en-US" sz="1400" baseline="30000" dirty="0"/>
              <a:t>th</a:t>
            </a:r>
            <a:r>
              <a:rPr lang="en-US" sz="1400" dirty="0"/>
              <a:t> of February 2021)</a:t>
            </a:r>
            <a:endParaRPr lang="en-GB" sz="1400" dirty="0"/>
          </a:p>
          <a:p>
            <a:r>
              <a:rPr lang="en-US" sz="1400" dirty="0"/>
              <a:t> </a:t>
            </a:r>
            <a:endParaRPr lang="en-GB" sz="1400" dirty="0"/>
          </a:p>
          <a:p>
            <a:r>
              <a:rPr lang="en-US" sz="1400" dirty="0"/>
              <a:t>Air </a:t>
            </a:r>
            <a:r>
              <a:rPr lang="en-US" sz="1400" dirty="0" err="1"/>
              <a:t>BnB</a:t>
            </a:r>
            <a:r>
              <a:rPr lang="en-US" sz="1400" dirty="0"/>
              <a:t>, 2021. </a:t>
            </a:r>
            <a:r>
              <a:rPr lang="en-US" sz="1400" i="1" dirty="0"/>
              <a:t>Rent an entire castle and grounds</a:t>
            </a:r>
            <a:r>
              <a:rPr lang="en-US" sz="1400" dirty="0"/>
              <a:t>. Retrieved from: </a:t>
            </a:r>
            <a:r>
              <a:rPr lang="en-US" sz="1400" u="sng" dirty="0">
                <a:hlinkClick r:id="rId4"/>
              </a:rPr>
              <a:t>https://www.airbnb.co.uk/rooms/30847041/photos/974704958?source_impression_id=p3_1613918986_jpjdAg13%2Ba271y%2Fi&amp;guests=1&amp;adults=1</a:t>
            </a:r>
            <a:r>
              <a:rPr lang="en-US" sz="1400" dirty="0"/>
              <a:t> (Accessed on 16</a:t>
            </a:r>
            <a:r>
              <a:rPr lang="en-US" sz="1400" baseline="30000" dirty="0"/>
              <a:t>th</a:t>
            </a:r>
            <a:r>
              <a:rPr lang="en-US" sz="1400" dirty="0"/>
              <a:t> of February 2021)</a:t>
            </a:r>
            <a:endParaRPr lang="en-GB" sz="1400" dirty="0"/>
          </a:p>
          <a:p>
            <a:r>
              <a:rPr lang="en-US" sz="1400" dirty="0"/>
              <a:t> </a:t>
            </a:r>
            <a:endParaRPr lang="en-GB" sz="1400" dirty="0"/>
          </a:p>
          <a:p>
            <a:r>
              <a:rPr lang="en-US" sz="1400" dirty="0"/>
              <a:t>Airbnb 2021. </a:t>
            </a:r>
            <a:r>
              <a:rPr lang="en-US" sz="1400" i="1" dirty="0"/>
              <a:t>Host protection. </a:t>
            </a:r>
            <a:r>
              <a:rPr lang="en-US" sz="1400" dirty="0"/>
              <a:t>Retrieved from: </a:t>
            </a:r>
            <a:r>
              <a:rPr lang="en-US" sz="1400" u="sng" dirty="0">
                <a:hlinkClick r:id="rId5"/>
              </a:rPr>
              <a:t>https://www.airbnb.co.uk/d/host-protection-insurance</a:t>
            </a:r>
            <a:r>
              <a:rPr lang="en-US" sz="1400" dirty="0"/>
              <a:t> (Accessed on 17</a:t>
            </a:r>
            <a:r>
              <a:rPr lang="en-US" sz="1400" baseline="30000" dirty="0"/>
              <a:t>th</a:t>
            </a:r>
            <a:r>
              <a:rPr lang="en-US" sz="1400" dirty="0"/>
              <a:t> of February 2021)</a:t>
            </a:r>
            <a:endParaRPr lang="en-GB" sz="1400" dirty="0"/>
          </a:p>
          <a:p>
            <a:r>
              <a:rPr lang="en-US" sz="1400" dirty="0"/>
              <a:t> </a:t>
            </a:r>
            <a:endParaRPr lang="en-GB" sz="1400" dirty="0"/>
          </a:p>
          <a:p>
            <a:r>
              <a:rPr lang="en-US" sz="1400" dirty="0"/>
              <a:t>Airbnb, 2021. </a:t>
            </a:r>
            <a:r>
              <a:rPr lang="en-US" sz="1400" i="1" dirty="0"/>
              <a:t>Help </a:t>
            </a:r>
            <a:r>
              <a:rPr lang="en-US" sz="1400" i="1" dirty="0" err="1"/>
              <a:t>centre</a:t>
            </a:r>
            <a:r>
              <a:rPr lang="en-US" sz="1400" i="1" dirty="0"/>
              <a:t>, 24 – hour booking.</a:t>
            </a:r>
            <a:r>
              <a:rPr lang="en-US" sz="1400" dirty="0"/>
              <a:t> Retrieved from: </a:t>
            </a:r>
            <a:r>
              <a:rPr lang="en-US" sz="1400" dirty="0">
                <a:hlinkClick r:id="rId6"/>
              </a:rPr>
              <a:t>https://www.airbnb.co.uk/help/article/2414/why-are-hosts-asked-to-respond-within-24-hours</a:t>
            </a:r>
            <a:r>
              <a:rPr lang="en-US" sz="1400" dirty="0"/>
              <a:t> (Accessed on 17</a:t>
            </a:r>
            <a:r>
              <a:rPr lang="en-US" sz="1400" baseline="30000" dirty="0"/>
              <a:t>th</a:t>
            </a:r>
            <a:r>
              <a:rPr lang="en-US" sz="1400" dirty="0"/>
              <a:t> of February 2021)</a:t>
            </a:r>
            <a:endParaRPr lang="en-GB" sz="1400" dirty="0"/>
          </a:p>
          <a:p>
            <a:r>
              <a:rPr lang="en-GB" sz="1400" dirty="0"/>
              <a:t> </a:t>
            </a:r>
          </a:p>
          <a:p>
            <a:r>
              <a:rPr lang="en-GB" sz="1400" dirty="0"/>
              <a:t>Bakker, M. Twinning – Ward, L. 2018. </a:t>
            </a:r>
            <a:r>
              <a:rPr lang="en-GB" sz="1400" i="1" dirty="0"/>
              <a:t>Tourism and the shared economy</a:t>
            </a:r>
            <a:r>
              <a:rPr lang="en-GB" sz="1400" dirty="0"/>
              <a:t>. Retrieved from: </a:t>
            </a:r>
            <a:r>
              <a:rPr lang="en-GB" sz="1400" u="sng" dirty="0">
                <a:hlinkClick r:id="rId7"/>
              </a:rPr>
              <a:t>https://openknowledge.worldbank.org/bitstream/handle/10986/30452/130054-REVISED-Tourism-and-the-Sharing-Economy-PDF.pdf?sequence=1</a:t>
            </a:r>
            <a:r>
              <a:rPr lang="en-GB" sz="1400" dirty="0"/>
              <a:t> </a:t>
            </a:r>
            <a:r>
              <a:rPr lang="en-US" sz="1400" dirty="0"/>
              <a:t>(Accessed on 19</a:t>
            </a:r>
            <a:r>
              <a:rPr lang="en-US" sz="1400" baseline="30000" dirty="0"/>
              <a:t>th</a:t>
            </a:r>
            <a:r>
              <a:rPr lang="en-US" sz="1400" dirty="0"/>
              <a:t> of February 2021)</a:t>
            </a:r>
            <a:endParaRPr lang="en-GB" sz="1400" dirty="0"/>
          </a:p>
          <a:p>
            <a:r>
              <a:rPr lang="en-US" sz="1400" dirty="0"/>
              <a:t> </a:t>
            </a:r>
            <a:endParaRPr lang="en-GB" sz="1400" dirty="0"/>
          </a:p>
          <a:p>
            <a:r>
              <a:rPr lang="en-US" sz="1400" dirty="0"/>
              <a:t>Caro, F &amp; Sadr, R. 2019. </a:t>
            </a:r>
            <a:r>
              <a:rPr lang="en-US" sz="1400" i="1" dirty="0"/>
              <a:t>The internet of things in retail. Bridging supply and demand. </a:t>
            </a:r>
            <a:r>
              <a:rPr lang="en-US" sz="1400" dirty="0"/>
              <a:t>Business Horizons. Retrieved from: </a:t>
            </a:r>
            <a:r>
              <a:rPr lang="en-US" sz="1400" u="sng" dirty="0">
                <a:hlinkClick r:id="rId8"/>
              </a:rPr>
              <a:t>https://escholarship.org/content/qt7r7714k7/qt7r7714k7.pdf</a:t>
            </a:r>
            <a:r>
              <a:rPr lang="en-US" sz="1400" dirty="0"/>
              <a:t> (Accessed on 19</a:t>
            </a:r>
            <a:r>
              <a:rPr lang="en-US" sz="1400" baseline="30000" dirty="0"/>
              <a:t>th</a:t>
            </a:r>
            <a:r>
              <a:rPr lang="en-US" sz="1400" dirty="0"/>
              <a:t> of February 2021)</a:t>
            </a:r>
            <a:endParaRPr lang="en-GB" dirty="0"/>
          </a:p>
        </p:txBody>
      </p:sp>
    </p:spTree>
    <p:extLst>
      <p:ext uri="{BB962C8B-B14F-4D97-AF65-F5344CB8AC3E}">
        <p14:creationId xmlns:p14="http://schemas.microsoft.com/office/powerpoint/2010/main" val="38672721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0533E83-41BA-3B46-9561-6FD14E091D20}"/>
              </a:ext>
            </a:extLst>
          </p:cNvPr>
          <p:cNvSpPr txBox="1"/>
          <p:nvPr/>
        </p:nvSpPr>
        <p:spPr>
          <a:xfrm>
            <a:off x="434715" y="689547"/>
            <a:ext cx="10792918" cy="5047536"/>
          </a:xfrm>
          <a:prstGeom prst="rect">
            <a:avLst/>
          </a:prstGeom>
          <a:noFill/>
        </p:spPr>
        <p:txBody>
          <a:bodyPr wrap="square" rtlCol="0">
            <a:spAutoFit/>
          </a:bodyPr>
          <a:lstStyle/>
          <a:p>
            <a:r>
              <a:rPr lang="en-US" sz="1400" dirty="0" err="1"/>
              <a:t>Dolnicar</a:t>
            </a:r>
            <a:r>
              <a:rPr lang="en-US" sz="1400" dirty="0"/>
              <a:t>, S. 2017. </a:t>
            </a:r>
            <a:r>
              <a:rPr lang="en-US" sz="1400" i="1" dirty="0"/>
              <a:t>Peer to peer accommodation networks pushing the boundaries. </a:t>
            </a:r>
            <a:r>
              <a:rPr lang="en-US" sz="1400" dirty="0"/>
              <a:t>Goodfellow publishers ltd. Retrieved </a:t>
            </a:r>
            <a:r>
              <a:rPr lang="en-US" sz="1400" dirty="0" err="1"/>
              <a:t>from:</a:t>
            </a:r>
            <a:r>
              <a:rPr lang="en-US" sz="1400" u="sng" dirty="0" err="1">
                <a:hlinkClick r:id="rId2"/>
              </a:rPr>
              <a:t>https</a:t>
            </a:r>
            <a:r>
              <a:rPr lang="en-US" sz="1400" u="sng" dirty="0">
                <a:hlinkClick r:id="rId2"/>
              </a:rPr>
              <a:t>://library.oapen.org/bitstream/id/8c26ef66-8bbd-4aa2-ad44-e0e47d3bcc9e/640674.pdf</a:t>
            </a:r>
            <a:r>
              <a:rPr lang="en-US" sz="1400" dirty="0"/>
              <a:t>  (Accessed on 19</a:t>
            </a:r>
            <a:r>
              <a:rPr lang="en-US" sz="1400" baseline="30000" dirty="0"/>
              <a:t>th</a:t>
            </a:r>
            <a:r>
              <a:rPr lang="en-US" sz="1400" dirty="0"/>
              <a:t> of February 2021)</a:t>
            </a:r>
            <a:endParaRPr lang="en-GB" sz="1400" dirty="0"/>
          </a:p>
          <a:p>
            <a:r>
              <a:rPr lang="en-US" sz="1400" dirty="0"/>
              <a:t> </a:t>
            </a:r>
            <a:endParaRPr lang="en-GB" sz="1400" dirty="0"/>
          </a:p>
          <a:p>
            <a:r>
              <a:rPr lang="en-US" sz="1400" dirty="0" err="1"/>
              <a:t>Dolnicar</a:t>
            </a:r>
            <a:r>
              <a:rPr lang="en-US" sz="1400" dirty="0"/>
              <a:t>, S. 2017. </a:t>
            </a:r>
            <a:r>
              <a:rPr lang="en-US" sz="1400" i="1" dirty="0"/>
              <a:t>Peer to peer accommodation networks pushing the boundaries</a:t>
            </a:r>
            <a:r>
              <a:rPr lang="en-US" sz="1400" dirty="0"/>
              <a:t>. </a:t>
            </a:r>
            <a:endParaRPr lang="en-GB" sz="1400" dirty="0"/>
          </a:p>
          <a:p>
            <a:r>
              <a:rPr lang="en-US" sz="1400" dirty="0" err="1"/>
              <a:t>Econsultancy</a:t>
            </a:r>
            <a:r>
              <a:rPr lang="en-US" sz="1400" dirty="0"/>
              <a:t>, 2019. </a:t>
            </a:r>
            <a:r>
              <a:rPr lang="en-US" sz="1400" i="1" dirty="0"/>
              <a:t>10 examples of great Airbnb marketing creative</a:t>
            </a:r>
            <a:r>
              <a:rPr lang="en-US" sz="1400" dirty="0"/>
              <a:t>. Retrieved from: </a:t>
            </a:r>
            <a:r>
              <a:rPr lang="en-US" sz="1400" u="sng" dirty="0">
                <a:hlinkClick r:id="rId3"/>
              </a:rPr>
              <a:t>https://econsultancy.com/10-examples-of-great-airbnb-marketing-creative/</a:t>
            </a:r>
            <a:r>
              <a:rPr lang="en-US" sz="1400" dirty="0"/>
              <a:t> (Accessed on 19</a:t>
            </a:r>
            <a:r>
              <a:rPr lang="en-US" sz="1400" baseline="30000" dirty="0"/>
              <a:t>th</a:t>
            </a:r>
            <a:r>
              <a:rPr lang="en-US" sz="1400" dirty="0"/>
              <a:t> of February 2021)</a:t>
            </a:r>
            <a:endParaRPr lang="en-GB" sz="1400" dirty="0"/>
          </a:p>
          <a:p>
            <a:r>
              <a:rPr lang="en-US" sz="1400" dirty="0"/>
              <a:t> </a:t>
            </a:r>
            <a:endParaRPr lang="en-GB" sz="1400" dirty="0"/>
          </a:p>
          <a:p>
            <a:r>
              <a:rPr lang="en-US" sz="1400" dirty="0" err="1"/>
              <a:t>Ert</a:t>
            </a:r>
            <a:r>
              <a:rPr lang="en-US" sz="1400" dirty="0"/>
              <a:t>, E. Fleischer, A &amp; Magen, N. 2015. </a:t>
            </a:r>
            <a:r>
              <a:rPr lang="en-US" sz="1400" i="1" dirty="0"/>
              <a:t>Trust and reputation in the sharing economy; the role of personal photos in Airbnb. </a:t>
            </a:r>
            <a:r>
              <a:rPr lang="en-US" sz="1400" dirty="0"/>
              <a:t>Retrieved from: </a:t>
            </a:r>
            <a:r>
              <a:rPr lang="en-US" sz="1400" dirty="0">
                <a:hlinkClick r:id="rId4"/>
              </a:rPr>
              <a:t>https://www.acrwebsite.org/volumes/v43/acr_vol43_1019689.pdf</a:t>
            </a:r>
            <a:r>
              <a:rPr lang="en-US" sz="1400" dirty="0"/>
              <a:t> (Accessed on 20</a:t>
            </a:r>
            <a:r>
              <a:rPr lang="en-US" sz="1400" baseline="30000" dirty="0"/>
              <a:t>th</a:t>
            </a:r>
            <a:r>
              <a:rPr lang="en-US" sz="1400" dirty="0"/>
              <a:t> of February 2021)</a:t>
            </a:r>
            <a:endParaRPr lang="en-GB" sz="1400" dirty="0"/>
          </a:p>
          <a:p>
            <a:r>
              <a:rPr lang="en-US" sz="1400" dirty="0"/>
              <a:t> </a:t>
            </a:r>
            <a:endParaRPr lang="en-GB" sz="1400" dirty="0"/>
          </a:p>
          <a:p>
            <a:r>
              <a:rPr lang="en-US" sz="1400" dirty="0"/>
              <a:t>Forbes Magazine, 2020. The Airbnb effect on housing and rent. Retrieved from: </a:t>
            </a:r>
            <a:r>
              <a:rPr lang="en-US" sz="1400" u="sng" dirty="0">
                <a:hlinkClick r:id="rId5"/>
              </a:rPr>
              <a:t>https://www.forbes.com/sites/garybarker/2020/02/21/the-airbnb-effect-on-housing-and-rent/</a:t>
            </a:r>
            <a:r>
              <a:rPr lang="en-US" sz="1400" dirty="0"/>
              <a:t> (Accessed on 20</a:t>
            </a:r>
            <a:r>
              <a:rPr lang="en-US" sz="1400" baseline="30000" dirty="0"/>
              <a:t>th</a:t>
            </a:r>
            <a:r>
              <a:rPr lang="en-US" sz="1400" dirty="0"/>
              <a:t> of February 2021)</a:t>
            </a:r>
            <a:endParaRPr lang="en-GB" sz="1400" dirty="0"/>
          </a:p>
          <a:p>
            <a:r>
              <a:rPr lang="en-US" sz="1400" dirty="0"/>
              <a:t> </a:t>
            </a:r>
            <a:endParaRPr lang="en-GB" sz="1400" dirty="0"/>
          </a:p>
          <a:p>
            <a:r>
              <a:rPr lang="en-US" sz="1400" dirty="0" err="1"/>
              <a:t>Hostfully</a:t>
            </a:r>
            <a:r>
              <a:rPr lang="en-US" sz="1400" dirty="0"/>
              <a:t>, 2017. </a:t>
            </a:r>
            <a:r>
              <a:rPr lang="en-US" sz="1400" i="1" dirty="0"/>
              <a:t>Factors to consider when buying a property for Airbnb.</a:t>
            </a:r>
            <a:r>
              <a:rPr lang="en-US" sz="1400" dirty="0"/>
              <a:t> Retrieved from:  </a:t>
            </a:r>
            <a:r>
              <a:rPr lang="en-US" sz="1400" u="sng" dirty="0">
                <a:hlinkClick r:id="rId6"/>
              </a:rPr>
              <a:t>https://travel.hostfully.com/factors-to-consider-when-buying-a-property-for-airbnb-b37ef53092c9</a:t>
            </a:r>
            <a:r>
              <a:rPr lang="en-US" sz="1400" dirty="0"/>
              <a:t> (Accessed on 20</a:t>
            </a:r>
            <a:r>
              <a:rPr lang="en-US" sz="1400" baseline="30000" dirty="0"/>
              <a:t>th</a:t>
            </a:r>
            <a:r>
              <a:rPr lang="en-US" sz="1400" dirty="0"/>
              <a:t> of February 2021)</a:t>
            </a:r>
            <a:endParaRPr lang="en-GB" sz="1400" dirty="0"/>
          </a:p>
          <a:p>
            <a:r>
              <a:rPr lang="en-US" sz="1400" dirty="0"/>
              <a:t> </a:t>
            </a:r>
            <a:endParaRPr lang="en-GB" sz="1400" dirty="0"/>
          </a:p>
          <a:p>
            <a:r>
              <a:rPr lang="en-US" sz="1400" dirty="0"/>
              <a:t>Hwang, J &amp; Griffiths, M, A. 2017. </a:t>
            </a:r>
            <a:r>
              <a:rPr lang="en-US" sz="1400" i="1" dirty="0"/>
              <a:t>Share more, drive less; millennials value perception and behavioral intent in using collaborative consumption services. </a:t>
            </a:r>
            <a:r>
              <a:rPr lang="en-US" sz="1400" dirty="0"/>
              <a:t>Vol 34. Retrieved from: </a:t>
            </a:r>
            <a:r>
              <a:rPr lang="en-US" sz="1400" u="sng" dirty="0">
                <a:hlinkClick r:id="rId7"/>
              </a:rPr>
              <a:t>https://www.researchgate.net/profile/Jiyoung-Hwang/publication/316090818_Share_more_drive_less_Millennials_value_perception_and_behavioral_intent_in_using_collaborative_consumption_services/links/59f0ee5d458515bfd07fb45a/Share-more-drive-less-Millennials-value-perception-and-behavioral-intent-in-using-collaborative-consumption-services.pdf</a:t>
            </a:r>
            <a:r>
              <a:rPr lang="en-US" sz="1400" dirty="0"/>
              <a:t> (Accessed on 20</a:t>
            </a:r>
            <a:r>
              <a:rPr lang="en-US" sz="1400" baseline="30000" dirty="0"/>
              <a:t>th</a:t>
            </a:r>
            <a:r>
              <a:rPr lang="en-US" sz="1400" dirty="0"/>
              <a:t> of February 2021)</a:t>
            </a:r>
            <a:endParaRPr lang="en-GB" sz="1400" dirty="0"/>
          </a:p>
        </p:txBody>
      </p:sp>
    </p:spTree>
    <p:extLst>
      <p:ext uri="{BB962C8B-B14F-4D97-AF65-F5344CB8AC3E}">
        <p14:creationId xmlns:p14="http://schemas.microsoft.com/office/powerpoint/2010/main" val="13772902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0564CA6-2A30-384A-896D-5EA17B2AA625}"/>
              </a:ext>
            </a:extLst>
          </p:cNvPr>
          <p:cNvSpPr txBox="1"/>
          <p:nvPr/>
        </p:nvSpPr>
        <p:spPr>
          <a:xfrm>
            <a:off x="569626" y="389744"/>
            <a:ext cx="10867869" cy="5693866"/>
          </a:xfrm>
          <a:prstGeom prst="rect">
            <a:avLst/>
          </a:prstGeom>
          <a:noFill/>
        </p:spPr>
        <p:txBody>
          <a:bodyPr wrap="square" rtlCol="0">
            <a:spAutoFit/>
          </a:bodyPr>
          <a:lstStyle/>
          <a:p>
            <a:r>
              <a:rPr lang="en-US" sz="1400" dirty="0" err="1"/>
              <a:t>Johanson</a:t>
            </a:r>
            <a:r>
              <a:rPr lang="en-US" sz="1400" dirty="0"/>
              <a:t>, S. 2011. </a:t>
            </a:r>
            <a:r>
              <a:rPr lang="en-US" sz="1400" i="1" dirty="0"/>
              <a:t>Crackdown on flats used as pseudo hotels.</a:t>
            </a:r>
            <a:r>
              <a:rPr lang="en-US" sz="1400" dirty="0"/>
              <a:t> The Sydney Morning Herald. Retrieved from: </a:t>
            </a:r>
            <a:r>
              <a:rPr lang="en-US" sz="1400" u="sng" dirty="0">
                <a:hlinkClick r:id="rId2"/>
              </a:rPr>
              <a:t>https://www.smh.com.au/business/crackdown-on-flats-used-as-pseudo-hotels-20110809-1ikup.html</a:t>
            </a:r>
            <a:r>
              <a:rPr lang="en-US" sz="1400" dirty="0"/>
              <a:t> (Accessed on 21</a:t>
            </a:r>
            <a:r>
              <a:rPr lang="en-US" sz="1400" baseline="30000" dirty="0"/>
              <a:t>th</a:t>
            </a:r>
            <a:r>
              <a:rPr lang="en-US" sz="1400" dirty="0"/>
              <a:t> of February 2021)</a:t>
            </a:r>
            <a:endParaRPr lang="en-GB" sz="1400" dirty="0"/>
          </a:p>
          <a:p>
            <a:r>
              <a:rPr lang="en-GB" sz="1400" dirty="0"/>
              <a:t> </a:t>
            </a:r>
          </a:p>
          <a:p>
            <a:r>
              <a:rPr lang="en-GB" sz="1400" dirty="0" err="1"/>
              <a:t>Kakar</a:t>
            </a:r>
            <a:r>
              <a:rPr lang="en-GB" sz="1400" dirty="0"/>
              <a:t>, V., Franco, J., </a:t>
            </a:r>
            <a:r>
              <a:rPr lang="en-GB" sz="1400" dirty="0" err="1"/>
              <a:t>Voelz</a:t>
            </a:r>
            <a:r>
              <a:rPr lang="en-GB" sz="1400" dirty="0"/>
              <a:t>, J., and Wu, J. (2016) </a:t>
            </a:r>
            <a:r>
              <a:rPr lang="en-GB" sz="1400" i="1" dirty="0"/>
              <a:t>Effects of host race information on Airbnb listing prices in San Francisco. </a:t>
            </a:r>
            <a:r>
              <a:rPr lang="en-GB" sz="1400" dirty="0"/>
              <a:t>Retrieved from </a:t>
            </a:r>
            <a:r>
              <a:rPr lang="en-GB" sz="1400" i="1" dirty="0"/>
              <a:t>– </a:t>
            </a:r>
            <a:r>
              <a:rPr lang="en-GB" sz="1400" u="sng" dirty="0">
                <a:hlinkClick r:id="rId3"/>
              </a:rPr>
              <a:t>https://mpra.ub.uni-muenchen.de/69974</a:t>
            </a:r>
            <a:r>
              <a:rPr lang="en-GB" sz="1400" dirty="0"/>
              <a:t>   </a:t>
            </a:r>
            <a:r>
              <a:rPr lang="en-US" sz="1400" dirty="0"/>
              <a:t>(Accessed on 21</a:t>
            </a:r>
            <a:r>
              <a:rPr lang="en-US" sz="1400" baseline="30000" dirty="0"/>
              <a:t>th</a:t>
            </a:r>
            <a:r>
              <a:rPr lang="en-US" sz="1400" dirty="0"/>
              <a:t> of February 2021)  </a:t>
            </a:r>
            <a:endParaRPr lang="en-GB" sz="1400" dirty="0"/>
          </a:p>
          <a:p>
            <a:r>
              <a:rPr lang="en-US" sz="1400" dirty="0"/>
              <a:t> </a:t>
            </a:r>
            <a:endParaRPr lang="en-GB" sz="1400" dirty="0"/>
          </a:p>
          <a:p>
            <a:r>
              <a:rPr lang="en-US" sz="1400" dirty="0"/>
              <a:t>Karlsson, L &amp; </a:t>
            </a:r>
            <a:r>
              <a:rPr lang="en-US" sz="1400" dirty="0" err="1"/>
              <a:t>Dolnicar</a:t>
            </a:r>
            <a:r>
              <a:rPr lang="en-US" sz="1400" dirty="0"/>
              <a:t>, S. 2016. </a:t>
            </a:r>
            <a:r>
              <a:rPr lang="en-US" sz="1400" i="1" dirty="0"/>
              <a:t>Someone’s been sleeping in my bed. Annals of tourism research, 58 159 – 162.</a:t>
            </a:r>
            <a:r>
              <a:rPr lang="en-US" sz="1400" dirty="0"/>
              <a:t> Retrieved from: </a:t>
            </a:r>
            <a:r>
              <a:rPr lang="en-US" sz="1400" u="sng" dirty="0">
                <a:hlinkClick r:id="rId4"/>
              </a:rPr>
              <a:t>https://espace.library.uq.edu.au/view/UQ:382146</a:t>
            </a:r>
            <a:r>
              <a:rPr lang="en-US" sz="1400" dirty="0"/>
              <a:t> (Accessed on 20</a:t>
            </a:r>
            <a:r>
              <a:rPr lang="en-US" sz="1400" baseline="30000" dirty="0"/>
              <a:t>th</a:t>
            </a:r>
            <a:r>
              <a:rPr lang="en-US" sz="1400" dirty="0"/>
              <a:t> of February 2021)</a:t>
            </a:r>
            <a:endParaRPr lang="en-GB" sz="1400" dirty="0"/>
          </a:p>
          <a:p>
            <a:r>
              <a:rPr lang="en-US" sz="1400" dirty="0"/>
              <a:t> </a:t>
            </a:r>
            <a:endParaRPr lang="en-GB" sz="1400" dirty="0"/>
          </a:p>
          <a:p>
            <a:r>
              <a:rPr lang="en-US" sz="1400" dirty="0"/>
              <a:t>Lomas, N. 2020. </a:t>
            </a:r>
            <a:r>
              <a:rPr lang="en-US" sz="1400" i="1" dirty="0"/>
              <a:t>Airbnb and three other P2P rental platforms agree to share limited pan – EU data</a:t>
            </a:r>
            <a:r>
              <a:rPr lang="en-US" sz="1400" dirty="0"/>
              <a:t>. Retrieved from: </a:t>
            </a:r>
            <a:r>
              <a:rPr lang="en-US" sz="1400" u="sng" dirty="0">
                <a:hlinkClick r:id="rId5"/>
              </a:rPr>
              <a:t>https://techcrunch.com/2020/03/06/airbnb-and-three-other-p2p-rental-platforms-agree-to-share-limited-pan-eu-data/?guccounter=1&amp;guce_referrer=aHR</a:t>
            </a:r>
            <a:r>
              <a:rPr lang="en-US" sz="1400" dirty="0"/>
              <a:t>(Accessed on 20</a:t>
            </a:r>
            <a:r>
              <a:rPr lang="en-US" sz="1400" baseline="30000" dirty="0"/>
              <a:t>th</a:t>
            </a:r>
            <a:r>
              <a:rPr lang="en-US" sz="1400" dirty="0"/>
              <a:t> of February 2021)</a:t>
            </a:r>
            <a:endParaRPr lang="en-GB" sz="1400" dirty="0"/>
          </a:p>
          <a:p>
            <a:r>
              <a:rPr lang="en-US" sz="1400" dirty="0"/>
              <a:t> </a:t>
            </a:r>
            <a:endParaRPr lang="en-GB" sz="1400" dirty="0"/>
          </a:p>
          <a:p>
            <a:r>
              <a:rPr lang="en-US" sz="1400" dirty="0"/>
              <a:t>Mauldin, E &amp; Arunachalam, U. 2002. </a:t>
            </a:r>
            <a:r>
              <a:rPr lang="en-US" sz="1400" i="1" dirty="0"/>
              <a:t>An experimental examination of alternative forms of web assurance for business- to- consumer e-commerce. </a:t>
            </a:r>
            <a:r>
              <a:rPr lang="en-US" sz="1400" dirty="0"/>
              <a:t>Retrieved from: </a:t>
            </a:r>
            <a:r>
              <a:rPr lang="en-US" sz="1400" u="sng" dirty="0">
                <a:hlinkClick r:id="rId6"/>
              </a:rPr>
              <a:t>http://www.ais.nptu.edu.tw/ecommerce/An%20Experimental%20Examination%20of%20Alternative%20Forms%20of%20Web%20Assurance.pdf</a:t>
            </a:r>
            <a:r>
              <a:rPr lang="en-US" sz="1400" dirty="0"/>
              <a:t> </a:t>
            </a:r>
            <a:r>
              <a:rPr lang="en-US" sz="1400" i="1" dirty="0"/>
              <a:t>   </a:t>
            </a:r>
            <a:r>
              <a:rPr lang="en-US" sz="1400" dirty="0"/>
              <a:t>(Accessed on 21</a:t>
            </a:r>
            <a:r>
              <a:rPr lang="en-US" sz="1400" baseline="30000" dirty="0"/>
              <a:t>st</a:t>
            </a:r>
            <a:r>
              <a:rPr lang="en-US" sz="1400" dirty="0"/>
              <a:t> of February 2021)</a:t>
            </a:r>
            <a:endParaRPr lang="en-GB" sz="1400" dirty="0"/>
          </a:p>
          <a:p>
            <a:r>
              <a:rPr lang="en-US" sz="1400" dirty="0"/>
              <a:t> </a:t>
            </a:r>
            <a:endParaRPr lang="en-GB" sz="1400" dirty="0"/>
          </a:p>
          <a:p>
            <a:r>
              <a:rPr lang="en-US" sz="1400" dirty="0"/>
              <a:t>Midgett, C. </a:t>
            </a:r>
            <a:r>
              <a:rPr lang="en-US" sz="1400" dirty="0" err="1"/>
              <a:t>Bendickson</a:t>
            </a:r>
            <a:r>
              <a:rPr lang="en-US" sz="1400" dirty="0"/>
              <a:t>, S, J. Muldoon, J. 2017. </a:t>
            </a:r>
            <a:r>
              <a:rPr lang="en-US" sz="1400" i="1" dirty="0"/>
              <a:t> The sharing economy and sustainability: a case for Airbnb. </a:t>
            </a:r>
            <a:r>
              <a:rPr lang="en-US" sz="1400" dirty="0"/>
              <a:t>Retrieved from:  </a:t>
            </a:r>
            <a:r>
              <a:rPr lang="en-US" sz="1400" u="sng" dirty="0">
                <a:hlinkClick r:id="rId7"/>
              </a:rPr>
              <a:t>https://sbij.org/index.php/SBIJ/article/viewFile/265/222</a:t>
            </a:r>
            <a:r>
              <a:rPr lang="en-US" sz="1400" dirty="0"/>
              <a:t> (Accessed on 21st of February 2021)</a:t>
            </a:r>
            <a:endParaRPr lang="en-GB" sz="1400" dirty="0"/>
          </a:p>
          <a:p>
            <a:r>
              <a:rPr lang="en-US" sz="1400" dirty="0"/>
              <a:t> </a:t>
            </a:r>
            <a:endParaRPr lang="en-GB" sz="1400" dirty="0"/>
          </a:p>
          <a:p>
            <a:r>
              <a:rPr lang="en-US" sz="1400" dirty="0"/>
              <a:t>Mullins, R. 2021. </a:t>
            </a:r>
            <a:r>
              <a:rPr lang="en-US" sz="1400" i="1" dirty="0"/>
              <a:t>Assignment 1 Power point. </a:t>
            </a:r>
            <a:r>
              <a:rPr lang="en-US" sz="1400" dirty="0"/>
              <a:t>Retrieved from: </a:t>
            </a:r>
            <a:r>
              <a:rPr lang="en-US" sz="1400" u="sng" dirty="0">
                <a:hlinkClick r:id="rId8"/>
              </a:rPr>
              <a:t>https://moodle.uwtsd.ac.uk/mod/resource/view.php?id=330992&amp;redirect=1</a:t>
            </a:r>
            <a:r>
              <a:rPr lang="en-US" sz="1400" dirty="0"/>
              <a:t> (Accessed on 21</a:t>
            </a:r>
            <a:r>
              <a:rPr lang="en-US" sz="1400" baseline="30000" dirty="0"/>
              <a:t>st</a:t>
            </a:r>
            <a:r>
              <a:rPr lang="en-US" sz="1400" dirty="0"/>
              <a:t> of February 2021)</a:t>
            </a:r>
            <a:endParaRPr lang="en-GB" sz="1400" dirty="0"/>
          </a:p>
          <a:p>
            <a:r>
              <a:rPr lang="en-US" sz="1400" dirty="0"/>
              <a:t> </a:t>
            </a:r>
            <a:endParaRPr lang="en-GB" sz="1400" dirty="0"/>
          </a:p>
          <a:p>
            <a:r>
              <a:rPr lang="en-US" sz="1400" dirty="0" err="1"/>
              <a:t>Roomorama</a:t>
            </a:r>
            <a:r>
              <a:rPr lang="en-US" sz="1400" dirty="0"/>
              <a:t>, 2021. Retrieved from: </a:t>
            </a:r>
            <a:r>
              <a:rPr lang="en-US" sz="1400" u="sng" dirty="0">
                <a:hlinkClick r:id="rId9"/>
              </a:rPr>
              <a:t>http://roomorama.com</a:t>
            </a:r>
            <a:r>
              <a:rPr lang="en-US" sz="1400" dirty="0"/>
              <a:t> (Accessed on 21</a:t>
            </a:r>
            <a:r>
              <a:rPr lang="en-US" sz="1400" baseline="30000" dirty="0"/>
              <a:t>tsr </a:t>
            </a:r>
            <a:r>
              <a:rPr lang="en-US" sz="1400" dirty="0"/>
              <a:t>of February 2021) </a:t>
            </a:r>
            <a:r>
              <a:rPr lang="en-GB" sz="1400" dirty="0"/>
              <a:t> </a:t>
            </a:r>
            <a:endParaRPr lang="en-US" sz="1400" dirty="0"/>
          </a:p>
        </p:txBody>
      </p:sp>
    </p:spTree>
    <p:extLst>
      <p:ext uri="{BB962C8B-B14F-4D97-AF65-F5344CB8AC3E}">
        <p14:creationId xmlns:p14="http://schemas.microsoft.com/office/powerpoint/2010/main" val="10641649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B089D3B-285D-0748-838D-2E804E136B79}"/>
              </a:ext>
            </a:extLst>
          </p:cNvPr>
          <p:cNvSpPr txBox="1"/>
          <p:nvPr/>
        </p:nvSpPr>
        <p:spPr>
          <a:xfrm>
            <a:off x="359764" y="479685"/>
            <a:ext cx="10073390" cy="3323987"/>
          </a:xfrm>
          <a:prstGeom prst="rect">
            <a:avLst/>
          </a:prstGeom>
          <a:noFill/>
        </p:spPr>
        <p:txBody>
          <a:bodyPr wrap="square" rtlCol="0">
            <a:spAutoFit/>
          </a:bodyPr>
          <a:lstStyle/>
          <a:p>
            <a:r>
              <a:rPr lang="en-US" sz="1400" dirty="0" err="1"/>
              <a:t>Supermetrics</a:t>
            </a:r>
            <a:r>
              <a:rPr lang="en-US" sz="1400" dirty="0"/>
              <a:t>, 2020. </a:t>
            </a:r>
            <a:r>
              <a:rPr lang="en-US" sz="1400" i="1" dirty="0"/>
              <a:t>Ecommerce customer segmentation: a beginner’s guide to driving sales with targeted marketin</a:t>
            </a:r>
            <a:r>
              <a:rPr lang="en-US" sz="1400" dirty="0"/>
              <a:t>g. Retrieved from: </a:t>
            </a:r>
            <a:r>
              <a:rPr lang="en-US" sz="1400" u="sng" dirty="0">
                <a:hlinkClick r:id="rId2"/>
              </a:rPr>
              <a:t>https://supermetrics.com/blog/ecommerce-customer-segmentation</a:t>
            </a:r>
            <a:r>
              <a:rPr lang="en-US" sz="1400" dirty="0"/>
              <a:t> (Accessed on 21</a:t>
            </a:r>
            <a:r>
              <a:rPr lang="en-US" sz="1400" baseline="30000" dirty="0"/>
              <a:t>st</a:t>
            </a:r>
            <a:r>
              <a:rPr lang="en-US" sz="1400" dirty="0"/>
              <a:t> of February 2021)</a:t>
            </a:r>
            <a:endParaRPr lang="en-GB" sz="1400" dirty="0"/>
          </a:p>
          <a:p>
            <a:r>
              <a:rPr lang="en-GB" sz="1400" dirty="0"/>
              <a:t> </a:t>
            </a:r>
          </a:p>
          <a:p>
            <a:r>
              <a:rPr lang="en-GB" sz="1400" dirty="0"/>
              <a:t>Wang, D. and </a:t>
            </a:r>
            <a:r>
              <a:rPr lang="en-GB" sz="1400" dirty="0" err="1"/>
              <a:t>Nicolau</a:t>
            </a:r>
            <a:r>
              <a:rPr lang="en-GB" sz="1400" dirty="0"/>
              <a:t>, J.L. (2017) </a:t>
            </a:r>
            <a:r>
              <a:rPr lang="en-GB" sz="1400" i="1" dirty="0"/>
              <a:t>Price determinants of sharing economy - based accommodation rental: A study of listings from 33 cities on </a:t>
            </a:r>
            <a:r>
              <a:rPr lang="en-GB" sz="1400" i="1" dirty="0" err="1"/>
              <a:t>Airbnb.com</a:t>
            </a:r>
            <a:r>
              <a:rPr lang="en-GB" sz="1400" dirty="0"/>
              <a:t>, International Journal of Hospitality Management, 62, 120–131 </a:t>
            </a:r>
            <a:r>
              <a:rPr lang="en-US" sz="1400" dirty="0"/>
              <a:t>(Accessed on 23</a:t>
            </a:r>
            <a:r>
              <a:rPr lang="en-US" sz="1400" baseline="30000" dirty="0"/>
              <a:t>rd </a:t>
            </a:r>
            <a:r>
              <a:rPr lang="en-US" sz="1400" dirty="0"/>
              <a:t>of February 2021)</a:t>
            </a:r>
            <a:endParaRPr lang="en-GB" sz="1400" dirty="0"/>
          </a:p>
          <a:p>
            <a:r>
              <a:rPr lang="en-US" sz="1400" dirty="0"/>
              <a:t> </a:t>
            </a:r>
            <a:endParaRPr lang="en-GB" sz="1400" dirty="0"/>
          </a:p>
          <a:p>
            <a:r>
              <a:rPr lang="en-US" sz="1400" dirty="0" err="1"/>
              <a:t>Zekanovic</a:t>
            </a:r>
            <a:r>
              <a:rPr lang="en-US" sz="1400" dirty="0"/>
              <a:t> – Korona, L. </a:t>
            </a:r>
            <a:r>
              <a:rPr lang="en-US" sz="1400" dirty="0" err="1"/>
              <a:t>Tudmang</a:t>
            </a:r>
            <a:r>
              <a:rPr lang="en-US" sz="1400" dirty="0"/>
              <a:t>, F. &amp; </a:t>
            </a:r>
            <a:r>
              <a:rPr lang="en-US" sz="1400" dirty="0" err="1"/>
              <a:t>Grzunov</a:t>
            </a:r>
            <a:r>
              <a:rPr lang="en-US" sz="1400" dirty="0"/>
              <a:t>, J. 2014 </a:t>
            </a:r>
            <a:r>
              <a:rPr lang="en-US" sz="1400" i="1" dirty="0"/>
              <a:t>Evaluation of shared digital economy adoption: case of Airbnb. </a:t>
            </a:r>
            <a:r>
              <a:rPr lang="en-US" sz="1400" dirty="0"/>
              <a:t>Retrieved from: </a:t>
            </a:r>
            <a:r>
              <a:rPr lang="en-US" sz="1400" u="sng" dirty="0">
                <a:hlinkClick r:id="rId3"/>
              </a:rPr>
              <a:t>https://ieeexplore.ieee.org/abstract/document/6859816/</a:t>
            </a:r>
            <a:r>
              <a:rPr lang="en-US" sz="1400" dirty="0"/>
              <a:t> (Accessed on 23</a:t>
            </a:r>
            <a:r>
              <a:rPr lang="en-US" sz="1400" baseline="30000" dirty="0"/>
              <a:t>rd</a:t>
            </a:r>
            <a:r>
              <a:rPr lang="en-US" sz="1400" dirty="0"/>
              <a:t> of February 2021)</a:t>
            </a:r>
            <a:endParaRPr lang="en-GB" sz="1400" dirty="0"/>
          </a:p>
          <a:p>
            <a:r>
              <a:rPr lang="en-US" sz="1400" dirty="0"/>
              <a:t> </a:t>
            </a:r>
            <a:endParaRPr lang="en-GB" sz="1400" dirty="0"/>
          </a:p>
          <a:p>
            <a:r>
              <a:rPr lang="en-US" sz="1400" dirty="0"/>
              <a:t>Unique features of peer – to – peer accommodation networks (Chapter 1)  (Pp12) Retrieved from:  </a:t>
            </a:r>
            <a:r>
              <a:rPr lang="en-US" sz="1400" u="sng" dirty="0">
                <a:hlinkClick r:id="rId4"/>
              </a:rPr>
              <a:t>https://library.oapen.org/bitstream/id/8c26ef66-8bbd-4aa2-ad44-e0e47d3bcc9e/640674.pdf</a:t>
            </a:r>
            <a:r>
              <a:rPr lang="en-US" sz="1400" dirty="0"/>
              <a:t>  (Accessed on 16</a:t>
            </a:r>
            <a:r>
              <a:rPr lang="en-US" sz="1400" baseline="30000" dirty="0"/>
              <a:t>th</a:t>
            </a:r>
            <a:r>
              <a:rPr lang="en-US" sz="1400" dirty="0"/>
              <a:t> of February 2021) </a:t>
            </a:r>
            <a:endParaRPr lang="en-GB" sz="1400" dirty="0"/>
          </a:p>
        </p:txBody>
      </p:sp>
    </p:spTree>
    <p:extLst>
      <p:ext uri="{BB962C8B-B14F-4D97-AF65-F5344CB8AC3E}">
        <p14:creationId xmlns:p14="http://schemas.microsoft.com/office/powerpoint/2010/main" val="337500885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782</TotalTime>
  <Words>3675</Words>
  <Application>Microsoft Macintosh PowerPoint</Application>
  <PresentationFormat>Widescreen</PresentationFormat>
  <Paragraphs>228</Paragraphs>
  <Slides>18</Slides>
  <Notes>1</Notes>
  <HiddenSlides>0</HiddenSlides>
  <MMClips>17</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18</vt:i4>
      </vt:variant>
    </vt:vector>
  </HeadingPairs>
  <TitlesOfParts>
    <vt:vector size="24" baseType="lpstr">
      <vt:lpstr>Arial</vt:lpstr>
      <vt:lpstr>Calibri</vt:lpstr>
      <vt:lpstr>Century Gothic</vt:lpstr>
      <vt:lpstr>Wingdings 3</vt:lpstr>
      <vt:lpstr>Ion</vt:lpstr>
      <vt:lpstr>Document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Rhodri Owen Phillips (1805871)</dc:creator>
  <cp:lastModifiedBy>Rhodri Owen Phillips (1805871)</cp:lastModifiedBy>
  <cp:revision>14</cp:revision>
  <dcterms:created xsi:type="dcterms:W3CDTF">2021-02-20T18:28:26Z</dcterms:created>
  <dcterms:modified xsi:type="dcterms:W3CDTF">2021-02-24T18:55:02Z</dcterms:modified>
</cp:coreProperties>
</file>