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07" r:id="rId3"/>
    <p:sldId id="306" r:id="rId4"/>
    <p:sldId id="308" r:id="rId5"/>
    <p:sldId id="309" r:id="rId6"/>
    <p:sldId id="310" r:id="rId7"/>
    <p:sldId id="311" r:id="rId8"/>
    <p:sldId id="312" r:id="rId9"/>
    <p:sldId id="313" r:id="rId10"/>
    <p:sldId id="323" r:id="rId11"/>
    <p:sldId id="324" r:id="rId12"/>
    <p:sldId id="325" r:id="rId13"/>
    <p:sldId id="326" r:id="rId14"/>
    <p:sldId id="327" r:id="rId15"/>
    <p:sldId id="294" r:id="rId16"/>
    <p:sldId id="300" r:id="rId17"/>
    <p:sldId id="328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eerthofstede.nl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s://moodle.uwtsd.ac.uk/course/view.php?id=3438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casework.eu/lesson/dimensions-of-culture/" TargetMode="External"/><Relationship Id="rId2" Type="http://schemas.openxmlformats.org/officeDocument/2006/relationships/hyperlink" Target="https://www.hofstede-insights.com/country-comparison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geerthofstede.com/culture-geert-hofstede-gert-jan-hofstede/6d-model-of-national-culture/" TargetMode="External"/><Relationship Id="rId5" Type="http://schemas.openxmlformats.org/officeDocument/2006/relationships/hyperlink" Target="https://blog.oup.com/2017/03/hofstede-cultural-dimensions/" TargetMode="External"/><Relationship Id="rId4" Type="http://schemas.openxmlformats.org/officeDocument/2006/relationships/hyperlink" Target="https://www.managementstudyguide.com/hofstede-model-intercultural-communication.ht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3383614/" TargetMode="External"/><Relationship Id="rId2" Type="http://schemas.openxmlformats.org/officeDocument/2006/relationships/hyperlink" Target="https://www.researchgate.net/publication/236078646_Gesture's_role_in_creating_and_learning_languag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ghr.nlm.nih.gov/condition/williams-syndrome#resource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mentstudyguide.com/hofstede-model-intercultural-communication.htm" TargetMode="External"/><Relationship Id="rId2" Type="http://schemas.openxmlformats.org/officeDocument/2006/relationships/hyperlink" Target="https://www.hofstede-insights.com/country-comparison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asework.eu/lesson/dimensions-of-culture/" TargetMode="External"/><Relationship Id="rId5" Type="http://schemas.openxmlformats.org/officeDocument/2006/relationships/hyperlink" Target="https://geerthofstede.com/culture-geert-hofstede-gert-jan-hofstede/6d-model-of-national-culture/" TargetMode="External"/><Relationship Id="rId4" Type="http://schemas.openxmlformats.org/officeDocument/2006/relationships/hyperlink" Target="https://blog.oup.com/2017/03/hofstede-cultural-dimens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ECSS6001 </a:t>
            </a:r>
            <a:r>
              <a:rPr lang="en-GB" sz="2800" b="1" dirty="0"/>
              <a:t>Diversity of Language</a:t>
            </a:r>
            <a:br>
              <a:rPr lang="en-GB" sz="2800" b="1" dirty="0"/>
            </a:br>
            <a:r>
              <a:rPr lang="en-US" sz="2800" b="1" dirty="0"/>
              <a:t>Theme </a:t>
            </a:r>
            <a:r>
              <a:rPr lang="en-US" sz="2800" b="1" dirty="0" smtClean="0"/>
              <a:t>3: </a:t>
            </a:r>
            <a:r>
              <a:rPr lang="en-US" sz="2800" b="1" dirty="0"/>
              <a:t>Communication and Culture</a:t>
            </a:r>
            <a:br>
              <a:rPr lang="en-US" sz="2800" b="1" dirty="0"/>
            </a:br>
            <a:r>
              <a:rPr lang="en-US" sz="2800" b="1" dirty="0"/>
              <a:t>(Part 2) Hofstede’s Cultural Dimensions and Communication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3723509" y="419330"/>
            <a:ext cx="3137137" cy="2060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484082" y="2599569"/>
            <a:ext cx="3384376" cy="19885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96680" y="3046353"/>
            <a:ext cx="1495398" cy="1512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6981027" y="419330"/>
            <a:ext cx="188743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67543" y="404664"/>
            <a:ext cx="1559036" cy="25075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154941" y="2599569"/>
            <a:ext cx="3137137" cy="31262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241433" y="426578"/>
            <a:ext cx="1269533" cy="141824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9C4C4E-AAEE-457B-A79F-95EF82B52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311" y="525322"/>
            <a:ext cx="2895972" cy="18382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F4FFC5-E704-4F10-B373-02E057CBCB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6082" y="2697738"/>
            <a:ext cx="3000375" cy="17736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88FE0E-2EE2-49AA-AD7F-921E6E863AE2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255" y="3293156"/>
            <a:ext cx="2949712" cy="998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8840D3C9-3704-4A96-94B1-806EB49D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778" y="188640"/>
            <a:ext cx="7772400" cy="7207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Hofstede’s four cultural dimensions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AB8662CA-735A-42D3-B08C-E7EC29AB6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632" y="3501903"/>
            <a:ext cx="7543800" cy="2376264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en-US" dirty="0"/>
              <a:t>Individualism–collectivism.</a:t>
            </a:r>
          </a:p>
          <a:p>
            <a:pPr eaLnBrk="1" hangingPunct="1"/>
            <a:r>
              <a:rPr lang="en-AU" altLang="en-US" dirty="0"/>
              <a:t>Masculinity–femininity.</a:t>
            </a:r>
          </a:p>
          <a:p>
            <a:pPr eaLnBrk="1" hangingPunct="1"/>
            <a:r>
              <a:rPr lang="en-AU" altLang="en-US" dirty="0"/>
              <a:t>Uncertainty avoidance.</a:t>
            </a:r>
          </a:p>
          <a:p>
            <a:pPr eaLnBrk="1" hangingPunct="1"/>
            <a:r>
              <a:rPr lang="en-AU" altLang="en-US" dirty="0"/>
              <a:t>Power distance.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44778" y="1009213"/>
            <a:ext cx="70567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altLang="en-US" sz="2800" dirty="0"/>
              <a:t>The categorisation of cultural dimensions is primarily based on the works of Geert Hofstede.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altLang="en-US" sz="2800" dirty="0"/>
              <a:t>Who is Geert Hofstede?</a:t>
            </a:r>
          </a:p>
          <a:p>
            <a:endParaRPr lang="en-GB" sz="2800" b="1" dirty="0"/>
          </a:p>
        </p:txBody>
      </p:sp>
      <p:pic>
        <p:nvPicPr>
          <p:cNvPr id="4" name="Picture 3" descr="A picture containing ligh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E43884EE-679B-4AF0-BE5A-F0EFF64417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177177"/>
            <a:ext cx="1142857" cy="11428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BFD2D5-85DE-46C3-8473-21D0FECD270D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40389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81B73B9-946F-4C33-A84C-80286D3CF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6632"/>
            <a:ext cx="8226425" cy="865188"/>
          </a:xfrm>
        </p:spPr>
        <p:txBody>
          <a:bodyPr/>
          <a:lstStyle/>
          <a:p>
            <a:pPr eaLnBrk="1" hangingPunct="1"/>
            <a:r>
              <a:rPr lang="en-AU" altLang="en-US" b="1" dirty="0"/>
              <a:t>Dimensions of culture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DDAFEA0-9A7F-46E0-8B14-6532A56A9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496944" cy="1512639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en-US" sz="2800" dirty="0"/>
              <a:t>The dimensions of culture are presented along cultural continua, which present the dimensions as continuous and varying in degrees.</a:t>
            </a:r>
          </a:p>
          <a:p>
            <a:pPr eaLnBrk="1" hangingPunct="1">
              <a:buFontTx/>
              <a:buNone/>
            </a:pPr>
            <a:endParaRPr lang="en-AU" altLang="en-US"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861048"/>
            <a:ext cx="720701" cy="72070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9553" y="3068960"/>
            <a:ext cx="808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Paraphrasing Exercise: What is this statement saying?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95736" y="479715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raise your hand in Teams to answer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720950"/>
            <a:ext cx="470249" cy="52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06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548A7638-5D31-408D-9024-53D156CA3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1" y="116632"/>
            <a:ext cx="8218682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en-US" b="1" dirty="0"/>
              <a:t>Individualism versus collectivism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CB9543C2-90E9-4444-9779-A95ABF7B2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1" y="1259632"/>
            <a:ext cx="8352926" cy="1593304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zh-CN" sz="2800" dirty="0">
                <a:ea typeface="SimSun" panose="02010600030101010101" pitchFamily="2" charset="-122"/>
              </a:rPr>
              <a:t>In individualistic cultures, emphasis is placed on individuals’ goals, abilities and aptitudes over those of the group. </a:t>
            </a:r>
          </a:p>
          <a:p>
            <a:pPr eaLnBrk="1" hangingPunct="1"/>
            <a:endParaRPr lang="en-AU" altLang="zh-CN" sz="2800" dirty="0">
              <a:ea typeface="SimSun" panose="02010600030101010101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1" y="2996952"/>
            <a:ext cx="84695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 contrast, collectivistic cultures emphasize values that serve and preserve the ‘</a:t>
            </a:r>
            <a:r>
              <a:rPr lang="en-GB" sz="2800" dirty="0" err="1"/>
              <a:t>ingroup</a:t>
            </a:r>
            <a:r>
              <a:rPr lang="en-GB" sz="2800" dirty="0"/>
              <a:t>’ by subordinating personal goals to this end. Group membership is more important than individuality; responsibility is shared and accountability is collective.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711276-91C0-4B9E-9B4F-0F3889B4F54B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355670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8042BC3F-31C3-40E6-8AAD-4332BAF5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8640"/>
            <a:ext cx="7705725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Exercise 1: Case study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1933FED-8491-4C9F-8B14-68E914F3A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738" y="1124744"/>
            <a:ext cx="8280400" cy="3096344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400" dirty="0"/>
              <a:t>Outside a classroom during a 10-minute break, three Australian students and one Arab student were exchanging ideas about a group project that they were working on. At the beginning of the break, two Australian students first took out cigarettes and lit them. The Arab student watched them; then hesitantly, he took out his own pack of cigarettes and lit one. After the break, they returned to the classroom to work on their project, the Arab student seemed a little upset and did not work well with the rest of the group.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4725144"/>
            <a:ext cx="828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altLang="en-US" sz="2400" dirty="0"/>
              <a:t>What was the problem here?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altLang="en-US" sz="2400" dirty="0"/>
              <a:t>Could you explain the problem by linking it to Individualism-Collectivism cultural dimension?</a:t>
            </a:r>
          </a:p>
        </p:txBody>
      </p:sp>
    </p:spTree>
    <p:extLst>
      <p:ext uri="{BB962C8B-B14F-4D97-AF65-F5344CB8AC3E}">
        <p14:creationId xmlns:p14="http://schemas.microsoft.com/office/powerpoint/2010/main" val="43113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894B5509-ED8E-45FC-ADDC-654F3886B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7232"/>
            <a:ext cx="7024688" cy="1143000"/>
          </a:xfrm>
        </p:spPr>
        <p:txBody>
          <a:bodyPr/>
          <a:lstStyle/>
          <a:p>
            <a:pPr eaLnBrk="1" hangingPunct="1"/>
            <a:r>
              <a:rPr lang="en-AU" altLang="en-US" b="1" dirty="0"/>
              <a:t>Masculinity versus femininity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01CCE91F-F4F3-4396-831F-986DE1828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150232"/>
            <a:ext cx="8208912" cy="350837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800" dirty="0"/>
              <a:t>This dimension describes how a culture’s dominant values are assertive or nurturing.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AU" altLang="en-US" sz="2800" dirty="0"/>
              <a:t>In masculine cultures, people strive for maximal distinction between gender behaviours and expectations, and greater value is placed on masculine traits.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AU" altLang="en-US" sz="2800" dirty="0"/>
              <a:t>Cultures labelled as feminine are those that permit more overlapping social roles for the sexes and place high value on feminine traits.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620D2C-0BFC-4084-9FFC-8B8A9E6F5EA2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236800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D08EB175-B2DB-44C0-9F51-75D9B215E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116632"/>
            <a:ext cx="7024687" cy="1143000"/>
          </a:xfrm>
        </p:spPr>
        <p:txBody>
          <a:bodyPr/>
          <a:lstStyle/>
          <a:p>
            <a:pPr eaLnBrk="1" hangingPunct="1"/>
            <a:r>
              <a:rPr lang="en-AU" altLang="en-US" b="1" dirty="0"/>
              <a:t>Uncertainty avoidance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9FD50E11-C1FD-41D9-8F2A-DBF9F1B7F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59632"/>
            <a:ext cx="8352928" cy="350996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800"/>
              <a:t>This dimension reflects a culture’s tolerance of ambiguity and acceptance of risk.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/>
          </a:p>
          <a:p>
            <a:pPr eaLnBrk="1" hangingPunct="1">
              <a:lnSpc>
                <a:spcPct val="90000"/>
              </a:lnSpc>
            </a:pPr>
            <a:r>
              <a:rPr lang="en-AU" altLang="en-US" sz="2800"/>
              <a:t>Some cultures have a high need for information and certainty, and members are actively security seeking. These cultures also tend to be collectivist.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/>
          </a:p>
          <a:p>
            <a:pPr eaLnBrk="1" hangingPunct="1">
              <a:lnSpc>
                <a:spcPct val="90000"/>
              </a:lnSpc>
            </a:pPr>
            <a:r>
              <a:rPr lang="en-AU" altLang="en-US" sz="2800"/>
              <a:t>In low uncertainty avoidance cultures, which are commonly individualist, members are more comfortable dealing with diversity, ambiguity and risk.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CEAF98-DCB9-4E65-8D60-554DC4373E92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3157544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DA4A7C6-BCDC-46CD-A4BB-817FC59FC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956" y="188640"/>
            <a:ext cx="7772400" cy="4984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Power distance and communication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B3E28D21-467C-4186-8263-6C3891704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980728"/>
            <a:ext cx="7704137" cy="2971800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400" dirty="0"/>
              <a:t>Power distance is related to the level of hierarchy in a society, and it affects verbal and nonverbal communication behaviours.</a:t>
            </a:r>
          </a:p>
          <a:p>
            <a:pPr eaLnBrk="1" hangingPunct="1"/>
            <a:r>
              <a:rPr lang="en-AU" altLang="en-US" sz="2400" dirty="0"/>
              <a:t>In literal terms it refers to the distance between an individual and those who are making decisions that affect them as well as their acceptance of this situation</a:t>
            </a:r>
          </a:p>
          <a:p>
            <a:pPr eaLnBrk="1" hangingPunct="1"/>
            <a:r>
              <a:rPr lang="en-AU" altLang="en-US" sz="2400" dirty="0"/>
              <a:t>Therefore a person who is accepting of power distance will be more likely to be compliant and to defer to anyone in authority</a:t>
            </a:r>
          </a:p>
          <a:p>
            <a:pPr eaLnBrk="1" hangingPunct="1"/>
            <a:r>
              <a:rPr lang="en-AU" altLang="en-US" sz="2400" dirty="0"/>
              <a:t>Could you give an example to show in what ways communication can reinforce the power distance between people?</a:t>
            </a:r>
          </a:p>
          <a:p>
            <a:pPr eaLnBrk="1" hangingPunct="1"/>
            <a:endParaRPr lang="en-AU" altLang="en-US" sz="2400" dirty="0"/>
          </a:p>
          <a:p>
            <a:pPr eaLnBrk="1" hangingPunct="1"/>
            <a:endParaRPr lang="en-AU" altLang="en-US" sz="2400" dirty="0"/>
          </a:p>
          <a:p>
            <a:pPr eaLnBrk="1" hangingPunct="1"/>
            <a:endParaRPr lang="en-AU" alt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1F71B8-7F91-4E4C-B5A3-8B888D153113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14213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91A855-3BE9-48C3-8D36-AE314E9E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33" y="188640"/>
            <a:ext cx="86076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The fifth dimension </a:t>
            </a:r>
            <a:br>
              <a:rPr lang="en-AU" altLang="en-US" b="1" dirty="0"/>
            </a:br>
            <a:r>
              <a:rPr lang="en-AU" altLang="en-US" b="1" dirty="0"/>
              <a:t>Long-term and short-term orientations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A45C841-21E2-482C-87BC-B803F1AF0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232" y="1844675"/>
            <a:ext cx="8423224" cy="3744913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AU" altLang="en-US" sz="1600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A 5th cultural dimension was developed by Hofstede and Bond, also labelled as Confucian Work Dynamism.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altLang="en-US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Long-term orientation encourages thrift, savings, perseverance toward results, and a willingness to subordinate oneself for a purpose. </a:t>
            </a:r>
          </a:p>
          <a:p>
            <a:pPr eaLnBrk="1" hangingPunct="1">
              <a:lnSpc>
                <a:spcPct val="90000"/>
              </a:lnSpc>
            </a:pPr>
            <a:endParaRPr lang="en-AU" altLang="en-US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Short-term orientation is consistent with spending to keep up with social pressure, less savings, preference for quick results, and a concern with face.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D3368B-CFDE-492E-8465-71EBBCBF409B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347418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But what do they mean?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340768"/>
            <a:ext cx="65635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2800" dirty="0"/>
              <a:t>What do you think are the characteristics of each dimension?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1484784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43608" y="2708920"/>
            <a:ext cx="70567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your notes and the Handout from the University of </a:t>
            </a:r>
            <a:r>
              <a:rPr lang="en-GB" sz="2800" i="1" dirty="0" err="1"/>
              <a:t>Sandiago</a:t>
            </a:r>
            <a:r>
              <a:rPr lang="en-GB" sz="2800" i="1" dirty="0"/>
              <a:t> discuss each of Hofstede’s cultural dimensions and explore the impact they may have on communication.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754181"/>
            <a:ext cx="422777" cy="422777"/>
          </a:xfrm>
          <a:prstGeom prst="rect">
            <a:avLst/>
          </a:prstGeom>
        </p:spPr>
      </p:pic>
      <p:pic>
        <p:nvPicPr>
          <p:cNvPr id="8" name="Picture 7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6297" y="5301208"/>
            <a:ext cx="442666" cy="44266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771800" y="4754181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1: Hofstede’s cultural dimensions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71800" y="5291916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study: Hofstede’s cultural dimensions &amp; communication</a:t>
            </a:r>
          </a:p>
        </p:txBody>
      </p:sp>
    </p:spTree>
    <p:extLst>
      <p:ext uri="{BB962C8B-B14F-4D97-AF65-F5344CB8AC3E}">
        <p14:creationId xmlns:p14="http://schemas.microsoft.com/office/powerpoint/2010/main" val="72945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5C52C-5AC2-4408-A4A8-80A31A08F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Hofstede Continued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1BFED4-73F2-45C8-9602-FB9BED9F09D3}"/>
              </a:ext>
            </a:extLst>
          </p:cNvPr>
          <p:cNvSpPr txBox="1"/>
          <p:nvPr/>
        </p:nvSpPr>
        <p:spPr>
          <a:xfrm>
            <a:off x="611560" y="1844824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Hofstede has continued to develop his theories on the dimensions of cultures</a:t>
            </a:r>
          </a:p>
        </p:txBody>
      </p:sp>
    </p:spTree>
    <p:extLst>
      <p:ext uri="{BB962C8B-B14F-4D97-AF65-F5344CB8AC3E}">
        <p14:creationId xmlns:p14="http://schemas.microsoft.com/office/powerpoint/2010/main" val="266556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91A855-3BE9-48C3-8D36-AE314E9E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33" y="188640"/>
            <a:ext cx="86076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The sixth dimension </a:t>
            </a:r>
            <a:br>
              <a:rPr lang="en-AU" altLang="en-US" b="1" dirty="0"/>
            </a:br>
            <a:r>
              <a:rPr lang="en-AU" altLang="en-US" b="1" dirty="0"/>
              <a:t>Indulgence / Restraint orientations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A45C841-21E2-482C-87BC-B803F1AF0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232" y="1844675"/>
            <a:ext cx="8423224" cy="374491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AU" altLang="en-US" sz="1600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The 6</a:t>
            </a:r>
            <a:r>
              <a:rPr lang="en-AU" altLang="en-US" baseline="30000" dirty="0"/>
              <a:t>th</a:t>
            </a:r>
            <a:r>
              <a:rPr lang="en-AU" altLang="en-US" dirty="0"/>
              <a:t> of Hofstede’s dimensions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In an indulgent culture it is good to be free. 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Doing what your impulses want you to do, is good. 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Friends are important and life makes sense. 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In a restrained culture, the feeling is that life is hard, and duty, not freedom, is the normal state of being. </a:t>
            </a:r>
            <a:endParaRPr lang="en-AU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8A0B47-61FC-4BC5-9584-23DB96AF18F9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525550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91A855-3BE9-48C3-8D36-AE314E9E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33" y="188640"/>
            <a:ext cx="86076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The sixth dimension </a:t>
            </a:r>
            <a:br>
              <a:rPr lang="en-AU" altLang="en-US" b="1" dirty="0"/>
            </a:br>
            <a:r>
              <a:rPr lang="en-AU" altLang="en-US" b="1" dirty="0"/>
              <a:t>Indulgence / Restraint orientations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A45C841-21E2-482C-87BC-B803F1AF0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3284984"/>
            <a:ext cx="8423224" cy="864245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AU" altLang="en-US" sz="2800" i="1" dirty="0"/>
              <a:t>What implications for communication might this dimension have?</a:t>
            </a:r>
          </a:p>
        </p:txBody>
      </p:sp>
    </p:spTree>
    <p:extLst>
      <p:ext uri="{BB962C8B-B14F-4D97-AF65-F5344CB8AC3E}">
        <p14:creationId xmlns:p14="http://schemas.microsoft.com/office/powerpoint/2010/main" val="335467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this mean in practice?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340768"/>
            <a:ext cx="854825" cy="8548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43808" y="1484784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Country Cultural Comparison Tool (Hofstede’s Insights , No Date)</a:t>
            </a:r>
            <a:endParaRPr lang="en-GB" dirty="0"/>
          </a:p>
        </p:txBody>
      </p:sp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2348880"/>
            <a:ext cx="854825" cy="8548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15410" y="2471352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Intercultural Communication: The Hofstede </a:t>
            </a:r>
            <a:r>
              <a:rPr lang="en-GB" dirty="0" smtClean="0"/>
              <a:t>Model (Management Study Guide, 2020)</a:t>
            </a:r>
            <a:endParaRPr lang="en-GB" dirty="0"/>
          </a:p>
        </p:txBody>
      </p:sp>
      <p:pic>
        <p:nvPicPr>
          <p:cNvPr id="7" name="Picture 6">
            <a:hlinkClick r:id="rId5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3378154"/>
            <a:ext cx="854825" cy="8548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43808" y="3457920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Hofstede’s cultural dimensions and differences across </a:t>
            </a:r>
            <a:r>
              <a:rPr lang="en-GB" dirty="0" smtClean="0"/>
              <a:t>cultures (Gill, 2017)</a:t>
            </a:r>
            <a:endParaRPr lang="en-GB" dirty="0"/>
          </a:p>
        </p:txBody>
      </p:sp>
      <p:pic>
        <p:nvPicPr>
          <p:cNvPr id="10" name="Picture 9">
            <a:hlinkClick r:id="rId6"/>
            <a:extLst>
              <a:ext uri="{FF2B5EF4-FFF2-40B4-BE49-F238E27FC236}">
                <a16:creationId xmlns:a16="http://schemas.microsoft.com/office/drawing/2014/main" id="{07EFDE67-C9D8-4B59-8A0B-E2EBBAE581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4344889"/>
            <a:ext cx="854826" cy="85482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4F681B-FA6E-42EA-8623-F38F53866177}"/>
              </a:ext>
            </a:extLst>
          </p:cNvPr>
          <p:cNvSpPr txBox="1"/>
          <p:nvPr/>
        </p:nvSpPr>
        <p:spPr>
          <a:xfrm>
            <a:off x="2868960" y="4449136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Hofstede’s cultural dimensions MAPS OF THE </a:t>
            </a:r>
            <a:r>
              <a:rPr lang="en-GB" dirty="0" smtClean="0"/>
              <a:t>WORLD (Hofstede, No Date)</a:t>
            </a:r>
            <a:endParaRPr lang="en-GB" dirty="0"/>
          </a:p>
        </p:txBody>
      </p:sp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D9D9638-6FA9-4730-AF0B-4E0B98FE34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5337435"/>
            <a:ext cx="854826" cy="85482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4C94D63-68AC-4C75-BE05-DA660D54405C}"/>
              </a:ext>
            </a:extLst>
          </p:cNvPr>
          <p:cNvSpPr txBox="1"/>
          <p:nvPr/>
        </p:nvSpPr>
        <p:spPr>
          <a:xfrm>
            <a:off x="2868960" y="544168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Dimensions of culture – </a:t>
            </a:r>
            <a:r>
              <a:rPr lang="en-GB" dirty="0" smtClean="0"/>
              <a:t>(Casework.eu, No Date)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300696" y="158351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300696" y="261263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315149" y="359641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315149" y="453763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306066" y="558018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50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0688"/>
            <a:ext cx="8568952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Barger, K. (2018) ETHNOCENTRISM: What is it? Why are people ethnocentric?  What is the problem? What can we do about it? Indianapolis: Indiana University </a:t>
            </a:r>
            <a:r>
              <a:rPr lang="en-GB" sz="1800" dirty="0"/>
              <a:t>Available at: http://www.iupui.edu/~anthkb/ethnocen.htm  [Accessed 04/03/2019]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smtClean="0"/>
              <a:t>Goldin-Meadow</a:t>
            </a:r>
            <a:r>
              <a:rPr lang="en-GB" sz="1800" dirty="0"/>
              <a:t>, S (2010) Gesture’s role in creating and learning language </a:t>
            </a:r>
            <a:r>
              <a:rPr lang="en-GB" sz="1800" i="1" dirty="0" err="1"/>
              <a:t>Enfance</a:t>
            </a:r>
            <a:r>
              <a:rPr lang="en-GB" sz="1800" i="1" dirty="0"/>
              <a:t> Vol. (3): pp. 239–255.</a:t>
            </a:r>
            <a:r>
              <a:rPr lang="en-GB" sz="1800" dirty="0"/>
              <a:t> </a:t>
            </a:r>
            <a:r>
              <a:rPr lang="en-GB" sz="1800" dirty="0"/>
              <a:t>Available at: </a:t>
            </a:r>
            <a:r>
              <a:rPr lang="en-GB" sz="1800" dirty="0">
                <a:hlinkClick r:id="rId2"/>
              </a:rPr>
              <a:t>https://</a:t>
            </a:r>
            <a:r>
              <a:rPr lang="en-GB" sz="1800" dirty="0" smtClean="0">
                <a:hlinkClick r:id="rId2"/>
              </a:rPr>
              <a:t>www.researchgate.net/publication/236078646_Gesture's_role_in_creating_and_learning_language</a:t>
            </a:r>
            <a:r>
              <a:rPr lang="en-GB" sz="1800" dirty="0" smtClean="0"/>
              <a:t>   </a:t>
            </a:r>
            <a:r>
              <a:rPr lang="en-GB" sz="1800" dirty="0"/>
              <a:t>[Accessed 11/12/2020]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smtClean="0"/>
              <a:t>Hofstede</a:t>
            </a:r>
            <a:r>
              <a:rPr lang="en-GB" sz="1800" dirty="0"/>
              <a:t>, G. (2001) </a:t>
            </a:r>
            <a:r>
              <a:rPr lang="en-GB" sz="1800" i="1" dirty="0"/>
              <a:t>Culture’s Consequences (2</a:t>
            </a:r>
            <a:r>
              <a:rPr lang="en-GB" sz="1800" i="1" baseline="30000" dirty="0"/>
              <a:t>nd</a:t>
            </a:r>
            <a:r>
              <a:rPr lang="en-GB" sz="1800" i="1" dirty="0"/>
              <a:t> Edition)</a:t>
            </a:r>
            <a:r>
              <a:rPr lang="en-GB" sz="1800" dirty="0"/>
              <a:t> Sage Publications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Johnson, H. &amp; Johnson, K (1998) </a:t>
            </a:r>
            <a:r>
              <a:rPr lang="en-GB" sz="1800" i="1" dirty="0"/>
              <a:t>Encyclopaedic Dictionary of Applied Linguistics</a:t>
            </a:r>
            <a:r>
              <a:rPr lang="en-GB" sz="1800" dirty="0"/>
              <a:t> Blackwell Publishers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Liu, S.; </a:t>
            </a:r>
            <a:r>
              <a:rPr lang="en-GB" sz="1800" dirty="0" err="1"/>
              <a:t>Volcic</a:t>
            </a:r>
            <a:r>
              <a:rPr lang="en-GB" sz="1800" dirty="0"/>
              <a:t>, Z.; </a:t>
            </a:r>
            <a:r>
              <a:rPr lang="en-GB" sz="1800" dirty="0" err="1"/>
              <a:t>Gallois</a:t>
            </a:r>
            <a:r>
              <a:rPr lang="en-GB" sz="1800" dirty="0"/>
              <a:t>, C.; (2015). Introducing Intercultural Communication - Global Cultures and Contexts, London: Sage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err="1"/>
              <a:t>Mervis</a:t>
            </a:r>
            <a:r>
              <a:rPr lang="en-GB" sz="1800" dirty="0"/>
              <a:t>, C.B. and </a:t>
            </a:r>
            <a:r>
              <a:rPr lang="en-GB" sz="1800" dirty="0" err="1"/>
              <a:t>Velleman</a:t>
            </a:r>
            <a:r>
              <a:rPr lang="en-GB" sz="1800" dirty="0"/>
              <a:t>, S.L. (2011) Children with Williams Syndrome: Language, Cognitive, and </a:t>
            </a:r>
            <a:r>
              <a:rPr lang="en-GB" sz="1800" dirty="0" err="1"/>
              <a:t>Behavioral</a:t>
            </a:r>
            <a:r>
              <a:rPr lang="en-GB" sz="1800" dirty="0"/>
              <a:t> Characteristics and their Implications for Intervention </a:t>
            </a:r>
            <a:r>
              <a:rPr lang="en-GB" sz="1800" i="1" dirty="0"/>
              <a:t>Perspectives on Language Learning and Education </a:t>
            </a:r>
            <a:r>
              <a:rPr lang="en-GB" sz="1800" dirty="0"/>
              <a:t>Vol. 18 </a:t>
            </a:r>
            <a:r>
              <a:rPr lang="en-GB" sz="1800" dirty="0" err="1"/>
              <a:t>Iss</a:t>
            </a:r>
            <a:r>
              <a:rPr lang="en-GB" sz="1800" dirty="0"/>
              <a:t>. 3 pp. 98–107 </a:t>
            </a:r>
            <a:r>
              <a:rPr lang="en-GB" sz="1800" dirty="0"/>
              <a:t>Available at: </a:t>
            </a:r>
            <a:r>
              <a:rPr lang="en-GB" sz="1800" dirty="0">
                <a:hlinkClick r:id="rId3"/>
              </a:rPr>
              <a:t>https://www.ncbi.nlm.nih.gov/pmc/articles/PMC3383614</a:t>
            </a:r>
            <a:r>
              <a:rPr lang="en-GB" sz="1800" dirty="0" smtClean="0">
                <a:hlinkClick r:id="rId3"/>
              </a:rPr>
              <a:t>/</a:t>
            </a:r>
            <a:r>
              <a:rPr lang="en-GB" sz="1800" dirty="0" smtClean="0"/>
              <a:t>  [</a:t>
            </a:r>
            <a:r>
              <a:rPr lang="en-GB" sz="1800" dirty="0"/>
              <a:t>Accessed 11/12/2020]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1847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646" y="1166018"/>
            <a:ext cx="8516841" cy="4525963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Saxton, M. (2010). Child Language: Acquisition and development. Thousand Oaks, (CA): SAGE Publications Ltd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W. Schramm and D. F. Roberts (</a:t>
            </a:r>
            <a:r>
              <a:rPr lang="en-GB" sz="2400" dirty="0" err="1"/>
              <a:t>eds</a:t>
            </a:r>
            <a:r>
              <a:rPr lang="en-GB" sz="2400" dirty="0"/>
              <a:t>), The Process and Effects of Mass Communication. Urbana, IL: University of Illinois Press. p. 24.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Scott, J. &amp; Marshall, G. (2009) </a:t>
            </a:r>
            <a:r>
              <a:rPr lang="en-GB" sz="2400" i="1" dirty="0"/>
              <a:t>A Dictionary of Sociology (3 rev. ed.) Oxford: </a:t>
            </a:r>
            <a:r>
              <a:rPr lang="en-GB" sz="2400" dirty="0"/>
              <a:t>Oxford University Press</a:t>
            </a:r>
            <a:endParaRPr lang="en-GB" sz="2400" i="1" dirty="0"/>
          </a:p>
          <a:p>
            <a:pPr>
              <a:defRPr/>
            </a:pPr>
            <a:r>
              <a:rPr lang="en-AU" sz="2400" dirty="0"/>
              <a:t>Shannon, Claude and Weaver, Warren (1949) </a:t>
            </a:r>
            <a:r>
              <a:rPr lang="en-AU" sz="2400" i="1" dirty="0"/>
              <a:t>The Mathematical Theory of Communication</a:t>
            </a:r>
            <a:r>
              <a:rPr lang="en-AU" sz="2400" dirty="0"/>
              <a:t>. Urbana, IL: University of Illinois Press. p. 5.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USNLM (2019) </a:t>
            </a:r>
            <a:r>
              <a:rPr lang="en-GB" sz="2400" i="1" dirty="0"/>
              <a:t>Williams Syndrome Available at: </a:t>
            </a:r>
            <a:r>
              <a:rPr lang="en-GB" sz="2400" dirty="0">
                <a:hlinkClick r:id="rId2"/>
              </a:rPr>
              <a:t>https://ghr.nlm.nih.gov/condition/williams-syndrome#resources</a:t>
            </a:r>
            <a:r>
              <a:rPr lang="en-GB" sz="2400" dirty="0"/>
              <a:t> [Accessed </a:t>
            </a:r>
            <a:r>
              <a:rPr lang="en-GB" sz="2400" dirty="0" smtClean="0"/>
              <a:t>11/12/2020</a:t>
            </a:r>
            <a:r>
              <a:rPr lang="en-GB" sz="2400" dirty="0" smtClean="0"/>
              <a:t>]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/>
              <a:t>Wardhaugh</a:t>
            </a:r>
            <a:r>
              <a:rPr lang="en-GB" sz="2400" dirty="0"/>
              <a:t>, R., Fuller, J. (2014). An Introduction to Sociolinguistics, Blackwell</a:t>
            </a:r>
          </a:p>
        </p:txBody>
      </p:sp>
    </p:spTree>
    <p:extLst>
      <p:ext uri="{BB962C8B-B14F-4D97-AF65-F5344CB8AC3E}">
        <p14:creationId xmlns:p14="http://schemas.microsoft.com/office/powerpoint/2010/main" val="98723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Web-links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052736"/>
            <a:ext cx="8291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1. Hofstede’s Insights (No Date) </a:t>
            </a:r>
            <a:r>
              <a:rPr lang="en-GB" i="1" dirty="0" smtClean="0"/>
              <a:t>Country Comparison</a:t>
            </a:r>
            <a:r>
              <a:rPr lang="en-GB" dirty="0" smtClean="0"/>
              <a:t> Available at: </a:t>
            </a:r>
            <a:r>
              <a:rPr lang="en-GB" dirty="0">
                <a:hlinkClick r:id="rId2"/>
              </a:rPr>
              <a:t>https://www.hofstede-insights.com/country-comparison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[Accessed 11/12/2020]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5088" y="1844824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  <a:r>
              <a:rPr lang="en-GB" dirty="0" smtClean="0"/>
              <a:t>. Management Study Guide (2020) </a:t>
            </a:r>
            <a:r>
              <a:rPr lang="en-GB" i="1" dirty="0" smtClean="0"/>
              <a:t>Intercultural communication: The Hofstede Model</a:t>
            </a:r>
            <a:r>
              <a:rPr lang="en-GB" dirty="0" smtClean="0"/>
              <a:t> Available at</a:t>
            </a:r>
            <a:r>
              <a:rPr lang="en-GB" dirty="0"/>
              <a:t>: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www.managementstudyguide.com/hofstede-model-intercultural-communication.htm</a:t>
            </a:r>
            <a:r>
              <a:rPr lang="en-GB" dirty="0" smtClean="0"/>
              <a:t> [Accessed 11/12/2020]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5088" y="2924944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3. Gill, C. (2017) </a:t>
            </a:r>
            <a:r>
              <a:rPr lang="en-GB" i="1" dirty="0"/>
              <a:t>Hofstede’s cultural dimensions and differences across </a:t>
            </a:r>
            <a:r>
              <a:rPr lang="en-GB" i="1" dirty="0" smtClean="0"/>
              <a:t>cultures</a:t>
            </a:r>
            <a:endParaRPr lang="en-GB" i="1" dirty="0"/>
          </a:p>
          <a:p>
            <a:r>
              <a:rPr lang="en-GB" dirty="0" smtClean="0"/>
              <a:t>Available at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https://blog.oup.com/2017/03/hofstede-cultural-dimensions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[Accessed 11/12/2020]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57200" y="3933056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  <a:r>
              <a:rPr lang="en-GB" dirty="0" smtClean="0"/>
              <a:t>. Hofstede, G. (No date) </a:t>
            </a:r>
            <a:r>
              <a:rPr lang="en-GB" i="1" dirty="0"/>
              <a:t>Hofstede’s cultural dimensions MAPS OF THE WORLD </a:t>
            </a:r>
          </a:p>
          <a:p>
            <a:r>
              <a:rPr lang="en-GB" dirty="0" smtClean="0"/>
              <a:t>Available at</a:t>
            </a:r>
            <a:r>
              <a:rPr lang="en-GB" dirty="0"/>
              <a:t>: </a:t>
            </a:r>
            <a:r>
              <a:rPr lang="en-GB" dirty="0">
                <a:hlinkClick r:id="rId5"/>
              </a:rPr>
              <a:t>https://geerthofstede.com/culture-geert-hofstede-gert-jan-hofstede/6d-model-of-national-culture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 [Accessed 11/12/2020]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65088" y="4941168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5. Casework.eu (No date) </a:t>
            </a:r>
            <a:r>
              <a:rPr lang="en-GB" i="1" dirty="0" smtClean="0"/>
              <a:t>Dimensions of Culture</a:t>
            </a:r>
            <a:endParaRPr lang="en-GB" i="1" dirty="0"/>
          </a:p>
          <a:p>
            <a:r>
              <a:rPr lang="en-GB" dirty="0" smtClean="0"/>
              <a:t>Available at</a:t>
            </a:r>
            <a:r>
              <a:rPr lang="en-GB" dirty="0"/>
              <a:t>: </a:t>
            </a:r>
            <a:r>
              <a:rPr lang="en-GB" dirty="0">
                <a:hlinkClick r:id="rId6"/>
              </a:rPr>
              <a:t>https://casework.eu/lesson/dimensions-of-culture</a:t>
            </a:r>
            <a:r>
              <a:rPr lang="en-GB" dirty="0" smtClean="0">
                <a:hlinkClick r:id="rId6"/>
              </a:rPr>
              <a:t>/</a:t>
            </a:r>
            <a:r>
              <a:rPr lang="en-GB" dirty="0" smtClean="0"/>
              <a:t> [Accessed 11/12/2020]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389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882</TotalTime>
  <Words>1328</Words>
  <Application>Microsoft Office PowerPoint</Application>
  <PresentationFormat>On-screen Show (4:3)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SimSun</vt:lpstr>
      <vt:lpstr>Arial</vt:lpstr>
      <vt:lpstr>Calibri</vt:lpstr>
      <vt:lpstr>UWTSD PPT Template</vt:lpstr>
      <vt:lpstr>ECSS6001 Diversity of Language Theme 3: Communication and Culture (Part 2) Hofstede’s Cultural Dimensions and Communication</vt:lpstr>
      <vt:lpstr>Hofstede’s four cultural dimensions</vt:lpstr>
      <vt:lpstr>Dimensions of culture</vt:lpstr>
      <vt:lpstr>Individualism versus collectivism</vt:lpstr>
      <vt:lpstr>Exercise 1: Case study</vt:lpstr>
      <vt:lpstr>Masculinity versus femininity</vt:lpstr>
      <vt:lpstr>Uncertainty avoidance</vt:lpstr>
      <vt:lpstr>Power distance and communication</vt:lpstr>
      <vt:lpstr>The fifth dimension  Long-term and short-term orientations</vt:lpstr>
      <vt:lpstr>But what do they mean?</vt:lpstr>
      <vt:lpstr>Hofstede Continued</vt:lpstr>
      <vt:lpstr>The sixth dimension  Indulgence / Restraint orientations</vt:lpstr>
      <vt:lpstr>The sixth dimension  Indulgence / Restraint orientations</vt:lpstr>
      <vt:lpstr>What does this mean in practice?</vt:lpstr>
      <vt:lpstr> References</vt:lpstr>
      <vt:lpstr> References</vt:lpstr>
      <vt:lpstr>Web-links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114</cp:revision>
  <dcterms:created xsi:type="dcterms:W3CDTF">2016-09-29T11:33:04Z</dcterms:created>
  <dcterms:modified xsi:type="dcterms:W3CDTF">2020-12-11T13:49:33Z</dcterms:modified>
</cp:coreProperties>
</file>