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68" r:id="rId4"/>
  </p:sldMasterIdLst>
  <p:notesMasterIdLst>
    <p:notesMasterId r:id="rId17"/>
  </p:notesMasterIdLst>
  <p:sldIdLst>
    <p:sldId id="258" r:id="rId5"/>
    <p:sldId id="267" r:id="rId6"/>
    <p:sldId id="268" r:id="rId7"/>
    <p:sldId id="269" r:id="rId8"/>
    <p:sldId id="270" r:id="rId9"/>
    <p:sldId id="271" r:id="rId10"/>
    <p:sldId id="272" r:id="rId11"/>
    <p:sldId id="273" r:id="rId12"/>
    <p:sldId id="275" r:id="rId13"/>
    <p:sldId id="276" r:id="rId14"/>
    <p:sldId id="277" r:id="rId15"/>
    <p:sldId id="27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54" autoAdjust="0"/>
    <p:restoredTop sz="86558" autoAdjust="0"/>
  </p:normalViewPr>
  <p:slideViewPr>
    <p:cSldViewPr snapToGrid="0">
      <p:cViewPr varScale="1">
        <p:scale>
          <a:sx n="57" d="100"/>
          <a:sy n="57" d="100"/>
        </p:scale>
        <p:origin x="918" y="60"/>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D818D7-DF4E-4C59-9BBA-548250DAC33A}" type="datetimeFigureOut">
              <a:rPr lang="en-US" smtClean="0"/>
              <a:t>4/23/2020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900A82-9926-4DBA-8BA5-A22EEB8ACF8E}" type="slidenum">
              <a:rPr lang="en-US" smtClean="0"/>
              <a:t>‹#›</a:t>
            </a:fld>
            <a:endParaRPr lang="en-US" dirty="0"/>
          </a:p>
        </p:txBody>
      </p:sp>
    </p:spTree>
    <p:extLst>
      <p:ext uri="{BB962C8B-B14F-4D97-AF65-F5344CB8AC3E}">
        <p14:creationId xmlns:p14="http://schemas.microsoft.com/office/powerpoint/2010/main" val="284234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During this presentation I will provide, what I consider to be the key aspects of the inter-cultural workplace based on my study of this module and will discuss some of the benefits and challenges surrounding it.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 will also provide a critical reflection of my own personal learning as a result of studying this module and will identify and discuss what aspects of the module I felt drawn to and why.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r>
              <a:rPr lang="en-GB" dirty="0"/>
              <a:t>Throughout the presentation, I will integrate examples from the organisation used in Assignment 1 which I believe to be relevant.</a:t>
            </a:r>
          </a:p>
          <a:p>
            <a:endParaRPr lang="en-GB" dirty="0"/>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2</a:t>
            </a:fld>
            <a:endParaRPr lang="en-US" dirty="0"/>
          </a:p>
        </p:txBody>
      </p:sp>
    </p:spTree>
    <p:extLst>
      <p:ext uri="{BB962C8B-B14F-4D97-AF65-F5344CB8AC3E}">
        <p14:creationId xmlns:p14="http://schemas.microsoft.com/office/powerpoint/2010/main" val="39523239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From what I have discovered while studying this module and attending the lectures, the intercultural workplace can be described as an environment that provides equal rights and opportunities to all who work there. The workforce may consist of individuals who are from different countries, with different ethnicities, all from different backgrounds with different religious beliefs or with varying sexual orientations. The workplace maybe a mix of genders, races or be completely cross generational with individuals all with differing employment history backgrounds, varying levels of education, skills and experiences.</a:t>
            </a:r>
          </a:p>
          <a:p>
            <a:pPr algn="just"/>
            <a:endParaRPr lang="en-GB" dirty="0"/>
          </a:p>
          <a:p>
            <a:pPr algn="just"/>
            <a:r>
              <a:rPr lang="en-GB" dirty="0"/>
              <a:t>The Intercultural workplace recognises everyone’s individuality and respects and appreciates their differences. It is an inclusive, safe, welcoming and positive environment which can facilitate everyone’s individual need to ensure complete equality based on diversity within the workforce. Diversity simply means understanding that each individual is unique and recognises individual differences. It focuses on acceptance and respect. </a:t>
            </a:r>
          </a:p>
          <a:p>
            <a:pPr algn="just"/>
            <a:endParaRPr lang="en-GB" dirty="0"/>
          </a:p>
          <a:p>
            <a:pPr algn="just"/>
            <a:r>
              <a:rPr lang="en-GB" dirty="0"/>
              <a:t>The intercultural workplace encompasses respect, acceptance and inclusion for all who work there. </a:t>
            </a:r>
          </a:p>
          <a:p>
            <a:pPr algn="just"/>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3</a:t>
            </a:fld>
            <a:endParaRPr lang="en-US" dirty="0"/>
          </a:p>
        </p:txBody>
      </p:sp>
    </p:spTree>
    <p:extLst>
      <p:ext uri="{BB962C8B-B14F-4D97-AF65-F5344CB8AC3E}">
        <p14:creationId xmlns:p14="http://schemas.microsoft.com/office/powerpoint/2010/main" val="9727523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The intercultural workplace is extremely important within business. </a:t>
            </a:r>
            <a:r>
              <a:rPr lang="en-GB" dirty="0"/>
              <a:t>By understanding and respecting every workers individual differences it opens up a feeling of acceptance within the workplace where communication channels are unrestricted, this aids relationship building. A workplace built on mutual respect and trust creates a more harmonious atmosphere. Peter Drucker (1909 – 2005) believed that people were fundamental to an organisation and in order to build relationships within the workplace, it is important that every individual is respected and treated fairly and equally as well as being given the same opportunities.  Drucker believed that it is the quality of these relationships that determine the success of the business/organisation. </a:t>
            </a:r>
            <a:r>
              <a:rPr lang="en-GB" sz="1200" kern="1200" dirty="0">
                <a:solidFill>
                  <a:schemeClr val="tx1"/>
                </a:solidFill>
                <a:effectLst/>
                <a:latin typeface="+mn-lt"/>
                <a:ea typeface="+mn-ea"/>
                <a:cs typeface="+mn-cs"/>
              </a:rPr>
              <a:t>(Webb;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 organisation that fully encompasses everything that the intercultural workplace stands for is IKEA. They describe themselves as being diverse and share ‘humanistic’ values with their employees. (IKEA; 2019). IKEA understands that every employee is unique, with different skills and abilities and that they all come from different backgrounds with differing attitudes and beliefs and encourages their employee individuality. In doing this, employees are IKEA feel valued and respected and feel a sense of belonging within the organisation.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creating an inclusive workplace environment where workers feel accepted for who they are, allows for a much richer skilled workforce. People from all backgrounds with differing skills and experience would have a positive impact to an organisation in terms of abilities and knowledge.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C900A82-9926-4DBA-8BA5-A22EEB8ACF8E}" type="slidenum">
              <a:rPr lang="en-US" smtClean="0"/>
              <a:t>4</a:t>
            </a:fld>
            <a:endParaRPr lang="en-US" dirty="0"/>
          </a:p>
        </p:txBody>
      </p:sp>
    </p:spTree>
    <p:extLst>
      <p:ext uri="{BB962C8B-B14F-4D97-AF65-F5344CB8AC3E}">
        <p14:creationId xmlns:p14="http://schemas.microsoft.com/office/powerpoint/2010/main" val="1869396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The inter-cultural workplace can have many benefits and can have an extremely positive impact on productivity and creativity within an organisation. Having a workforce of individuals from a multitude of cultures, orientations and backgrounds can make for a much richer and more diverse team of workers with a larger and broader skillset, each providing different perspectives and different skills and abilities. This can make for a much more productive and successful business. (Reinhart; 2020). </a:t>
            </a:r>
          </a:p>
          <a:p>
            <a:endParaRPr lang="en-GB" dirty="0">
              <a:effectLst/>
            </a:endParaRPr>
          </a:p>
          <a:p>
            <a:r>
              <a:rPr lang="en-GB" dirty="0">
                <a:effectLst/>
              </a:rPr>
              <a:t>Unfortunately, the intercultural workplace can also contribute to conflict and challenges within the organisation. </a:t>
            </a:r>
          </a:p>
          <a:p>
            <a:endParaRPr lang="en-GB" dirty="0">
              <a:effectLst/>
            </a:endParaRPr>
          </a:p>
          <a:p>
            <a:r>
              <a:rPr lang="en-GB" dirty="0">
                <a:effectLst/>
              </a:rPr>
              <a:t>A number of pros and cons of the intercultural workplace could be considered as: </a:t>
            </a:r>
          </a:p>
          <a:p>
            <a:endParaRPr lang="en-GB" dirty="0">
              <a:effectLst/>
            </a:endParaRPr>
          </a:p>
          <a:p>
            <a:r>
              <a:rPr lang="en-GB" b="1" u="sng" dirty="0">
                <a:latin typeface="Times New Roman" panose="02020603050405020304" pitchFamily="18" charset="0"/>
                <a:cs typeface="Times New Roman" panose="02020603050405020304" pitchFamily="18" charset="0"/>
              </a:rPr>
              <a:t>Pros </a:t>
            </a:r>
          </a:p>
          <a:p>
            <a:pPr marL="628650" lvl="1" indent="-1714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Wider skillset of individuals within the organisation. </a:t>
            </a:r>
          </a:p>
          <a:p>
            <a:pPr marL="628650" lvl="1" indent="-1714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Personal growth and awareness of cultural differences and languages. </a:t>
            </a:r>
          </a:p>
          <a:p>
            <a:pPr marL="628650" lvl="1" indent="-1714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Creates open mindedness and consideration. </a:t>
            </a:r>
          </a:p>
          <a:p>
            <a:pPr marL="628650" lvl="1" indent="-1714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Experience sharing and knowledge building. </a:t>
            </a:r>
          </a:p>
          <a:p>
            <a:r>
              <a:rPr lang="en-GB" b="1" u="sng" dirty="0">
                <a:latin typeface="Times New Roman" panose="02020603050405020304" pitchFamily="18" charset="0"/>
                <a:cs typeface="Times New Roman" panose="02020603050405020304" pitchFamily="18" charset="0"/>
              </a:rPr>
              <a:t>Cons</a:t>
            </a:r>
          </a:p>
          <a:p>
            <a:pPr marL="628650" lvl="1" indent="-1714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Communication difficulties and barriers. </a:t>
            </a:r>
          </a:p>
          <a:p>
            <a:pPr marL="628650" lvl="1" indent="-1714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Discrimination within the workplace i.e. racism, sexism etc. </a:t>
            </a:r>
          </a:p>
          <a:p>
            <a:pPr marL="628650" lvl="1" indent="-1714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Unwillingness to accept differences.</a:t>
            </a:r>
          </a:p>
          <a:p>
            <a:pPr marL="628650" lvl="1" indent="-1714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Personality clashes. </a:t>
            </a:r>
          </a:p>
          <a:p>
            <a:pPr marL="628650" lvl="1" indent="-1714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Potentially too much focus placed on diversity within the workplace. </a:t>
            </a:r>
          </a:p>
          <a:p>
            <a:pPr marL="628650" lvl="1" indent="-1714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Potential to stifle open discussion. </a:t>
            </a:r>
          </a:p>
          <a:p>
            <a:pPr marL="628650" lvl="1" indent="-1714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Higher costs of training and development. </a:t>
            </a:r>
          </a:p>
          <a:p>
            <a:endParaRPr lang="en-GB" dirty="0">
              <a:effectLst/>
            </a:endParaRPr>
          </a:p>
        </p:txBody>
      </p:sp>
      <p:sp>
        <p:nvSpPr>
          <p:cNvPr id="4" name="Slide Number Placeholder 3"/>
          <p:cNvSpPr>
            <a:spLocks noGrp="1"/>
          </p:cNvSpPr>
          <p:nvPr>
            <p:ph type="sldNum" sz="quarter" idx="5"/>
          </p:nvPr>
        </p:nvSpPr>
        <p:spPr/>
        <p:txBody>
          <a:bodyPr/>
          <a:lstStyle/>
          <a:p>
            <a:fld id="{9C900A82-9926-4DBA-8BA5-A22EEB8ACF8E}" type="slidenum">
              <a:rPr lang="en-US" smtClean="0"/>
              <a:t>5</a:t>
            </a:fld>
            <a:endParaRPr lang="en-US" dirty="0"/>
          </a:p>
        </p:txBody>
      </p:sp>
    </p:spTree>
    <p:extLst>
      <p:ext uri="{BB962C8B-B14F-4D97-AF65-F5344CB8AC3E}">
        <p14:creationId xmlns:p14="http://schemas.microsoft.com/office/powerpoint/2010/main" val="23803465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Organisational context is the context in which the organisation functions and operates and the way it goes about achieving its objectives. Organisational context refers to the actual activities that the organisation carries out, where the organisation is placed within the marketplace and who the intended users of the organisation are. (</a:t>
            </a:r>
            <a:r>
              <a:rPr lang="en-US" sz="1200" kern="1200" dirty="0" err="1">
                <a:solidFill>
                  <a:schemeClr val="tx1"/>
                </a:solidFill>
                <a:effectLst/>
                <a:latin typeface="+mn-lt"/>
                <a:ea typeface="+mn-ea"/>
                <a:cs typeface="+mn-cs"/>
              </a:rPr>
              <a:t>Stojanovic</a:t>
            </a:r>
            <a:r>
              <a:rPr lang="en-US" sz="1200" kern="1200" dirty="0">
                <a:solidFill>
                  <a:schemeClr val="tx1"/>
                </a:solidFill>
                <a:effectLst/>
                <a:latin typeface="+mn-lt"/>
                <a:ea typeface="+mn-ea"/>
                <a:cs typeface="+mn-cs"/>
              </a:rPr>
              <a:t>; 2020). Organisational context influences what the organisation actually does and who they do it for.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For example, an organisation such as IKEA, sits within the retail sector and its main aims and objectives centre around providing sustainable, low cost, functional home furnishings. Their vision </a:t>
            </a:r>
            <a:r>
              <a:rPr lang="en-GB" sz="1200" kern="1200" dirty="0">
                <a:solidFill>
                  <a:schemeClr val="tx1"/>
                </a:solidFill>
                <a:effectLst/>
                <a:latin typeface="+mn-lt"/>
                <a:ea typeface="+mn-ea"/>
                <a:cs typeface="+mn-cs"/>
              </a:rPr>
              <a:t>‘to create a better everyday life for the many people’  suggests that people and the environment at the forefront of the aims and objectives. (IKEA; 2019). Their concept ensures that their user/consumer base is extremely broad and opens them up within the marketplace to consumers from every type of household, every age group, with every level of income, from all backgrounds and walks of life.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Due to the fact that organisations exist within the wider environment and not merely in isolation, organisational context is influenced and determined by internal and external factors. These factors can have a positive or negative influence in the organisation’s aims and objectives. Due to the fast paced and ever-changing environment that organisations exist in, if internal and external factors can be dealt with by the organisation then they are more likely to succeed. (ISO; 2018). An appropriate implementation strategy can be created by the organisation to deal with any internal and external factors that may arise.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a:t>
            </a:r>
            <a:r>
              <a:rPr lang="en-GB" sz="1200" kern="1200" dirty="0">
                <a:solidFill>
                  <a:schemeClr val="tx1"/>
                </a:solidFill>
                <a:effectLst/>
                <a:latin typeface="+mn-lt"/>
                <a:ea typeface="+mn-ea"/>
                <a:cs typeface="+mn-cs"/>
              </a:rPr>
              <a:t>SWOT Analysis and a PESTLE Analysis are two methods used which address internal and external environment factors that may affect an organisation. Internal factors relate to the environment that is internal to the organisation and which the organisation has a level of control over and external factors relate to the organisations external environment which are outside of the organisation’s control.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Mageplaza</a:t>
            </a:r>
            <a:r>
              <a:rPr lang="en-US" sz="1200" kern="1200" dirty="0">
                <a:solidFill>
                  <a:schemeClr val="tx1"/>
                </a:solidFill>
                <a:effectLst/>
                <a:latin typeface="+mn-lt"/>
                <a:ea typeface="+mn-ea"/>
                <a:cs typeface="+mn-cs"/>
              </a:rPr>
              <a:t>; 2020).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6</a:t>
            </a:fld>
            <a:endParaRPr lang="en-US" dirty="0"/>
          </a:p>
        </p:txBody>
      </p:sp>
    </p:spTree>
    <p:extLst>
      <p:ext uri="{BB962C8B-B14F-4D97-AF65-F5344CB8AC3E}">
        <p14:creationId xmlns:p14="http://schemas.microsoft.com/office/powerpoint/2010/main" val="3699830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Organisational culture is a unique identity that relates to the organisation in connection with its values, beliefs, expectations, assumptions and philosophy and the culture is dependant upon how these elements come together to contribute to the overall running of the organisation. (Business Dictionary; 2020). It can also be described as the way in which the organisation portrays itself in terms of its self-image, its internal workings, they way it interacts with the environment externally and its objectives and/or future expectations. (Business Dictionary; 2020).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Simply put, organisational culture defines the way in which an organisation conducts business, how it treats and interacts with its employees and customers and how employees of the organisation behave and interact with each other as well as the way particular activities are undertaken within the organisation. These factors combined, create the entire ethos (or culture) of the organisation.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Organisational culture cannot exist without people. It has a major influence on a successful working environment due to the fact that it’s main focus is on how the people within the organisation itself share attitudes, beliefs and customs and how these are developed over a period of time. Organisational culture can affect performance and productivity within an organisation and can impact on the success or failure of a project.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People are fundamental to the culture of an organisation and again, this aligns with the beliefs of Peter Drucker who believed that the interactions and relationships built within the workplace determine the success of the organisation. (Webb; 2019).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C900A82-9926-4DBA-8BA5-A22EEB8ACF8E}" type="slidenum">
              <a:rPr lang="en-US" smtClean="0"/>
              <a:t>7</a:t>
            </a:fld>
            <a:endParaRPr lang="en-US" dirty="0"/>
          </a:p>
        </p:txBody>
      </p:sp>
    </p:spTree>
    <p:extLst>
      <p:ext uri="{BB962C8B-B14F-4D97-AF65-F5344CB8AC3E}">
        <p14:creationId xmlns:p14="http://schemas.microsoft.com/office/powerpoint/2010/main" val="37183134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kern="1200" dirty="0">
                <a:solidFill>
                  <a:schemeClr val="tx1"/>
                </a:solidFill>
                <a:effectLst/>
                <a:latin typeface="+mn-lt"/>
                <a:ea typeface="+mn-ea"/>
                <a:cs typeface="+mn-cs"/>
              </a:rPr>
              <a:t>Edgar Henry Schein was a well respected professor who studied organisational culture extensively, his model was developed from his beliefs that organisational culture is created over a period of time, over which employees respond to changes, the way in which they deal with the environment external to the organisation and how they manage to solve any problems they come across. (MSG; 2020). Due to the fast paced environment that we live in, organisational culture is dynamic and ever changing so it is important that employees within an organisation are able to adapt and use past experiences as learning opportunities in order to progress, grow and ensure the organisation succeeds. </a:t>
            </a:r>
          </a:p>
          <a:p>
            <a:pPr fontAlgn="base"/>
            <a:endParaRPr lang="en-GB" sz="1200" kern="1200" dirty="0">
              <a:solidFill>
                <a:schemeClr val="tx1"/>
              </a:solidFill>
              <a:effectLst/>
              <a:latin typeface="+mn-lt"/>
              <a:ea typeface="+mn-ea"/>
              <a:cs typeface="+mn-cs"/>
            </a:endParaRPr>
          </a:p>
          <a:p>
            <a:pPr fontAlgn="base"/>
            <a:r>
              <a:rPr lang="en-GB" sz="1200" kern="1200" dirty="0">
                <a:solidFill>
                  <a:schemeClr val="tx1"/>
                </a:solidFill>
                <a:effectLst/>
                <a:latin typeface="+mn-lt"/>
                <a:ea typeface="+mn-ea"/>
                <a:cs typeface="+mn-cs"/>
              </a:rPr>
              <a:t>Schein’s Organisational Culture Model is depicted in the form of an iceberg and is broken up into three levels, the level above the water are the things that can easily be seen and below the water are the things that we are less able to see. </a:t>
            </a:r>
          </a:p>
          <a:p>
            <a:pPr fontAlgn="base"/>
            <a:endParaRPr lang="en-GB" sz="1200" kern="1200" dirty="0">
              <a:solidFill>
                <a:schemeClr val="tx1"/>
              </a:solidFill>
              <a:effectLst/>
              <a:latin typeface="+mn-lt"/>
              <a:ea typeface="+mn-ea"/>
              <a:cs typeface="+mn-cs"/>
            </a:endParaRPr>
          </a:p>
          <a:p>
            <a:pPr fontAlgn="base"/>
            <a:r>
              <a:rPr lang="en-GB" sz="1200" kern="1200" dirty="0">
                <a:solidFill>
                  <a:schemeClr val="tx1"/>
                </a:solidFill>
                <a:effectLst/>
                <a:latin typeface="+mn-lt"/>
                <a:ea typeface="+mn-ea"/>
                <a:cs typeface="+mn-cs"/>
              </a:rPr>
              <a:t>The levels are described in more detail below. </a:t>
            </a:r>
          </a:p>
          <a:p>
            <a:pPr fontAlgn="base"/>
            <a:r>
              <a:rPr lang="en-GB" sz="1200" kern="1200" dirty="0">
                <a:solidFill>
                  <a:schemeClr val="tx1"/>
                </a:solidFill>
                <a:effectLst/>
                <a:latin typeface="+mn-lt"/>
                <a:ea typeface="+mn-ea"/>
                <a:cs typeface="+mn-cs"/>
              </a:rPr>
              <a:t> </a:t>
            </a:r>
          </a:p>
          <a:p>
            <a:pPr lvl="0" fontAlgn="base"/>
            <a:r>
              <a:rPr lang="en-GB" sz="1200" b="1" kern="1200" dirty="0">
                <a:solidFill>
                  <a:schemeClr val="tx1"/>
                </a:solidFill>
                <a:effectLst/>
                <a:latin typeface="+mn-lt"/>
                <a:ea typeface="+mn-ea"/>
                <a:cs typeface="+mn-cs"/>
              </a:rPr>
              <a:t>1.</a:t>
            </a:r>
            <a:r>
              <a:rPr lang="en-GB" sz="1200" b="1" u="sng" kern="1200" dirty="0">
                <a:solidFill>
                  <a:schemeClr val="tx1"/>
                </a:solidFill>
                <a:effectLst/>
                <a:latin typeface="+mn-lt"/>
                <a:ea typeface="+mn-ea"/>
                <a:cs typeface="+mn-cs"/>
              </a:rPr>
              <a:t> </a:t>
            </a:r>
            <a:r>
              <a:rPr lang="en-GB" sz="1200" b="1" u="sng" kern="1200" dirty="0" err="1">
                <a:solidFill>
                  <a:schemeClr val="tx1"/>
                </a:solidFill>
                <a:effectLst/>
                <a:latin typeface="+mn-lt"/>
                <a:ea typeface="+mn-ea"/>
                <a:cs typeface="+mn-cs"/>
              </a:rPr>
              <a:t>Artifacts</a:t>
            </a:r>
            <a:endParaRPr lang="en-GB" sz="1200" kern="1200" dirty="0">
              <a:solidFill>
                <a:schemeClr val="tx1"/>
              </a:solidFill>
              <a:effectLst/>
              <a:latin typeface="+mn-lt"/>
              <a:ea typeface="+mn-ea"/>
              <a:cs typeface="+mn-cs"/>
            </a:endParaRPr>
          </a:p>
          <a:p>
            <a:pPr fontAlgn="base"/>
            <a:r>
              <a:rPr lang="en-GB" sz="1200" kern="1200" dirty="0">
                <a:solidFill>
                  <a:schemeClr val="tx1"/>
                </a:solidFill>
                <a:effectLst/>
                <a:latin typeface="+mn-lt"/>
                <a:ea typeface="+mn-ea"/>
                <a:cs typeface="+mn-cs"/>
              </a:rPr>
              <a:t>These consist of characteristics of an organisation that can easily be seen, observed, heard and felt by individuals. These can include things such as dress code or uniform for employees within the organisation, employee behaviour or the lay out or structure of the furniture or facilities. These are considered extremely important to the culture of the organisation. (MSG; 2020). </a:t>
            </a:r>
          </a:p>
          <a:p>
            <a:pPr fontAlgn="base"/>
            <a:r>
              <a:rPr lang="en-GB" sz="1200" kern="1200" dirty="0">
                <a:solidFill>
                  <a:schemeClr val="tx1"/>
                </a:solidFill>
                <a:effectLst/>
                <a:latin typeface="+mn-lt"/>
                <a:ea typeface="+mn-ea"/>
                <a:cs typeface="+mn-cs"/>
              </a:rPr>
              <a:t> </a:t>
            </a:r>
          </a:p>
          <a:p>
            <a:pPr lvl="0" fontAlgn="base"/>
            <a:r>
              <a:rPr lang="en-GB" sz="1200" b="1" kern="1200" dirty="0">
                <a:solidFill>
                  <a:schemeClr val="tx1"/>
                </a:solidFill>
                <a:effectLst/>
                <a:latin typeface="+mn-lt"/>
                <a:ea typeface="+mn-ea"/>
                <a:cs typeface="+mn-cs"/>
              </a:rPr>
              <a:t>2. </a:t>
            </a:r>
            <a:r>
              <a:rPr lang="en-GB" sz="1200" b="1" u="sng" kern="1200" dirty="0">
                <a:solidFill>
                  <a:schemeClr val="tx1"/>
                </a:solidFill>
                <a:effectLst/>
                <a:latin typeface="+mn-lt"/>
                <a:ea typeface="+mn-ea"/>
                <a:cs typeface="+mn-cs"/>
              </a:rPr>
              <a:t>Beliefs, Values &amp; Attitudes</a:t>
            </a:r>
            <a:endParaRPr lang="en-GB" sz="1200" u="sng" kern="1200" dirty="0">
              <a:solidFill>
                <a:schemeClr val="tx1"/>
              </a:solidFill>
              <a:effectLst/>
              <a:latin typeface="+mn-lt"/>
              <a:ea typeface="+mn-ea"/>
              <a:cs typeface="+mn-cs"/>
            </a:endParaRPr>
          </a:p>
          <a:p>
            <a:pPr fontAlgn="base"/>
            <a:endParaRPr lang="en-GB" sz="1200" kern="1200" dirty="0">
              <a:solidFill>
                <a:schemeClr val="tx1"/>
              </a:solidFill>
              <a:effectLst/>
              <a:latin typeface="+mn-lt"/>
              <a:ea typeface="+mn-ea"/>
              <a:cs typeface="+mn-cs"/>
            </a:endParaRPr>
          </a:p>
          <a:p>
            <a:pPr fontAlgn="base"/>
            <a:r>
              <a:rPr lang="en-GB" sz="1200" kern="1200" dirty="0">
                <a:solidFill>
                  <a:schemeClr val="tx1"/>
                </a:solidFill>
                <a:effectLst/>
                <a:latin typeface="+mn-lt"/>
                <a:ea typeface="+mn-ea"/>
                <a:cs typeface="+mn-cs"/>
              </a:rPr>
              <a:t>Within this level are some characteristics that can’t be seen quite as easily. These characteristics include the organisations vision/mission and/or the reason why they do what they do and these have an influence on the way the organisation behaves.</a:t>
            </a:r>
          </a:p>
          <a:p>
            <a:pPr fontAlgn="base"/>
            <a:endParaRPr lang="en-GB" sz="1200" kern="1200" dirty="0">
              <a:solidFill>
                <a:schemeClr val="tx1"/>
              </a:solidFill>
              <a:effectLst/>
              <a:latin typeface="+mn-lt"/>
              <a:ea typeface="+mn-ea"/>
              <a:cs typeface="+mn-cs"/>
            </a:endParaRPr>
          </a:p>
          <a:p>
            <a:pPr lvl="0" fontAlgn="base"/>
            <a:r>
              <a:rPr lang="en-GB" sz="1200" b="1" u="none" kern="1200" dirty="0">
                <a:solidFill>
                  <a:schemeClr val="tx1"/>
                </a:solidFill>
                <a:effectLst/>
                <a:latin typeface="+mn-lt"/>
                <a:ea typeface="+mn-ea"/>
                <a:cs typeface="+mn-cs"/>
              </a:rPr>
              <a:t>3. </a:t>
            </a:r>
            <a:r>
              <a:rPr lang="en-GB" sz="1200" b="1" u="sng" kern="1200" dirty="0">
                <a:solidFill>
                  <a:schemeClr val="tx1"/>
                </a:solidFill>
                <a:effectLst/>
                <a:latin typeface="+mn-lt"/>
                <a:ea typeface="+mn-ea"/>
                <a:cs typeface="+mn-cs"/>
              </a:rPr>
              <a:t>Basic Assumptions</a:t>
            </a:r>
            <a:endParaRPr lang="en-GB" sz="1200" u="sng" kern="1200" dirty="0">
              <a:solidFill>
                <a:schemeClr val="tx1"/>
              </a:solidFill>
              <a:effectLst/>
              <a:latin typeface="+mn-lt"/>
              <a:ea typeface="+mn-ea"/>
              <a:cs typeface="+mn-cs"/>
            </a:endParaRPr>
          </a:p>
          <a:p>
            <a:pPr fontAlgn="base"/>
            <a:r>
              <a:rPr lang="en-GB" sz="1200" kern="1200" dirty="0">
                <a:solidFill>
                  <a:schemeClr val="tx1"/>
                </a:solidFill>
                <a:effectLst/>
                <a:latin typeface="+mn-lt"/>
                <a:ea typeface="+mn-ea"/>
                <a:cs typeface="+mn-cs"/>
              </a:rPr>
              <a:t>This levels includes the organisation’s perceptions, the way the organisation does things, the reason they do it and whether or not it makes sense in connection with their beliefs, values and attitudes. This level is much more difficult to determine as there is quite often an underlying reason as to why and how the organisation got to where they are currently. (</a:t>
            </a:r>
            <a:r>
              <a:rPr lang="en-GB" sz="1200" kern="1200" dirty="0" err="1">
                <a:solidFill>
                  <a:schemeClr val="tx1"/>
                </a:solidFill>
                <a:effectLst/>
                <a:latin typeface="+mn-lt"/>
                <a:ea typeface="+mn-ea"/>
                <a:cs typeface="+mn-cs"/>
              </a:rPr>
              <a:t>HumberEDU</a:t>
            </a:r>
            <a:r>
              <a:rPr lang="en-GB" sz="1200" kern="1200" dirty="0">
                <a:solidFill>
                  <a:schemeClr val="tx1"/>
                </a:solidFill>
                <a:effectLst/>
                <a:latin typeface="+mn-lt"/>
                <a:ea typeface="+mn-ea"/>
                <a:cs typeface="+mn-cs"/>
              </a:rPr>
              <a:t>; 2015).   </a:t>
            </a:r>
          </a:p>
          <a:p>
            <a:pPr fontAlgn="base"/>
            <a:endParaRPr lang="en-GB" sz="1200" kern="1200" dirty="0">
              <a:solidFill>
                <a:schemeClr val="tx1"/>
              </a:solidFill>
              <a:effectLst/>
              <a:latin typeface="+mn-lt"/>
              <a:ea typeface="+mn-ea"/>
              <a:cs typeface="+mn-cs"/>
            </a:endParaRPr>
          </a:p>
          <a:p>
            <a:pPr fontAlgn="base"/>
            <a:r>
              <a:rPr lang="en-GB" sz="1200" kern="1200" dirty="0">
                <a:solidFill>
                  <a:schemeClr val="tx1"/>
                </a:solidFill>
                <a:effectLst/>
                <a:latin typeface="+mn-lt"/>
                <a:ea typeface="+mn-ea"/>
                <a:cs typeface="+mn-cs"/>
              </a:rPr>
              <a:t>This model was an extremely useful tool when I came to researching my chosen organisation for assignment 1, which was IKEA. I was able to actually break my research down into the three sections (or levels), which I found extremely helpful. </a:t>
            </a:r>
          </a:p>
          <a:p>
            <a:pPr fontAlgn="base"/>
            <a:endParaRPr lang="en-GB" sz="1200" kern="1200" dirty="0">
              <a:solidFill>
                <a:schemeClr val="tx1"/>
              </a:solidFill>
              <a:effectLst/>
              <a:latin typeface="+mn-lt"/>
              <a:ea typeface="+mn-ea"/>
              <a:cs typeface="+mn-cs"/>
            </a:endParaRPr>
          </a:p>
          <a:p>
            <a:pPr fontAlgn="base"/>
            <a:r>
              <a:rPr lang="en-GB" sz="1200" kern="1200" dirty="0">
                <a:solidFill>
                  <a:schemeClr val="tx1"/>
                </a:solidFill>
                <a:effectLst/>
                <a:latin typeface="+mn-lt"/>
                <a:ea typeface="+mn-ea"/>
                <a:cs typeface="+mn-cs"/>
              </a:rPr>
              <a:t>I was able to break down my findings into the three levels: - </a:t>
            </a:r>
          </a:p>
          <a:p>
            <a:pPr fontAlgn="base"/>
            <a:endParaRPr lang="en-GB" sz="1200" b="1" u="sng" kern="1200" dirty="0">
              <a:solidFill>
                <a:schemeClr val="tx1"/>
              </a:solidFill>
              <a:effectLst/>
              <a:latin typeface="+mn-lt"/>
              <a:ea typeface="+mn-ea"/>
              <a:cs typeface="+mn-cs"/>
            </a:endParaRPr>
          </a:p>
          <a:p>
            <a:pPr fontAlgn="base"/>
            <a:r>
              <a:rPr lang="en-GB" sz="1200" b="1" u="sng" kern="1200" dirty="0">
                <a:solidFill>
                  <a:schemeClr val="tx1"/>
                </a:solidFill>
                <a:effectLst/>
                <a:latin typeface="+mn-lt"/>
                <a:ea typeface="+mn-ea"/>
                <a:cs typeface="+mn-cs"/>
              </a:rPr>
              <a:t>1. </a:t>
            </a:r>
            <a:r>
              <a:rPr lang="en-GB" sz="1200" b="1" u="sng" kern="1200" dirty="0" err="1">
                <a:solidFill>
                  <a:schemeClr val="tx1"/>
                </a:solidFill>
                <a:effectLst/>
                <a:latin typeface="+mn-lt"/>
                <a:ea typeface="+mn-ea"/>
                <a:cs typeface="+mn-cs"/>
              </a:rPr>
              <a:t>Artifacts</a:t>
            </a:r>
            <a:r>
              <a:rPr lang="en-GB" sz="1200" b="1" u="sng" kern="1200" dirty="0">
                <a:solidFill>
                  <a:schemeClr val="tx1"/>
                </a:solidFill>
                <a:effectLst/>
                <a:latin typeface="+mn-lt"/>
                <a:ea typeface="+mn-ea"/>
                <a:cs typeface="+mn-cs"/>
              </a:rPr>
              <a:t> </a:t>
            </a:r>
          </a:p>
          <a:p>
            <a:pPr fontAlgn="base"/>
            <a:endParaRPr lang="en-GB" sz="1200" kern="1200" dirty="0">
              <a:solidFill>
                <a:schemeClr val="tx1"/>
              </a:solidFill>
              <a:effectLst/>
              <a:latin typeface="+mn-lt"/>
              <a:ea typeface="+mn-ea"/>
              <a:cs typeface="+mn-cs"/>
            </a:endParaRPr>
          </a:p>
          <a:p>
            <a:pPr marL="171450" indent="-171450" fontAlgn="base">
              <a:buFont typeface="Arial" panose="020B0604020202020204" pitchFamily="34" charset="0"/>
              <a:buChar char="•"/>
            </a:pPr>
            <a:r>
              <a:rPr lang="en-GB" sz="1200" kern="1200" dirty="0">
                <a:solidFill>
                  <a:schemeClr val="tx1"/>
                </a:solidFill>
                <a:effectLst/>
                <a:latin typeface="+mn-lt"/>
                <a:ea typeface="+mn-ea"/>
                <a:cs typeface="+mn-cs"/>
              </a:rPr>
              <a:t>All of IKEA’s employees wear a uniform, this makes them easily recognisable to customers who are using the store. </a:t>
            </a:r>
          </a:p>
          <a:p>
            <a:pPr marL="171450" indent="-171450" fontAlgn="base">
              <a:buFont typeface="Arial" panose="020B0604020202020204" pitchFamily="34" charset="0"/>
              <a:buChar char="•"/>
            </a:pPr>
            <a:r>
              <a:rPr lang="en-GB" sz="1200" kern="1200" dirty="0">
                <a:solidFill>
                  <a:schemeClr val="tx1"/>
                </a:solidFill>
                <a:effectLst/>
                <a:latin typeface="+mn-lt"/>
                <a:ea typeface="+mn-ea"/>
                <a:cs typeface="+mn-cs"/>
              </a:rPr>
              <a:t>All of IKEA’s stores are set out exactly the same – in a show room type layout and a separate warehouse area for collection of products by the customer. </a:t>
            </a:r>
          </a:p>
          <a:p>
            <a:pPr marL="171450" indent="-171450" fontAlgn="base">
              <a:buFont typeface="Arial" panose="020B0604020202020204" pitchFamily="34" charset="0"/>
              <a:buChar char="•"/>
            </a:pPr>
            <a:r>
              <a:rPr lang="en-GB" sz="1200" kern="1200" dirty="0">
                <a:solidFill>
                  <a:schemeClr val="tx1"/>
                </a:solidFill>
                <a:effectLst/>
                <a:latin typeface="+mn-lt"/>
                <a:ea typeface="+mn-ea"/>
                <a:cs typeface="+mn-cs"/>
              </a:rPr>
              <a:t>Probably most easily seen and recognisable, is their flat packed, self-assembly product range. </a:t>
            </a:r>
          </a:p>
          <a:p>
            <a:pPr marL="171450" indent="-171450" fontAlgn="base">
              <a:buFont typeface="Arial" panose="020B0604020202020204" pitchFamily="34" charset="0"/>
              <a:buChar char="•"/>
            </a:pPr>
            <a:endParaRPr lang="en-GB" sz="1200" kern="1200" dirty="0">
              <a:solidFill>
                <a:schemeClr val="tx1"/>
              </a:solidFill>
              <a:effectLst/>
              <a:latin typeface="+mn-lt"/>
              <a:ea typeface="+mn-ea"/>
              <a:cs typeface="+mn-cs"/>
            </a:endParaRPr>
          </a:p>
          <a:p>
            <a:pPr marL="0" indent="0" fontAlgn="base">
              <a:buFont typeface="Arial" panose="020B0604020202020204" pitchFamily="34" charset="0"/>
              <a:buNone/>
            </a:pPr>
            <a:r>
              <a:rPr lang="en-GB" sz="1200" b="1" u="sng" kern="1200" dirty="0">
                <a:solidFill>
                  <a:schemeClr val="tx1"/>
                </a:solidFill>
                <a:effectLst/>
                <a:latin typeface="+mn-lt"/>
                <a:ea typeface="+mn-ea"/>
                <a:cs typeface="+mn-cs"/>
              </a:rPr>
              <a:t>2. Beliefs, Values &amp; Attitudes</a:t>
            </a:r>
          </a:p>
          <a:p>
            <a:pPr fontAlgn="base"/>
            <a:endParaRPr lang="en-GB" sz="1200" kern="1200" dirty="0">
              <a:solidFill>
                <a:schemeClr val="tx1"/>
              </a:solidFill>
              <a:effectLst/>
              <a:latin typeface="+mn-lt"/>
              <a:ea typeface="+mn-ea"/>
              <a:cs typeface="+mn-cs"/>
            </a:endParaRPr>
          </a:p>
          <a:p>
            <a:pPr fontAlgn="base"/>
            <a:r>
              <a:rPr lang="en-GB" sz="1200" kern="1200" dirty="0">
                <a:solidFill>
                  <a:schemeClr val="tx1"/>
                </a:solidFill>
                <a:effectLst/>
                <a:latin typeface="+mn-lt"/>
                <a:ea typeface="+mn-ea"/>
                <a:cs typeface="+mn-cs"/>
              </a:rPr>
              <a:t>People are at the heart of IKEA’s beliefs, values and attitudes. The organisation states that it is diverse and shares ‘humanistic’ values with all who work there. (IKEA; 2019). They believe in equal status between all employees. Again, this is a nice little nod to Drucker, who believed in creating equal status within a team, this ensures everyone feels important and valued. (Webb; 2019). IKEA fully commit to the intercultural workplace ethos, they ensure their workforce includes individuals from all walks of life and they actively encourage individuality. IKEA know the importance of having employees who all have different skills and abilities, this makes for a much richer and more diverse workforce. People are fundamental to the organisational culture at IKEA. </a:t>
            </a:r>
          </a:p>
          <a:p>
            <a:pPr fontAlgn="base"/>
            <a:endParaRPr lang="en-GB" sz="1200" kern="1200" dirty="0">
              <a:solidFill>
                <a:schemeClr val="tx1"/>
              </a:solidFill>
              <a:effectLst/>
              <a:latin typeface="+mn-lt"/>
              <a:ea typeface="+mn-ea"/>
              <a:cs typeface="+mn-cs"/>
            </a:endParaRPr>
          </a:p>
          <a:p>
            <a:pPr fontAlgn="base"/>
            <a:r>
              <a:rPr lang="en-GB" sz="1200" kern="1200" dirty="0">
                <a:solidFill>
                  <a:schemeClr val="tx1"/>
                </a:solidFill>
                <a:effectLst/>
                <a:latin typeface="+mn-lt"/>
                <a:ea typeface="+mn-ea"/>
                <a:cs typeface="+mn-cs"/>
              </a:rPr>
              <a:t>IKEA’s values also encompass making a positive impact to the environment in terms of the products they offer and materials used. (IKEA; 2019). They are fully committed in terms of their Corporate Social Responsibility and inspire and encourage positive change. Sustainability is driving change in business and IKEA are fully committed to this movement. </a:t>
            </a:r>
          </a:p>
          <a:p>
            <a:pPr fontAlgn="base"/>
            <a:r>
              <a:rPr lang="en-GB" sz="1200" kern="1200" dirty="0">
                <a:solidFill>
                  <a:schemeClr val="tx1"/>
                </a:solidFill>
                <a:effectLst/>
                <a:latin typeface="+mn-lt"/>
                <a:ea typeface="+mn-ea"/>
                <a:cs typeface="+mn-cs"/>
              </a:rPr>
              <a:t> </a:t>
            </a:r>
          </a:p>
          <a:p>
            <a:pPr fontAlgn="base"/>
            <a:r>
              <a:rPr lang="en-GB" sz="1200" u="sng" kern="1200" dirty="0">
                <a:solidFill>
                  <a:schemeClr val="tx1"/>
                </a:solidFill>
                <a:effectLst/>
                <a:latin typeface="+mn-lt"/>
                <a:ea typeface="+mn-ea"/>
                <a:cs typeface="+mn-cs"/>
              </a:rPr>
              <a:t>3. Basic Assumptions</a:t>
            </a:r>
          </a:p>
          <a:p>
            <a:pPr fontAlgn="base"/>
            <a:endParaRPr lang="en-GB" sz="1200" kern="1200" dirty="0">
              <a:solidFill>
                <a:schemeClr val="tx1"/>
              </a:solidFill>
              <a:effectLst/>
              <a:latin typeface="+mn-lt"/>
              <a:ea typeface="+mn-ea"/>
              <a:cs typeface="+mn-cs"/>
            </a:endParaRPr>
          </a:p>
          <a:p>
            <a:pPr fontAlgn="base"/>
            <a:r>
              <a:rPr lang="en-GB" sz="1200" kern="1200" dirty="0">
                <a:solidFill>
                  <a:schemeClr val="tx1"/>
                </a:solidFill>
                <a:effectLst/>
                <a:latin typeface="+mn-lt"/>
                <a:ea typeface="+mn-ea"/>
                <a:cs typeface="+mn-cs"/>
              </a:rPr>
              <a:t>As stated, this level is slightly less obvious but it focuses on the actual reasons the organisation exists and why they do what they do. At IKEA, they have a nice saying, which I believe encompasses all that they are trying to achieve this is ‘to create a better everyday life for the many people’. </a:t>
            </a:r>
          </a:p>
          <a:p>
            <a:pPr fontAlgn="base"/>
            <a:endParaRPr lang="en-GB" sz="1200" kern="1200" dirty="0">
              <a:solidFill>
                <a:schemeClr val="tx1"/>
              </a:solidFill>
              <a:effectLst/>
              <a:latin typeface="+mn-lt"/>
              <a:ea typeface="+mn-ea"/>
              <a:cs typeface="+mn-cs"/>
            </a:endParaRPr>
          </a:p>
          <a:p>
            <a:pPr fontAlgn="base"/>
            <a:endParaRPr lang="en-GB" sz="1200" kern="1200" dirty="0">
              <a:solidFill>
                <a:schemeClr val="tx1"/>
              </a:solidFill>
              <a:effectLst/>
              <a:latin typeface="+mn-lt"/>
              <a:ea typeface="+mn-ea"/>
              <a:cs typeface="+mn-cs"/>
            </a:endParaRPr>
          </a:p>
          <a:p>
            <a:pPr fontAlgn="base"/>
            <a:endParaRPr lang="en-GB" sz="1200" kern="1200" dirty="0">
              <a:solidFill>
                <a:schemeClr val="tx1"/>
              </a:solidFill>
              <a:effectLst/>
              <a:latin typeface="+mn-lt"/>
              <a:ea typeface="+mn-ea"/>
              <a:cs typeface="+mn-cs"/>
            </a:endParaRPr>
          </a:p>
          <a:p>
            <a:pPr fontAlgn="base"/>
            <a:endParaRPr lang="en-GB" sz="1200" kern="1200" dirty="0">
              <a:solidFill>
                <a:schemeClr val="tx1"/>
              </a:solidFill>
              <a:effectLst/>
              <a:latin typeface="+mn-lt"/>
              <a:ea typeface="+mn-ea"/>
              <a:cs typeface="+mn-cs"/>
            </a:endParaRPr>
          </a:p>
          <a:p>
            <a:pPr fontAlgn="base"/>
            <a:endParaRPr lang="en-GB" sz="1200" kern="1200" dirty="0">
              <a:solidFill>
                <a:schemeClr val="tx1"/>
              </a:solidFill>
              <a:effectLst/>
              <a:latin typeface="+mn-lt"/>
              <a:ea typeface="+mn-ea"/>
              <a:cs typeface="+mn-cs"/>
            </a:endParaRPr>
          </a:p>
          <a:p>
            <a:pPr fontAlgn="base"/>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8</a:t>
            </a:fld>
            <a:endParaRPr lang="en-US" dirty="0"/>
          </a:p>
        </p:txBody>
      </p:sp>
    </p:spTree>
    <p:extLst>
      <p:ext uri="{BB962C8B-B14F-4D97-AF65-F5344CB8AC3E}">
        <p14:creationId xmlns:p14="http://schemas.microsoft.com/office/powerpoint/2010/main" val="42383989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term Human Resources identifies the individuals who work for a particular organisation and also the department that manages and over-sees all resources relating to the employees within the organisation. Human Resource management encompasses the management and development of all employees and its aims are to increase effectiveness through people within the organisation. (Human Resources EDU; 2020).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Human Resource Management encompasses all aspects of employee management including recruiting new employees, the training of new and current employees, dealing with employee concerns, grievances and conflicts and dealing with payment, promotions, incentives and morale boosting which together all ensure the effective operation of the organisation.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People are at the heart of Human Resource Management and its purpose is to ensure that the organisation operates in the best possible way based on employee performance.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C900A82-9926-4DBA-8BA5-A22EEB8ACF8E}" type="slidenum">
              <a:rPr lang="en-US" smtClean="0"/>
              <a:t>9</a:t>
            </a:fld>
            <a:endParaRPr lang="en-US" dirty="0"/>
          </a:p>
        </p:txBody>
      </p:sp>
    </p:spTree>
    <p:extLst>
      <p:ext uri="{BB962C8B-B14F-4D97-AF65-F5344CB8AC3E}">
        <p14:creationId xmlns:p14="http://schemas.microsoft.com/office/powerpoint/2010/main" val="16405640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HRM is extremely important when considering the fact that people are the greatest resource within an organisation and one way to ensure an organisation’s success is to look after the people within it. </a:t>
            </a:r>
          </a:p>
          <a:p>
            <a:endParaRPr lang="en-GB" dirty="0">
              <a:effectLst/>
            </a:endParaRPr>
          </a:p>
          <a:p>
            <a:r>
              <a:rPr lang="en-GB" dirty="0">
                <a:effectLst/>
              </a:rPr>
              <a:t>Employees who are treated poorly within an organisation are more likely to under perform which could influence motivation and productivity levels and in some cases, leave the organisation altogether. Employees who are treated fairly and managed well and given opportunities to help them grow and progress within the company are likely to be more productive and aid the organisation to achieving their goals and objectives. (Benstead; 2019). </a:t>
            </a:r>
          </a:p>
          <a:p>
            <a:endParaRPr lang="en-GB" dirty="0">
              <a:effectLst/>
            </a:endParaRPr>
          </a:p>
          <a:p>
            <a:r>
              <a:rPr lang="en-GB" dirty="0">
                <a:effectLst/>
              </a:rPr>
              <a:t>The culture of an organisation is influenced by HRM in terms of how it is developed, reinforced, changed and adapted. HRM covers all aspects of employee management including pay, performance, development, training, recruitment and deals with reinforcing the organisation’s values; these factors all play an important role in organisational culture which really is the heart of an organisation. (Benstead; 2019).  Without organisational culture the business cannot function. </a:t>
            </a:r>
          </a:p>
          <a:p>
            <a:endParaRPr lang="en-GB" dirty="0">
              <a:effectLst/>
            </a:endParaRPr>
          </a:p>
          <a:p>
            <a:endParaRPr lang="en-GB" dirty="0">
              <a:effectLst/>
            </a:endParaRPr>
          </a:p>
          <a:p>
            <a:endParaRPr lang="en-GB" dirty="0">
              <a:effectLst/>
            </a:endParaRPr>
          </a:p>
          <a:p>
            <a:endParaRPr lang="en-GB" dirty="0">
              <a:effectLst/>
            </a:endParaRPr>
          </a:p>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10</a:t>
            </a:fld>
            <a:endParaRPr lang="en-US" dirty="0"/>
          </a:p>
        </p:txBody>
      </p:sp>
    </p:spTree>
    <p:extLst>
      <p:ext uri="{BB962C8B-B14F-4D97-AF65-F5344CB8AC3E}">
        <p14:creationId xmlns:p14="http://schemas.microsoft.com/office/powerpoint/2010/main" val="42039981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intercultural workplace is a rather complex and diverse topic. It is highly beneficial to business in terms of employee satisfaction and wellbeing. The intercultural workplace is an inclusive, safe and positive environment where employees feel accepted and valued. It creates an environment based on mutual respect, fair equal treatment and trust, which is highly beneficial to the overall atmosphere of the workplace. It aids in relationship building which as Drucker noted is an extremely important factor in the success of an organisation. </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Organisations that fully commit themselves to creating an intercultural workplace have the benefit of creating a much broader and rich selection of skilled employees from all walks of life, all with different abilities, different backgrounds, all from different cultures and with different experiences and perceptions. This makes for a highly productive and creative workforce. </a:t>
            </a: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My findings conclude that the intercultural workplace plays a part in every aspect of the organisation including organisational culture and HRM for example. Organisational culture is very much influenced by the people within the organisation; the way in which employees react and behave towards one another and their attitudes and beliefs; these form the actual ethos of the organisation and shape the way in which it operates. </a:t>
            </a:r>
            <a:endParaRPr lang="en-US"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I have come to find that one of the most important factors, if not, THE most important factor of the intercultural workplace is people. People are fundamental in every aspect of the intercultural workplace and the success of it. Due to the fact that people are the greatest resource within an organisation, it is no surprise that Human Resources play a very important role to ensure that the organisation operates effectively and that the people within it are managed accordingly to ensure that the they get the best from them. </a:t>
            </a:r>
          </a:p>
          <a:p>
            <a:pPr algn="just"/>
            <a:endParaRPr lang="en-GB" sz="1200" kern="1200" dirty="0">
              <a:solidFill>
                <a:schemeClr val="tx1"/>
              </a:solidFill>
              <a:effectLst/>
              <a:latin typeface="+mn-lt"/>
              <a:ea typeface="+mn-ea"/>
              <a:cs typeface="+mn-cs"/>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11</a:t>
            </a:fld>
            <a:endParaRPr lang="en-US" dirty="0"/>
          </a:p>
        </p:txBody>
      </p:sp>
    </p:spTree>
    <p:extLst>
      <p:ext uri="{BB962C8B-B14F-4D97-AF65-F5344CB8AC3E}">
        <p14:creationId xmlns:p14="http://schemas.microsoft.com/office/powerpoint/2010/main" val="32738929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900A82-9926-4DBA-8BA5-A22EEB8ACF8E}" type="slidenum">
              <a:rPr lang="en-US" smtClean="0"/>
              <a:t>12</a:t>
            </a:fld>
            <a:endParaRPr lang="en-US" dirty="0"/>
          </a:p>
        </p:txBody>
      </p:sp>
    </p:spTree>
    <p:extLst>
      <p:ext uri="{BB962C8B-B14F-4D97-AF65-F5344CB8AC3E}">
        <p14:creationId xmlns:p14="http://schemas.microsoft.com/office/powerpoint/2010/main" val="2583985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E149229-E3F7-4B08-B8B0-567DB9AE2DBD}" type="datetime1">
              <a:rPr lang="en-US" smtClean="0"/>
              <a:t>4/23/2020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97140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6026DC-D31F-40BA-B49D-47D87B9BA087}" type="datetime1">
              <a:rPr lang="en-US" smtClean="0"/>
              <a:t>4/23/2020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34716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2464DF-92FB-4D4C-B2DE-15BC5F46772E}" type="datetime1">
              <a:rPr lang="en-US" smtClean="0"/>
              <a:t>4/23/2020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46573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27F1A99-F4C1-4E12-B7D3-A88A44F4EB10}" type="datetime1">
              <a:rPr lang="en-US" smtClean="0"/>
              <a:t>4/23/2020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271006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2E7458-324C-48F7-80F5-74B19E1CAFEB}" type="datetime1">
              <a:rPr lang="en-US" smtClean="0"/>
              <a:t>4/23/2020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48321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0B054C-5E05-4896-867A-8DB56A20C8AC}" type="datetime1">
              <a:rPr lang="en-US" smtClean="0"/>
              <a:t>4/23/2020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50893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94B787-46DA-4B4F-B781-E768630FCF2A}" type="datetime1">
              <a:rPr lang="en-US" smtClean="0"/>
              <a:t>4/23/2020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71564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E38CE2-82D3-4BA2-B844-E7281181CD7A}" type="datetime1">
              <a:rPr lang="en-US" smtClean="0"/>
              <a:t>4/23/2020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509246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5" name="Date Placeholder 4"/>
          <p:cNvSpPr>
            <a:spLocks noGrp="1"/>
          </p:cNvSpPr>
          <p:nvPr>
            <p:ph type="dt" sz="half" idx="10"/>
          </p:nvPr>
        </p:nvSpPr>
        <p:spPr/>
        <p:txBody>
          <a:bodyPr/>
          <a:lstStyle/>
          <a:p>
            <a:fld id="{A60FF511-91B4-4318-A9F6-BECE1367AD14}" type="datetime1">
              <a:rPr lang="en-US" smtClean="0"/>
              <a:t>4/23/2020</a:t>
            </a:fld>
            <a:endParaRPr lang="en-US" dirty="0"/>
          </a:p>
        </p:txBody>
      </p:sp>
    </p:spTree>
    <p:extLst>
      <p:ext uri="{BB962C8B-B14F-4D97-AF65-F5344CB8AC3E}">
        <p14:creationId xmlns:p14="http://schemas.microsoft.com/office/powerpoint/2010/main" val="1914484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5760AF-08CF-488B-8265-5F1D88C1C64E}" type="datetime1">
              <a:rPr lang="en-US" smtClean="0"/>
              <a:t>4/23/2020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06538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D41802-9AAA-4EB8-B737-B207AD0C712F}" type="datetime1">
              <a:rPr lang="en-US" smtClean="0"/>
              <a:t>4/23/2020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685720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B27BB6-0FDA-4EDD-A5D1-79FFF12955B7}" type="datetime1">
              <a:rPr lang="en-US" smtClean="0"/>
              <a:t>4/23/2020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503059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CB08FB-4F0B-44DE-8994-0595D6ECCDCE}" type="datetime1">
              <a:rPr lang="en-US" smtClean="0"/>
              <a:t>4/23/2020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364407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9AB015-62A3-4A29-BC49-965FA4BE59CA}" type="datetime1">
              <a:rPr lang="en-US" smtClean="0"/>
              <a:t>4/23/2020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253011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A46181-5447-4050-89D3-AA326DE4DA13}" type="datetime1">
              <a:rPr lang="en-US" smtClean="0"/>
              <a:t>4/23/2020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6320579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450F08-CAEB-42BA-9362-548763B98147}" type="datetime1">
              <a:rPr lang="en-US" smtClean="0"/>
              <a:t>4/23/2020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02131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AA39CD9-90D5-49BD-B792-F7F07D136C39}" type="datetime1">
              <a:rPr lang="en-US" smtClean="0"/>
              <a:t>4/23/2020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96031001"/>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3" Type="http://schemas.microsoft.com/office/2007/relationships/media" Target="../media/media11.m4a"/><Relationship Id="rId7" Type="http://schemas.openxmlformats.org/officeDocument/2006/relationships/hyperlink" Target="https://blog.teamwork.com/project-management-for-universities/" TargetMode="Externa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notesSlide" Target="../notesSlides/notesSlide10.xml"/><Relationship Id="rId5" Type="http://schemas.openxmlformats.org/officeDocument/2006/relationships/slideLayout" Target="../slideLayouts/slideLayout2.xml"/><Relationship Id="rId4" Type="http://schemas.openxmlformats.org/officeDocument/2006/relationships/audio" Target="../media/media11.m4a"/><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hyperlink" Target="http://isoupdate.com/resources/context-of-the-organization/" TargetMode="External"/><Relationship Id="rId13" Type="http://schemas.openxmlformats.org/officeDocument/2006/relationships/hyperlink" Target="https://keithwebb.com/peter-drucker-important-thing-communication/" TargetMode="External"/><Relationship Id="rId3" Type="http://schemas.openxmlformats.org/officeDocument/2006/relationships/hyperlink" Target="https://www.breathehr.com/blog/why-is-human-resources-important" TargetMode="External"/><Relationship Id="rId7" Type="http://schemas.openxmlformats.org/officeDocument/2006/relationships/hyperlink" Target="https://www.ikea.com/ms/en_JP/about_ikea/the_ikea_way/history/1940_1950.html" TargetMode="External"/><Relationship Id="rId12" Type="http://schemas.openxmlformats.org/officeDocument/2006/relationships/hyperlink" Target="https://advisera.com/9001academy/knowledgebase/how-to-identify-the-context-of-the-organization-in-iso-90012015/"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youtube.com/watch?v=cjziCs-R2S4&amp;feature=emb_title" TargetMode="External"/><Relationship Id="rId11" Type="http://schemas.openxmlformats.org/officeDocument/2006/relationships/hyperlink" Target="https://smallbusiness.chron.com/types-intercultural-issues-workplace-17790.html" TargetMode="External"/><Relationship Id="rId5" Type="http://schemas.openxmlformats.org/officeDocument/2006/relationships/hyperlink" Target="https://www.humanresourcesedu.org/what-is-human-resources/" TargetMode="External"/><Relationship Id="rId10" Type="http://schemas.openxmlformats.org/officeDocument/2006/relationships/hyperlink" Target="https://www.managementstudyguide.com/edgar-schein-model.htm" TargetMode="External"/><Relationship Id="rId4" Type="http://schemas.openxmlformats.org/officeDocument/2006/relationships/hyperlink" Target="http://www.businessdictionary.com/definition/organizational-culture.html" TargetMode="External"/><Relationship Id="rId9" Type="http://schemas.openxmlformats.org/officeDocument/2006/relationships/hyperlink" Target="https://www.mageplaza.com/blog/what-are-internal-external-environmental-factors-that-affect-busines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C1D04-249B-46E2-9FAF-8DF29CC445DB}"/>
              </a:ext>
            </a:extLst>
          </p:cNvPr>
          <p:cNvSpPr>
            <a:spLocks noGrp="1"/>
          </p:cNvSpPr>
          <p:nvPr>
            <p:ph type="ctrTitle"/>
          </p:nvPr>
        </p:nvSpPr>
        <p:spPr>
          <a:xfrm>
            <a:off x="1642822" y="805912"/>
            <a:ext cx="9298982" cy="2298739"/>
          </a:xfrm>
        </p:spPr>
        <p:txBody>
          <a:bodyPr>
            <a:normAutofit fontScale="90000"/>
          </a:bodyPr>
          <a:lstStyle/>
          <a:p>
            <a:pPr algn="l"/>
            <a:r>
              <a:rPr lang="en-GB" sz="6000" dirty="0">
                <a:latin typeface="Times New Roman" panose="02020603050405020304" pitchFamily="18" charset="0"/>
                <a:cs typeface="Times New Roman" panose="02020603050405020304" pitchFamily="18" charset="0"/>
              </a:rPr>
              <a:t>The Intercultural Workplace</a:t>
            </a:r>
            <a:br>
              <a:rPr lang="en-GB" sz="6000" dirty="0">
                <a:latin typeface="Times New Roman" panose="02020603050405020304" pitchFamily="18" charset="0"/>
                <a:cs typeface="Times New Roman" panose="02020603050405020304" pitchFamily="18" charset="0"/>
              </a:rPr>
            </a:br>
            <a:r>
              <a:rPr lang="en-GB" sz="6000" dirty="0">
                <a:latin typeface="Times New Roman" panose="02020603050405020304" pitchFamily="18" charset="0"/>
                <a:cs typeface="Times New Roman" panose="02020603050405020304" pitchFamily="18" charset="0"/>
              </a:rPr>
              <a:t>Assignment 2 – Presentation  </a:t>
            </a:r>
            <a:r>
              <a:rPr lang="en-GB" sz="3600" dirty="0">
                <a:latin typeface="Times New Roman" panose="02020603050405020304" pitchFamily="18" charset="0"/>
                <a:cs typeface="Times New Roman" panose="02020603050405020304" pitchFamily="18" charset="0"/>
              </a:rPr>
              <a:t>Module Code: BMSP5002 </a:t>
            </a:r>
            <a:endParaRPr lang="en-US" sz="3600" dirty="0">
              <a:solidFill>
                <a:srgbClr val="FFFFFF"/>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728B1921-F533-4F9E-8BF6-80EC4D451D77}"/>
              </a:ext>
            </a:extLst>
          </p:cNvPr>
          <p:cNvSpPr>
            <a:spLocks noGrp="1"/>
          </p:cNvSpPr>
          <p:nvPr>
            <p:ph type="subTitle" idx="1"/>
          </p:nvPr>
        </p:nvSpPr>
        <p:spPr>
          <a:xfrm>
            <a:off x="4687590" y="3429000"/>
            <a:ext cx="5091842" cy="1186108"/>
          </a:xfrm>
        </p:spPr>
        <p:txBody>
          <a:bodyPr>
            <a:noAutofit/>
          </a:bodyPr>
          <a:lstStyle/>
          <a:p>
            <a:pPr algn="l"/>
            <a:r>
              <a:rPr lang="en-US" sz="3600" dirty="0">
                <a:solidFill>
                  <a:srgbClr val="FFFFFF">
                    <a:alpha val="70000"/>
                  </a:srgbClr>
                </a:solidFill>
                <a:latin typeface="Times New Roman" panose="02020603050405020304" pitchFamily="18" charset="0"/>
                <a:cs typeface="Times New Roman" panose="02020603050405020304" pitchFamily="18" charset="0"/>
              </a:rPr>
              <a:t>Lauren Price</a:t>
            </a:r>
          </a:p>
          <a:p>
            <a:pPr algn="l"/>
            <a:r>
              <a:rPr lang="en-US" sz="3600" dirty="0">
                <a:solidFill>
                  <a:srgbClr val="FFFFFF">
                    <a:alpha val="70000"/>
                  </a:srgbClr>
                </a:solidFill>
                <a:latin typeface="Times New Roman" panose="02020603050405020304" pitchFamily="18" charset="0"/>
                <a:cs typeface="Times New Roman" panose="02020603050405020304" pitchFamily="18" charset="0"/>
              </a:rPr>
              <a:t>Student Number: 1087244</a:t>
            </a:r>
          </a:p>
        </p:txBody>
      </p:sp>
    </p:spTree>
    <p:extLst>
      <p:ext uri="{BB962C8B-B14F-4D97-AF65-F5344CB8AC3E}">
        <p14:creationId xmlns:p14="http://schemas.microsoft.com/office/powerpoint/2010/main" val="201568009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B05E33A-76F5-4811-9A89-5CA90592ED8F}"/>
              </a:ext>
            </a:extLst>
          </p:cNvPr>
          <p:cNvSpPr>
            <a:spLocks noGrp="1"/>
          </p:cNvSpPr>
          <p:nvPr>
            <p:ph type="title"/>
          </p:nvPr>
        </p:nvSpPr>
        <p:spPr>
          <a:xfrm>
            <a:off x="892209" y="206265"/>
            <a:ext cx="8288032" cy="800135"/>
          </a:xfrm>
        </p:spPr>
        <p:txBody>
          <a:bodyPr vert="horz" lIns="91440" tIns="45720" rIns="91440" bIns="45720" rtlCol="0" anchor="b">
            <a:normAutofit fontScale="90000"/>
          </a:bodyPr>
          <a:lstStyle/>
          <a:p>
            <a:r>
              <a:rPr lang="en-US" sz="4800" dirty="0">
                <a:latin typeface="Times New Roman" panose="02020603050405020304" pitchFamily="18" charset="0"/>
                <a:cs typeface="Times New Roman" panose="02020603050405020304" pitchFamily="18" charset="0"/>
              </a:rPr>
              <a:t>Introduction </a:t>
            </a:r>
          </a:p>
        </p:txBody>
      </p:sp>
      <p:pic>
        <p:nvPicPr>
          <p:cNvPr id="7" name="Picture 6">
            <a:extLst>
              <a:ext uri="{FF2B5EF4-FFF2-40B4-BE49-F238E27FC236}">
                <a16:creationId xmlns:a16="http://schemas.microsoft.com/office/drawing/2014/main" id="{F24BE8A0-4986-4DAA-AADB-4D16CAAF029F}"/>
              </a:ext>
            </a:extLst>
          </p:cNvPr>
          <p:cNvPicPr>
            <a:picLocks noChangeAspect="1"/>
          </p:cNvPicPr>
          <p:nvPr/>
        </p:nvPicPr>
        <p:blipFill rotWithShape="1">
          <a:blip r:embed="rId5"/>
          <a:srcRect l="-1" t="1684" r="-255" b="-1358"/>
          <a:stretch/>
        </p:blipFill>
        <p:spPr>
          <a:xfrm>
            <a:off x="673768" y="1221132"/>
            <a:ext cx="8526261" cy="4389778"/>
          </a:xfrm>
          <a:prstGeom prst="rect">
            <a:avLst/>
          </a:prstGeom>
        </p:spPr>
      </p:pic>
      <p:pic>
        <p:nvPicPr>
          <p:cNvPr id="3" name="Recorded Sound">
            <a:hlinkClick r:id="" action="ppaction://media"/>
            <a:extLst>
              <a:ext uri="{FF2B5EF4-FFF2-40B4-BE49-F238E27FC236}">
                <a16:creationId xmlns:a16="http://schemas.microsoft.com/office/drawing/2014/main" id="{92778A05-FE42-44DB-9345-25D93B15186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450274595"/>
      </p:ext>
    </p:extLst>
  </p:cSld>
  <p:clrMapOvr>
    <a:masterClrMapping/>
  </p:clrMapOvr>
  <mc:AlternateContent xmlns:mc="http://schemas.openxmlformats.org/markup-compatibility/2006">
    <mc:Choice xmlns:p14="http://schemas.microsoft.com/office/powerpoint/2010/main" Requires="p14">
      <p:transition spd="slow" p14:dur="2000" advTm="29014"/>
    </mc:Choice>
    <mc:Fallback>
      <p:transition spd="slow" advTm="2901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1" presetClass="mediacall" presetSubtype="0" fill="hold" nodeType="afterEffect">
                                  <p:stCondLst>
                                    <p:cond delay="0"/>
                                  </p:stCondLst>
                                  <p:childTnLst>
                                    <p:cmd type="call" cmd="playFrom(0.0)">
                                      <p:cBhvr>
                                        <p:cTn id="10" dur="2901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F03C8-BF97-4667-BACE-DFECAA2B95C5}"/>
              </a:ext>
            </a:extLst>
          </p:cNvPr>
          <p:cNvSpPr>
            <a:spLocks noGrp="1"/>
          </p:cNvSpPr>
          <p:nvPr>
            <p:ph type="title"/>
          </p:nvPr>
        </p:nvSpPr>
        <p:spPr>
          <a:xfrm>
            <a:off x="336884" y="609600"/>
            <a:ext cx="9432758" cy="762000"/>
          </a:xfrm>
        </p:spPr>
        <p:txBody>
          <a:bodyPr>
            <a:noAutofit/>
          </a:bodyPr>
          <a:lstStyle/>
          <a:p>
            <a:r>
              <a:rPr lang="en-GB" sz="4400" dirty="0">
                <a:latin typeface="Times New Roman" panose="02020603050405020304" pitchFamily="18" charset="0"/>
                <a:cs typeface="Times New Roman" panose="02020603050405020304" pitchFamily="18" charset="0"/>
              </a:rPr>
              <a:t>What is the Inter-cultural Workplace? </a:t>
            </a:r>
          </a:p>
        </p:txBody>
      </p:sp>
      <p:sp>
        <p:nvSpPr>
          <p:cNvPr id="8" name="Oval 7">
            <a:extLst>
              <a:ext uri="{FF2B5EF4-FFF2-40B4-BE49-F238E27FC236}">
                <a16:creationId xmlns:a16="http://schemas.microsoft.com/office/drawing/2014/main" id="{E988AF40-1A31-40D9-9177-BA27F56007A9}"/>
              </a:ext>
            </a:extLst>
          </p:cNvPr>
          <p:cNvSpPr/>
          <p:nvPr/>
        </p:nvSpPr>
        <p:spPr>
          <a:xfrm>
            <a:off x="4479009" y="2960177"/>
            <a:ext cx="1999282" cy="18597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EAE4658F-D091-4FFF-AB2E-33894746FD06}"/>
              </a:ext>
            </a:extLst>
          </p:cNvPr>
          <p:cNvSpPr txBox="1"/>
          <p:nvPr/>
        </p:nvSpPr>
        <p:spPr>
          <a:xfrm>
            <a:off x="4676612" y="3536132"/>
            <a:ext cx="1604075" cy="707886"/>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Inter-Cultural Workplace</a:t>
            </a:r>
          </a:p>
        </p:txBody>
      </p:sp>
      <p:sp>
        <p:nvSpPr>
          <p:cNvPr id="12" name="TextBox 11">
            <a:extLst>
              <a:ext uri="{FF2B5EF4-FFF2-40B4-BE49-F238E27FC236}">
                <a16:creationId xmlns:a16="http://schemas.microsoft.com/office/drawing/2014/main" id="{9CCE2CCF-31D2-4C30-8CC1-A043CF26D32C}"/>
              </a:ext>
            </a:extLst>
          </p:cNvPr>
          <p:cNvSpPr txBox="1"/>
          <p:nvPr/>
        </p:nvSpPr>
        <p:spPr>
          <a:xfrm>
            <a:off x="497577" y="2889801"/>
            <a:ext cx="1677896" cy="646331"/>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Equal Opportunities </a:t>
            </a:r>
          </a:p>
        </p:txBody>
      </p:sp>
      <p:sp>
        <p:nvSpPr>
          <p:cNvPr id="13" name="TextBox 12">
            <a:extLst>
              <a:ext uri="{FF2B5EF4-FFF2-40B4-BE49-F238E27FC236}">
                <a16:creationId xmlns:a16="http://schemas.microsoft.com/office/drawing/2014/main" id="{690DE1AF-FFBA-4AE6-8846-BB07477E63A3}"/>
              </a:ext>
            </a:extLst>
          </p:cNvPr>
          <p:cNvSpPr txBox="1"/>
          <p:nvPr/>
        </p:nvSpPr>
        <p:spPr>
          <a:xfrm>
            <a:off x="1732684" y="1553705"/>
            <a:ext cx="1379348" cy="1200329"/>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Recognising that every individual is different</a:t>
            </a:r>
          </a:p>
        </p:txBody>
      </p:sp>
      <p:sp>
        <p:nvSpPr>
          <p:cNvPr id="14" name="TextBox 13">
            <a:extLst>
              <a:ext uri="{FF2B5EF4-FFF2-40B4-BE49-F238E27FC236}">
                <a16:creationId xmlns:a16="http://schemas.microsoft.com/office/drawing/2014/main" id="{E4AF31C7-1A26-4B8F-88CE-284850847072}"/>
              </a:ext>
            </a:extLst>
          </p:cNvPr>
          <p:cNvSpPr txBox="1"/>
          <p:nvPr/>
        </p:nvSpPr>
        <p:spPr>
          <a:xfrm>
            <a:off x="3518931" y="1505505"/>
            <a:ext cx="1534332" cy="1200329"/>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Race, gender, religion, sexual orientation</a:t>
            </a:r>
          </a:p>
        </p:txBody>
      </p:sp>
      <p:sp>
        <p:nvSpPr>
          <p:cNvPr id="15" name="TextBox 14">
            <a:extLst>
              <a:ext uri="{FF2B5EF4-FFF2-40B4-BE49-F238E27FC236}">
                <a16:creationId xmlns:a16="http://schemas.microsoft.com/office/drawing/2014/main" id="{CD52C73D-C61A-40A2-9DEC-9D4FA66235CE}"/>
              </a:ext>
            </a:extLst>
          </p:cNvPr>
          <p:cNvSpPr txBox="1"/>
          <p:nvPr/>
        </p:nvSpPr>
        <p:spPr>
          <a:xfrm>
            <a:off x="8655649" y="3601869"/>
            <a:ext cx="1441343" cy="646331"/>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Equality for all</a:t>
            </a:r>
          </a:p>
        </p:txBody>
      </p:sp>
      <p:sp>
        <p:nvSpPr>
          <p:cNvPr id="16" name="TextBox 15">
            <a:extLst>
              <a:ext uri="{FF2B5EF4-FFF2-40B4-BE49-F238E27FC236}">
                <a16:creationId xmlns:a16="http://schemas.microsoft.com/office/drawing/2014/main" id="{D9ABE495-F710-4B74-B8EB-9726B0DBC409}"/>
              </a:ext>
            </a:extLst>
          </p:cNvPr>
          <p:cNvSpPr txBox="1"/>
          <p:nvPr/>
        </p:nvSpPr>
        <p:spPr>
          <a:xfrm>
            <a:off x="2605650" y="5105792"/>
            <a:ext cx="1999282" cy="1477328"/>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Respecting every individual by understanding and appreciating  their differences </a:t>
            </a:r>
          </a:p>
        </p:txBody>
      </p:sp>
      <p:sp>
        <p:nvSpPr>
          <p:cNvPr id="17" name="TextBox 16">
            <a:extLst>
              <a:ext uri="{FF2B5EF4-FFF2-40B4-BE49-F238E27FC236}">
                <a16:creationId xmlns:a16="http://schemas.microsoft.com/office/drawing/2014/main" id="{208A8FB6-89DD-453F-A19F-FC77A94EB927}"/>
              </a:ext>
            </a:extLst>
          </p:cNvPr>
          <p:cNvSpPr txBox="1"/>
          <p:nvPr/>
        </p:nvSpPr>
        <p:spPr>
          <a:xfrm>
            <a:off x="6280687" y="1293697"/>
            <a:ext cx="2220136" cy="1754326"/>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Protected characteristics such as gender, age, religion, race, sexual orientation, pregnancy/maternity</a:t>
            </a:r>
          </a:p>
        </p:txBody>
      </p:sp>
      <p:sp>
        <p:nvSpPr>
          <p:cNvPr id="18" name="TextBox 17">
            <a:extLst>
              <a:ext uri="{FF2B5EF4-FFF2-40B4-BE49-F238E27FC236}">
                <a16:creationId xmlns:a16="http://schemas.microsoft.com/office/drawing/2014/main" id="{37152023-B678-4A86-98A5-1EB048083B44}"/>
              </a:ext>
            </a:extLst>
          </p:cNvPr>
          <p:cNvSpPr txBox="1"/>
          <p:nvPr/>
        </p:nvSpPr>
        <p:spPr>
          <a:xfrm>
            <a:off x="6883080" y="5844456"/>
            <a:ext cx="1615699" cy="646331"/>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Respecting boundaries</a:t>
            </a:r>
          </a:p>
        </p:txBody>
      </p:sp>
      <p:sp>
        <p:nvSpPr>
          <p:cNvPr id="20" name="TextBox 19">
            <a:extLst>
              <a:ext uri="{FF2B5EF4-FFF2-40B4-BE49-F238E27FC236}">
                <a16:creationId xmlns:a16="http://schemas.microsoft.com/office/drawing/2014/main" id="{D287F22A-1D18-4228-A739-38C7E882B263}"/>
              </a:ext>
            </a:extLst>
          </p:cNvPr>
          <p:cNvSpPr txBox="1"/>
          <p:nvPr/>
        </p:nvSpPr>
        <p:spPr>
          <a:xfrm>
            <a:off x="8617665" y="1272597"/>
            <a:ext cx="1270863" cy="1200329"/>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Protected by the Equality Act</a:t>
            </a:r>
          </a:p>
        </p:txBody>
      </p:sp>
      <p:sp>
        <p:nvSpPr>
          <p:cNvPr id="21" name="TextBox 20">
            <a:extLst>
              <a:ext uri="{FF2B5EF4-FFF2-40B4-BE49-F238E27FC236}">
                <a16:creationId xmlns:a16="http://schemas.microsoft.com/office/drawing/2014/main" id="{2089EEF8-4564-4AB2-A594-24988E7490D4}"/>
              </a:ext>
            </a:extLst>
          </p:cNvPr>
          <p:cNvSpPr txBox="1"/>
          <p:nvPr/>
        </p:nvSpPr>
        <p:spPr>
          <a:xfrm>
            <a:off x="472609" y="4685001"/>
            <a:ext cx="1908876" cy="646331"/>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Communicating </a:t>
            </a:r>
            <a:r>
              <a:rPr lang="en-GB" dirty="0" err="1">
                <a:latin typeface="Times New Roman" panose="02020603050405020304" pitchFamily="18" charset="0"/>
                <a:cs typeface="Times New Roman" panose="02020603050405020304" pitchFamily="18" charset="0"/>
              </a:rPr>
              <a:t>inc.</a:t>
            </a:r>
            <a:r>
              <a:rPr lang="en-GB" dirty="0">
                <a:latin typeface="Times New Roman" panose="02020603050405020304" pitchFamily="18" charset="0"/>
                <a:cs typeface="Times New Roman" panose="02020603050405020304" pitchFamily="18" charset="0"/>
              </a:rPr>
              <a:t> listening</a:t>
            </a:r>
          </a:p>
        </p:txBody>
      </p:sp>
      <p:sp>
        <p:nvSpPr>
          <p:cNvPr id="22" name="TextBox 21">
            <a:extLst>
              <a:ext uri="{FF2B5EF4-FFF2-40B4-BE49-F238E27FC236}">
                <a16:creationId xmlns:a16="http://schemas.microsoft.com/office/drawing/2014/main" id="{78F59AEB-E844-4473-9577-56C6D72E03AC}"/>
              </a:ext>
            </a:extLst>
          </p:cNvPr>
          <p:cNvSpPr txBox="1"/>
          <p:nvPr/>
        </p:nvSpPr>
        <p:spPr>
          <a:xfrm>
            <a:off x="10009458" y="1528619"/>
            <a:ext cx="1441343" cy="2031325"/>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Being able to facilitate everyone’s individual needs within the workplace</a:t>
            </a:r>
          </a:p>
        </p:txBody>
      </p:sp>
      <p:sp>
        <p:nvSpPr>
          <p:cNvPr id="23" name="TextBox 22">
            <a:extLst>
              <a:ext uri="{FF2B5EF4-FFF2-40B4-BE49-F238E27FC236}">
                <a16:creationId xmlns:a16="http://schemas.microsoft.com/office/drawing/2014/main" id="{435591D8-4DB1-4095-8E63-DFDD5AB6ECEC}"/>
              </a:ext>
            </a:extLst>
          </p:cNvPr>
          <p:cNvSpPr txBox="1"/>
          <p:nvPr/>
        </p:nvSpPr>
        <p:spPr>
          <a:xfrm>
            <a:off x="6823195" y="4311956"/>
            <a:ext cx="1615699" cy="923330"/>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Resolving conflict &amp; differences</a:t>
            </a:r>
          </a:p>
        </p:txBody>
      </p:sp>
      <p:sp>
        <p:nvSpPr>
          <p:cNvPr id="24" name="TextBox 23">
            <a:extLst>
              <a:ext uri="{FF2B5EF4-FFF2-40B4-BE49-F238E27FC236}">
                <a16:creationId xmlns:a16="http://schemas.microsoft.com/office/drawing/2014/main" id="{F49B2311-4438-4809-A520-1334864147F5}"/>
              </a:ext>
            </a:extLst>
          </p:cNvPr>
          <p:cNvSpPr txBox="1"/>
          <p:nvPr/>
        </p:nvSpPr>
        <p:spPr>
          <a:xfrm>
            <a:off x="5081710" y="5290458"/>
            <a:ext cx="1569205" cy="1477328"/>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Treating everyone as an individual with equality and diversity </a:t>
            </a:r>
          </a:p>
        </p:txBody>
      </p:sp>
      <p:sp>
        <p:nvSpPr>
          <p:cNvPr id="25" name="TextBox 24">
            <a:extLst>
              <a:ext uri="{FF2B5EF4-FFF2-40B4-BE49-F238E27FC236}">
                <a16:creationId xmlns:a16="http://schemas.microsoft.com/office/drawing/2014/main" id="{980A4116-A24B-4037-8B15-2EAF471CCD1C}"/>
              </a:ext>
            </a:extLst>
          </p:cNvPr>
          <p:cNvSpPr txBox="1"/>
          <p:nvPr/>
        </p:nvSpPr>
        <p:spPr>
          <a:xfrm>
            <a:off x="1232810" y="3902903"/>
            <a:ext cx="1826965"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Professionalism </a:t>
            </a:r>
          </a:p>
        </p:txBody>
      </p:sp>
      <p:sp>
        <p:nvSpPr>
          <p:cNvPr id="28" name="TextBox 27">
            <a:extLst>
              <a:ext uri="{FF2B5EF4-FFF2-40B4-BE49-F238E27FC236}">
                <a16:creationId xmlns:a16="http://schemas.microsoft.com/office/drawing/2014/main" id="{04C5D82F-9474-469F-9912-4F4D49282A2E}"/>
              </a:ext>
            </a:extLst>
          </p:cNvPr>
          <p:cNvSpPr txBox="1"/>
          <p:nvPr/>
        </p:nvSpPr>
        <p:spPr>
          <a:xfrm>
            <a:off x="8445246" y="4272235"/>
            <a:ext cx="1615699" cy="646331"/>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HR – Training Programmes</a:t>
            </a:r>
          </a:p>
        </p:txBody>
      </p:sp>
      <p:cxnSp>
        <p:nvCxnSpPr>
          <p:cNvPr id="38" name="Straight Arrow Connector 37">
            <a:extLst>
              <a:ext uri="{FF2B5EF4-FFF2-40B4-BE49-F238E27FC236}">
                <a16:creationId xmlns:a16="http://schemas.microsoft.com/office/drawing/2014/main" id="{D812D59C-0DE4-4380-AAFB-E18199343735}"/>
              </a:ext>
            </a:extLst>
          </p:cNvPr>
          <p:cNvCxnSpPr>
            <a:cxnSpLocks/>
          </p:cNvCxnSpPr>
          <p:nvPr/>
        </p:nvCxnSpPr>
        <p:spPr>
          <a:xfrm>
            <a:off x="2944678" y="2588622"/>
            <a:ext cx="1534331" cy="8180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E022D53F-D1CB-401D-A490-C8552A76363D}"/>
              </a:ext>
            </a:extLst>
          </p:cNvPr>
          <p:cNvCxnSpPr/>
          <p:nvPr/>
        </p:nvCxnSpPr>
        <p:spPr>
          <a:xfrm>
            <a:off x="4835471" y="2705834"/>
            <a:ext cx="217792" cy="2918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30FEE58A-A1BE-4A6A-868A-366B080CFC0B}"/>
              </a:ext>
            </a:extLst>
          </p:cNvPr>
          <p:cNvCxnSpPr/>
          <p:nvPr/>
        </p:nvCxnSpPr>
        <p:spPr>
          <a:xfrm>
            <a:off x="2336166" y="3406649"/>
            <a:ext cx="1949931" cy="1294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797D9B06-815F-4BDD-ADD3-72B8C1C892F8}"/>
              </a:ext>
            </a:extLst>
          </p:cNvPr>
          <p:cNvCxnSpPr>
            <a:cxnSpLocks/>
            <a:stCxn id="25" idx="3"/>
          </p:cNvCxnSpPr>
          <p:nvPr/>
        </p:nvCxnSpPr>
        <p:spPr>
          <a:xfrm>
            <a:off x="3059775" y="4087569"/>
            <a:ext cx="122632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C928D627-6E6C-4D34-9D01-B3DF7129485E}"/>
              </a:ext>
            </a:extLst>
          </p:cNvPr>
          <p:cNvCxnSpPr>
            <a:stCxn id="21" idx="3"/>
          </p:cNvCxnSpPr>
          <p:nvPr/>
        </p:nvCxnSpPr>
        <p:spPr>
          <a:xfrm flipV="1">
            <a:off x="2381485" y="4391337"/>
            <a:ext cx="2097524" cy="6168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D64FAD02-29EC-44F7-BAD5-F15FDC0093BA}"/>
              </a:ext>
            </a:extLst>
          </p:cNvPr>
          <p:cNvCxnSpPr/>
          <p:nvPr/>
        </p:nvCxnSpPr>
        <p:spPr>
          <a:xfrm flipV="1">
            <a:off x="4286097" y="4685001"/>
            <a:ext cx="390515" cy="4207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2E1FFE8C-605C-4B07-AA41-F0F7B1E0AF01}"/>
              </a:ext>
            </a:extLst>
          </p:cNvPr>
          <p:cNvCxnSpPr>
            <a:cxnSpLocks/>
            <a:stCxn id="24" idx="0"/>
          </p:cNvCxnSpPr>
          <p:nvPr/>
        </p:nvCxnSpPr>
        <p:spPr>
          <a:xfrm flipH="1" flipV="1">
            <a:off x="5735595" y="4872708"/>
            <a:ext cx="130718" cy="4177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a:extLst>
              <a:ext uri="{FF2B5EF4-FFF2-40B4-BE49-F238E27FC236}">
                <a16:creationId xmlns:a16="http://schemas.microsoft.com/office/drawing/2014/main" id="{862F2CB5-B192-41C6-ADD3-6E2E8E96ACEF}"/>
              </a:ext>
            </a:extLst>
          </p:cNvPr>
          <p:cNvCxnSpPr>
            <a:cxnSpLocks/>
          </p:cNvCxnSpPr>
          <p:nvPr/>
        </p:nvCxnSpPr>
        <p:spPr>
          <a:xfrm flipH="1" flipV="1">
            <a:off x="6478292" y="4339196"/>
            <a:ext cx="666122" cy="3231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1" name="Straight Arrow Connector 70">
            <a:extLst>
              <a:ext uri="{FF2B5EF4-FFF2-40B4-BE49-F238E27FC236}">
                <a16:creationId xmlns:a16="http://schemas.microsoft.com/office/drawing/2014/main" id="{BD8EF688-8942-44FF-B675-C7600186C953}"/>
              </a:ext>
            </a:extLst>
          </p:cNvPr>
          <p:cNvCxnSpPr>
            <a:cxnSpLocks/>
          </p:cNvCxnSpPr>
          <p:nvPr/>
        </p:nvCxnSpPr>
        <p:spPr>
          <a:xfrm flipH="1" flipV="1">
            <a:off x="6121233" y="4724447"/>
            <a:ext cx="1059021" cy="10761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C9B6E421-8BCA-4A4D-995B-22395F10B69E}"/>
              </a:ext>
            </a:extLst>
          </p:cNvPr>
          <p:cNvCxnSpPr/>
          <p:nvPr/>
        </p:nvCxnSpPr>
        <p:spPr>
          <a:xfrm flipH="1">
            <a:off x="6096000" y="2373923"/>
            <a:ext cx="554743" cy="58625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6" name="Straight Arrow Connector 75">
            <a:extLst>
              <a:ext uri="{FF2B5EF4-FFF2-40B4-BE49-F238E27FC236}">
                <a16:creationId xmlns:a16="http://schemas.microsoft.com/office/drawing/2014/main" id="{8CDE5295-8B22-4246-811C-494BE3703CC3}"/>
              </a:ext>
            </a:extLst>
          </p:cNvPr>
          <p:cNvCxnSpPr/>
          <p:nvPr/>
        </p:nvCxnSpPr>
        <p:spPr>
          <a:xfrm>
            <a:off x="8498779" y="1872761"/>
            <a:ext cx="31374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B53F54F9-451C-4A17-AF7E-95061C02F6D0}"/>
              </a:ext>
            </a:extLst>
          </p:cNvPr>
          <p:cNvCxnSpPr/>
          <p:nvPr/>
        </p:nvCxnSpPr>
        <p:spPr>
          <a:xfrm flipH="1" flipV="1">
            <a:off x="6585803" y="3902903"/>
            <a:ext cx="1853091" cy="4821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0" name="Straight Arrow Connector 79">
            <a:extLst>
              <a:ext uri="{FF2B5EF4-FFF2-40B4-BE49-F238E27FC236}">
                <a16:creationId xmlns:a16="http://schemas.microsoft.com/office/drawing/2014/main" id="{386A559D-89C5-418E-A0DC-3740E9132B5C}"/>
              </a:ext>
            </a:extLst>
          </p:cNvPr>
          <p:cNvCxnSpPr>
            <a:stCxn id="22" idx="1"/>
          </p:cNvCxnSpPr>
          <p:nvPr/>
        </p:nvCxnSpPr>
        <p:spPr>
          <a:xfrm flipH="1">
            <a:off x="6585803" y="2544282"/>
            <a:ext cx="3423655" cy="8847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2" name="Straight Arrow Connector 81">
            <a:extLst>
              <a:ext uri="{FF2B5EF4-FFF2-40B4-BE49-F238E27FC236}">
                <a16:creationId xmlns:a16="http://schemas.microsoft.com/office/drawing/2014/main" id="{730266C6-38BB-4162-ADA0-B9ECB9549F31}"/>
              </a:ext>
            </a:extLst>
          </p:cNvPr>
          <p:cNvCxnSpPr>
            <a:cxnSpLocks/>
          </p:cNvCxnSpPr>
          <p:nvPr/>
        </p:nvCxnSpPr>
        <p:spPr>
          <a:xfrm flipH="1" flipV="1">
            <a:off x="6650743" y="3657193"/>
            <a:ext cx="1848037" cy="2328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4" name="TextBox 83">
            <a:extLst>
              <a:ext uri="{FF2B5EF4-FFF2-40B4-BE49-F238E27FC236}">
                <a16:creationId xmlns:a16="http://schemas.microsoft.com/office/drawing/2014/main" id="{A4DF2577-D8E0-4E49-A0C5-F3A121DC71EE}"/>
              </a:ext>
            </a:extLst>
          </p:cNvPr>
          <p:cNvSpPr txBox="1"/>
          <p:nvPr/>
        </p:nvSpPr>
        <p:spPr>
          <a:xfrm>
            <a:off x="4835471" y="1433687"/>
            <a:ext cx="1615699" cy="646331"/>
          </a:xfrm>
          <a:prstGeom prst="rect">
            <a:avLst/>
          </a:prstGeom>
          <a:noFill/>
        </p:spPr>
        <p:txBody>
          <a:bodyPr wrap="square" rtlCol="0">
            <a:spAutoFit/>
          </a:bodyPr>
          <a:lstStyle/>
          <a:p>
            <a:pPr algn="ctr"/>
            <a:r>
              <a:rPr lang="en-GB" dirty="0">
                <a:latin typeface="Times New Roman" panose="02020603050405020304" pitchFamily="18" charset="0"/>
                <a:cs typeface="Times New Roman" panose="02020603050405020304" pitchFamily="18" charset="0"/>
              </a:rPr>
              <a:t>Emotional Intelligence</a:t>
            </a:r>
          </a:p>
        </p:txBody>
      </p:sp>
      <p:cxnSp>
        <p:nvCxnSpPr>
          <p:cNvPr id="86" name="Straight Arrow Connector 85">
            <a:extLst>
              <a:ext uri="{FF2B5EF4-FFF2-40B4-BE49-F238E27FC236}">
                <a16:creationId xmlns:a16="http://schemas.microsoft.com/office/drawing/2014/main" id="{414DD831-495F-4AE9-B1B2-095059CE7FFB}"/>
              </a:ext>
            </a:extLst>
          </p:cNvPr>
          <p:cNvCxnSpPr/>
          <p:nvPr/>
        </p:nvCxnSpPr>
        <p:spPr>
          <a:xfrm>
            <a:off x="5643320" y="2170860"/>
            <a:ext cx="0" cy="6808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3" name="Recorded Sound">
            <a:hlinkClick r:id="" action="ppaction://media"/>
            <a:extLst>
              <a:ext uri="{FF2B5EF4-FFF2-40B4-BE49-F238E27FC236}">
                <a16:creationId xmlns:a16="http://schemas.microsoft.com/office/drawing/2014/main" id="{C5EA3474-A196-4E24-AB46-36F7FEDCE7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568857019"/>
      </p:ext>
    </p:extLst>
  </p:cSld>
  <p:clrMapOvr>
    <a:masterClrMapping/>
  </p:clrMapOvr>
  <mc:AlternateContent xmlns:mc="http://schemas.openxmlformats.org/markup-compatibility/2006">
    <mc:Choice xmlns:p14="http://schemas.microsoft.com/office/powerpoint/2010/main" Requires="p14">
      <p:transition spd="slow" p14:dur="1500" advTm="66811">
        <p:split orient="vert"/>
      </p:transition>
    </mc:Choice>
    <mc:Fallback>
      <p:transition spd="slow" advTm="66811">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81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9DC0F-01DA-4F2F-AB2A-56BE8E6E0C10}"/>
              </a:ext>
            </a:extLst>
          </p:cNvPr>
          <p:cNvSpPr>
            <a:spLocks noGrp="1"/>
          </p:cNvSpPr>
          <p:nvPr>
            <p:ph type="title"/>
          </p:nvPr>
        </p:nvSpPr>
        <p:spPr/>
        <p:txBody>
          <a:bodyPr>
            <a:noAutofit/>
          </a:bodyPr>
          <a:lstStyle/>
          <a:p>
            <a:r>
              <a:rPr lang="en-GB" sz="4400" dirty="0">
                <a:latin typeface="Times New Roman" panose="02020603050405020304" pitchFamily="18" charset="0"/>
                <a:cs typeface="Times New Roman" panose="02020603050405020304" pitchFamily="18" charset="0"/>
              </a:rPr>
              <a:t>The Importance of the Inter-Cultural Workplace</a:t>
            </a:r>
          </a:p>
        </p:txBody>
      </p:sp>
      <p:pic>
        <p:nvPicPr>
          <p:cNvPr id="4" name="Content Placeholder 4" descr="A close up of a toy&#10;&#10;Description automatically generated">
            <a:extLst>
              <a:ext uri="{FF2B5EF4-FFF2-40B4-BE49-F238E27FC236}">
                <a16:creationId xmlns:a16="http://schemas.microsoft.com/office/drawing/2014/main" id="{15A14F9E-1C1B-49C6-9921-79F6D47B8991}"/>
              </a:ext>
            </a:extLst>
          </p:cNvPr>
          <p:cNvPicPr>
            <a:picLocks noGrp="1" noChangeAspect="1"/>
          </p:cNvPicPr>
          <p:nvPr>
            <p:ph idx="1"/>
          </p:nvPr>
        </p:nvPicPr>
        <p:blipFill rotWithShape="1">
          <a:blip r:embed="rId5"/>
          <a:srcRect t="10561" r="1" b="14034"/>
          <a:stretch/>
        </p:blipFill>
        <p:spPr>
          <a:xfrm>
            <a:off x="365818" y="1930400"/>
            <a:ext cx="9219700" cy="4043619"/>
          </a:xfrm>
          <a:prstGeom prst="rect">
            <a:avLst/>
          </a:prstGeom>
        </p:spPr>
      </p:pic>
      <p:pic>
        <p:nvPicPr>
          <p:cNvPr id="3" name="Recorded Sound">
            <a:hlinkClick r:id="" action="ppaction://media"/>
            <a:extLst>
              <a:ext uri="{FF2B5EF4-FFF2-40B4-BE49-F238E27FC236}">
                <a16:creationId xmlns:a16="http://schemas.microsoft.com/office/drawing/2014/main" id="{045CC687-06FB-43CD-ACDD-D359FCA2324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53665495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84852">
        <p159:morph option="byObject"/>
      </p:transition>
    </mc:Choice>
    <mc:Fallback>
      <p:transition spd="slow" advTm="8485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85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41A96-7B91-40FD-AE48-E77D2BB222C3}"/>
              </a:ext>
            </a:extLst>
          </p:cNvPr>
          <p:cNvSpPr>
            <a:spLocks noGrp="1"/>
          </p:cNvSpPr>
          <p:nvPr>
            <p:ph type="title"/>
          </p:nvPr>
        </p:nvSpPr>
        <p:spPr>
          <a:xfrm>
            <a:off x="677334" y="156237"/>
            <a:ext cx="8596668" cy="1320800"/>
          </a:xfrm>
        </p:spPr>
        <p:txBody>
          <a:bodyPr>
            <a:noAutofit/>
          </a:bodyPr>
          <a:lstStyle/>
          <a:p>
            <a:r>
              <a:rPr lang="en-GB" sz="4400" dirty="0">
                <a:latin typeface="Times New Roman" panose="02020603050405020304" pitchFamily="18" charset="0"/>
                <a:cs typeface="Times New Roman" panose="02020603050405020304" pitchFamily="18" charset="0"/>
              </a:rPr>
              <a:t>Benefits and Challenges of the Inter-cultural Workplace</a:t>
            </a:r>
          </a:p>
        </p:txBody>
      </p:sp>
      <p:sp>
        <p:nvSpPr>
          <p:cNvPr id="3" name="Content Placeholder 2">
            <a:extLst>
              <a:ext uri="{FF2B5EF4-FFF2-40B4-BE49-F238E27FC236}">
                <a16:creationId xmlns:a16="http://schemas.microsoft.com/office/drawing/2014/main" id="{6A685A31-C0B9-4C07-8DC1-B068312F186A}"/>
              </a:ext>
            </a:extLst>
          </p:cNvPr>
          <p:cNvSpPr>
            <a:spLocks noGrp="1"/>
          </p:cNvSpPr>
          <p:nvPr>
            <p:ph idx="1"/>
          </p:nvPr>
        </p:nvSpPr>
        <p:spPr>
          <a:xfrm>
            <a:off x="677334" y="1477037"/>
            <a:ext cx="8596668" cy="5063248"/>
          </a:xfrm>
        </p:spPr>
        <p:txBody>
          <a:bodyPr/>
          <a:lstStyle/>
          <a:p>
            <a:r>
              <a:rPr lang="en-GB" b="1" u="sng" dirty="0">
                <a:latin typeface="Times New Roman" panose="02020603050405020304" pitchFamily="18" charset="0"/>
                <a:cs typeface="Times New Roman" panose="02020603050405020304" pitchFamily="18" charset="0"/>
              </a:rPr>
              <a:t>Pros </a:t>
            </a:r>
          </a:p>
          <a:p>
            <a:pPr lvl="1"/>
            <a:r>
              <a:rPr lang="en-GB" dirty="0">
                <a:latin typeface="Times New Roman" panose="02020603050405020304" pitchFamily="18" charset="0"/>
                <a:cs typeface="Times New Roman" panose="02020603050405020304" pitchFamily="18" charset="0"/>
              </a:rPr>
              <a:t>Wider skillset of individuals within the organisation. </a:t>
            </a:r>
          </a:p>
          <a:p>
            <a:pPr lvl="1"/>
            <a:r>
              <a:rPr lang="en-GB" dirty="0">
                <a:latin typeface="Times New Roman" panose="02020603050405020304" pitchFamily="18" charset="0"/>
                <a:cs typeface="Times New Roman" panose="02020603050405020304" pitchFamily="18" charset="0"/>
              </a:rPr>
              <a:t>Personal growth and awareness of cultural differences and languages. </a:t>
            </a:r>
          </a:p>
          <a:p>
            <a:pPr lvl="1"/>
            <a:r>
              <a:rPr lang="en-GB" dirty="0">
                <a:latin typeface="Times New Roman" panose="02020603050405020304" pitchFamily="18" charset="0"/>
                <a:cs typeface="Times New Roman" panose="02020603050405020304" pitchFamily="18" charset="0"/>
              </a:rPr>
              <a:t>Creates open mindedness and consideration. </a:t>
            </a:r>
          </a:p>
          <a:p>
            <a:pPr lvl="1"/>
            <a:r>
              <a:rPr lang="en-GB" dirty="0">
                <a:latin typeface="Times New Roman" panose="02020603050405020304" pitchFamily="18" charset="0"/>
                <a:cs typeface="Times New Roman" panose="02020603050405020304" pitchFamily="18" charset="0"/>
              </a:rPr>
              <a:t>Experience sharing and knowledge building. </a:t>
            </a:r>
          </a:p>
          <a:p>
            <a:r>
              <a:rPr lang="en-GB" b="1" u="sng" dirty="0">
                <a:latin typeface="Times New Roman" panose="02020603050405020304" pitchFamily="18" charset="0"/>
                <a:cs typeface="Times New Roman" panose="02020603050405020304" pitchFamily="18" charset="0"/>
              </a:rPr>
              <a:t>Cons</a:t>
            </a:r>
          </a:p>
          <a:p>
            <a:pPr lvl="1"/>
            <a:r>
              <a:rPr lang="en-GB" dirty="0">
                <a:latin typeface="Times New Roman" panose="02020603050405020304" pitchFamily="18" charset="0"/>
                <a:cs typeface="Times New Roman" panose="02020603050405020304" pitchFamily="18" charset="0"/>
              </a:rPr>
              <a:t>Communication difficulties and barriers. </a:t>
            </a:r>
          </a:p>
          <a:p>
            <a:pPr lvl="1"/>
            <a:r>
              <a:rPr lang="en-GB" dirty="0">
                <a:latin typeface="Times New Roman" panose="02020603050405020304" pitchFamily="18" charset="0"/>
                <a:cs typeface="Times New Roman" panose="02020603050405020304" pitchFamily="18" charset="0"/>
              </a:rPr>
              <a:t>Discrimination within the workplace i.e. racism, sexism etc. </a:t>
            </a:r>
          </a:p>
          <a:p>
            <a:pPr lvl="1"/>
            <a:r>
              <a:rPr lang="en-GB" dirty="0">
                <a:latin typeface="Times New Roman" panose="02020603050405020304" pitchFamily="18" charset="0"/>
                <a:cs typeface="Times New Roman" panose="02020603050405020304" pitchFamily="18" charset="0"/>
              </a:rPr>
              <a:t>Unwillingness to accept differences.</a:t>
            </a:r>
          </a:p>
          <a:p>
            <a:pPr lvl="1"/>
            <a:r>
              <a:rPr lang="en-GB" dirty="0">
                <a:latin typeface="Times New Roman" panose="02020603050405020304" pitchFamily="18" charset="0"/>
                <a:cs typeface="Times New Roman" panose="02020603050405020304" pitchFamily="18" charset="0"/>
              </a:rPr>
              <a:t>Personality clashes. </a:t>
            </a:r>
          </a:p>
          <a:p>
            <a:pPr lvl="1"/>
            <a:r>
              <a:rPr lang="en-GB" dirty="0">
                <a:latin typeface="Times New Roman" panose="02020603050405020304" pitchFamily="18" charset="0"/>
                <a:cs typeface="Times New Roman" panose="02020603050405020304" pitchFamily="18" charset="0"/>
              </a:rPr>
              <a:t>Potentially too much focus placed on diversity within the workplace. </a:t>
            </a:r>
          </a:p>
          <a:p>
            <a:pPr lvl="1"/>
            <a:r>
              <a:rPr lang="en-GB" dirty="0">
                <a:latin typeface="Times New Roman" panose="02020603050405020304" pitchFamily="18" charset="0"/>
                <a:cs typeface="Times New Roman" panose="02020603050405020304" pitchFamily="18" charset="0"/>
              </a:rPr>
              <a:t>Potential to stifle open discussion. </a:t>
            </a:r>
          </a:p>
          <a:p>
            <a:pPr lvl="1"/>
            <a:r>
              <a:rPr lang="en-GB" dirty="0">
                <a:latin typeface="Times New Roman" panose="02020603050405020304" pitchFamily="18" charset="0"/>
                <a:cs typeface="Times New Roman" panose="02020603050405020304" pitchFamily="18" charset="0"/>
              </a:rPr>
              <a:t>Higher costs of training and development. </a:t>
            </a:r>
          </a:p>
          <a:p>
            <a:pPr lvl="1"/>
            <a:endParaRPr lang="en-GB" dirty="0"/>
          </a:p>
        </p:txBody>
      </p:sp>
      <p:pic>
        <p:nvPicPr>
          <p:cNvPr id="4" name="Recorded Sound">
            <a:hlinkClick r:id="" action="ppaction://media"/>
            <a:extLst>
              <a:ext uri="{FF2B5EF4-FFF2-40B4-BE49-F238E27FC236}">
                <a16:creationId xmlns:a16="http://schemas.microsoft.com/office/drawing/2014/main" id="{CA5019DB-A760-4F4C-B2C1-5ED0DBFAAAD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732309709"/>
      </p:ext>
    </p:extLst>
  </p:cSld>
  <p:clrMapOvr>
    <a:masterClrMapping/>
  </p:clrMapOvr>
  <mc:AlternateContent xmlns:mc="http://schemas.openxmlformats.org/markup-compatibility/2006">
    <mc:Choice xmlns:p14="http://schemas.microsoft.com/office/powerpoint/2010/main" Requires="p14">
      <p:transition spd="slow" p14:dur="3400" advTm="80417">
        <p14:reveal/>
      </p:transition>
    </mc:Choice>
    <mc:Fallback>
      <p:transition spd="slow" advTm="8041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4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83D1F-391E-4A15-9C61-7A219873245C}"/>
              </a:ext>
            </a:extLst>
          </p:cNvPr>
          <p:cNvSpPr>
            <a:spLocks noGrp="1"/>
          </p:cNvSpPr>
          <p:nvPr>
            <p:ph type="title"/>
          </p:nvPr>
        </p:nvSpPr>
        <p:spPr/>
        <p:txBody>
          <a:bodyPr>
            <a:normAutofit/>
          </a:bodyPr>
          <a:lstStyle/>
          <a:p>
            <a:r>
              <a:rPr lang="en-GB" sz="4800" dirty="0">
                <a:latin typeface="Times New Roman" panose="02020603050405020304" pitchFamily="18" charset="0"/>
                <a:cs typeface="Times New Roman" panose="02020603050405020304" pitchFamily="18" charset="0"/>
              </a:rPr>
              <a:t>Organisational Context</a:t>
            </a:r>
          </a:p>
        </p:txBody>
      </p:sp>
      <p:pic>
        <p:nvPicPr>
          <p:cNvPr id="5" name="Picture 4" descr="A group of people posing for the camera&#10;&#10;Description automatically generated">
            <a:extLst>
              <a:ext uri="{FF2B5EF4-FFF2-40B4-BE49-F238E27FC236}">
                <a16:creationId xmlns:a16="http://schemas.microsoft.com/office/drawing/2014/main" id="{0F583ACD-AFCE-415D-89AE-0D3202F4ECA1}"/>
              </a:ext>
            </a:extLst>
          </p:cNvPr>
          <p:cNvPicPr>
            <a:picLocks noChangeAspect="1"/>
          </p:cNvPicPr>
          <p:nvPr/>
        </p:nvPicPr>
        <p:blipFill>
          <a:blip r:embed="rId5"/>
          <a:stretch>
            <a:fillRect/>
          </a:stretch>
        </p:blipFill>
        <p:spPr>
          <a:xfrm>
            <a:off x="914400" y="1462614"/>
            <a:ext cx="7126660" cy="4785786"/>
          </a:xfrm>
          <a:prstGeom prst="rect">
            <a:avLst/>
          </a:prstGeom>
        </p:spPr>
      </p:pic>
      <p:pic>
        <p:nvPicPr>
          <p:cNvPr id="3" name="Recorded Sound">
            <a:hlinkClick r:id="" action="ppaction://media"/>
            <a:extLst>
              <a:ext uri="{FF2B5EF4-FFF2-40B4-BE49-F238E27FC236}">
                <a16:creationId xmlns:a16="http://schemas.microsoft.com/office/drawing/2014/main" id="{E0AD1BC8-D2E6-431C-8C06-21A2FBD789E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77477525"/>
      </p:ext>
    </p:extLst>
  </p:cSld>
  <p:clrMapOvr>
    <a:masterClrMapping/>
  </p:clrMapOvr>
  <p:transition spd="slow" advTm="113597">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359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 name="Group 10">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2"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3" name="Straight Connector 12">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6D7EC07-CAFA-47DE-9FE3-9EFF64E6C302}"/>
              </a:ext>
            </a:extLst>
          </p:cNvPr>
          <p:cNvSpPr>
            <a:spLocks noGrp="1"/>
          </p:cNvSpPr>
          <p:nvPr>
            <p:ph type="title"/>
          </p:nvPr>
        </p:nvSpPr>
        <p:spPr>
          <a:xfrm>
            <a:off x="5485953" y="1657391"/>
            <a:ext cx="5199197" cy="2367559"/>
          </a:xfrm>
        </p:spPr>
        <p:txBody>
          <a:bodyPr vert="horz" lIns="91440" tIns="45720" rIns="91440" bIns="45720" rtlCol="0" anchor="b">
            <a:normAutofit/>
          </a:bodyPr>
          <a:lstStyle/>
          <a:p>
            <a:pPr algn="ctr"/>
            <a:r>
              <a:rPr lang="en-US" sz="4800" dirty="0">
                <a:latin typeface="Times New Roman" panose="02020603050405020304" pitchFamily="18" charset="0"/>
                <a:cs typeface="Times New Roman" panose="02020603050405020304" pitchFamily="18" charset="0"/>
              </a:rPr>
              <a:t>Organisational Culture</a:t>
            </a:r>
          </a:p>
        </p:txBody>
      </p:sp>
      <p:pic>
        <p:nvPicPr>
          <p:cNvPr id="6" name="Picture 5" descr="A picture containing toy&#10;&#10;Description automatically generated">
            <a:extLst>
              <a:ext uri="{FF2B5EF4-FFF2-40B4-BE49-F238E27FC236}">
                <a16:creationId xmlns:a16="http://schemas.microsoft.com/office/drawing/2014/main" id="{7F8F70D5-A232-4173-BDBC-B748985E845B}"/>
              </a:ext>
            </a:extLst>
          </p:cNvPr>
          <p:cNvPicPr>
            <a:picLocks noChangeAspect="1"/>
          </p:cNvPicPr>
          <p:nvPr/>
        </p:nvPicPr>
        <p:blipFill rotWithShape="1">
          <a:blip r:embed="rId5"/>
          <a:srcRect l="5315" t="20317" r="8262" b="14774"/>
          <a:stretch/>
        </p:blipFill>
        <p:spPr>
          <a:xfrm>
            <a:off x="660875" y="1519766"/>
            <a:ext cx="5320251" cy="3809999"/>
          </a:xfrm>
          <a:prstGeom prst="rect">
            <a:avLst/>
          </a:prstGeom>
        </p:spPr>
      </p:pic>
      <p:pic>
        <p:nvPicPr>
          <p:cNvPr id="3" name="Recorded Sound">
            <a:hlinkClick r:id="" action="ppaction://media"/>
            <a:extLst>
              <a:ext uri="{FF2B5EF4-FFF2-40B4-BE49-F238E27FC236}">
                <a16:creationId xmlns:a16="http://schemas.microsoft.com/office/drawing/2014/main" id="{830A28EB-8BE1-4EEF-9ED4-C46EAE9E593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510382918"/>
      </p:ext>
    </p:extLst>
  </p:cSld>
  <p:clrMapOvr>
    <a:masterClrMapping/>
  </p:clrMapOvr>
  <p:transition spd="slow" advTm="86826">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82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7B162-71FD-47C5-B9BA-5E9D68B48029}"/>
              </a:ext>
            </a:extLst>
          </p:cNvPr>
          <p:cNvSpPr>
            <a:spLocks noGrp="1"/>
          </p:cNvSpPr>
          <p:nvPr>
            <p:ph type="title"/>
          </p:nvPr>
        </p:nvSpPr>
        <p:spPr>
          <a:xfrm>
            <a:off x="404960" y="259404"/>
            <a:ext cx="8596668" cy="1686128"/>
          </a:xfrm>
        </p:spPr>
        <p:txBody>
          <a:bodyPr>
            <a:noAutofit/>
          </a:bodyPr>
          <a:lstStyle/>
          <a:p>
            <a:pPr algn="ctr"/>
            <a:r>
              <a:rPr lang="en-US" sz="4800" dirty="0">
                <a:latin typeface="Times New Roman" panose="02020603050405020304" pitchFamily="18" charset="0"/>
                <a:cs typeface="Times New Roman" panose="02020603050405020304" pitchFamily="18" charset="0"/>
              </a:rPr>
              <a:t>Schein’s Organisational Culture Model</a:t>
            </a:r>
            <a:endParaRPr lang="en-GB" sz="4800" dirty="0">
              <a:latin typeface="Times New Roman" panose="02020603050405020304" pitchFamily="18" charset="0"/>
              <a:cs typeface="Times New Roman" panose="02020603050405020304" pitchFamily="18" charset="0"/>
            </a:endParaRPr>
          </a:p>
        </p:txBody>
      </p:sp>
      <p:pic>
        <p:nvPicPr>
          <p:cNvPr id="4" name="Content Placeholder 3" descr="C:\Users\Administrator\AppData\Local\Microsoft\Windows\Temporary Internet Files\Content.MSO\C1F49C79.tmp">
            <a:extLst>
              <a:ext uri="{FF2B5EF4-FFF2-40B4-BE49-F238E27FC236}">
                <a16:creationId xmlns:a16="http://schemas.microsoft.com/office/drawing/2014/main" id="{50C87708-2D3F-424B-81D8-022E0D9AF0EA}"/>
              </a:ext>
            </a:extLst>
          </p:cNvPr>
          <p:cNvPicPr>
            <a:picLocks noGrp="1"/>
          </p:cNvPicPr>
          <p:nvPr>
            <p:ph idx="1"/>
          </p:nvPr>
        </p:nvPicPr>
        <p:blipFill>
          <a:blip r:embed="rId5" cstate="print">
            <a:extLst>
              <a:ext uri="{28A0092B-C50C-407E-A947-70E740481C1C}">
                <a14:useLocalDpi xmlns:a14="http://schemas.microsoft.com/office/drawing/2010/main" val="0"/>
              </a:ext>
            </a:extLst>
          </a:blip>
          <a:srcRect/>
          <a:stretch>
            <a:fillRect/>
          </a:stretch>
        </p:blipFill>
        <p:spPr bwMode="auto">
          <a:xfrm>
            <a:off x="404960" y="1945532"/>
            <a:ext cx="5937474" cy="4241309"/>
          </a:xfrm>
          <a:prstGeom prst="rect">
            <a:avLst/>
          </a:prstGeom>
          <a:noFill/>
          <a:ln>
            <a:noFill/>
          </a:ln>
        </p:spPr>
      </p:pic>
      <p:sp>
        <p:nvSpPr>
          <p:cNvPr id="6" name="TextBox 5">
            <a:extLst>
              <a:ext uri="{FF2B5EF4-FFF2-40B4-BE49-F238E27FC236}">
                <a16:creationId xmlns:a16="http://schemas.microsoft.com/office/drawing/2014/main" id="{8324EDF4-903C-4871-85C1-5976855188E3}"/>
              </a:ext>
            </a:extLst>
          </p:cNvPr>
          <p:cNvSpPr txBox="1"/>
          <p:nvPr/>
        </p:nvSpPr>
        <p:spPr>
          <a:xfrm>
            <a:off x="6589059" y="1694329"/>
            <a:ext cx="2958353" cy="3170099"/>
          </a:xfrm>
          <a:prstGeom prst="rect">
            <a:avLst/>
          </a:prstGeom>
          <a:noFill/>
        </p:spPr>
        <p:txBody>
          <a:bodyPr wrap="square" rtlCol="0">
            <a:spAutoFit/>
          </a:bodyPr>
          <a:lstStyle/>
          <a:p>
            <a:pPr algn="ctr"/>
            <a:r>
              <a:rPr lang="en-GB" sz="2000" dirty="0">
                <a:latin typeface="Times New Roman" panose="02020603050405020304" pitchFamily="18" charset="0"/>
                <a:cs typeface="Times New Roman" panose="02020603050405020304" pitchFamily="18" charset="0"/>
              </a:rPr>
              <a:t>Edgar Henry Schein’s model of Organisation Culture is depicted in the shape of an iceberg and consist of three levels.</a:t>
            </a:r>
          </a:p>
          <a:p>
            <a:endParaRPr lang="en-GB" sz="2000" dirty="0">
              <a:latin typeface="Times New Roman" panose="02020603050405020304" pitchFamily="18" charset="0"/>
              <a:cs typeface="Times New Roman" panose="02020603050405020304" pitchFamily="18" charset="0"/>
            </a:endParaRPr>
          </a:p>
          <a:p>
            <a:pPr marL="457200" indent="-457200">
              <a:buAutoNum type="arabicPeriod"/>
            </a:pPr>
            <a:r>
              <a:rPr lang="en-GB" sz="2000" dirty="0" err="1">
                <a:latin typeface="Times New Roman" panose="02020603050405020304" pitchFamily="18" charset="0"/>
                <a:cs typeface="Times New Roman" panose="02020603050405020304" pitchFamily="18" charset="0"/>
              </a:rPr>
              <a:t>Artifacts</a:t>
            </a:r>
            <a:endParaRPr lang="en-GB" sz="2000" dirty="0">
              <a:latin typeface="Times New Roman" panose="02020603050405020304" pitchFamily="18" charset="0"/>
              <a:cs typeface="Times New Roman" panose="02020603050405020304" pitchFamily="18" charset="0"/>
            </a:endParaRPr>
          </a:p>
          <a:p>
            <a:pPr marL="457200" indent="-457200">
              <a:buAutoNum type="arabicPeriod"/>
            </a:pPr>
            <a:r>
              <a:rPr lang="en-GB" sz="2000" dirty="0">
                <a:latin typeface="Times New Roman" panose="02020603050405020304" pitchFamily="18" charset="0"/>
                <a:cs typeface="Times New Roman" panose="02020603050405020304" pitchFamily="18" charset="0"/>
              </a:rPr>
              <a:t>Beliefs, Values and Attitudes</a:t>
            </a:r>
          </a:p>
          <a:p>
            <a:pPr marL="457200" indent="-457200">
              <a:buAutoNum type="arabicPeriod"/>
            </a:pPr>
            <a:r>
              <a:rPr lang="en-GB" sz="2000" dirty="0">
                <a:latin typeface="Times New Roman" panose="02020603050405020304" pitchFamily="18" charset="0"/>
                <a:cs typeface="Times New Roman" panose="02020603050405020304" pitchFamily="18" charset="0"/>
              </a:rPr>
              <a:t>Basic Assumptions  </a:t>
            </a:r>
          </a:p>
        </p:txBody>
      </p:sp>
      <p:pic>
        <p:nvPicPr>
          <p:cNvPr id="3" name="Recorded Sound">
            <a:hlinkClick r:id="" action="ppaction://media"/>
            <a:extLst>
              <a:ext uri="{FF2B5EF4-FFF2-40B4-BE49-F238E27FC236}">
                <a16:creationId xmlns:a16="http://schemas.microsoft.com/office/drawing/2014/main" id="{097F4BA5-4056-4A6C-BD95-CAF833BE94B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093768795"/>
      </p:ext>
    </p:extLst>
  </p:cSld>
  <p:clrMapOvr>
    <a:masterClrMapping/>
  </p:clrMapOvr>
  <mc:AlternateContent xmlns:mc="http://schemas.openxmlformats.org/markup-compatibility/2006">
    <mc:Choice xmlns:p14="http://schemas.microsoft.com/office/powerpoint/2010/main" Requires="p14">
      <p:transition spd="med" p14:dur="700" advTm="258113">
        <p:fade/>
      </p:transition>
    </mc:Choice>
    <mc:Fallback>
      <p:transition spd="med" advTm="25811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811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3DFBBA17-68C1-41F9-89F3-78F3F2DB9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4" name="Freeform 14">
              <a:extLst>
                <a:ext uri="{FF2B5EF4-FFF2-40B4-BE49-F238E27FC236}">
                  <a16:creationId xmlns:a16="http://schemas.microsoft.com/office/drawing/2014/main" id="{3054DDBF-C387-4540-A45A-F9BEB040C2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5" name="Straight Connector 14">
              <a:extLst>
                <a:ext uri="{FF2B5EF4-FFF2-40B4-BE49-F238E27FC236}">
                  <a16:creationId xmlns:a16="http://schemas.microsoft.com/office/drawing/2014/main" id="{7BD859CE-CE14-4780-AE18-EAE4B3284B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F0B8A132-768E-483C-A30F-37EB64E04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F81F31DC-17B7-43F3-B8DB-CA79E1A1E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66612D03-B350-4569-BA9B-D1E1F914A5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C382562E-51EA-49FC-9CA9-9E3E9FCFA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F202B3CB-9607-4519-9EB5-286A461D8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8635CEA0-18EC-41D7-BFAE-B45A7669C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FC79C36B-0CF0-4AA7-A3BF-42D6B93173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1D6C24F4-F8D2-44C2-8CFA-D14C5561D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C4C9915C-A205-4568-A6FB-B8BE634B97A5}"/>
              </a:ext>
            </a:extLst>
          </p:cNvPr>
          <p:cNvSpPr>
            <a:spLocks noGrp="1"/>
          </p:cNvSpPr>
          <p:nvPr>
            <p:ph type="title"/>
          </p:nvPr>
        </p:nvSpPr>
        <p:spPr>
          <a:xfrm>
            <a:off x="5050861" y="2404534"/>
            <a:ext cx="4549407" cy="1646302"/>
          </a:xfrm>
        </p:spPr>
        <p:txBody>
          <a:bodyPr vert="horz" lIns="91440" tIns="45720" rIns="91440" bIns="45720" rtlCol="0" anchor="b">
            <a:noAutofit/>
          </a:bodyPr>
          <a:lstStyle/>
          <a:p>
            <a:pPr algn="ctr">
              <a:lnSpc>
                <a:spcPct val="90000"/>
              </a:lnSpc>
            </a:pPr>
            <a:r>
              <a:rPr lang="en-US" sz="4800" dirty="0">
                <a:latin typeface="Times New Roman" panose="02020603050405020304" pitchFamily="18" charset="0"/>
                <a:cs typeface="Times New Roman" panose="02020603050405020304" pitchFamily="18" charset="0"/>
              </a:rPr>
              <a:t>Human Resource Management</a:t>
            </a:r>
          </a:p>
        </p:txBody>
      </p:sp>
      <p:pic>
        <p:nvPicPr>
          <p:cNvPr id="8" name="Picture 7" descr="A picture containing doll, toy, room&#10;&#10;Description automatically generated">
            <a:extLst>
              <a:ext uri="{FF2B5EF4-FFF2-40B4-BE49-F238E27FC236}">
                <a16:creationId xmlns:a16="http://schemas.microsoft.com/office/drawing/2014/main" id="{AFC5FC38-BB79-4BAD-96CB-DEB767B62538}"/>
              </a:ext>
            </a:extLst>
          </p:cNvPr>
          <p:cNvPicPr>
            <a:picLocks noChangeAspect="1"/>
          </p:cNvPicPr>
          <p:nvPr/>
        </p:nvPicPr>
        <p:blipFill rotWithShape="1">
          <a:blip r:embed="rId5"/>
          <a:srcRect l="14421" r="11764"/>
          <a:stretch/>
        </p:blipFill>
        <p:spPr>
          <a:xfrm>
            <a:off x="332680" y="-1"/>
            <a:ext cx="5062280" cy="3429000"/>
          </a:xfrm>
          <a:custGeom>
            <a:avLst/>
            <a:gdLst/>
            <a:ahLst/>
            <a:cxnLst/>
            <a:rect l="l" t="t" r="r" b="b"/>
            <a:pathLst>
              <a:path w="5062280" h="3429000">
                <a:moveTo>
                  <a:pt x="509916" y="0"/>
                </a:moveTo>
                <a:lnTo>
                  <a:pt x="5062280" y="0"/>
                </a:lnTo>
                <a:lnTo>
                  <a:pt x="5062280" y="21851"/>
                </a:lnTo>
                <a:lnTo>
                  <a:pt x="4549416" y="3429000"/>
                </a:lnTo>
                <a:lnTo>
                  <a:pt x="0" y="3429000"/>
                </a:lnTo>
                <a:close/>
              </a:path>
            </a:pathLst>
          </a:custGeom>
        </p:spPr>
      </p:pic>
      <p:pic>
        <p:nvPicPr>
          <p:cNvPr id="6" name="Content Placeholder 5" descr="A close up of text on a white background&#10;&#10;Description automatically generated">
            <a:extLst>
              <a:ext uri="{FF2B5EF4-FFF2-40B4-BE49-F238E27FC236}">
                <a16:creationId xmlns:a16="http://schemas.microsoft.com/office/drawing/2014/main" id="{6F02F5FA-4B9F-4B31-BB90-E957960402B4}"/>
              </a:ext>
            </a:extLst>
          </p:cNvPr>
          <p:cNvPicPr>
            <a:picLocks noGrp="1" noChangeAspect="1"/>
          </p:cNvPicPr>
          <p:nvPr>
            <p:ph idx="1"/>
          </p:nvPr>
        </p:nvPicPr>
        <p:blipFill rotWithShape="1">
          <a:blip r:embed="rId6"/>
          <a:srcRect l="9903" r="1363" b="1"/>
          <a:stretch/>
        </p:blipFill>
        <p:spPr>
          <a:xfrm>
            <a:off x="20" y="3428999"/>
            <a:ext cx="4882076" cy="3429001"/>
          </a:xfrm>
          <a:custGeom>
            <a:avLst/>
            <a:gdLst/>
            <a:ahLst/>
            <a:cxnLst/>
            <a:rect l="l" t="t" r="r" b="b"/>
            <a:pathLst>
              <a:path w="4882096" h="3429001">
                <a:moveTo>
                  <a:pt x="332680" y="0"/>
                </a:moveTo>
                <a:lnTo>
                  <a:pt x="4882096" y="0"/>
                </a:lnTo>
                <a:lnTo>
                  <a:pt x="4365943" y="3429001"/>
                </a:lnTo>
                <a:lnTo>
                  <a:pt x="0" y="3429001"/>
                </a:lnTo>
                <a:lnTo>
                  <a:pt x="0" y="2237155"/>
                </a:lnTo>
                <a:close/>
              </a:path>
            </a:pathLst>
          </a:custGeom>
        </p:spPr>
      </p:pic>
      <p:cxnSp>
        <p:nvCxnSpPr>
          <p:cNvPr id="25" name="Straight Connector 24">
            <a:extLst>
              <a:ext uri="{FF2B5EF4-FFF2-40B4-BE49-F238E27FC236}">
                <a16:creationId xmlns:a16="http://schemas.microsoft.com/office/drawing/2014/main" id="{44ECB373-FE53-4714-8BA6-043C52FC07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33493"/>
            <a:ext cx="454940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3" name="Recorded Sound">
            <a:hlinkClick r:id="" action="ppaction://media"/>
            <a:extLst>
              <a:ext uri="{FF2B5EF4-FFF2-40B4-BE49-F238E27FC236}">
                <a16:creationId xmlns:a16="http://schemas.microsoft.com/office/drawing/2014/main" id="{BD9EB3C2-F243-4ED2-9E56-1D452464808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109672192"/>
      </p:ext>
    </p:extLst>
  </p:cSld>
  <p:clrMapOvr>
    <a:masterClrMapping/>
  </p:clrMapOvr>
  <mc:AlternateContent xmlns:mc="http://schemas.openxmlformats.org/markup-compatibility/2006">
    <mc:Choice xmlns:p14="http://schemas.microsoft.com/office/powerpoint/2010/main" Requires="p14">
      <p:transition spd="slow" p14:dur="3400" advTm="56896">
        <p14:reveal/>
      </p:transition>
    </mc:Choice>
    <mc:Fallback>
      <p:transition spd="slow" advTm="568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89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1B7B8-1BF5-4AE5-842C-04EB6394EA37}"/>
              </a:ext>
            </a:extLst>
          </p:cNvPr>
          <p:cNvSpPr>
            <a:spLocks noGrp="1"/>
          </p:cNvSpPr>
          <p:nvPr>
            <p:ph type="title"/>
          </p:nvPr>
        </p:nvSpPr>
        <p:spPr/>
        <p:txBody>
          <a:bodyPr>
            <a:normAutofit/>
          </a:bodyPr>
          <a:lstStyle/>
          <a:p>
            <a:r>
              <a:rPr lang="en-GB" sz="4800" dirty="0">
                <a:latin typeface="Times New Roman" panose="02020603050405020304" pitchFamily="18" charset="0"/>
                <a:cs typeface="Times New Roman" panose="02020603050405020304" pitchFamily="18" charset="0"/>
              </a:rPr>
              <a:t>Why is HRM Important? </a:t>
            </a:r>
          </a:p>
        </p:txBody>
      </p:sp>
      <p:pic>
        <p:nvPicPr>
          <p:cNvPr id="4" name="Picture 2" descr="Image result for project management image">
            <a:extLst>
              <a:ext uri="{FF2B5EF4-FFF2-40B4-BE49-F238E27FC236}">
                <a16:creationId xmlns:a16="http://schemas.microsoft.com/office/drawing/2014/main" id="{E184A62B-8BAC-4109-9593-453A5C758F38}"/>
              </a:ext>
            </a:extLst>
          </p:cNvPr>
          <p:cNvPicPr>
            <a:picLocks noGrp="1" noChangeAspect="1" noChangeArrowheads="1"/>
          </p:cNvPicPr>
          <p:nvPr>
            <p:ph idx="1"/>
          </p:nvPr>
        </p:nvPicPr>
        <p:blipFill rotWithShape="1">
          <a:blip r:embed="rId5">
            <a:extLst>
              <a:ext uri="{28A0092B-C50C-407E-A947-70E740481C1C}">
                <a14:useLocalDpi xmlns:a14="http://schemas.microsoft.com/office/drawing/2010/main" val="0"/>
              </a:ext>
            </a:extLst>
          </a:blip>
          <a:srcRect l="11260" r="4922" b="-2"/>
          <a:stretch/>
        </p:blipFill>
        <p:spPr bwMode="auto">
          <a:xfrm>
            <a:off x="677334" y="1510113"/>
            <a:ext cx="7050969" cy="5047442"/>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7D56C2F3-041A-4C94-B99D-FEEE9130BDD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86808295"/>
      </p:ext>
    </p:extLst>
  </p:cSld>
  <p:clrMapOvr>
    <a:masterClrMapping/>
  </p:clrMapOvr>
  <mc:AlternateContent xmlns:mc="http://schemas.openxmlformats.org/markup-compatibility/2006">
    <mc:Choice xmlns:p14="http://schemas.microsoft.com/office/powerpoint/2010/main" Requires="p14">
      <p:transition spd="slow" p14:dur="2000" advTm="66532"/>
    </mc:Choice>
    <mc:Fallback>
      <p:transition spd="slow" advTm="66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5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55016-8DD9-4C00-82EE-AAA1FB46CAA0}"/>
              </a:ext>
            </a:extLst>
          </p:cNvPr>
          <p:cNvSpPr>
            <a:spLocks noGrp="1"/>
          </p:cNvSpPr>
          <p:nvPr>
            <p:ph type="title"/>
          </p:nvPr>
        </p:nvSpPr>
        <p:spPr/>
        <p:txBody>
          <a:bodyPr>
            <a:noAutofit/>
          </a:bodyPr>
          <a:lstStyle/>
          <a:p>
            <a:r>
              <a:rPr lang="en-GB" sz="4400" dirty="0">
                <a:latin typeface="Times New Roman" panose="02020603050405020304" pitchFamily="18" charset="0"/>
                <a:cs typeface="Times New Roman" panose="02020603050405020304" pitchFamily="18" charset="0"/>
              </a:rPr>
              <a:t>Key Aspects of the Inter-cultural Workplace / Conclusion </a:t>
            </a:r>
          </a:p>
        </p:txBody>
      </p:sp>
      <p:pic>
        <p:nvPicPr>
          <p:cNvPr id="4" name="Picture 4" descr="Image result for project management university teamwork">
            <a:hlinkClick r:id="rId7"/>
            <a:extLst>
              <a:ext uri="{FF2B5EF4-FFF2-40B4-BE49-F238E27FC236}">
                <a16:creationId xmlns:a16="http://schemas.microsoft.com/office/drawing/2014/main" id="{ADC0DCD6-2EB9-4C27-A3E0-DB578A97BC01}"/>
              </a:ext>
            </a:extLst>
          </p:cNvPr>
          <p:cNvPicPr>
            <a:picLocks noGrp="1" noChangeAspect="1" noChangeArrowheads="1"/>
          </p:cNvPicPr>
          <p:nvPr>
            <p:ph idx="1"/>
          </p:nvPr>
        </p:nvPicPr>
        <p:blipFill>
          <a:blip r:embed="rId8">
            <a:extLst>
              <a:ext uri="{28A0092B-C50C-407E-A947-70E740481C1C}">
                <a14:useLocalDpi xmlns:a14="http://schemas.microsoft.com/office/drawing/2010/main" val="0"/>
              </a:ext>
            </a:extLst>
          </a:blip>
          <a:srcRect/>
          <a:stretch>
            <a:fillRect/>
          </a:stretch>
        </p:blipFill>
        <p:spPr bwMode="auto">
          <a:xfrm>
            <a:off x="677334" y="2163877"/>
            <a:ext cx="7269480" cy="4084523"/>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8CB0C1D0-1A53-4E1F-A522-4C71A1ECDD3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pic>
        <p:nvPicPr>
          <p:cNvPr id="5" name="Recorded Sound">
            <a:hlinkClick r:id="" action="ppaction://media"/>
            <a:extLst>
              <a:ext uri="{FF2B5EF4-FFF2-40B4-BE49-F238E27FC236}">
                <a16:creationId xmlns:a16="http://schemas.microsoft.com/office/drawing/2014/main" id="{128500E7-05AA-457A-AFDB-802230F22A70}"/>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598550033"/>
      </p:ext>
    </p:extLst>
  </p:cSld>
  <p:clrMapOvr>
    <a:masterClrMapping/>
  </p:clrMapOvr>
  <p:transition spd="slow" advTm="117405">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7405" fill="hold"/>
                                        <p:tgtEl>
                                          <p:spTgt spid="3"/>
                                        </p:tgtEl>
                                      </p:cBhvr>
                                    </p:cmd>
                                  </p:childTnLst>
                                </p:cTn>
                              </p:par>
                            </p:childTnLst>
                          </p:cTn>
                        </p:par>
                        <p:par>
                          <p:cTn id="7" fill="hold">
                            <p:stCondLst>
                              <p:cond delay="117405"/>
                            </p:stCondLst>
                            <p:childTnLst>
                              <p:par>
                                <p:cTn id="8" presetID="1" presetClass="mediacall" presetSubtype="0" fill="hold" nodeType="afterEffect">
                                  <p:stCondLst>
                                    <p:cond delay="0"/>
                                  </p:stCondLst>
                                  <p:childTnLst>
                                    <p:cmd type="call" cmd="playFrom(0.0)">
                                      <p:cBhvr>
                                        <p:cTn id="9" dur="11369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6581F-396B-4DEA-9FA0-B4096A9C3DF2}"/>
              </a:ext>
            </a:extLst>
          </p:cNvPr>
          <p:cNvSpPr>
            <a:spLocks noGrp="1"/>
          </p:cNvSpPr>
          <p:nvPr>
            <p:ph type="title"/>
          </p:nvPr>
        </p:nvSpPr>
        <p:spPr/>
        <p:txBody>
          <a:bodyPr>
            <a:normAutofit/>
          </a:bodyPr>
          <a:lstStyle/>
          <a:p>
            <a:r>
              <a:rPr lang="en-GB" sz="48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574088AD-23A1-4970-826A-21F58B0558EC}"/>
              </a:ext>
            </a:extLst>
          </p:cNvPr>
          <p:cNvSpPr>
            <a:spLocks noGrp="1"/>
          </p:cNvSpPr>
          <p:nvPr>
            <p:ph idx="1"/>
          </p:nvPr>
        </p:nvSpPr>
        <p:spPr>
          <a:xfrm>
            <a:off x="677334" y="1379349"/>
            <a:ext cx="8596668" cy="5315919"/>
          </a:xfrm>
        </p:spPr>
        <p:txBody>
          <a:bodyPr>
            <a:normAutofit fontScale="55000" lnSpcReduction="20000"/>
          </a:bodyPr>
          <a:lstStyle/>
          <a:p>
            <a:pPr marL="0" indent="0">
              <a:buNone/>
            </a:pPr>
            <a:endParaRPr lang="en-GB" dirty="0">
              <a:latin typeface="Times New Roman" panose="02020603050405020304" pitchFamily="18" charset="0"/>
              <a:cs typeface="Times New Roman" panose="02020603050405020304" pitchFamily="18" charset="0"/>
            </a:endParaRPr>
          </a:p>
          <a:p>
            <a:r>
              <a:rPr lang="en-GB" sz="2200" dirty="0">
                <a:latin typeface="Times New Roman" panose="02020603050405020304" pitchFamily="18" charset="0"/>
                <a:cs typeface="Times New Roman" panose="02020603050405020304" pitchFamily="18" charset="0"/>
              </a:rPr>
              <a:t>Benstead, S. (2019). Why is Human Resources Important? Available at: </a:t>
            </a:r>
            <a:r>
              <a:rPr lang="en-GB" sz="2200" u="sng" dirty="0">
                <a:latin typeface="Times New Roman" panose="02020603050405020304" pitchFamily="18" charset="0"/>
                <a:cs typeface="Times New Roman" panose="02020603050405020304" pitchFamily="18" charset="0"/>
                <a:hlinkClick r:id="rId3"/>
              </a:rPr>
              <a:t>https://www.breathehr.com/blog/why-is-human-resources-important</a:t>
            </a:r>
            <a:endParaRPr lang="en-GB" sz="2200" dirty="0">
              <a:latin typeface="Times New Roman" panose="02020603050405020304" pitchFamily="18" charset="0"/>
              <a:cs typeface="Times New Roman" panose="02020603050405020304" pitchFamily="18" charset="0"/>
            </a:endParaRPr>
          </a:p>
          <a:p>
            <a:pPr fontAlgn="base"/>
            <a:r>
              <a:rPr lang="en-GB" sz="2200" dirty="0">
                <a:latin typeface="Times New Roman" panose="02020603050405020304" pitchFamily="18" charset="0"/>
                <a:cs typeface="Times New Roman" panose="02020603050405020304" pitchFamily="18" charset="0"/>
              </a:rPr>
              <a:t>Business Dictionary. (2020). Organizational Culture. Available at: </a:t>
            </a:r>
            <a:r>
              <a:rPr lang="en-GB" sz="2200" u="sng" dirty="0">
                <a:latin typeface="Times New Roman" panose="02020603050405020304" pitchFamily="18" charset="0"/>
                <a:cs typeface="Times New Roman" panose="02020603050405020304" pitchFamily="18" charset="0"/>
                <a:hlinkClick r:id="rId4"/>
              </a:rPr>
              <a:t>http://www.businessdictionary.com/definition/organizational-culture.html</a:t>
            </a:r>
            <a:r>
              <a:rPr lang="en-GB" sz="2200" dirty="0">
                <a:latin typeface="Times New Roman" panose="02020603050405020304" pitchFamily="18" charset="0"/>
                <a:cs typeface="Times New Roman" panose="02020603050405020304" pitchFamily="18" charset="0"/>
              </a:rPr>
              <a:t> </a:t>
            </a:r>
          </a:p>
          <a:p>
            <a:r>
              <a:rPr lang="en-GB" sz="2200" dirty="0">
                <a:latin typeface="Times New Roman" panose="02020603050405020304" pitchFamily="18" charset="0"/>
                <a:cs typeface="Times New Roman" panose="02020603050405020304" pitchFamily="18" charset="0"/>
              </a:rPr>
              <a:t>Human Resources EDU. (2020). What is Human Resource? Available at: </a:t>
            </a:r>
            <a:r>
              <a:rPr lang="en-GB" sz="2200" u="sng" dirty="0">
                <a:latin typeface="Times New Roman" panose="02020603050405020304" pitchFamily="18" charset="0"/>
                <a:cs typeface="Times New Roman" panose="02020603050405020304" pitchFamily="18" charset="0"/>
                <a:hlinkClick r:id="rId5"/>
              </a:rPr>
              <a:t>https://www.humanresourcesedu.org/what-is-human-resources/</a:t>
            </a:r>
            <a:endParaRPr lang="en-GB" sz="2200" dirty="0">
              <a:latin typeface="Times New Roman" panose="02020603050405020304" pitchFamily="18" charset="0"/>
              <a:cs typeface="Times New Roman" panose="02020603050405020304" pitchFamily="18" charset="0"/>
            </a:endParaRPr>
          </a:p>
          <a:p>
            <a:pPr fontAlgn="base"/>
            <a:r>
              <a:rPr lang="en-GB" sz="2200" dirty="0" err="1">
                <a:latin typeface="Times New Roman" panose="02020603050405020304" pitchFamily="18" charset="0"/>
                <a:cs typeface="Times New Roman" panose="02020603050405020304" pitchFamily="18" charset="0"/>
              </a:rPr>
              <a:t>HumberEDU</a:t>
            </a:r>
            <a:r>
              <a:rPr lang="en-GB" sz="2200" dirty="0">
                <a:latin typeface="Times New Roman" panose="02020603050405020304" pitchFamily="18" charset="0"/>
                <a:cs typeface="Times New Roman" panose="02020603050405020304" pitchFamily="18" charset="0"/>
              </a:rPr>
              <a:t>. (2015). Leadership and Management | Part 4 of 4:The Iceberg of Organizational Culture. Available at: </a:t>
            </a:r>
            <a:r>
              <a:rPr lang="en-GB" sz="2200" u="sng" dirty="0">
                <a:latin typeface="Times New Roman" panose="02020603050405020304" pitchFamily="18" charset="0"/>
                <a:cs typeface="Times New Roman" panose="02020603050405020304" pitchFamily="18" charset="0"/>
                <a:hlinkClick r:id="rId6"/>
              </a:rPr>
              <a:t>https://www.youtube.com/watch?v=cjziCs-R2S4&amp;feature=emb_title</a:t>
            </a:r>
            <a:r>
              <a:rPr lang="en-GB" sz="2200" dirty="0">
                <a:latin typeface="Times New Roman" panose="02020603050405020304" pitchFamily="18" charset="0"/>
                <a:cs typeface="Times New Roman" panose="02020603050405020304" pitchFamily="18" charset="0"/>
              </a:rPr>
              <a:t> </a:t>
            </a:r>
          </a:p>
          <a:p>
            <a:r>
              <a:rPr lang="en-GB" sz="2200" dirty="0">
                <a:latin typeface="Times New Roman" panose="02020603050405020304" pitchFamily="18" charset="0"/>
                <a:cs typeface="Times New Roman" panose="02020603050405020304" pitchFamily="18" charset="0"/>
              </a:rPr>
              <a:t>IKEA. (2019). About the IKEA Group. Available at: </a:t>
            </a:r>
            <a:r>
              <a:rPr lang="en-GB" sz="2200" u="sng" dirty="0">
                <a:latin typeface="Times New Roman" panose="02020603050405020304" pitchFamily="18" charset="0"/>
                <a:cs typeface="Times New Roman" panose="02020603050405020304" pitchFamily="18" charset="0"/>
                <a:hlinkClick r:id="rId7"/>
              </a:rPr>
              <a:t>https://www.ikea.com/ms/en_JP/about_ikea/the_ikea_way/history/1940_1950.html</a:t>
            </a:r>
            <a:endParaRPr lang="en-GB" sz="2200" dirty="0">
              <a:latin typeface="Times New Roman" panose="02020603050405020304" pitchFamily="18" charset="0"/>
              <a:cs typeface="Times New Roman" panose="02020603050405020304" pitchFamily="18" charset="0"/>
            </a:endParaRPr>
          </a:p>
          <a:p>
            <a:pPr fontAlgn="base"/>
            <a:r>
              <a:rPr lang="en-CA" sz="2200" dirty="0">
                <a:latin typeface="Times New Roman" panose="02020603050405020304" pitchFamily="18" charset="0"/>
                <a:cs typeface="Times New Roman" panose="02020603050405020304" pitchFamily="18" charset="0"/>
              </a:rPr>
              <a:t>ISO Update. (2018). Context of the Organization. Available at: </a:t>
            </a:r>
            <a:r>
              <a:rPr lang="en-GB" sz="2200" u="sng" dirty="0">
                <a:latin typeface="Times New Roman" panose="02020603050405020304" pitchFamily="18" charset="0"/>
                <a:cs typeface="Times New Roman" panose="02020603050405020304" pitchFamily="18" charset="0"/>
                <a:hlinkClick r:id="rId8"/>
              </a:rPr>
              <a:t>http://isoupdate.com/resources/context-of-the-organization/</a:t>
            </a:r>
            <a:r>
              <a:rPr lang="en-GB" sz="2200" dirty="0">
                <a:latin typeface="Times New Roman" panose="02020603050405020304" pitchFamily="18" charset="0"/>
                <a:cs typeface="Times New Roman" panose="02020603050405020304" pitchFamily="18" charset="0"/>
              </a:rPr>
              <a:t> </a:t>
            </a:r>
          </a:p>
          <a:p>
            <a:r>
              <a:rPr lang="en-GB" sz="2200" dirty="0" err="1">
                <a:latin typeface="Times New Roman" panose="02020603050405020304" pitchFamily="18" charset="0"/>
                <a:cs typeface="Times New Roman" panose="02020603050405020304" pitchFamily="18" charset="0"/>
              </a:rPr>
              <a:t>Mageplaza</a:t>
            </a:r>
            <a:r>
              <a:rPr lang="en-GB" sz="2200" dirty="0">
                <a:latin typeface="Times New Roman" panose="02020603050405020304" pitchFamily="18" charset="0"/>
                <a:cs typeface="Times New Roman" panose="02020603050405020304" pitchFamily="18" charset="0"/>
              </a:rPr>
              <a:t>. (2020). What Are Internal &amp; External Environmental Factors That Affect Business. Available at: </a:t>
            </a:r>
            <a:r>
              <a:rPr lang="en-GB" sz="2200" u="sng" dirty="0">
                <a:latin typeface="Times New Roman" panose="02020603050405020304" pitchFamily="18" charset="0"/>
                <a:cs typeface="Times New Roman" panose="02020603050405020304" pitchFamily="18" charset="0"/>
                <a:hlinkClick r:id="rId9"/>
              </a:rPr>
              <a:t>https://www.mageplaza.com/blog/what-are-internal-external-environmental-factors-that-affect-business.html</a:t>
            </a:r>
            <a:endParaRPr lang="en-GB" sz="2200" dirty="0">
              <a:latin typeface="Times New Roman" panose="02020603050405020304" pitchFamily="18" charset="0"/>
              <a:cs typeface="Times New Roman" panose="02020603050405020304" pitchFamily="18" charset="0"/>
            </a:endParaRPr>
          </a:p>
          <a:p>
            <a:pPr fontAlgn="base"/>
            <a:r>
              <a:rPr lang="en-GB" sz="2200" dirty="0">
                <a:latin typeface="Times New Roman" panose="02020603050405020304" pitchFamily="18" charset="0"/>
                <a:cs typeface="Times New Roman" panose="02020603050405020304" pitchFamily="18" charset="0"/>
              </a:rPr>
              <a:t>Management Study Guide. (2020). Edgar Schein Model of Organization Culture. Available at: </a:t>
            </a:r>
            <a:r>
              <a:rPr lang="en-GB" sz="2200" u="sng" dirty="0">
                <a:latin typeface="Times New Roman" panose="02020603050405020304" pitchFamily="18" charset="0"/>
                <a:cs typeface="Times New Roman" panose="02020603050405020304" pitchFamily="18" charset="0"/>
                <a:hlinkClick r:id="rId10"/>
              </a:rPr>
              <a:t>https://www.managementstudyguide.com/edgar-schein-model.htm</a:t>
            </a:r>
            <a:r>
              <a:rPr lang="en-GB" sz="2200" dirty="0">
                <a:latin typeface="Times New Roman" panose="02020603050405020304" pitchFamily="18" charset="0"/>
                <a:cs typeface="Times New Roman" panose="02020603050405020304" pitchFamily="18" charset="0"/>
              </a:rPr>
              <a:t> </a:t>
            </a:r>
          </a:p>
          <a:p>
            <a:r>
              <a:rPr lang="en-GB" sz="2200" dirty="0">
                <a:latin typeface="Times New Roman" panose="02020603050405020304" pitchFamily="18" charset="0"/>
                <a:cs typeface="Times New Roman" panose="02020603050405020304" pitchFamily="18" charset="0"/>
              </a:rPr>
              <a:t>Reinhart, C. (2020) Types of Intercultural Issues in the Workplace. Available at: </a:t>
            </a:r>
            <a:r>
              <a:rPr lang="en-GB" sz="2200" u="sng" dirty="0">
                <a:latin typeface="Times New Roman" panose="02020603050405020304" pitchFamily="18" charset="0"/>
                <a:cs typeface="Times New Roman" panose="02020603050405020304" pitchFamily="18" charset="0"/>
                <a:hlinkClick r:id="rId11"/>
              </a:rPr>
              <a:t>https://smallbusiness.chron.com/types-intercultural-issues-workplace-17790.html</a:t>
            </a:r>
            <a:endParaRPr lang="en-GB" sz="2200" dirty="0">
              <a:latin typeface="Times New Roman" panose="02020603050405020304" pitchFamily="18" charset="0"/>
              <a:cs typeface="Times New Roman" panose="02020603050405020304" pitchFamily="18" charset="0"/>
            </a:endParaRPr>
          </a:p>
          <a:p>
            <a:r>
              <a:rPr lang="en-GB" sz="2200" dirty="0" err="1">
                <a:latin typeface="Times New Roman" panose="02020603050405020304" pitchFamily="18" charset="0"/>
                <a:cs typeface="Times New Roman" panose="02020603050405020304" pitchFamily="18" charset="0"/>
              </a:rPr>
              <a:t>Stojanovic</a:t>
            </a:r>
            <a:r>
              <a:rPr lang="en-GB" sz="2200" dirty="0">
                <a:latin typeface="Times New Roman" panose="02020603050405020304" pitchFamily="18" charset="0"/>
                <a:cs typeface="Times New Roman" panose="02020603050405020304" pitchFamily="18" charset="0"/>
              </a:rPr>
              <a:t>, S. (2020). How to identify the context of the organization in ISO 9001:2015. Available at: </a:t>
            </a:r>
            <a:r>
              <a:rPr lang="en-GB" sz="2200" u="sng" dirty="0">
                <a:latin typeface="Times New Roman" panose="02020603050405020304" pitchFamily="18" charset="0"/>
                <a:cs typeface="Times New Roman" panose="02020603050405020304" pitchFamily="18" charset="0"/>
                <a:hlinkClick r:id="rId12"/>
              </a:rPr>
              <a:t>https://advisera.com/9001academy/knowledgebase/how-to-identify-the-context-of-the-organization-in-iso-90012015/</a:t>
            </a:r>
            <a:endParaRPr lang="en-GB" sz="2200" dirty="0">
              <a:latin typeface="Times New Roman" panose="02020603050405020304" pitchFamily="18" charset="0"/>
              <a:cs typeface="Times New Roman" panose="02020603050405020304" pitchFamily="18" charset="0"/>
            </a:endParaRPr>
          </a:p>
          <a:p>
            <a:r>
              <a:rPr lang="en-GB" sz="2200" dirty="0">
                <a:latin typeface="Times New Roman" panose="02020603050405020304" pitchFamily="18" charset="0"/>
                <a:cs typeface="Times New Roman" panose="02020603050405020304" pitchFamily="18" charset="0"/>
              </a:rPr>
              <a:t>Webb, K. (2019). Peter Drucker On The Most Important Thing In Communication. Available at: </a:t>
            </a:r>
            <a:r>
              <a:rPr lang="en-GB" sz="2200" u="sng" dirty="0">
                <a:latin typeface="Times New Roman" panose="02020603050405020304" pitchFamily="18" charset="0"/>
                <a:cs typeface="Times New Roman" panose="02020603050405020304" pitchFamily="18" charset="0"/>
                <a:hlinkClick r:id="rId13"/>
              </a:rPr>
              <a:t>https://keithwebb.com/peter-drucker-important-thing-communication/</a:t>
            </a:r>
            <a:endParaRPr lang="en-GB" sz="2200" u="sng" dirty="0">
              <a:latin typeface="Times New Roman" panose="02020603050405020304" pitchFamily="18" charset="0"/>
              <a:cs typeface="Times New Roman" panose="02020603050405020304" pitchFamily="18" charset="0"/>
            </a:endParaRPr>
          </a:p>
          <a:p>
            <a:endParaRPr lang="en-GB" sz="2200" dirty="0"/>
          </a:p>
          <a:p>
            <a:endParaRPr lang="en-GB" dirty="0"/>
          </a:p>
        </p:txBody>
      </p:sp>
    </p:spTree>
    <p:extLst>
      <p:ext uri="{BB962C8B-B14F-4D97-AF65-F5344CB8AC3E}">
        <p14:creationId xmlns:p14="http://schemas.microsoft.com/office/powerpoint/2010/main" val="3934693545"/>
      </p:ext>
    </p:extLst>
  </p:cSld>
  <p:clrMapOvr>
    <a:masterClrMapping/>
  </p:clrMapOvr>
  <p:transition spd="slow">
    <p:wipe/>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C24F515-356D-4532-BE08-F6D7771916F0}">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AEF1282-A6E9-4912-8AB9-8ED69BF7097D}">
  <ds:schemaRefs>
    <ds:schemaRef ds:uri="http://schemas.microsoft.com/sharepoint/v3/contenttype/forms"/>
  </ds:schemaRefs>
</ds:datastoreItem>
</file>

<file path=customXml/itemProps3.xml><?xml version="1.0" encoding="utf-8"?>
<ds:datastoreItem xmlns:ds="http://schemas.openxmlformats.org/officeDocument/2006/customXml" ds:itemID="{83E04B51-1D33-4F14-BBD7-79D7D27E2E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3404</Words>
  <Application>Microsoft Office PowerPoint</Application>
  <PresentationFormat>Widescreen</PresentationFormat>
  <Paragraphs>189</Paragraphs>
  <Slides>12</Slides>
  <Notes>11</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Trebuchet MS</vt:lpstr>
      <vt:lpstr>Wingdings 3</vt:lpstr>
      <vt:lpstr>Facet</vt:lpstr>
      <vt:lpstr>The Intercultural Workplace Assignment 2 – Presentation  Module Code: BMSP5002 </vt:lpstr>
      <vt:lpstr>Introduction </vt:lpstr>
      <vt:lpstr>What is the Inter-cultural Workplace? </vt:lpstr>
      <vt:lpstr>The Importance of the Inter-Cultural Workplace</vt:lpstr>
      <vt:lpstr>Benefits and Challenges of the Inter-cultural Workplace</vt:lpstr>
      <vt:lpstr>Organisational Context</vt:lpstr>
      <vt:lpstr>Organisational Culture</vt:lpstr>
      <vt:lpstr>Schein’s Organisational Culture Model</vt:lpstr>
      <vt:lpstr>Human Resource Management</vt:lpstr>
      <vt:lpstr>Why is HRM Important? </vt:lpstr>
      <vt:lpstr>Key Aspects of the Inter-cultural Workplace / 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2020-04-22T09:38:37Z</dcterms:created>
  <dcterms:modified xsi:type="dcterms:W3CDTF">2020-04-23T10:22:27Z</dcterms:modified>
</cp:coreProperties>
</file>