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Lst>
  <p:sldSz cx="18288000" cy="10287000"/>
  <p:notesSz cx="6858000" cy="9144000"/>
  <p:embeddedFontLst>
    <p:embeddedFont>
      <p:font typeface="Agrandir Narrow" charset="1" panose="00000506000000000000"/>
      <p:regular r:id="rId36"/>
    </p:embeddedFont>
    <p:embeddedFont>
      <p:font typeface="Poppins" charset="1" panose="00000500000000000000"/>
      <p:regular r:id="rId37"/>
    </p:embeddedFont>
    <p:embeddedFont>
      <p:font typeface="Vintage Goods" charset="1" panose="00000000000000000000"/>
      <p:regular r:id="rId38"/>
    </p:embeddedFont>
    <p:embeddedFont>
      <p:font typeface="Poppins Bold" charset="1" panose="00000800000000000000"/>
      <p:regular r:id="rId39"/>
    </p:embeddedFont>
    <p:embeddedFont>
      <p:font typeface="Poppins Italics" charset="1" panose="00000500000000000000"/>
      <p:regular r:id="rId40"/>
    </p:embeddedFont>
    <p:embeddedFont>
      <p:font typeface="TT Hoves Bold" charset="1" panose="02000003020000060003"/>
      <p:regular r:id="rId41"/>
    </p:embeddedFont>
    <p:embeddedFont>
      <p:font typeface="TT Hoves" charset="1" panose="02000003020000060003"/>
      <p:regular r:id="rId42"/>
    </p:embeddedFont>
    <p:embeddedFont>
      <p:font typeface="Garet Bold" charset="1" panose="00000000000000000000"/>
      <p:regular r:id="rId43"/>
    </p:embeddedFont>
    <p:embeddedFont>
      <p:font typeface="DM Sans" charset="1" panose="00000000000000000000"/>
      <p:regular r:id="rId44"/>
    </p:embeddedFont>
    <p:embeddedFont>
      <p:font typeface="Roboto" charset="1" panose="02000000000000000000"/>
      <p:regular r:id="rId45"/>
    </p:embeddedFont>
    <p:embeddedFont>
      <p:font typeface="Montserrat Ultra-Bold" charset="1" panose="00000900000000000000"/>
      <p:regular r:id="rId46"/>
    </p:embeddedFont>
    <p:embeddedFont>
      <p:font typeface="Poppins Bold Italics" charset="1" panose="00000800000000000000"/>
      <p:regular r:id="rId47"/>
    </p:embeddedFont>
    <p:embeddedFont>
      <p:font typeface="Montserrat Bold" charset="1" panose="00000800000000000000"/>
      <p:regular r:id="rId48"/>
    </p:embeddedFont>
    <p:embeddedFont>
      <p:font typeface="Montserrat Medium" charset="1" panose="00000600000000000000"/>
      <p:regular r:id="rId49"/>
    </p:embeddedFont>
    <p:embeddedFont>
      <p:font typeface="League Spartan" charset="1" panose="00000800000000000000"/>
      <p:regular r:id="rId50"/>
    </p:embeddedFont>
    <p:embeddedFont>
      <p:font typeface="Montserrat Semi-Bold" charset="1" panose="00000700000000000000"/>
      <p:regular r:id="rId51"/>
    </p:embeddedFont>
    <p:embeddedFont>
      <p:font typeface="Open Sauce" charset="1" panose="00000500000000000000"/>
      <p:regular r:id="rId52"/>
    </p:embeddedFont>
    <p:embeddedFont>
      <p:font typeface="Montserrat" charset="1" panose="00000500000000000000"/>
      <p:regular r:id="rId53"/>
    </p:embeddedFont>
    <p:embeddedFont>
      <p:font typeface="Canva Sans" charset="1" panose="020B0503030501040103"/>
      <p:regular r:id="rId5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fonts/font36.fntdata" Type="http://schemas.openxmlformats.org/officeDocument/2006/relationships/font"/><Relationship Id="rId37" Target="fonts/font37.fntdata" Type="http://schemas.openxmlformats.org/officeDocument/2006/relationships/font"/><Relationship Id="rId38" Target="fonts/font38.fntdata" Type="http://schemas.openxmlformats.org/officeDocument/2006/relationships/font"/><Relationship Id="rId39" Target="fonts/font39.fntdata" Type="http://schemas.openxmlformats.org/officeDocument/2006/relationships/font"/><Relationship Id="rId4" Target="theme/theme1.xml" Type="http://schemas.openxmlformats.org/officeDocument/2006/relationships/theme"/><Relationship Id="rId40" Target="fonts/font40.fntdata" Type="http://schemas.openxmlformats.org/officeDocument/2006/relationships/font"/><Relationship Id="rId41" Target="fonts/font41.fntdata" Type="http://schemas.openxmlformats.org/officeDocument/2006/relationships/font"/><Relationship Id="rId42" Target="fonts/font42.fntdata" Type="http://schemas.openxmlformats.org/officeDocument/2006/relationships/font"/><Relationship Id="rId43" Target="fonts/font43.fntdata" Type="http://schemas.openxmlformats.org/officeDocument/2006/relationships/font"/><Relationship Id="rId44" Target="fonts/font44.fntdata" Type="http://schemas.openxmlformats.org/officeDocument/2006/relationships/font"/><Relationship Id="rId45" Target="fonts/font45.fntdata" Type="http://schemas.openxmlformats.org/officeDocument/2006/relationships/font"/><Relationship Id="rId46" Target="fonts/font46.fntdata" Type="http://schemas.openxmlformats.org/officeDocument/2006/relationships/font"/><Relationship Id="rId47" Target="fonts/font47.fntdata" Type="http://schemas.openxmlformats.org/officeDocument/2006/relationships/font"/><Relationship Id="rId48" Target="fonts/font48.fntdata" Type="http://schemas.openxmlformats.org/officeDocument/2006/relationships/font"/><Relationship Id="rId49" Target="fonts/font49.fntdata" Type="http://schemas.openxmlformats.org/officeDocument/2006/relationships/font"/><Relationship Id="rId5" Target="tableStyles.xml" Type="http://schemas.openxmlformats.org/officeDocument/2006/relationships/tableStyles"/><Relationship Id="rId50" Target="fonts/font50.fntdata" Type="http://schemas.openxmlformats.org/officeDocument/2006/relationships/font"/><Relationship Id="rId51" Target="fonts/font51.fntdata" Type="http://schemas.openxmlformats.org/officeDocument/2006/relationships/font"/><Relationship Id="rId52" Target="fonts/font52.fntdata" Type="http://schemas.openxmlformats.org/officeDocument/2006/relationships/font"/><Relationship Id="rId53" Target="fonts/font53.fntdata" Type="http://schemas.openxmlformats.org/officeDocument/2006/relationships/font"/><Relationship Id="rId54" Target="fonts/font54.fntdata" Type="http://schemas.openxmlformats.org/officeDocument/2006/relationships/font"/><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pn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media/image9.svg" Type="http://schemas.openxmlformats.org/officeDocument/2006/relationships/image"/><Relationship Id="rId4" Target="../media/image10.png" Type="http://schemas.openxmlformats.org/officeDocument/2006/relationships/image"/><Relationship Id="rId5" Target="../media/image11.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6.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png" Type="http://schemas.openxmlformats.org/officeDocument/2006/relationships/image"/><Relationship Id="rId4" Target="../media/image15.svg" Type="http://schemas.openxmlformats.org/officeDocument/2006/relationships/image"/><Relationship Id="rId5" Target="../media/image16.png" Type="http://schemas.openxmlformats.org/officeDocument/2006/relationships/image"/><Relationship Id="rId6" Target="../media/image17.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8.png" Type="http://schemas.openxmlformats.org/officeDocument/2006/relationships/image"/><Relationship Id="rId3" Target="../media/image19.png" Type="http://schemas.openxmlformats.org/officeDocument/2006/relationships/image"/><Relationship Id="rId4" Target="../media/image20.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1.png" Type="http://schemas.openxmlformats.org/officeDocument/2006/relationships/image"/><Relationship Id="rId3" Target="../media/image22.svg" Type="http://schemas.openxmlformats.org/officeDocument/2006/relationships/image"/><Relationship Id="rId4" Target="../media/image23.png" Type="http://schemas.openxmlformats.org/officeDocument/2006/relationships/image"/><Relationship Id="rId5" Target="../media/image24.png" Type="http://schemas.openxmlformats.org/officeDocument/2006/relationships/image"/><Relationship Id="rId6" Target="../media/image25.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6.png" Type="http://schemas.openxmlformats.org/officeDocument/2006/relationships/image"/><Relationship Id="rId3" Target="../media/image27.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8.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9.png" Type="http://schemas.openxmlformats.org/officeDocument/2006/relationships/image"/><Relationship Id="rId3" Target="../media/image30.png" Type="http://schemas.openxmlformats.org/officeDocument/2006/relationships/image"/><Relationship Id="rId4" Target="../media/image31.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40.jpeg" Type="http://schemas.openxmlformats.org/officeDocument/2006/relationships/image"/><Relationship Id="rId11" Target="../media/image41.jpeg" Type="http://schemas.openxmlformats.org/officeDocument/2006/relationships/image"/><Relationship Id="rId12" Target="../media/image42.png" Type="http://schemas.openxmlformats.org/officeDocument/2006/relationships/image"/><Relationship Id="rId2" Target="../media/image32.png" Type="http://schemas.openxmlformats.org/officeDocument/2006/relationships/image"/><Relationship Id="rId3" Target="../media/image33.svg" Type="http://schemas.openxmlformats.org/officeDocument/2006/relationships/image"/><Relationship Id="rId4" Target="../media/image34.png" Type="http://schemas.openxmlformats.org/officeDocument/2006/relationships/image"/><Relationship Id="rId5" Target="../media/image35.jpeg" Type="http://schemas.openxmlformats.org/officeDocument/2006/relationships/image"/><Relationship Id="rId6" Target="../media/image36.png" Type="http://schemas.openxmlformats.org/officeDocument/2006/relationships/image"/><Relationship Id="rId7" Target="../media/image37.png" Type="http://schemas.openxmlformats.org/officeDocument/2006/relationships/image"/><Relationship Id="rId8" Target="../media/image38.jpeg" Type="http://schemas.openxmlformats.org/officeDocument/2006/relationships/image"/><Relationship Id="rId9" Target="../media/image39.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1.png" Type="http://schemas.openxmlformats.org/officeDocument/2006/relationships/image"/><Relationship Id="rId11" Target="../media/image52.svg" Type="http://schemas.openxmlformats.org/officeDocument/2006/relationships/image"/><Relationship Id="rId12" Target="../media/image53.png" Type="http://schemas.openxmlformats.org/officeDocument/2006/relationships/image"/><Relationship Id="rId13" Target="../media/image54.svg" Type="http://schemas.openxmlformats.org/officeDocument/2006/relationships/image"/><Relationship Id="rId14" Target="../media/image55.png" Type="http://schemas.openxmlformats.org/officeDocument/2006/relationships/image"/><Relationship Id="rId15" Target="../media/image56.svg" Type="http://schemas.openxmlformats.org/officeDocument/2006/relationships/image"/><Relationship Id="rId2" Target="../media/image43.png" Type="http://schemas.openxmlformats.org/officeDocument/2006/relationships/image"/><Relationship Id="rId3" Target="../media/image44.svg" Type="http://schemas.openxmlformats.org/officeDocument/2006/relationships/image"/><Relationship Id="rId4" Target="../media/image45.png" Type="http://schemas.openxmlformats.org/officeDocument/2006/relationships/image"/><Relationship Id="rId5" Target="../media/image46.svg" Type="http://schemas.openxmlformats.org/officeDocument/2006/relationships/image"/><Relationship Id="rId6" Target="../media/image47.png" Type="http://schemas.openxmlformats.org/officeDocument/2006/relationships/image"/><Relationship Id="rId7" Target="../media/image48.svg" Type="http://schemas.openxmlformats.org/officeDocument/2006/relationships/image"/><Relationship Id="rId8" Target="../media/image49.png" Type="http://schemas.openxmlformats.org/officeDocument/2006/relationships/image"/><Relationship Id="rId9" Target="../media/image50.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65.png" Type="http://schemas.openxmlformats.org/officeDocument/2006/relationships/image"/><Relationship Id="rId11" Target="../media/image66.svg" Type="http://schemas.openxmlformats.org/officeDocument/2006/relationships/image"/><Relationship Id="rId12" Target="../media/image67.png" Type="http://schemas.openxmlformats.org/officeDocument/2006/relationships/image"/><Relationship Id="rId13" Target="../media/image68.svg" Type="http://schemas.openxmlformats.org/officeDocument/2006/relationships/image"/><Relationship Id="rId2" Target="../media/image57.png" Type="http://schemas.openxmlformats.org/officeDocument/2006/relationships/image"/><Relationship Id="rId3" Target="../media/image58.svg" Type="http://schemas.openxmlformats.org/officeDocument/2006/relationships/image"/><Relationship Id="rId4" Target="../media/image59.png" Type="http://schemas.openxmlformats.org/officeDocument/2006/relationships/image"/><Relationship Id="rId5" Target="../media/image60.svg" Type="http://schemas.openxmlformats.org/officeDocument/2006/relationships/image"/><Relationship Id="rId6" Target="../media/image61.png" Type="http://schemas.openxmlformats.org/officeDocument/2006/relationships/image"/><Relationship Id="rId7" Target="../media/image62.svg" Type="http://schemas.openxmlformats.org/officeDocument/2006/relationships/image"/><Relationship Id="rId8" Target="../media/image63.png" Type="http://schemas.openxmlformats.org/officeDocument/2006/relationships/image"/><Relationship Id="rId9" Target="../media/image64.sv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9.png" Type="http://schemas.openxmlformats.org/officeDocument/2006/relationships/image"/><Relationship Id="rId3" Target="../media/image70.png" Type="http://schemas.openxmlformats.org/officeDocument/2006/relationships/image"/><Relationship Id="rId4" Target="../media/image71.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2.jpe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3.png" Type="http://schemas.openxmlformats.org/officeDocument/2006/relationships/image"/><Relationship Id="rId3" Target="../media/image74.sv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5.jpeg" Type="http://schemas.openxmlformats.org/officeDocument/2006/relationships/image"/><Relationship Id="rId3" Target="../media/image76.png" Type="http://schemas.openxmlformats.org/officeDocument/2006/relationships/image"/><Relationship Id="rId4" Target="../media/image77.png" Type="http://schemas.openxmlformats.org/officeDocument/2006/relationships/image"/><Relationship Id="rId5" Target="../media/image78.pn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9.png" Type="http://schemas.openxmlformats.org/officeDocument/2006/relationships/image"/><Relationship Id="rId3" Target="../media/image80.sv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https://transform.england.nhs.uk/digitise-connect-transform/what-good-looks-like/what-good-looks-like-publication/" TargetMode="External" Type="http://schemas.openxmlformats.org/officeDocument/2006/relationships/hyperlink"/><Relationship Id="rId3" Target="https://www.hee.nhs.uk/sites/default/files/documents/Topol%20Review%20interim%20report_0.pdf" TargetMode="External" Type="http://schemas.openxmlformats.org/officeDocument/2006/relationships/hyperlink"/><Relationship Id="rId4" Target="https://www.health.org.uk/publications/reports/a-critical-moment" TargetMode="External" Type="http://schemas.openxmlformats.org/officeDocument/2006/relationships/hyperlink"/><Relationship Id="rId5" Target="https://www.health.org.uk/publications/reports/a-critical-moment" TargetMode="External" Type="http://schemas.openxmlformats.org/officeDocument/2006/relationships/hyperlink"/><Relationship Id="rId6" Target="https://www.cipd.org/uk/knowledge/reports/learning-work/" TargetMode="External" Type="http://schemas.openxmlformats.org/officeDocument/2006/relationships/hyperlink"/><Relationship Id="rId7" Target="https://doi.org/10.1136/bmjqs-2011-000760" TargetMode="External" Type="http://schemas.openxmlformats.org/officeDocument/2006/relationships/hyperlink"/></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https://doi.org/10.1787/adc3c39e-en" TargetMode="External" Type="http://schemas.openxmlformats.org/officeDocument/2006/relationships/hyperlink"/><Relationship Id="rId3" Target="https://www.health.org.uk/publications/reports/a-critical-moment" TargetMode="External" Type="http://schemas.openxmlformats.org/officeDocument/2006/relationships/hyperlink"/><Relationship Id="rId4" Target="https://www.cipd.org/uk/knowledge/reports/learning-work/" TargetMode="External" Type="http://schemas.openxmlformats.org/officeDocument/2006/relationships/hyperlink"/><Relationship Id="rId5" Target="https://doi.org/10.1136/bmjqs-2011-000760" TargetMode="External" Type="http://schemas.openxmlformats.org/officeDocument/2006/relationships/hyperlink"/><Relationship Id="rId6" Target="https://topol.hee.nhs.uk"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CFFFF"/>
        </a:solidFill>
      </p:bgPr>
    </p:bg>
    <p:spTree>
      <p:nvGrpSpPr>
        <p:cNvPr id="1" name=""/>
        <p:cNvGrpSpPr/>
        <p:nvPr/>
      </p:nvGrpSpPr>
      <p:grpSpPr>
        <a:xfrm>
          <a:off x="0" y="0"/>
          <a:ext cx="0" cy="0"/>
          <a:chOff x="0" y="0"/>
          <a:chExt cx="0" cy="0"/>
        </a:xfrm>
      </p:grpSpPr>
      <p:grpSp>
        <p:nvGrpSpPr>
          <p:cNvPr name="Group 2" id="2"/>
          <p:cNvGrpSpPr/>
          <p:nvPr/>
        </p:nvGrpSpPr>
        <p:grpSpPr>
          <a:xfrm rot="0">
            <a:off x="9999477" y="812393"/>
            <a:ext cx="7608348" cy="8640000"/>
            <a:chOff x="0" y="0"/>
            <a:chExt cx="715748" cy="812800"/>
          </a:xfrm>
        </p:grpSpPr>
        <p:sp>
          <p:nvSpPr>
            <p:cNvPr name="Freeform 3" id="3"/>
            <p:cNvSpPr/>
            <p:nvPr/>
          </p:nvSpPr>
          <p:spPr>
            <a:xfrm flipH="false" flipV="false" rot="0">
              <a:off x="0" y="0"/>
              <a:ext cx="715748" cy="812800"/>
            </a:xfrm>
            <a:custGeom>
              <a:avLst/>
              <a:gdLst/>
              <a:ahLst/>
              <a:cxnLst/>
              <a:rect r="r" b="b" t="t" l="l"/>
              <a:pathLst>
                <a:path h="812800" w="715748">
                  <a:moveTo>
                    <a:pt x="50878" y="0"/>
                  </a:moveTo>
                  <a:lnTo>
                    <a:pt x="664870" y="0"/>
                  </a:lnTo>
                  <a:cubicBezTo>
                    <a:pt x="678364" y="0"/>
                    <a:pt x="691305" y="5360"/>
                    <a:pt x="700847" y="14902"/>
                  </a:cubicBezTo>
                  <a:cubicBezTo>
                    <a:pt x="710388" y="24443"/>
                    <a:pt x="715748" y="37384"/>
                    <a:pt x="715748" y="50878"/>
                  </a:cubicBezTo>
                  <a:lnTo>
                    <a:pt x="715748" y="761922"/>
                  </a:lnTo>
                  <a:cubicBezTo>
                    <a:pt x="715748" y="775416"/>
                    <a:pt x="710388" y="788357"/>
                    <a:pt x="700847" y="797898"/>
                  </a:cubicBezTo>
                  <a:cubicBezTo>
                    <a:pt x="691305" y="807440"/>
                    <a:pt x="678364" y="812800"/>
                    <a:pt x="664870" y="812800"/>
                  </a:cubicBezTo>
                  <a:lnTo>
                    <a:pt x="50878" y="812800"/>
                  </a:lnTo>
                  <a:cubicBezTo>
                    <a:pt x="37384" y="812800"/>
                    <a:pt x="24443" y="807440"/>
                    <a:pt x="14902" y="797898"/>
                  </a:cubicBezTo>
                  <a:cubicBezTo>
                    <a:pt x="5360" y="788357"/>
                    <a:pt x="0" y="775416"/>
                    <a:pt x="0" y="761922"/>
                  </a:cubicBezTo>
                  <a:lnTo>
                    <a:pt x="0" y="50878"/>
                  </a:lnTo>
                  <a:cubicBezTo>
                    <a:pt x="0" y="37384"/>
                    <a:pt x="5360" y="24443"/>
                    <a:pt x="14902" y="14902"/>
                  </a:cubicBezTo>
                  <a:cubicBezTo>
                    <a:pt x="24443" y="5360"/>
                    <a:pt x="37384" y="0"/>
                    <a:pt x="50878" y="0"/>
                  </a:cubicBezTo>
                  <a:close/>
                </a:path>
              </a:pathLst>
            </a:custGeom>
            <a:blipFill>
              <a:blip r:embed="rId2"/>
              <a:stretch>
                <a:fillRect l="-25706" t="0" r="-25706" b="0"/>
              </a:stretch>
            </a:blipFill>
            <a:ln cap="rnd">
              <a:noFill/>
              <a:prstDash val="solid"/>
              <a:round/>
            </a:ln>
          </p:spPr>
        </p:sp>
      </p:grpSp>
      <p:sp>
        <p:nvSpPr>
          <p:cNvPr name="TextBox 4" id="4"/>
          <p:cNvSpPr txBox="true"/>
          <p:nvPr/>
        </p:nvSpPr>
        <p:spPr>
          <a:xfrm rot="0">
            <a:off x="1028700" y="8074868"/>
            <a:ext cx="7365168" cy="1368419"/>
          </a:xfrm>
          <a:prstGeom prst="rect">
            <a:avLst/>
          </a:prstGeom>
        </p:spPr>
        <p:txBody>
          <a:bodyPr anchor="t" rtlCol="false" tIns="0" lIns="0" bIns="0" rIns="0">
            <a:spAutoFit/>
          </a:bodyPr>
          <a:lstStyle/>
          <a:p>
            <a:pPr algn="l">
              <a:lnSpc>
                <a:spcPts val="8499"/>
              </a:lnSpc>
            </a:pPr>
            <a:r>
              <a:rPr lang="en-US" sz="8499" spc="-84">
                <a:solidFill>
                  <a:srgbClr val="005EB8"/>
                </a:solidFill>
                <a:latin typeface="Agrandir Narrow"/>
                <a:ea typeface="Agrandir Narrow"/>
                <a:cs typeface="Agrandir Narrow"/>
                <a:sym typeface="Agrandir Narrow"/>
              </a:rPr>
              <a:t>Development</a:t>
            </a:r>
          </a:p>
        </p:txBody>
      </p:sp>
      <p:grpSp>
        <p:nvGrpSpPr>
          <p:cNvPr name="Group 5" id="5"/>
          <p:cNvGrpSpPr/>
          <p:nvPr/>
        </p:nvGrpSpPr>
        <p:grpSpPr>
          <a:xfrm rot="-8100000">
            <a:off x="7229465" y="8312594"/>
            <a:ext cx="786381" cy="795528"/>
            <a:chOff x="0" y="0"/>
            <a:chExt cx="1048508" cy="1060704"/>
          </a:xfrm>
        </p:grpSpPr>
        <p:sp>
          <p:nvSpPr>
            <p:cNvPr name="Freeform 6" id="6"/>
            <p:cNvSpPr/>
            <p:nvPr/>
          </p:nvSpPr>
          <p:spPr>
            <a:xfrm flipH="false" flipV="false" rot="0">
              <a:off x="0" y="0"/>
              <a:ext cx="1048512" cy="1060704"/>
            </a:xfrm>
            <a:custGeom>
              <a:avLst/>
              <a:gdLst/>
              <a:ahLst/>
              <a:cxnLst/>
              <a:rect r="r" b="b" t="t" l="l"/>
              <a:pathLst>
                <a:path h="1060704" w="1048512">
                  <a:moveTo>
                    <a:pt x="479425" y="0"/>
                  </a:moveTo>
                  <a:lnTo>
                    <a:pt x="568960" y="0"/>
                  </a:lnTo>
                  <a:lnTo>
                    <a:pt x="568960" y="889254"/>
                  </a:lnTo>
                  <a:lnTo>
                    <a:pt x="985139" y="473075"/>
                  </a:lnTo>
                  <a:lnTo>
                    <a:pt x="1048512" y="536448"/>
                  </a:lnTo>
                  <a:lnTo>
                    <a:pt x="587629" y="997331"/>
                  </a:lnTo>
                  <a:lnTo>
                    <a:pt x="524256" y="1060704"/>
                  </a:lnTo>
                  <a:lnTo>
                    <a:pt x="0" y="536448"/>
                  </a:lnTo>
                  <a:lnTo>
                    <a:pt x="63373" y="473075"/>
                  </a:lnTo>
                  <a:lnTo>
                    <a:pt x="479425" y="889254"/>
                  </a:lnTo>
                  <a:close/>
                </a:path>
              </a:pathLst>
            </a:custGeom>
            <a:solidFill>
              <a:srgbClr val="1848A0"/>
            </a:solidFill>
          </p:spPr>
        </p:sp>
      </p:grpSp>
      <p:sp>
        <p:nvSpPr>
          <p:cNvPr name="Freeform 7" id="7"/>
          <p:cNvSpPr/>
          <p:nvPr/>
        </p:nvSpPr>
        <p:spPr>
          <a:xfrm flipH="false" flipV="false" rot="0">
            <a:off x="697576" y="812393"/>
            <a:ext cx="4651978" cy="1942357"/>
          </a:xfrm>
          <a:custGeom>
            <a:avLst/>
            <a:gdLst/>
            <a:ahLst/>
            <a:cxnLst/>
            <a:rect r="r" b="b" t="t" l="l"/>
            <a:pathLst>
              <a:path h="1942357" w="4651978">
                <a:moveTo>
                  <a:pt x="0" y="0"/>
                </a:moveTo>
                <a:lnTo>
                  <a:pt x="4651978" y="0"/>
                </a:lnTo>
                <a:lnTo>
                  <a:pt x="4651978" y="1942356"/>
                </a:lnTo>
                <a:lnTo>
                  <a:pt x="0" y="1942356"/>
                </a:lnTo>
                <a:lnTo>
                  <a:pt x="0" y="0"/>
                </a:lnTo>
                <a:close/>
              </a:path>
            </a:pathLst>
          </a:custGeom>
          <a:blipFill>
            <a:blip r:embed="rId3"/>
            <a:stretch>
              <a:fillRect l="0" t="0" r="0" b="0"/>
            </a:stretch>
          </a:blipFill>
        </p:spPr>
      </p:sp>
      <p:sp>
        <p:nvSpPr>
          <p:cNvPr name="TextBox 8" id="8"/>
          <p:cNvSpPr txBox="true"/>
          <p:nvPr/>
        </p:nvSpPr>
        <p:spPr>
          <a:xfrm rot="0">
            <a:off x="1028700" y="2876958"/>
            <a:ext cx="6731439" cy="3987165"/>
          </a:xfrm>
          <a:prstGeom prst="rect">
            <a:avLst/>
          </a:prstGeom>
        </p:spPr>
        <p:txBody>
          <a:bodyPr anchor="t" rtlCol="false" tIns="0" lIns="0" bIns="0" rIns="0">
            <a:spAutoFit/>
          </a:bodyPr>
          <a:lstStyle/>
          <a:p>
            <a:pPr algn="l" marL="431799" indent="-215899" lvl="1">
              <a:lnSpc>
                <a:spcPts val="2879"/>
              </a:lnSpc>
              <a:buFont typeface="Arial"/>
              <a:buChar char="•"/>
            </a:pPr>
            <a:r>
              <a:rPr lang="en-US" sz="1999">
                <a:solidFill>
                  <a:srgbClr val="000000"/>
                </a:solidFill>
                <a:latin typeface="Poppins"/>
                <a:ea typeface="Poppins"/>
                <a:cs typeface="Poppins"/>
                <a:sym typeface="Poppins"/>
              </a:rPr>
              <a:t>Programme: Master of Business Administration</a:t>
            </a:r>
          </a:p>
          <a:p>
            <a:pPr algn="l" marL="431799" indent="-215899" lvl="1">
              <a:lnSpc>
                <a:spcPts val="2879"/>
              </a:lnSpc>
              <a:buFont typeface="Arial"/>
              <a:buChar char="•"/>
            </a:pPr>
            <a:r>
              <a:rPr lang="en-US" sz="1999">
                <a:solidFill>
                  <a:srgbClr val="000000"/>
                </a:solidFill>
                <a:latin typeface="Poppins"/>
                <a:ea typeface="Poppins"/>
                <a:cs typeface="Poppins"/>
                <a:sym typeface="Poppins"/>
              </a:rPr>
              <a:t>Module: Human Capital Management (LCMB7023)</a:t>
            </a:r>
          </a:p>
          <a:p>
            <a:pPr algn="l" marL="431799" indent="-215899" lvl="1">
              <a:lnSpc>
                <a:spcPts val="2879"/>
              </a:lnSpc>
              <a:buFont typeface="Arial"/>
              <a:buChar char="•"/>
            </a:pPr>
            <a:r>
              <a:rPr lang="en-US" sz="1999">
                <a:solidFill>
                  <a:srgbClr val="000000"/>
                </a:solidFill>
                <a:latin typeface="Poppins"/>
                <a:ea typeface="Poppins"/>
                <a:cs typeface="Poppins"/>
                <a:sym typeface="Poppins"/>
              </a:rPr>
              <a:t>Assessment Title: Assessment 2: Human Capital Challenges in the NHS – Training &amp; Development</a:t>
            </a:r>
          </a:p>
          <a:p>
            <a:pPr algn="l" marL="431799" indent="-215899" lvl="1">
              <a:lnSpc>
                <a:spcPts val="2879"/>
              </a:lnSpc>
              <a:buFont typeface="Arial"/>
              <a:buChar char="•"/>
            </a:pPr>
            <a:r>
              <a:rPr lang="en-US" sz="1999">
                <a:solidFill>
                  <a:srgbClr val="000000"/>
                </a:solidFill>
                <a:latin typeface="Poppins"/>
                <a:ea typeface="Poppins"/>
                <a:cs typeface="Poppins"/>
                <a:sym typeface="Poppins"/>
              </a:rPr>
              <a:t>Lecturer's name: Gladius Kulothungan &amp; Ejike Udeogu</a:t>
            </a:r>
          </a:p>
          <a:p>
            <a:pPr algn="l" marL="431799" indent="-215899" lvl="1">
              <a:lnSpc>
                <a:spcPts val="2879"/>
              </a:lnSpc>
              <a:buFont typeface="Arial"/>
              <a:buChar char="•"/>
            </a:pPr>
            <a:r>
              <a:rPr lang="en-US" sz="1999">
                <a:solidFill>
                  <a:srgbClr val="000000"/>
                </a:solidFill>
                <a:latin typeface="Poppins"/>
                <a:ea typeface="Poppins"/>
                <a:cs typeface="Poppins"/>
                <a:sym typeface="Poppins"/>
              </a:rPr>
              <a:t>Students : RANJITKUMAR JIVABHAI KESHVALA (2532564), krishna lakhu khunti (2515605), yaxit devchandbhai devani (2532154)</a:t>
            </a:r>
          </a:p>
          <a:p>
            <a:pPr algn="l">
              <a:lnSpc>
                <a:spcPts val="2879"/>
              </a:lnSpc>
            </a:pPr>
          </a:p>
        </p:txBody>
      </p:sp>
      <p:sp>
        <p:nvSpPr>
          <p:cNvPr name="TextBox 9" id="9"/>
          <p:cNvSpPr txBox="true"/>
          <p:nvPr/>
        </p:nvSpPr>
        <p:spPr>
          <a:xfrm rot="0">
            <a:off x="1028700" y="7010621"/>
            <a:ext cx="7365168" cy="1368419"/>
          </a:xfrm>
          <a:prstGeom prst="rect">
            <a:avLst/>
          </a:prstGeom>
        </p:spPr>
        <p:txBody>
          <a:bodyPr anchor="t" rtlCol="false" tIns="0" lIns="0" bIns="0" rIns="0">
            <a:spAutoFit/>
          </a:bodyPr>
          <a:lstStyle/>
          <a:p>
            <a:pPr algn="l">
              <a:lnSpc>
                <a:spcPts val="8499"/>
              </a:lnSpc>
            </a:pPr>
            <a:r>
              <a:rPr lang="en-US" sz="8499" spc="-84">
                <a:solidFill>
                  <a:srgbClr val="1C98ED"/>
                </a:solidFill>
                <a:latin typeface="Agrandir Narrow"/>
                <a:ea typeface="Agrandir Narrow"/>
                <a:cs typeface="Agrandir Narrow"/>
                <a:sym typeface="Agrandir Narrow"/>
              </a:rPr>
              <a:t>Training </a:t>
            </a:r>
            <a:r>
              <a:rPr lang="en-US" sz="8499" spc="-84">
                <a:solidFill>
                  <a:srgbClr val="1C98ED"/>
                </a:solidFill>
                <a:latin typeface="Agrandir Narrow"/>
                <a:ea typeface="Agrandir Narrow"/>
                <a:cs typeface="Agrandir Narrow"/>
                <a:sym typeface="Agrandir Narrow"/>
              </a:rPr>
              <a:t>&amp;</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AFAFA"/>
        </a:solidFill>
      </p:bgPr>
    </p:bg>
    <p:spTree>
      <p:nvGrpSpPr>
        <p:cNvPr id="1" name=""/>
        <p:cNvGrpSpPr/>
        <p:nvPr/>
      </p:nvGrpSpPr>
      <p:grpSpPr>
        <a:xfrm>
          <a:off x="0" y="0"/>
          <a:ext cx="0" cy="0"/>
          <a:chOff x="0" y="0"/>
          <a:chExt cx="0" cy="0"/>
        </a:xfrm>
      </p:grpSpPr>
      <p:grpSp>
        <p:nvGrpSpPr>
          <p:cNvPr name="Group 2" id="2"/>
          <p:cNvGrpSpPr/>
          <p:nvPr/>
        </p:nvGrpSpPr>
        <p:grpSpPr>
          <a:xfrm rot="0">
            <a:off x="824515" y="6201767"/>
            <a:ext cx="3857625" cy="552026"/>
            <a:chOff x="0" y="0"/>
            <a:chExt cx="981694" cy="140480"/>
          </a:xfrm>
        </p:grpSpPr>
        <p:sp>
          <p:nvSpPr>
            <p:cNvPr name="Freeform 3" id="3"/>
            <p:cNvSpPr/>
            <p:nvPr/>
          </p:nvSpPr>
          <p:spPr>
            <a:xfrm flipH="false" flipV="false" rot="0">
              <a:off x="0" y="0"/>
              <a:ext cx="981694" cy="140480"/>
            </a:xfrm>
            <a:custGeom>
              <a:avLst/>
              <a:gdLst/>
              <a:ahLst/>
              <a:cxnLst/>
              <a:rect r="r" b="b" t="t" l="l"/>
              <a:pathLst>
                <a:path h="140480" w="981694">
                  <a:moveTo>
                    <a:pt x="70240" y="0"/>
                  </a:moveTo>
                  <a:lnTo>
                    <a:pt x="911454" y="0"/>
                  </a:lnTo>
                  <a:cubicBezTo>
                    <a:pt x="950247" y="0"/>
                    <a:pt x="981694" y="31448"/>
                    <a:pt x="981694" y="70240"/>
                  </a:cubicBezTo>
                  <a:lnTo>
                    <a:pt x="981694" y="70240"/>
                  </a:lnTo>
                  <a:cubicBezTo>
                    <a:pt x="981694" y="109033"/>
                    <a:pt x="950247" y="140480"/>
                    <a:pt x="911454" y="140480"/>
                  </a:cubicBezTo>
                  <a:lnTo>
                    <a:pt x="70240" y="140480"/>
                  </a:lnTo>
                  <a:cubicBezTo>
                    <a:pt x="31448" y="140480"/>
                    <a:pt x="0" y="109033"/>
                    <a:pt x="0" y="70240"/>
                  </a:cubicBezTo>
                  <a:lnTo>
                    <a:pt x="0" y="70240"/>
                  </a:lnTo>
                  <a:cubicBezTo>
                    <a:pt x="0" y="31448"/>
                    <a:pt x="31448" y="0"/>
                    <a:pt x="70240" y="0"/>
                  </a:cubicBezTo>
                  <a:close/>
                </a:path>
              </a:pathLst>
            </a:custGeom>
            <a:solidFill>
              <a:srgbClr val="1C98ED"/>
            </a:solidFill>
            <a:ln w="9525" cap="rnd">
              <a:solidFill>
                <a:srgbClr val="A6A6A6"/>
              </a:solidFill>
              <a:prstDash val="solid"/>
              <a:round/>
            </a:ln>
          </p:spPr>
        </p:sp>
        <p:sp>
          <p:nvSpPr>
            <p:cNvPr name="TextBox 4" id="4"/>
            <p:cNvSpPr txBox="true"/>
            <p:nvPr/>
          </p:nvSpPr>
          <p:spPr>
            <a:xfrm>
              <a:off x="0" y="-47625"/>
              <a:ext cx="981694" cy="188105"/>
            </a:xfrm>
            <a:prstGeom prst="rect">
              <a:avLst/>
            </a:prstGeom>
          </p:spPr>
          <p:txBody>
            <a:bodyPr anchor="ctr" rtlCol="false" tIns="50800" lIns="50800" bIns="50800" rIns="50800"/>
            <a:lstStyle/>
            <a:p>
              <a:pPr algn="ctr">
                <a:lnSpc>
                  <a:spcPts val="2160"/>
                </a:lnSpc>
              </a:pPr>
            </a:p>
          </p:txBody>
        </p:sp>
      </p:grpSp>
      <p:grpSp>
        <p:nvGrpSpPr>
          <p:cNvPr name="Group 5" id="5"/>
          <p:cNvGrpSpPr/>
          <p:nvPr/>
        </p:nvGrpSpPr>
        <p:grpSpPr>
          <a:xfrm rot="0">
            <a:off x="5084963" y="6201767"/>
            <a:ext cx="3857625" cy="552026"/>
            <a:chOff x="0" y="0"/>
            <a:chExt cx="981694" cy="140480"/>
          </a:xfrm>
        </p:grpSpPr>
        <p:sp>
          <p:nvSpPr>
            <p:cNvPr name="Freeform 6" id="6"/>
            <p:cNvSpPr/>
            <p:nvPr/>
          </p:nvSpPr>
          <p:spPr>
            <a:xfrm flipH="false" flipV="false" rot="0">
              <a:off x="0" y="0"/>
              <a:ext cx="981694" cy="140480"/>
            </a:xfrm>
            <a:custGeom>
              <a:avLst/>
              <a:gdLst/>
              <a:ahLst/>
              <a:cxnLst/>
              <a:rect r="r" b="b" t="t" l="l"/>
              <a:pathLst>
                <a:path h="140480" w="981694">
                  <a:moveTo>
                    <a:pt x="70240" y="0"/>
                  </a:moveTo>
                  <a:lnTo>
                    <a:pt x="911454" y="0"/>
                  </a:lnTo>
                  <a:cubicBezTo>
                    <a:pt x="950247" y="0"/>
                    <a:pt x="981694" y="31448"/>
                    <a:pt x="981694" y="70240"/>
                  </a:cubicBezTo>
                  <a:lnTo>
                    <a:pt x="981694" y="70240"/>
                  </a:lnTo>
                  <a:cubicBezTo>
                    <a:pt x="981694" y="109033"/>
                    <a:pt x="950247" y="140480"/>
                    <a:pt x="911454" y="140480"/>
                  </a:cubicBezTo>
                  <a:lnTo>
                    <a:pt x="70240" y="140480"/>
                  </a:lnTo>
                  <a:cubicBezTo>
                    <a:pt x="31448" y="140480"/>
                    <a:pt x="0" y="109033"/>
                    <a:pt x="0" y="70240"/>
                  </a:cubicBezTo>
                  <a:lnTo>
                    <a:pt x="0" y="70240"/>
                  </a:lnTo>
                  <a:cubicBezTo>
                    <a:pt x="0" y="31448"/>
                    <a:pt x="31448" y="0"/>
                    <a:pt x="70240" y="0"/>
                  </a:cubicBezTo>
                  <a:close/>
                </a:path>
              </a:pathLst>
            </a:custGeom>
            <a:solidFill>
              <a:srgbClr val="1C98ED"/>
            </a:solidFill>
            <a:ln w="9525" cap="rnd">
              <a:solidFill>
                <a:srgbClr val="A6A6A6"/>
              </a:solidFill>
              <a:prstDash val="solid"/>
              <a:round/>
            </a:ln>
          </p:spPr>
        </p:sp>
        <p:sp>
          <p:nvSpPr>
            <p:cNvPr name="TextBox 7" id="7"/>
            <p:cNvSpPr txBox="true"/>
            <p:nvPr/>
          </p:nvSpPr>
          <p:spPr>
            <a:xfrm>
              <a:off x="0" y="-47625"/>
              <a:ext cx="981694" cy="188105"/>
            </a:xfrm>
            <a:prstGeom prst="rect">
              <a:avLst/>
            </a:prstGeom>
          </p:spPr>
          <p:txBody>
            <a:bodyPr anchor="ctr" rtlCol="false" tIns="50800" lIns="50800" bIns="50800" rIns="50800"/>
            <a:lstStyle/>
            <a:p>
              <a:pPr algn="ctr">
                <a:lnSpc>
                  <a:spcPts val="2160"/>
                </a:lnSpc>
              </a:pPr>
            </a:p>
          </p:txBody>
        </p:sp>
      </p:grpSp>
      <p:grpSp>
        <p:nvGrpSpPr>
          <p:cNvPr name="Group 8" id="8"/>
          <p:cNvGrpSpPr/>
          <p:nvPr/>
        </p:nvGrpSpPr>
        <p:grpSpPr>
          <a:xfrm rot="0">
            <a:off x="9345412" y="6201767"/>
            <a:ext cx="3857625" cy="552026"/>
            <a:chOff x="0" y="0"/>
            <a:chExt cx="981694" cy="140480"/>
          </a:xfrm>
        </p:grpSpPr>
        <p:sp>
          <p:nvSpPr>
            <p:cNvPr name="Freeform 9" id="9"/>
            <p:cNvSpPr/>
            <p:nvPr/>
          </p:nvSpPr>
          <p:spPr>
            <a:xfrm flipH="false" flipV="false" rot="0">
              <a:off x="0" y="0"/>
              <a:ext cx="981694" cy="140480"/>
            </a:xfrm>
            <a:custGeom>
              <a:avLst/>
              <a:gdLst/>
              <a:ahLst/>
              <a:cxnLst/>
              <a:rect r="r" b="b" t="t" l="l"/>
              <a:pathLst>
                <a:path h="140480" w="981694">
                  <a:moveTo>
                    <a:pt x="70240" y="0"/>
                  </a:moveTo>
                  <a:lnTo>
                    <a:pt x="911454" y="0"/>
                  </a:lnTo>
                  <a:cubicBezTo>
                    <a:pt x="950247" y="0"/>
                    <a:pt x="981694" y="31448"/>
                    <a:pt x="981694" y="70240"/>
                  </a:cubicBezTo>
                  <a:lnTo>
                    <a:pt x="981694" y="70240"/>
                  </a:lnTo>
                  <a:cubicBezTo>
                    <a:pt x="981694" y="109033"/>
                    <a:pt x="950247" y="140480"/>
                    <a:pt x="911454" y="140480"/>
                  </a:cubicBezTo>
                  <a:lnTo>
                    <a:pt x="70240" y="140480"/>
                  </a:lnTo>
                  <a:cubicBezTo>
                    <a:pt x="31448" y="140480"/>
                    <a:pt x="0" y="109033"/>
                    <a:pt x="0" y="70240"/>
                  </a:cubicBezTo>
                  <a:lnTo>
                    <a:pt x="0" y="70240"/>
                  </a:lnTo>
                  <a:cubicBezTo>
                    <a:pt x="0" y="31448"/>
                    <a:pt x="31448" y="0"/>
                    <a:pt x="70240" y="0"/>
                  </a:cubicBezTo>
                  <a:close/>
                </a:path>
              </a:pathLst>
            </a:custGeom>
            <a:solidFill>
              <a:srgbClr val="1C98ED"/>
            </a:solidFill>
            <a:ln w="9525" cap="rnd">
              <a:solidFill>
                <a:srgbClr val="A6A6A6"/>
              </a:solidFill>
              <a:prstDash val="solid"/>
              <a:round/>
            </a:ln>
          </p:spPr>
        </p:sp>
        <p:sp>
          <p:nvSpPr>
            <p:cNvPr name="TextBox 10" id="10"/>
            <p:cNvSpPr txBox="true"/>
            <p:nvPr/>
          </p:nvSpPr>
          <p:spPr>
            <a:xfrm>
              <a:off x="0" y="-47625"/>
              <a:ext cx="981694" cy="188105"/>
            </a:xfrm>
            <a:prstGeom prst="rect">
              <a:avLst/>
            </a:prstGeom>
          </p:spPr>
          <p:txBody>
            <a:bodyPr anchor="ctr" rtlCol="false" tIns="50800" lIns="50800" bIns="50800" rIns="50800"/>
            <a:lstStyle/>
            <a:p>
              <a:pPr algn="ctr">
                <a:lnSpc>
                  <a:spcPts val="2160"/>
                </a:lnSpc>
              </a:pPr>
            </a:p>
          </p:txBody>
        </p:sp>
      </p:grpSp>
      <p:grpSp>
        <p:nvGrpSpPr>
          <p:cNvPr name="Group 11" id="11"/>
          <p:cNvGrpSpPr/>
          <p:nvPr/>
        </p:nvGrpSpPr>
        <p:grpSpPr>
          <a:xfrm rot="0">
            <a:off x="13605860" y="6201767"/>
            <a:ext cx="3857625" cy="552026"/>
            <a:chOff x="0" y="0"/>
            <a:chExt cx="981694" cy="140480"/>
          </a:xfrm>
        </p:grpSpPr>
        <p:sp>
          <p:nvSpPr>
            <p:cNvPr name="Freeform 12" id="12"/>
            <p:cNvSpPr/>
            <p:nvPr/>
          </p:nvSpPr>
          <p:spPr>
            <a:xfrm flipH="false" flipV="false" rot="0">
              <a:off x="0" y="0"/>
              <a:ext cx="981694" cy="140480"/>
            </a:xfrm>
            <a:custGeom>
              <a:avLst/>
              <a:gdLst/>
              <a:ahLst/>
              <a:cxnLst/>
              <a:rect r="r" b="b" t="t" l="l"/>
              <a:pathLst>
                <a:path h="140480" w="981694">
                  <a:moveTo>
                    <a:pt x="70240" y="0"/>
                  </a:moveTo>
                  <a:lnTo>
                    <a:pt x="911454" y="0"/>
                  </a:lnTo>
                  <a:cubicBezTo>
                    <a:pt x="950247" y="0"/>
                    <a:pt x="981694" y="31448"/>
                    <a:pt x="981694" y="70240"/>
                  </a:cubicBezTo>
                  <a:lnTo>
                    <a:pt x="981694" y="70240"/>
                  </a:lnTo>
                  <a:cubicBezTo>
                    <a:pt x="981694" y="109033"/>
                    <a:pt x="950247" y="140480"/>
                    <a:pt x="911454" y="140480"/>
                  </a:cubicBezTo>
                  <a:lnTo>
                    <a:pt x="70240" y="140480"/>
                  </a:lnTo>
                  <a:cubicBezTo>
                    <a:pt x="31448" y="140480"/>
                    <a:pt x="0" y="109033"/>
                    <a:pt x="0" y="70240"/>
                  </a:cubicBezTo>
                  <a:lnTo>
                    <a:pt x="0" y="70240"/>
                  </a:lnTo>
                  <a:cubicBezTo>
                    <a:pt x="0" y="31448"/>
                    <a:pt x="31448" y="0"/>
                    <a:pt x="70240" y="0"/>
                  </a:cubicBezTo>
                  <a:close/>
                </a:path>
              </a:pathLst>
            </a:custGeom>
            <a:solidFill>
              <a:srgbClr val="1C98ED"/>
            </a:solidFill>
            <a:ln w="9525" cap="rnd">
              <a:solidFill>
                <a:srgbClr val="A6A6A6"/>
              </a:solidFill>
              <a:prstDash val="solid"/>
              <a:round/>
            </a:ln>
          </p:spPr>
        </p:sp>
        <p:sp>
          <p:nvSpPr>
            <p:cNvPr name="TextBox 13" id="13"/>
            <p:cNvSpPr txBox="true"/>
            <p:nvPr/>
          </p:nvSpPr>
          <p:spPr>
            <a:xfrm>
              <a:off x="0" y="-47625"/>
              <a:ext cx="981694" cy="188105"/>
            </a:xfrm>
            <a:prstGeom prst="rect">
              <a:avLst/>
            </a:prstGeom>
          </p:spPr>
          <p:txBody>
            <a:bodyPr anchor="ctr" rtlCol="false" tIns="50800" lIns="50800" bIns="50800" rIns="50800"/>
            <a:lstStyle/>
            <a:p>
              <a:pPr algn="ctr">
                <a:lnSpc>
                  <a:spcPts val="2160"/>
                </a:lnSpc>
              </a:pPr>
            </a:p>
          </p:txBody>
        </p:sp>
      </p:grpSp>
      <p:sp>
        <p:nvSpPr>
          <p:cNvPr name="TextBox 14" id="14"/>
          <p:cNvSpPr txBox="true"/>
          <p:nvPr/>
        </p:nvSpPr>
        <p:spPr>
          <a:xfrm rot="0">
            <a:off x="843565" y="1896513"/>
            <a:ext cx="12274778" cy="988695"/>
          </a:xfrm>
          <a:prstGeom prst="rect">
            <a:avLst/>
          </a:prstGeom>
        </p:spPr>
        <p:txBody>
          <a:bodyPr anchor="t" rtlCol="false" tIns="0" lIns="0" bIns="0" rIns="0">
            <a:spAutoFit/>
          </a:bodyPr>
          <a:lstStyle/>
          <a:p>
            <a:pPr algn="l">
              <a:lnSpc>
                <a:spcPts val="7260"/>
              </a:lnSpc>
            </a:pPr>
            <a:r>
              <a:rPr lang="en-US" sz="6600" spc="-132">
                <a:solidFill>
                  <a:srgbClr val="002022"/>
                </a:solidFill>
                <a:latin typeface="Poppins"/>
                <a:ea typeface="Poppins"/>
                <a:cs typeface="Poppins"/>
                <a:sym typeface="Poppins"/>
              </a:rPr>
              <a:t>Table of Content</a:t>
            </a:r>
          </a:p>
        </p:txBody>
      </p:sp>
      <p:sp>
        <p:nvSpPr>
          <p:cNvPr name="TextBox 15" id="15"/>
          <p:cNvSpPr txBox="true"/>
          <p:nvPr/>
        </p:nvSpPr>
        <p:spPr>
          <a:xfrm rot="0">
            <a:off x="843565" y="1301200"/>
            <a:ext cx="6963234" cy="733425"/>
          </a:xfrm>
          <a:prstGeom prst="rect">
            <a:avLst/>
          </a:prstGeom>
        </p:spPr>
        <p:txBody>
          <a:bodyPr anchor="t" rtlCol="false" tIns="0" lIns="0" bIns="0" rIns="0">
            <a:spAutoFit/>
          </a:bodyPr>
          <a:lstStyle/>
          <a:p>
            <a:pPr algn="l">
              <a:lnSpc>
                <a:spcPts val="5399"/>
              </a:lnSpc>
              <a:spcBef>
                <a:spcPct val="0"/>
              </a:spcBef>
            </a:pPr>
            <a:r>
              <a:rPr lang="en-US" sz="4499" spc="224">
                <a:solidFill>
                  <a:srgbClr val="935D34"/>
                </a:solidFill>
                <a:latin typeface="Vintage Goods"/>
                <a:ea typeface="Vintage Goods"/>
                <a:cs typeface="Vintage Goods"/>
                <a:sym typeface="Vintage Goods"/>
              </a:rPr>
              <a:t>Our Team</a:t>
            </a:r>
          </a:p>
        </p:txBody>
      </p:sp>
      <p:sp>
        <p:nvSpPr>
          <p:cNvPr name="TextBox 16" id="16"/>
          <p:cNvSpPr txBox="true"/>
          <p:nvPr/>
        </p:nvSpPr>
        <p:spPr>
          <a:xfrm rot="0">
            <a:off x="5325703" y="7010968"/>
            <a:ext cx="3429713" cy="651474"/>
          </a:xfrm>
          <a:prstGeom prst="rect">
            <a:avLst/>
          </a:prstGeom>
        </p:spPr>
        <p:txBody>
          <a:bodyPr anchor="t" rtlCol="false" tIns="0" lIns="0" bIns="0" rIns="0">
            <a:spAutoFit/>
          </a:bodyPr>
          <a:lstStyle/>
          <a:p>
            <a:pPr algn="ctr">
              <a:lnSpc>
                <a:spcPts val="2160"/>
              </a:lnSpc>
            </a:pPr>
            <a:r>
              <a:rPr lang="en-US" sz="1800">
                <a:solidFill>
                  <a:srgbClr val="151515"/>
                </a:solidFill>
                <a:latin typeface="Poppins"/>
                <a:ea typeface="Poppins"/>
                <a:cs typeface="Poppins"/>
                <a:sym typeface="Poppins"/>
              </a:rPr>
              <a:t>Root </a:t>
            </a:r>
            <a:r>
              <a:rPr lang="en-US" sz="1800">
                <a:solidFill>
                  <a:srgbClr val="151515"/>
                </a:solidFill>
                <a:latin typeface="Poppins"/>
                <a:ea typeface="Poppins"/>
                <a:cs typeface="Poppins"/>
                <a:sym typeface="Poppins"/>
              </a:rPr>
              <a:t>Causes </a:t>
            </a:r>
          </a:p>
          <a:p>
            <a:pPr algn="ctr">
              <a:lnSpc>
                <a:spcPts val="3601"/>
              </a:lnSpc>
            </a:pPr>
            <a:r>
              <a:rPr lang="en-US" sz="1800">
                <a:solidFill>
                  <a:srgbClr val="151515"/>
                </a:solidFill>
                <a:latin typeface="Poppins"/>
                <a:ea typeface="Poppins"/>
                <a:cs typeface="Poppins"/>
                <a:sym typeface="Poppins"/>
              </a:rPr>
              <a:t>Critical Analysis</a:t>
            </a:r>
          </a:p>
        </p:txBody>
      </p:sp>
      <p:sp>
        <p:nvSpPr>
          <p:cNvPr name="TextBox 17" id="17"/>
          <p:cNvSpPr txBox="true"/>
          <p:nvPr/>
        </p:nvSpPr>
        <p:spPr>
          <a:xfrm rot="0">
            <a:off x="1057317" y="6953818"/>
            <a:ext cx="3429713" cy="1036293"/>
          </a:xfrm>
          <a:prstGeom prst="rect">
            <a:avLst/>
          </a:prstGeom>
        </p:spPr>
        <p:txBody>
          <a:bodyPr anchor="t" rtlCol="false" tIns="0" lIns="0" bIns="0" rIns="0">
            <a:spAutoFit/>
          </a:bodyPr>
          <a:lstStyle/>
          <a:p>
            <a:pPr algn="ctr">
              <a:lnSpc>
                <a:spcPts val="2701"/>
              </a:lnSpc>
            </a:pPr>
            <a:r>
              <a:rPr lang="en-US" sz="1800">
                <a:solidFill>
                  <a:srgbClr val="151515"/>
                </a:solidFill>
                <a:latin typeface="Poppins"/>
                <a:ea typeface="Poppins"/>
                <a:cs typeface="Poppins"/>
                <a:sym typeface="Poppins"/>
              </a:rPr>
              <a:t>Introduction</a:t>
            </a:r>
          </a:p>
          <a:p>
            <a:pPr algn="ctr">
              <a:lnSpc>
                <a:spcPts val="2701"/>
              </a:lnSpc>
            </a:pPr>
            <a:r>
              <a:rPr lang="en-US" sz="1800">
                <a:solidFill>
                  <a:srgbClr val="151515"/>
                </a:solidFill>
                <a:latin typeface="Poppins"/>
                <a:ea typeface="Poppins"/>
                <a:cs typeface="Poppins"/>
                <a:sym typeface="Poppins"/>
              </a:rPr>
              <a:t>Context</a:t>
            </a:r>
          </a:p>
          <a:p>
            <a:pPr algn="ctr">
              <a:lnSpc>
                <a:spcPts val="2701"/>
              </a:lnSpc>
            </a:pPr>
            <a:r>
              <a:rPr lang="en-US" sz="1800">
                <a:solidFill>
                  <a:srgbClr val="151515"/>
                </a:solidFill>
                <a:latin typeface="Poppins"/>
                <a:ea typeface="Poppins"/>
                <a:cs typeface="Poppins"/>
                <a:sym typeface="Poppins"/>
              </a:rPr>
              <a:t>Theoretical Frameworks</a:t>
            </a:r>
          </a:p>
        </p:txBody>
      </p:sp>
      <p:sp>
        <p:nvSpPr>
          <p:cNvPr name="TextBox 18" id="18"/>
          <p:cNvSpPr txBox="true"/>
          <p:nvPr/>
        </p:nvSpPr>
        <p:spPr>
          <a:xfrm rot="0">
            <a:off x="13829587" y="7010968"/>
            <a:ext cx="3429713" cy="552450"/>
          </a:xfrm>
          <a:prstGeom prst="rect">
            <a:avLst/>
          </a:prstGeom>
        </p:spPr>
        <p:txBody>
          <a:bodyPr anchor="t" rtlCol="false" tIns="0" lIns="0" bIns="0" rIns="0">
            <a:spAutoFit/>
          </a:bodyPr>
          <a:lstStyle/>
          <a:p>
            <a:pPr algn="ctr">
              <a:lnSpc>
                <a:spcPts val="2160"/>
              </a:lnSpc>
            </a:pPr>
            <a:r>
              <a:rPr lang="en-US" sz="1800">
                <a:solidFill>
                  <a:srgbClr val="151515"/>
                </a:solidFill>
                <a:latin typeface="Poppins"/>
                <a:ea typeface="Poppins"/>
                <a:cs typeface="Poppins"/>
                <a:sym typeface="Poppins"/>
              </a:rPr>
              <a:t>G</a:t>
            </a:r>
            <a:r>
              <a:rPr lang="en-US" sz="1800">
                <a:solidFill>
                  <a:srgbClr val="151515"/>
                </a:solidFill>
                <a:latin typeface="Poppins"/>
                <a:ea typeface="Poppins"/>
                <a:cs typeface="Poppins"/>
                <a:sym typeface="Poppins"/>
              </a:rPr>
              <a:t>roup Conclusion &amp; HRM Strategy</a:t>
            </a:r>
          </a:p>
        </p:txBody>
      </p:sp>
      <p:sp>
        <p:nvSpPr>
          <p:cNvPr name="TextBox 19" id="19"/>
          <p:cNvSpPr txBox="true"/>
          <p:nvPr/>
        </p:nvSpPr>
        <p:spPr>
          <a:xfrm rot="0">
            <a:off x="9594089" y="7010968"/>
            <a:ext cx="3429713" cy="552450"/>
          </a:xfrm>
          <a:prstGeom prst="rect">
            <a:avLst/>
          </a:prstGeom>
        </p:spPr>
        <p:txBody>
          <a:bodyPr anchor="t" rtlCol="false" tIns="0" lIns="0" bIns="0" rIns="0">
            <a:spAutoFit/>
          </a:bodyPr>
          <a:lstStyle/>
          <a:p>
            <a:pPr algn="ctr">
              <a:lnSpc>
                <a:spcPts val="2160"/>
              </a:lnSpc>
            </a:pPr>
            <a:r>
              <a:rPr lang="en-US" sz="1800">
                <a:solidFill>
                  <a:srgbClr val="151515"/>
                </a:solidFill>
                <a:latin typeface="Poppins"/>
                <a:ea typeface="Poppins"/>
                <a:cs typeface="Poppins"/>
                <a:sym typeface="Poppins"/>
              </a:rPr>
              <a:t>Recomm</a:t>
            </a:r>
            <a:r>
              <a:rPr lang="en-US" sz="1800">
                <a:solidFill>
                  <a:srgbClr val="151515"/>
                </a:solidFill>
                <a:latin typeface="Poppins"/>
                <a:ea typeface="Poppins"/>
                <a:cs typeface="Poppins"/>
                <a:sym typeface="Poppins"/>
              </a:rPr>
              <a:t>endations &amp; Implementation</a:t>
            </a:r>
          </a:p>
        </p:txBody>
      </p:sp>
      <p:sp>
        <p:nvSpPr>
          <p:cNvPr name="TextBox 20" id="20"/>
          <p:cNvSpPr txBox="true"/>
          <p:nvPr/>
        </p:nvSpPr>
        <p:spPr>
          <a:xfrm rot="0">
            <a:off x="1535736" y="6260302"/>
            <a:ext cx="2453825" cy="368282"/>
          </a:xfrm>
          <a:prstGeom prst="rect">
            <a:avLst/>
          </a:prstGeom>
        </p:spPr>
        <p:txBody>
          <a:bodyPr anchor="t" rtlCol="false" tIns="0" lIns="0" bIns="0" rIns="0">
            <a:spAutoFit/>
          </a:bodyPr>
          <a:lstStyle/>
          <a:p>
            <a:pPr algn="ctr">
              <a:lnSpc>
                <a:spcPts val="2800"/>
              </a:lnSpc>
            </a:pPr>
            <a:r>
              <a:rPr lang="en-US" sz="2000">
                <a:solidFill>
                  <a:srgbClr val="FFFFFF"/>
                </a:solidFill>
                <a:latin typeface="Poppins"/>
                <a:ea typeface="Poppins"/>
                <a:cs typeface="Poppins"/>
                <a:sym typeface="Poppins"/>
              </a:rPr>
              <a:t>Slides 3 - 10</a:t>
            </a:r>
          </a:p>
        </p:txBody>
      </p:sp>
      <p:sp>
        <p:nvSpPr>
          <p:cNvPr name="TextBox 21" id="21"/>
          <p:cNvSpPr txBox="true"/>
          <p:nvPr/>
        </p:nvSpPr>
        <p:spPr>
          <a:xfrm rot="0">
            <a:off x="5808884" y="6260302"/>
            <a:ext cx="2453825" cy="368282"/>
          </a:xfrm>
          <a:prstGeom prst="rect">
            <a:avLst/>
          </a:prstGeom>
        </p:spPr>
        <p:txBody>
          <a:bodyPr anchor="t" rtlCol="false" tIns="0" lIns="0" bIns="0" rIns="0">
            <a:spAutoFit/>
          </a:bodyPr>
          <a:lstStyle/>
          <a:p>
            <a:pPr algn="ctr">
              <a:lnSpc>
                <a:spcPts val="2800"/>
              </a:lnSpc>
            </a:pPr>
            <a:r>
              <a:rPr lang="en-US" sz="2000" spc="-40">
                <a:solidFill>
                  <a:srgbClr val="FFFFFF"/>
                </a:solidFill>
                <a:latin typeface="Poppins"/>
                <a:ea typeface="Poppins"/>
                <a:cs typeface="Poppins"/>
                <a:sym typeface="Poppins"/>
              </a:rPr>
              <a:t>Slides 11 - 18</a:t>
            </a:r>
          </a:p>
        </p:txBody>
      </p:sp>
      <p:sp>
        <p:nvSpPr>
          <p:cNvPr name="TextBox 22" id="22"/>
          <p:cNvSpPr txBox="true"/>
          <p:nvPr/>
        </p:nvSpPr>
        <p:spPr>
          <a:xfrm rot="0">
            <a:off x="10082033" y="6260302"/>
            <a:ext cx="2453825" cy="368282"/>
          </a:xfrm>
          <a:prstGeom prst="rect">
            <a:avLst/>
          </a:prstGeom>
        </p:spPr>
        <p:txBody>
          <a:bodyPr anchor="t" rtlCol="false" tIns="0" lIns="0" bIns="0" rIns="0">
            <a:spAutoFit/>
          </a:bodyPr>
          <a:lstStyle/>
          <a:p>
            <a:pPr algn="ctr">
              <a:lnSpc>
                <a:spcPts val="2800"/>
              </a:lnSpc>
            </a:pPr>
            <a:r>
              <a:rPr lang="en-US" sz="2000" spc="-40">
                <a:solidFill>
                  <a:srgbClr val="FFFFFF"/>
                </a:solidFill>
                <a:latin typeface="Poppins"/>
                <a:ea typeface="Poppins"/>
                <a:cs typeface="Poppins"/>
                <a:sym typeface="Poppins"/>
              </a:rPr>
              <a:t>Slides 19 - 26</a:t>
            </a:r>
          </a:p>
        </p:txBody>
      </p:sp>
      <p:sp>
        <p:nvSpPr>
          <p:cNvPr name="TextBox 23" id="23"/>
          <p:cNvSpPr txBox="true"/>
          <p:nvPr/>
        </p:nvSpPr>
        <p:spPr>
          <a:xfrm rot="0">
            <a:off x="14317081" y="6260302"/>
            <a:ext cx="2453825" cy="368282"/>
          </a:xfrm>
          <a:prstGeom prst="rect">
            <a:avLst/>
          </a:prstGeom>
        </p:spPr>
        <p:txBody>
          <a:bodyPr anchor="t" rtlCol="false" tIns="0" lIns="0" bIns="0" rIns="0">
            <a:spAutoFit/>
          </a:bodyPr>
          <a:lstStyle/>
          <a:p>
            <a:pPr algn="ctr">
              <a:lnSpc>
                <a:spcPts val="2800"/>
              </a:lnSpc>
            </a:pPr>
            <a:r>
              <a:rPr lang="en-US" sz="2000" spc="-40">
                <a:solidFill>
                  <a:srgbClr val="FFFFFF"/>
                </a:solidFill>
                <a:latin typeface="Poppins"/>
                <a:ea typeface="Poppins"/>
                <a:cs typeface="Poppins"/>
                <a:sym typeface="Poppins"/>
              </a:rPr>
              <a:t>Slide 27</a:t>
            </a:r>
          </a:p>
        </p:txBody>
      </p:sp>
      <p:sp>
        <p:nvSpPr>
          <p:cNvPr name="TextBox 24" id="24"/>
          <p:cNvSpPr txBox="true"/>
          <p:nvPr/>
        </p:nvSpPr>
        <p:spPr>
          <a:xfrm rot="0">
            <a:off x="16142741" y="330572"/>
            <a:ext cx="1388973" cy="314325"/>
          </a:xfrm>
          <a:prstGeom prst="rect">
            <a:avLst/>
          </a:prstGeom>
        </p:spPr>
        <p:txBody>
          <a:bodyPr anchor="t" rtlCol="false" tIns="0" lIns="0" bIns="0" rIns="0">
            <a:spAutoFit/>
          </a:bodyPr>
          <a:lstStyle/>
          <a:p>
            <a:pPr algn="l" marL="0" indent="0" lvl="0">
              <a:lnSpc>
                <a:spcPts val="2399"/>
              </a:lnSpc>
              <a:spcBef>
                <a:spcPct val="0"/>
              </a:spcBef>
            </a:pPr>
            <a:r>
              <a:rPr lang="en-US" sz="1999">
                <a:solidFill>
                  <a:srgbClr val="002022"/>
                </a:solidFill>
                <a:latin typeface="Poppins"/>
                <a:ea typeface="Poppins"/>
                <a:cs typeface="Poppins"/>
                <a:sym typeface="Poppins"/>
              </a:rPr>
              <a:t>Slide 2</a:t>
            </a:r>
          </a:p>
        </p:txBody>
      </p:sp>
      <p:sp>
        <p:nvSpPr>
          <p:cNvPr name="TextBox 25" id="25"/>
          <p:cNvSpPr txBox="true"/>
          <p:nvPr/>
        </p:nvSpPr>
        <p:spPr>
          <a:xfrm rot="0">
            <a:off x="9120900" y="4889249"/>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RANJITKUMAR JIVABHAI KESHVALA</a:t>
            </a:r>
          </a:p>
          <a:p>
            <a:pPr algn="ctr">
              <a:lnSpc>
                <a:spcPts val="2701"/>
              </a:lnSpc>
              <a:spcBef>
                <a:spcPct val="0"/>
              </a:spcBef>
            </a:pPr>
            <a:r>
              <a:rPr lang="en-US" sz="1800">
                <a:solidFill>
                  <a:srgbClr val="000000"/>
                </a:solidFill>
                <a:latin typeface="Poppins"/>
                <a:ea typeface="Poppins"/>
                <a:cs typeface="Poppins"/>
                <a:sym typeface="Poppins"/>
              </a:rPr>
              <a:t> Student ID: 2532564</a:t>
            </a:r>
          </a:p>
        </p:txBody>
      </p:sp>
      <p:sp>
        <p:nvSpPr>
          <p:cNvPr name="TextBox 26" id="26"/>
          <p:cNvSpPr txBox="true"/>
          <p:nvPr/>
        </p:nvSpPr>
        <p:spPr>
          <a:xfrm rot="0">
            <a:off x="4635940" y="4889249"/>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yaxit devchandbhai devani</a:t>
            </a:r>
          </a:p>
          <a:p>
            <a:pPr algn="ctr">
              <a:lnSpc>
                <a:spcPts val="2701"/>
              </a:lnSpc>
              <a:spcBef>
                <a:spcPct val="0"/>
              </a:spcBef>
            </a:pPr>
            <a:r>
              <a:rPr lang="en-US" sz="1800">
                <a:solidFill>
                  <a:srgbClr val="000000"/>
                </a:solidFill>
                <a:latin typeface="Poppins"/>
                <a:ea typeface="Poppins"/>
                <a:cs typeface="Poppins"/>
                <a:sym typeface="Poppins"/>
              </a:rPr>
              <a:t> Student ID: 2532154</a:t>
            </a:r>
          </a:p>
        </p:txBody>
      </p:sp>
      <p:sp>
        <p:nvSpPr>
          <p:cNvPr name="TextBox 27" id="27"/>
          <p:cNvSpPr txBox="true"/>
          <p:nvPr/>
        </p:nvSpPr>
        <p:spPr>
          <a:xfrm rot="0">
            <a:off x="378388" y="4889249"/>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krishna</a:t>
            </a:r>
            <a:r>
              <a:rPr lang="en-US" sz="1800">
                <a:solidFill>
                  <a:srgbClr val="000000"/>
                </a:solidFill>
                <a:latin typeface="Poppins"/>
                <a:ea typeface="Poppins"/>
                <a:cs typeface="Poppins"/>
                <a:sym typeface="Poppins"/>
              </a:rPr>
              <a:t> lakhu khunti</a:t>
            </a:r>
          </a:p>
          <a:p>
            <a:pPr algn="ctr">
              <a:lnSpc>
                <a:spcPts val="2701"/>
              </a:lnSpc>
              <a:spcBef>
                <a:spcPct val="0"/>
              </a:spcBef>
            </a:pPr>
            <a:r>
              <a:rPr lang="en-US" sz="1800">
                <a:solidFill>
                  <a:srgbClr val="000000"/>
                </a:solidFill>
                <a:latin typeface="Poppins"/>
                <a:ea typeface="Poppins"/>
                <a:cs typeface="Poppins"/>
                <a:sym typeface="Poppins"/>
              </a:rPr>
              <a:t> Student ID: 2515605</a:t>
            </a:r>
          </a:p>
        </p:txBody>
      </p:sp>
      <p:sp>
        <p:nvSpPr>
          <p:cNvPr name="TextBox 28" id="28"/>
          <p:cNvSpPr txBox="true"/>
          <p:nvPr/>
        </p:nvSpPr>
        <p:spPr>
          <a:xfrm rot="0">
            <a:off x="13225066" y="5232149"/>
            <a:ext cx="4306648" cy="3504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All the Three</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grpSp>
        <p:nvGrpSpPr>
          <p:cNvPr name="Group 2" id="2"/>
          <p:cNvGrpSpPr/>
          <p:nvPr/>
        </p:nvGrpSpPr>
        <p:grpSpPr>
          <a:xfrm rot="0">
            <a:off x="9470049" y="5651982"/>
            <a:ext cx="4042550" cy="4042550"/>
            <a:chOff x="0" y="0"/>
            <a:chExt cx="1028754" cy="1028754"/>
          </a:xfrm>
        </p:grpSpPr>
        <p:sp>
          <p:nvSpPr>
            <p:cNvPr name="Freeform 3" id="3"/>
            <p:cNvSpPr/>
            <p:nvPr/>
          </p:nvSpPr>
          <p:spPr>
            <a:xfrm flipH="false" flipV="false" rot="0">
              <a:off x="0" y="0"/>
              <a:ext cx="1028754" cy="1028754"/>
            </a:xfrm>
            <a:custGeom>
              <a:avLst/>
              <a:gdLst/>
              <a:ahLst/>
              <a:cxnLst/>
              <a:rect r="r" b="b" t="t" l="l"/>
              <a:pathLst>
                <a:path h="1028754" w="1028754">
                  <a:moveTo>
                    <a:pt x="95755" y="0"/>
                  </a:moveTo>
                  <a:lnTo>
                    <a:pt x="932999" y="0"/>
                  </a:lnTo>
                  <a:cubicBezTo>
                    <a:pt x="985883" y="0"/>
                    <a:pt x="1028754" y="42871"/>
                    <a:pt x="1028754" y="95755"/>
                  </a:cubicBezTo>
                  <a:lnTo>
                    <a:pt x="1028754" y="932999"/>
                  </a:lnTo>
                  <a:cubicBezTo>
                    <a:pt x="1028754" y="985883"/>
                    <a:pt x="985883" y="1028754"/>
                    <a:pt x="932999" y="1028754"/>
                  </a:cubicBezTo>
                  <a:lnTo>
                    <a:pt x="95755" y="1028754"/>
                  </a:lnTo>
                  <a:cubicBezTo>
                    <a:pt x="42871" y="1028754"/>
                    <a:pt x="0" y="985883"/>
                    <a:pt x="0" y="932999"/>
                  </a:cubicBezTo>
                  <a:lnTo>
                    <a:pt x="0" y="95755"/>
                  </a:lnTo>
                  <a:cubicBezTo>
                    <a:pt x="0" y="42871"/>
                    <a:pt x="42871" y="0"/>
                    <a:pt x="95755" y="0"/>
                  </a:cubicBezTo>
                  <a:close/>
                </a:path>
              </a:pathLst>
            </a:custGeom>
            <a:solidFill>
              <a:srgbClr val="0D2B27"/>
            </a:solidFill>
          </p:spPr>
        </p:sp>
        <p:sp>
          <p:nvSpPr>
            <p:cNvPr name="TextBox 4" id="4"/>
            <p:cNvSpPr txBox="true"/>
            <p:nvPr/>
          </p:nvSpPr>
          <p:spPr>
            <a:xfrm>
              <a:off x="0" y="-47625"/>
              <a:ext cx="1028754" cy="1076379"/>
            </a:xfrm>
            <a:prstGeom prst="rect">
              <a:avLst/>
            </a:prstGeom>
          </p:spPr>
          <p:txBody>
            <a:bodyPr anchor="ctr" rtlCol="false" tIns="50800" lIns="50800" bIns="50800" rIns="50800"/>
            <a:lstStyle/>
            <a:p>
              <a:pPr algn="ctr">
                <a:lnSpc>
                  <a:spcPts val="2160"/>
                </a:lnSpc>
              </a:pPr>
            </a:p>
          </p:txBody>
        </p:sp>
      </p:grpSp>
      <p:grpSp>
        <p:nvGrpSpPr>
          <p:cNvPr name="Group 5" id="5"/>
          <p:cNvGrpSpPr/>
          <p:nvPr/>
        </p:nvGrpSpPr>
        <p:grpSpPr>
          <a:xfrm rot="0">
            <a:off x="9470049" y="1464932"/>
            <a:ext cx="4042550" cy="4042550"/>
            <a:chOff x="0" y="0"/>
            <a:chExt cx="812262" cy="812262"/>
          </a:xfrm>
        </p:grpSpPr>
        <p:sp>
          <p:nvSpPr>
            <p:cNvPr name="Freeform 6" id="6"/>
            <p:cNvSpPr/>
            <p:nvPr/>
          </p:nvSpPr>
          <p:spPr>
            <a:xfrm flipH="false" flipV="false" rot="0">
              <a:off x="0" y="0"/>
              <a:ext cx="812262" cy="812262"/>
            </a:xfrm>
            <a:custGeom>
              <a:avLst/>
              <a:gdLst/>
              <a:ahLst/>
              <a:cxnLst/>
              <a:rect r="r" b="b" t="t" l="l"/>
              <a:pathLst>
                <a:path h="812262" w="812262">
                  <a:moveTo>
                    <a:pt x="95755" y="0"/>
                  </a:moveTo>
                  <a:lnTo>
                    <a:pt x="716507" y="0"/>
                  </a:lnTo>
                  <a:cubicBezTo>
                    <a:pt x="769391" y="0"/>
                    <a:pt x="812262" y="42871"/>
                    <a:pt x="812262" y="95755"/>
                  </a:cubicBezTo>
                  <a:lnTo>
                    <a:pt x="812262" y="716507"/>
                  </a:lnTo>
                  <a:cubicBezTo>
                    <a:pt x="812262" y="769391"/>
                    <a:pt x="769391" y="812262"/>
                    <a:pt x="716507" y="812262"/>
                  </a:cubicBezTo>
                  <a:lnTo>
                    <a:pt x="95755" y="812262"/>
                  </a:lnTo>
                  <a:cubicBezTo>
                    <a:pt x="42871" y="812262"/>
                    <a:pt x="0" y="769391"/>
                    <a:pt x="0" y="716507"/>
                  </a:cubicBezTo>
                  <a:lnTo>
                    <a:pt x="0" y="95755"/>
                  </a:lnTo>
                  <a:cubicBezTo>
                    <a:pt x="0" y="42871"/>
                    <a:pt x="42871" y="0"/>
                    <a:pt x="95755" y="0"/>
                  </a:cubicBezTo>
                  <a:close/>
                </a:path>
              </a:pathLst>
            </a:custGeom>
            <a:blipFill>
              <a:blip r:embed="rId2"/>
              <a:stretch>
                <a:fillRect l="-25046" t="0" r="-25046" b="0"/>
              </a:stretch>
            </a:blipFill>
          </p:spPr>
        </p:sp>
      </p:grpSp>
      <p:grpSp>
        <p:nvGrpSpPr>
          <p:cNvPr name="Group 7" id="7"/>
          <p:cNvGrpSpPr/>
          <p:nvPr/>
        </p:nvGrpSpPr>
        <p:grpSpPr>
          <a:xfrm rot="0">
            <a:off x="13651089" y="1464932"/>
            <a:ext cx="4042550" cy="8229600"/>
            <a:chOff x="0" y="0"/>
            <a:chExt cx="812262" cy="1653559"/>
          </a:xfrm>
        </p:grpSpPr>
        <p:sp>
          <p:nvSpPr>
            <p:cNvPr name="Freeform 8" id="8"/>
            <p:cNvSpPr/>
            <p:nvPr/>
          </p:nvSpPr>
          <p:spPr>
            <a:xfrm flipH="false" flipV="false" rot="0">
              <a:off x="0" y="0"/>
              <a:ext cx="812262" cy="1653559"/>
            </a:xfrm>
            <a:custGeom>
              <a:avLst/>
              <a:gdLst/>
              <a:ahLst/>
              <a:cxnLst/>
              <a:rect r="r" b="b" t="t" l="l"/>
              <a:pathLst>
                <a:path h="1653559" w="812262">
                  <a:moveTo>
                    <a:pt x="95755" y="0"/>
                  </a:moveTo>
                  <a:lnTo>
                    <a:pt x="716507" y="0"/>
                  </a:lnTo>
                  <a:cubicBezTo>
                    <a:pt x="769391" y="0"/>
                    <a:pt x="812262" y="42871"/>
                    <a:pt x="812262" y="95755"/>
                  </a:cubicBezTo>
                  <a:lnTo>
                    <a:pt x="812262" y="1557804"/>
                  </a:lnTo>
                  <a:cubicBezTo>
                    <a:pt x="812262" y="1610688"/>
                    <a:pt x="769391" y="1653559"/>
                    <a:pt x="716507" y="1653559"/>
                  </a:cubicBezTo>
                  <a:lnTo>
                    <a:pt x="95755" y="1653559"/>
                  </a:lnTo>
                  <a:cubicBezTo>
                    <a:pt x="42871" y="1653559"/>
                    <a:pt x="0" y="1610688"/>
                    <a:pt x="0" y="1557804"/>
                  </a:cubicBezTo>
                  <a:lnTo>
                    <a:pt x="0" y="95755"/>
                  </a:lnTo>
                  <a:cubicBezTo>
                    <a:pt x="0" y="42871"/>
                    <a:pt x="42871" y="0"/>
                    <a:pt x="95755" y="0"/>
                  </a:cubicBezTo>
                  <a:close/>
                </a:path>
              </a:pathLst>
            </a:custGeom>
            <a:blipFill>
              <a:blip r:embed="rId3"/>
              <a:stretch>
                <a:fillRect l="-85716" t="0" r="-85716" b="0"/>
              </a:stretch>
            </a:blipFill>
          </p:spPr>
        </p:sp>
      </p:grpSp>
      <p:sp>
        <p:nvSpPr>
          <p:cNvPr name="Freeform 9" id="9"/>
          <p:cNvSpPr/>
          <p:nvPr/>
        </p:nvSpPr>
        <p:spPr>
          <a:xfrm flipH="false" flipV="false" rot="0">
            <a:off x="1548311" y="7439715"/>
            <a:ext cx="546464" cy="1919663"/>
          </a:xfrm>
          <a:custGeom>
            <a:avLst/>
            <a:gdLst/>
            <a:ahLst/>
            <a:cxnLst/>
            <a:rect r="r" b="b" t="t" l="l"/>
            <a:pathLst>
              <a:path h="1919663" w="546464">
                <a:moveTo>
                  <a:pt x="0" y="0"/>
                </a:moveTo>
                <a:lnTo>
                  <a:pt x="546464" y="0"/>
                </a:lnTo>
                <a:lnTo>
                  <a:pt x="546464" y="1919663"/>
                </a:lnTo>
                <a:lnTo>
                  <a:pt x="0" y="191966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10" id="10"/>
          <p:cNvSpPr txBox="true"/>
          <p:nvPr/>
        </p:nvSpPr>
        <p:spPr>
          <a:xfrm rot="0">
            <a:off x="1548311" y="1426832"/>
            <a:ext cx="5280481" cy="714375"/>
          </a:xfrm>
          <a:prstGeom prst="rect">
            <a:avLst/>
          </a:prstGeom>
        </p:spPr>
        <p:txBody>
          <a:bodyPr anchor="t" rtlCol="false" tIns="0" lIns="0" bIns="0" rIns="0">
            <a:spAutoFit/>
          </a:bodyPr>
          <a:lstStyle/>
          <a:p>
            <a:pPr algn="l">
              <a:lnSpc>
                <a:spcPts val="5399"/>
              </a:lnSpc>
              <a:spcBef>
                <a:spcPct val="0"/>
              </a:spcBef>
            </a:pPr>
            <a:r>
              <a:rPr lang="en-US" b="true" sz="4499" spc="224">
                <a:solidFill>
                  <a:srgbClr val="005EB8"/>
                </a:solidFill>
                <a:latin typeface="Poppins Bold"/>
                <a:ea typeface="Poppins Bold"/>
                <a:cs typeface="Poppins Bold"/>
                <a:sym typeface="Poppins Bold"/>
              </a:rPr>
              <a:t>NHS Context</a:t>
            </a:r>
          </a:p>
        </p:txBody>
      </p:sp>
      <p:sp>
        <p:nvSpPr>
          <p:cNvPr name="TextBox 11" id="11"/>
          <p:cNvSpPr txBox="true"/>
          <p:nvPr/>
        </p:nvSpPr>
        <p:spPr>
          <a:xfrm rot="0">
            <a:off x="2305415" y="8404973"/>
            <a:ext cx="4610068" cy="954405"/>
          </a:xfrm>
          <a:prstGeom prst="rect">
            <a:avLst/>
          </a:prstGeom>
        </p:spPr>
        <p:txBody>
          <a:bodyPr anchor="t" rtlCol="false" tIns="0" lIns="0" bIns="0" rIns="0">
            <a:spAutoFit/>
          </a:bodyPr>
          <a:lstStyle/>
          <a:p>
            <a:pPr algn="l">
              <a:lnSpc>
                <a:spcPts val="2520"/>
              </a:lnSpc>
            </a:pPr>
            <a:r>
              <a:rPr lang="en-US" sz="1800">
                <a:solidFill>
                  <a:srgbClr val="002022"/>
                </a:solidFill>
                <a:latin typeface="Poppins"/>
                <a:ea typeface="Poppins"/>
                <a:cs typeface="Poppins"/>
                <a:sym typeface="Poppins"/>
              </a:rPr>
              <a:t>£4.6 billion spent annually on health education and training (Health Education England, 2022)</a:t>
            </a:r>
          </a:p>
        </p:txBody>
      </p:sp>
      <p:sp>
        <p:nvSpPr>
          <p:cNvPr name="TextBox 12" id="12"/>
          <p:cNvSpPr txBox="true"/>
          <p:nvPr/>
        </p:nvSpPr>
        <p:spPr>
          <a:xfrm rot="0">
            <a:off x="1548311" y="2464382"/>
            <a:ext cx="6603871" cy="3810000"/>
          </a:xfrm>
          <a:prstGeom prst="rect">
            <a:avLst/>
          </a:prstGeom>
        </p:spPr>
        <p:txBody>
          <a:bodyPr anchor="t" rtlCol="false" tIns="0" lIns="0" bIns="0" rIns="0">
            <a:spAutoFit/>
          </a:bodyPr>
          <a:lstStyle/>
          <a:p>
            <a:pPr algn="l">
              <a:lnSpc>
                <a:spcPts val="3300"/>
              </a:lnSpc>
            </a:pPr>
            <a:r>
              <a:rPr lang="en-US" sz="3000" spc="-60">
                <a:solidFill>
                  <a:srgbClr val="002022"/>
                </a:solidFill>
                <a:latin typeface="Poppins"/>
                <a:ea typeface="Poppins"/>
                <a:cs typeface="Poppins"/>
                <a:sym typeface="Poppins"/>
              </a:rPr>
              <a:t>The UK National Health Service is the world's fifth-largest employer, with approximately 1.4 million staff in England alone.</a:t>
            </a:r>
          </a:p>
          <a:p>
            <a:pPr algn="l">
              <a:lnSpc>
                <a:spcPts val="3300"/>
              </a:lnSpc>
            </a:pPr>
            <a:r>
              <a:rPr lang="en-US" sz="3000" spc="-60">
                <a:solidFill>
                  <a:srgbClr val="002022"/>
                </a:solidFill>
                <a:latin typeface="Poppins"/>
                <a:ea typeface="Poppins"/>
                <a:cs typeface="Poppins"/>
                <a:sym typeface="Poppins"/>
              </a:rPr>
              <a:t> </a:t>
            </a:r>
          </a:p>
          <a:p>
            <a:pPr algn="l" marL="0" indent="0" lvl="0">
              <a:lnSpc>
                <a:spcPts val="3300"/>
              </a:lnSpc>
              <a:spcBef>
                <a:spcPct val="0"/>
              </a:spcBef>
            </a:pPr>
            <a:r>
              <a:rPr lang="en-US" sz="3000" spc="-60">
                <a:solidFill>
                  <a:srgbClr val="002022"/>
                </a:solidFill>
                <a:latin typeface="Poppins"/>
                <a:ea typeface="Poppins"/>
                <a:cs typeface="Poppins"/>
                <a:sym typeface="Poppins"/>
              </a:rPr>
              <a:t>It will need additional 300,000 to 488,000 staff by 2036/37 unless training pipeline and retention efforts are significantly scaled up.</a:t>
            </a:r>
          </a:p>
        </p:txBody>
      </p:sp>
      <p:sp>
        <p:nvSpPr>
          <p:cNvPr name="TextBox 13" id="13"/>
          <p:cNvSpPr txBox="true"/>
          <p:nvPr/>
        </p:nvSpPr>
        <p:spPr>
          <a:xfrm rot="0">
            <a:off x="9785889" y="7477048"/>
            <a:ext cx="3410869" cy="1317625"/>
          </a:xfrm>
          <a:prstGeom prst="rect">
            <a:avLst/>
          </a:prstGeom>
        </p:spPr>
        <p:txBody>
          <a:bodyPr anchor="t" rtlCol="false" tIns="0" lIns="0" bIns="0" rIns="0">
            <a:spAutoFit/>
          </a:bodyPr>
          <a:lstStyle/>
          <a:p>
            <a:pPr algn="ctr">
              <a:lnSpc>
                <a:spcPts val="3499"/>
              </a:lnSpc>
            </a:pPr>
            <a:r>
              <a:rPr lang="en-US" sz="2499">
                <a:solidFill>
                  <a:srgbClr val="FFFFFF"/>
                </a:solidFill>
                <a:latin typeface="Poppins"/>
                <a:ea typeface="Poppins"/>
                <a:cs typeface="Poppins"/>
                <a:sym typeface="Poppins"/>
              </a:rPr>
              <a:t>occupational groups requiring specialist training</a:t>
            </a:r>
          </a:p>
        </p:txBody>
      </p:sp>
      <p:sp>
        <p:nvSpPr>
          <p:cNvPr name="TextBox 14" id="14"/>
          <p:cNvSpPr txBox="true"/>
          <p:nvPr/>
        </p:nvSpPr>
        <p:spPr>
          <a:xfrm rot="0">
            <a:off x="10657850" y="6547538"/>
            <a:ext cx="1666948" cy="892177"/>
          </a:xfrm>
          <a:prstGeom prst="rect">
            <a:avLst/>
          </a:prstGeom>
        </p:spPr>
        <p:txBody>
          <a:bodyPr anchor="t" rtlCol="false" tIns="0" lIns="0" bIns="0" rIns="0">
            <a:spAutoFit/>
          </a:bodyPr>
          <a:lstStyle/>
          <a:p>
            <a:pPr algn="l">
              <a:lnSpc>
                <a:spcPts val="6999"/>
              </a:lnSpc>
            </a:pPr>
            <a:r>
              <a:rPr lang="en-US" sz="4999" b="true">
                <a:solidFill>
                  <a:srgbClr val="FFFFFF"/>
                </a:solidFill>
                <a:latin typeface="Poppins Bold"/>
                <a:ea typeface="Poppins Bold"/>
                <a:cs typeface="Poppins Bold"/>
                <a:sym typeface="Poppins Bold"/>
              </a:rPr>
              <a:t>350+</a:t>
            </a:r>
          </a:p>
        </p:txBody>
      </p:sp>
      <p:sp>
        <p:nvSpPr>
          <p:cNvPr name="TextBox 15" id="15"/>
          <p:cNvSpPr txBox="true"/>
          <p:nvPr/>
        </p:nvSpPr>
        <p:spPr>
          <a:xfrm rot="0">
            <a:off x="16142741" y="316284"/>
            <a:ext cx="1388973" cy="333375"/>
          </a:xfrm>
          <a:prstGeom prst="rect">
            <a:avLst/>
          </a:prstGeom>
        </p:spPr>
        <p:txBody>
          <a:bodyPr anchor="t" rtlCol="false" tIns="0" lIns="0" bIns="0" rIns="0">
            <a:spAutoFit/>
          </a:bodyPr>
          <a:lstStyle/>
          <a:p>
            <a:pPr algn="l" marL="0" indent="0" lvl="0">
              <a:lnSpc>
                <a:spcPts val="2400"/>
              </a:lnSpc>
              <a:spcBef>
                <a:spcPct val="0"/>
              </a:spcBef>
            </a:pPr>
            <a:r>
              <a:rPr lang="en-US" sz="2000">
                <a:solidFill>
                  <a:srgbClr val="002022"/>
                </a:solidFill>
                <a:latin typeface="Poppins"/>
                <a:ea typeface="Poppins"/>
                <a:cs typeface="Poppins"/>
                <a:sym typeface="Poppins"/>
              </a:rPr>
              <a:t>Slide 3</a:t>
            </a:r>
          </a:p>
        </p:txBody>
      </p:sp>
      <p:sp>
        <p:nvSpPr>
          <p:cNvPr name="TextBox 16" id="16"/>
          <p:cNvSpPr txBox="true"/>
          <p:nvPr/>
        </p:nvSpPr>
        <p:spPr>
          <a:xfrm rot="0">
            <a:off x="2305415" y="7003151"/>
            <a:ext cx="5217936" cy="1297686"/>
          </a:xfrm>
          <a:prstGeom prst="rect">
            <a:avLst/>
          </a:prstGeom>
        </p:spPr>
        <p:txBody>
          <a:bodyPr anchor="t" rtlCol="false" tIns="0" lIns="0" bIns="0" rIns="0">
            <a:spAutoFit/>
          </a:bodyPr>
          <a:lstStyle/>
          <a:p>
            <a:pPr algn="l">
              <a:lnSpc>
                <a:spcPts val="2592"/>
              </a:lnSpc>
            </a:pPr>
            <a:r>
              <a:rPr lang="en-US" sz="1800" b="true">
                <a:solidFill>
                  <a:srgbClr val="002022"/>
                </a:solidFill>
                <a:latin typeface="Poppins Bold"/>
                <a:ea typeface="Poppins Bold"/>
                <a:cs typeface="Poppins Bold"/>
                <a:sym typeface="Poppins Bold"/>
              </a:rPr>
              <a:t>T&amp;D refers to planned organizational activities designed to improve employee knowledge, skills, attitudes and competences</a:t>
            </a:r>
          </a:p>
        </p:txBody>
      </p:sp>
      <p:sp>
        <p:nvSpPr>
          <p:cNvPr name="TextBox 17" id="17"/>
          <p:cNvSpPr txBox="true"/>
          <p:nvPr/>
        </p:nvSpPr>
        <p:spPr>
          <a:xfrm rot="0">
            <a:off x="270583" y="268659"/>
            <a:ext cx="4339866"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krishna</a:t>
            </a:r>
            <a:r>
              <a:rPr lang="en-US" sz="1800">
                <a:solidFill>
                  <a:srgbClr val="000000"/>
                </a:solidFill>
                <a:latin typeface="Poppins"/>
                <a:ea typeface="Poppins"/>
                <a:cs typeface="Poppins"/>
                <a:sym typeface="Poppins"/>
              </a:rPr>
              <a:t> lakhu khunti Student ID: 2515605</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grpSp>
        <p:nvGrpSpPr>
          <p:cNvPr name="Group 2" id="2"/>
          <p:cNvGrpSpPr/>
          <p:nvPr/>
        </p:nvGrpSpPr>
        <p:grpSpPr>
          <a:xfrm rot="0">
            <a:off x="14807634" y="0"/>
            <a:ext cx="3486322" cy="10291020"/>
            <a:chOff x="0" y="0"/>
            <a:chExt cx="4648429" cy="13721360"/>
          </a:xfrm>
        </p:grpSpPr>
        <p:sp>
          <p:nvSpPr>
            <p:cNvPr name="Freeform 3" id="3"/>
            <p:cNvSpPr/>
            <p:nvPr/>
          </p:nvSpPr>
          <p:spPr>
            <a:xfrm flipH="false" flipV="false" rot="0">
              <a:off x="0" y="0"/>
              <a:ext cx="4648454" cy="13721335"/>
            </a:xfrm>
            <a:custGeom>
              <a:avLst/>
              <a:gdLst/>
              <a:ahLst/>
              <a:cxnLst/>
              <a:rect r="r" b="b" t="t" l="l"/>
              <a:pathLst>
                <a:path h="13721335" w="4648454">
                  <a:moveTo>
                    <a:pt x="0" y="0"/>
                  </a:moveTo>
                  <a:lnTo>
                    <a:pt x="4648454" y="0"/>
                  </a:lnTo>
                  <a:lnTo>
                    <a:pt x="4648454" y="13721335"/>
                  </a:lnTo>
                  <a:lnTo>
                    <a:pt x="0" y="13721335"/>
                  </a:lnTo>
                  <a:close/>
                </a:path>
              </a:pathLst>
            </a:custGeom>
            <a:solidFill>
              <a:srgbClr val="005EB8"/>
            </a:solidFill>
          </p:spPr>
        </p:sp>
      </p:grpSp>
      <p:grpSp>
        <p:nvGrpSpPr>
          <p:cNvPr name="Group 4" id="4"/>
          <p:cNvGrpSpPr/>
          <p:nvPr/>
        </p:nvGrpSpPr>
        <p:grpSpPr>
          <a:xfrm rot="0">
            <a:off x="0" y="0"/>
            <a:ext cx="11340363" cy="10287000"/>
            <a:chOff x="0" y="0"/>
            <a:chExt cx="896029" cy="812800"/>
          </a:xfrm>
        </p:grpSpPr>
        <p:sp>
          <p:nvSpPr>
            <p:cNvPr name="Freeform 5" id="5"/>
            <p:cNvSpPr/>
            <p:nvPr/>
          </p:nvSpPr>
          <p:spPr>
            <a:xfrm flipH="false" flipV="false" rot="0">
              <a:off x="0" y="0"/>
              <a:ext cx="896029" cy="812800"/>
            </a:xfrm>
            <a:custGeom>
              <a:avLst/>
              <a:gdLst/>
              <a:ahLst/>
              <a:cxnLst/>
              <a:rect r="r" b="b" t="t" l="l"/>
              <a:pathLst>
                <a:path h="812800" w="896029">
                  <a:moveTo>
                    <a:pt x="0" y="0"/>
                  </a:moveTo>
                  <a:lnTo>
                    <a:pt x="896029" y="0"/>
                  </a:lnTo>
                  <a:lnTo>
                    <a:pt x="896029" y="812800"/>
                  </a:lnTo>
                  <a:lnTo>
                    <a:pt x="0" y="812800"/>
                  </a:lnTo>
                  <a:close/>
                </a:path>
              </a:pathLst>
            </a:custGeom>
            <a:blipFill>
              <a:blip r:embed="rId2">
                <a:alphaModFix amt="6000"/>
              </a:blip>
              <a:stretch>
                <a:fillRect l="-30586" t="0" r="-30586" b="0"/>
              </a:stretch>
            </a:blipFill>
          </p:spPr>
        </p:sp>
      </p:grpSp>
      <p:sp>
        <p:nvSpPr>
          <p:cNvPr name="Freeform 6" id="6"/>
          <p:cNvSpPr/>
          <p:nvPr/>
        </p:nvSpPr>
        <p:spPr>
          <a:xfrm flipH="false" flipV="false" rot="0">
            <a:off x="9718725" y="342227"/>
            <a:ext cx="3243276" cy="3243276"/>
          </a:xfrm>
          <a:custGeom>
            <a:avLst/>
            <a:gdLst/>
            <a:ahLst/>
            <a:cxnLst/>
            <a:rect r="r" b="b" t="t" l="l"/>
            <a:pathLst>
              <a:path h="3243276" w="3243276">
                <a:moveTo>
                  <a:pt x="0" y="0"/>
                </a:moveTo>
                <a:lnTo>
                  <a:pt x="3243275" y="0"/>
                </a:lnTo>
                <a:lnTo>
                  <a:pt x="3243275" y="3243275"/>
                </a:lnTo>
                <a:lnTo>
                  <a:pt x="0" y="324327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7" id="7"/>
          <p:cNvGrpSpPr/>
          <p:nvPr/>
        </p:nvGrpSpPr>
        <p:grpSpPr>
          <a:xfrm rot="0">
            <a:off x="11321313" y="0"/>
            <a:ext cx="3486322" cy="10291020"/>
            <a:chOff x="0" y="0"/>
            <a:chExt cx="4648429" cy="13721360"/>
          </a:xfrm>
        </p:grpSpPr>
        <p:sp>
          <p:nvSpPr>
            <p:cNvPr name="Freeform 8" id="8"/>
            <p:cNvSpPr/>
            <p:nvPr/>
          </p:nvSpPr>
          <p:spPr>
            <a:xfrm flipH="false" flipV="false" rot="0">
              <a:off x="0" y="0"/>
              <a:ext cx="4648454" cy="13721335"/>
            </a:xfrm>
            <a:custGeom>
              <a:avLst/>
              <a:gdLst/>
              <a:ahLst/>
              <a:cxnLst/>
              <a:rect r="r" b="b" t="t" l="l"/>
              <a:pathLst>
                <a:path h="13721335" w="4648454">
                  <a:moveTo>
                    <a:pt x="0" y="0"/>
                  </a:moveTo>
                  <a:lnTo>
                    <a:pt x="4648454" y="0"/>
                  </a:lnTo>
                  <a:lnTo>
                    <a:pt x="4648454" y="13721335"/>
                  </a:lnTo>
                  <a:lnTo>
                    <a:pt x="0" y="13721335"/>
                  </a:lnTo>
                  <a:close/>
                </a:path>
              </a:pathLst>
            </a:custGeom>
            <a:solidFill>
              <a:srgbClr val="1C98ED"/>
            </a:solidFill>
          </p:spPr>
        </p:sp>
      </p:grpSp>
      <p:sp>
        <p:nvSpPr>
          <p:cNvPr name="AutoShape 9" id="9"/>
          <p:cNvSpPr/>
          <p:nvPr/>
        </p:nvSpPr>
        <p:spPr>
          <a:xfrm>
            <a:off x="13091274" y="2556249"/>
            <a:ext cx="0" cy="3656393"/>
          </a:xfrm>
          <a:prstGeom prst="line">
            <a:avLst/>
          </a:prstGeom>
          <a:ln cap="rnd" w="9525">
            <a:solidFill>
              <a:srgbClr val="FFFFFF"/>
            </a:solidFill>
            <a:prstDash val="solid"/>
            <a:headEnd type="none" len="sm" w="sm"/>
            <a:tailEnd type="none" len="sm" w="sm"/>
          </a:ln>
        </p:spPr>
      </p:sp>
      <p:sp>
        <p:nvSpPr>
          <p:cNvPr name="AutoShape 10" id="10"/>
          <p:cNvSpPr/>
          <p:nvPr/>
        </p:nvSpPr>
        <p:spPr>
          <a:xfrm>
            <a:off x="16585932" y="2556249"/>
            <a:ext cx="0" cy="2375089"/>
          </a:xfrm>
          <a:prstGeom prst="line">
            <a:avLst/>
          </a:prstGeom>
          <a:ln cap="rnd" w="9525">
            <a:solidFill>
              <a:srgbClr val="FFFFFF"/>
            </a:solidFill>
            <a:prstDash val="solid"/>
            <a:headEnd type="none" len="sm" w="sm"/>
            <a:tailEnd type="none" len="sm" w="sm"/>
          </a:ln>
        </p:spPr>
      </p:sp>
      <p:sp>
        <p:nvSpPr>
          <p:cNvPr name="TextBox 11" id="11"/>
          <p:cNvSpPr txBox="true"/>
          <p:nvPr/>
        </p:nvSpPr>
        <p:spPr>
          <a:xfrm rot="0">
            <a:off x="11672335" y="6450803"/>
            <a:ext cx="2784277" cy="2286618"/>
          </a:xfrm>
          <a:prstGeom prst="rect">
            <a:avLst/>
          </a:prstGeom>
        </p:spPr>
        <p:txBody>
          <a:bodyPr anchor="t" rtlCol="false" tIns="0" lIns="0" bIns="0" rIns="0">
            <a:spAutoFit/>
          </a:bodyPr>
          <a:lstStyle/>
          <a:p>
            <a:pPr algn="l">
              <a:lnSpc>
                <a:spcPts val="3640"/>
              </a:lnSpc>
            </a:pPr>
            <a:r>
              <a:rPr lang="en-US" sz="2600">
                <a:solidFill>
                  <a:srgbClr val="FFFFFF"/>
                </a:solidFill>
                <a:latin typeface="Poppins"/>
                <a:ea typeface="Poppins"/>
                <a:cs typeface="Poppins"/>
                <a:sym typeface="Poppins"/>
              </a:rPr>
              <a:t>Staff reported that they were unable to attend training in the past 12 months</a:t>
            </a:r>
          </a:p>
        </p:txBody>
      </p:sp>
      <p:sp>
        <p:nvSpPr>
          <p:cNvPr name="TextBox 12" id="12"/>
          <p:cNvSpPr txBox="true"/>
          <p:nvPr/>
        </p:nvSpPr>
        <p:spPr>
          <a:xfrm rot="0">
            <a:off x="12157689" y="1236683"/>
            <a:ext cx="1867170" cy="962025"/>
          </a:xfrm>
          <a:prstGeom prst="rect">
            <a:avLst/>
          </a:prstGeom>
        </p:spPr>
        <p:txBody>
          <a:bodyPr anchor="t" rtlCol="false" tIns="0" lIns="0" bIns="0" rIns="0">
            <a:spAutoFit/>
          </a:bodyPr>
          <a:lstStyle/>
          <a:p>
            <a:pPr algn="l">
              <a:lnSpc>
                <a:spcPts val="7199"/>
              </a:lnSpc>
            </a:pPr>
            <a:r>
              <a:rPr lang="en-US" sz="5999" b="true">
                <a:solidFill>
                  <a:srgbClr val="FFFFFF"/>
                </a:solidFill>
                <a:latin typeface="Poppins Bold"/>
                <a:ea typeface="Poppins Bold"/>
                <a:cs typeface="Poppins Bold"/>
                <a:sym typeface="Poppins Bold"/>
              </a:rPr>
              <a:t>52%</a:t>
            </a:r>
          </a:p>
        </p:txBody>
      </p:sp>
      <p:sp>
        <p:nvSpPr>
          <p:cNvPr name="TextBox 13" id="13"/>
          <p:cNvSpPr txBox="true"/>
          <p:nvPr/>
        </p:nvSpPr>
        <p:spPr>
          <a:xfrm rot="0">
            <a:off x="15077841" y="1255733"/>
            <a:ext cx="3016183" cy="1181100"/>
          </a:xfrm>
          <a:prstGeom prst="rect">
            <a:avLst/>
          </a:prstGeom>
        </p:spPr>
        <p:txBody>
          <a:bodyPr anchor="t" rtlCol="false" tIns="0" lIns="0" bIns="0" rIns="0">
            <a:spAutoFit/>
          </a:bodyPr>
          <a:lstStyle/>
          <a:p>
            <a:pPr algn="l">
              <a:lnSpc>
                <a:spcPts val="4560"/>
              </a:lnSpc>
            </a:pPr>
            <a:r>
              <a:rPr lang="en-US" b="true" sz="3800">
                <a:solidFill>
                  <a:srgbClr val="FFFFFF"/>
                </a:solidFill>
                <a:latin typeface="Poppins Bold"/>
                <a:ea typeface="Poppins Bold"/>
                <a:cs typeface="Poppins Bold"/>
                <a:sym typeface="Poppins Bold"/>
              </a:rPr>
              <a:t>Ambulance Staff</a:t>
            </a:r>
          </a:p>
        </p:txBody>
      </p:sp>
      <p:sp>
        <p:nvSpPr>
          <p:cNvPr name="TextBox 14" id="14"/>
          <p:cNvSpPr txBox="true"/>
          <p:nvPr/>
        </p:nvSpPr>
        <p:spPr>
          <a:xfrm rot="0">
            <a:off x="15272926" y="5600065"/>
            <a:ext cx="2555738" cy="3658235"/>
          </a:xfrm>
          <a:prstGeom prst="rect">
            <a:avLst/>
          </a:prstGeom>
        </p:spPr>
        <p:txBody>
          <a:bodyPr anchor="t" rtlCol="false" tIns="0" lIns="0" bIns="0" rIns="0">
            <a:spAutoFit/>
          </a:bodyPr>
          <a:lstStyle/>
          <a:p>
            <a:pPr algn="l">
              <a:lnSpc>
                <a:spcPts val="3640"/>
              </a:lnSpc>
            </a:pPr>
            <a:r>
              <a:rPr lang="en-US" sz="2600">
                <a:solidFill>
                  <a:srgbClr val="FFFFFF"/>
                </a:solidFill>
                <a:latin typeface="Poppins"/>
                <a:ea typeface="Poppins"/>
                <a:cs typeface="Poppins"/>
                <a:sym typeface="Poppins"/>
              </a:rPr>
              <a:t>reported the lowest satisfaction with T&amp;D opportunities across all NHS organisation types</a:t>
            </a:r>
          </a:p>
        </p:txBody>
      </p:sp>
      <p:sp>
        <p:nvSpPr>
          <p:cNvPr name="TextBox 15" id="15"/>
          <p:cNvSpPr txBox="true"/>
          <p:nvPr/>
        </p:nvSpPr>
        <p:spPr>
          <a:xfrm rot="0">
            <a:off x="1028700" y="1855808"/>
            <a:ext cx="7419857" cy="733425"/>
          </a:xfrm>
          <a:prstGeom prst="rect">
            <a:avLst/>
          </a:prstGeom>
        </p:spPr>
        <p:txBody>
          <a:bodyPr anchor="t" rtlCol="false" tIns="0" lIns="0" bIns="0" rIns="0">
            <a:spAutoFit/>
          </a:bodyPr>
          <a:lstStyle/>
          <a:p>
            <a:pPr algn="l">
              <a:lnSpc>
                <a:spcPts val="5399"/>
              </a:lnSpc>
              <a:spcBef>
                <a:spcPct val="0"/>
              </a:spcBef>
            </a:pPr>
            <a:r>
              <a:rPr lang="en-US" sz="4499" spc="224">
                <a:solidFill>
                  <a:srgbClr val="935D34"/>
                </a:solidFill>
                <a:latin typeface="Vintage Goods"/>
                <a:ea typeface="Vintage Goods"/>
                <a:cs typeface="Vintage Goods"/>
                <a:sym typeface="Vintage Goods"/>
              </a:rPr>
              <a:t>The Reality</a:t>
            </a:r>
          </a:p>
        </p:txBody>
      </p:sp>
      <p:sp>
        <p:nvSpPr>
          <p:cNvPr name="TextBox 16" id="16"/>
          <p:cNvSpPr txBox="true"/>
          <p:nvPr/>
        </p:nvSpPr>
        <p:spPr>
          <a:xfrm rot="0">
            <a:off x="1028700" y="7989588"/>
            <a:ext cx="9147042" cy="1268712"/>
          </a:xfrm>
          <a:prstGeom prst="rect">
            <a:avLst/>
          </a:prstGeom>
        </p:spPr>
        <p:txBody>
          <a:bodyPr anchor="t" rtlCol="false" tIns="0" lIns="0" bIns="0" rIns="0">
            <a:spAutoFit/>
          </a:bodyPr>
          <a:lstStyle/>
          <a:p>
            <a:pPr algn="l">
              <a:lnSpc>
                <a:spcPts val="2520"/>
              </a:lnSpc>
            </a:pPr>
            <a:r>
              <a:rPr lang="en-US" sz="1800">
                <a:solidFill>
                  <a:srgbClr val="002022"/>
                </a:solidFill>
                <a:latin typeface="Poppins"/>
                <a:ea typeface="Poppins"/>
                <a:cs typeface="Poppins"/>
                <a:sym typeface="Poppins"/>
              </a:rPr>
              <a:t>The NHS People Plan 2020/21 (We Are the NHS) explicitly acknowledged that the workforce had been "undervalued and under-supported" for years, calling for a cultural shift toward investing in people as the NHS's greatest asset (NHS England, 2020)</a:t>
            </a:r>
          </a:p>
        </p:txBody>
      </p:sp>
      <p:sp>
        <p:nvSpPr>
          <p:cNvPr name="TextBox 17" id="17"/>
          <p:cNvSpPr txBox="true"/>
          <p:nvPr/>
        </p:nvSpPr>
        <p:spPr>
          <a:xfrm rot="0">
            <a:off x="1028700" y="2589233"/>
            <a:ext cx="6312442" cy="1096010"/>
          </a:xfrm>
          <a:prstGeom prst="rect">
            <a:avLst/>
          </a:prstGeom>
        </p:spPr>
        <p:txBody>
          <a:bodyPr anchor="t" rtlCol="false" tIns="0" lIns="0" bIns="0" rIns="0">
            <a:spAutoFit/>
          </a:bodyPr>
          <a:lstStyle/>
          <a:p>
            <a:pPr algn="l" marL="0" indent="0" lvl="0">
              <a:lnSpc>
                <a:spcPts val="4180"/>
              </a:lnSpc>
              <a:spcBef>
                <a:spcPct val="0"/>
              </a:spcBef>
            </a:pPr>
            <a:r>
              <a:rPr lang="en-US" b="true" sz="3800" spc="-76">
                <a:solidFill>
                  <a:srgbClr val="1C98ED"/>
                </a:solidFill>
                <a:latin typeface="Poppins Bold"/>
                <a:ea typeface="Poppins Bold"/>
                <a:cs typeface="Poppins Bold"/>
                <a:sym typeface="Poppins Bold"/>
              </a:rPr>
              <a:t>Current State of Training &amp; Development in the NHS</a:t>
            </a:r>
          </a:p>
        </p:txBody>
      </p:sp>
      <p:sp>
        <p:nvSpPr>
          <p:cNvPr name="TextBox 18" id="18"/>
          <p:cNvSpPr txBox="true"/>
          <p:nvPr/>
        </p:nvSpPr>
        <p:spPr>
          <a:xfrm rot="0">
            <a:off x="1028700" y="4071620"/>
            <a:ext cx="6182023" cy="3390900"/>
          </a:xfrm>
          <a:prstGeom prst="rect">
            <a:avLst/>
          </a:prstGeom>
        </p:spPr>
        <p:txBody>
          <a:bodyPr anchor="t" rtlCol="false" tIns="0" lIns="0" bIns="0" rIns="0">
            <a:spAutoFit/>
          </a:bodyPr>
          <a:lstStyle/>
          <a:p>
            <a:pPr algn="l">
              <a:lnSpc>
                <a:spcPts val="3300"/>
              </a:lnSpc>
            </a:pPr>
            <a:r>
              <a:rPr lang="en-US" sz="3000" spc="-60">
                <a:solidFill>
                  <a:srgbClr val="000000"/>
                </a:solidFill>
                <a:latin typeface="Poppins"/>
                <a:ea typeface="Poppins"/>
                <a:cs typeface="Poppins"/>
                <a:sym typeface="Poppins"/>
              </a:rPr>
              <a:t>Despite significant investment, training provision in the NHS remains inconsistent and fragmented. </a:t>
            </a:r>
          </a:p>
          <a:p>
            <a:pPr algn="l">
              <a:lnSpc>
                <a:spcPts val="3300"/>
              </a:lnSpc>
            </a:pPr>
          </a:p>
          <a:p>
            <a:pPr algn="l" marL="0" indent="0" lvl="0">
              <a:lnSpc>
                <a:spcPts val="3300"/>
              </a:lnSpc>
              <a:spcBef>
                <a:spcPct val="0"/>
              </a:spcBef>
            </a:pPr>
            <a:r>
              <a:rPr lang="en-US" sz="3000" spc="-60">
                <a:solidFill>
                  <a:srgbClr val="000000"/>
                </a:solidFill>
                <a:latin typeface="Poppins"/>
                <a:ea typeface="Poppins"/>
                <a:cs typeface="Poppins"/>
                <a:sym typeface="Poppins"/>
              </a:rPr>
              <a:t>The NHS did the the largest workforce survey in the world with over 800,000 respondents</a:t>
            </a:r>
          </a:p>
        </p:txBody>
      </p:sp>
      <p:sp>
        <p:nvSpPr>
          <p:cNvPr name="TextBox 19" id="19"/>
          <p:cNvSpPr txBox="true"/>
          <p:nvPr/>
        </p:nvSpPr>
        <p:spPr>
          <a:xfrm rot="0">
            <a:off x="270583" y="268659"/>
            <a:ext cx="4339866"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krishna</a:t>
            </a:r>
            <a:r>
              <a:rPr lang="en-US" sz="1800">
                <a:solidFill>
                  <a:srgbClr val="000000"/>
                </a:solidFill>
                <a:latin typeface="Poppins"/>
                <a:ea typeface="Poppins"/>
                <a:cs typeface="Poppins"/>
                <a:sym typeface="Poppins"/>
              </a:rPr>
              <a:t> lakhu khunti Student ID: 2515605</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sp>
        <p:nvSpPr>
          <p:cNvPr name="Freeform 2" id="2"/>
          <p:cNvSpPr/>
          <p:nvPr/>
        </p:nvSpPr>
        <p:spPr>
          <a:xfrm flipH="false" flipV="false" rot="0">
            <a:off x="5516173" y="5143500"/>
            <a:ext cx="3243276" cy="3243276"/>
          </a:xfrm>
          <a:custGeom>
            <a:avLst/>
            <a:gdLst/>
            <a:ahLst/>
            <a:cxnLst/>
            <a:rect r="r" b="b" t="t" l="l"/>
            <a:pathLst>
              <a:path h="3243276" w="3243276">
                <a:moveTo>
                  <a:pt x="0" y="0"/>
                </a:moveTo>
                <a:lnTo>
                  <a:pt x="3243276" y="0"/>
                </a:lnTo>
                <a:lnTo>
                  <a:pt x="3243276" y="3243276"/>
                </a:lnTo>
                <a:lnTo>
                  <a:pt x="0" y="324327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5254086" y="6371713"/>
            <a:ext cx="2601662" cy="2601662"/>
          </a:xfrm>
          <a:custGeom>
            <a:avLst/>
            <a:gdLst/>
            <a:ahLst/>
            <a:cxnLst/>
            <a:rect r="r" b="b" t="t" l="l"/>
            <a:pathLst>
              <a:path h="2601662" w="2601662">
                <a:moveTo>
                  <a:pt x="0" y="0"/>
                </a:moveTo>
                <a:lnTo>
                  <a:pt x="2601662" y="0"/>
                </a:lnTo>
                <a:lnTo>
                  <a:pt x="2601662" y="2601662"/>
                </a:lnTo>
                <a:lnTo>
                  <a:pt x="0" y="260166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770040" y="6371713"/>
            <a:ext cx="16747921" cy="2886587"/>
          </a:xfrm>
          <a:custGeom>
            <a:avLst/>
            <a:gdLst/>
            <a:ahLst/>
            <a:cxnLst/>
            <a:rect r="r" b="b" t="t" l="l"/>
            <a:pathLst>
              <a:path h="2886587" w="16747921">
                <a:moveTo>
                  <a:pt x="0" y="0"/>
                </a:moveTo>
                <a:lnTo>
                  <a:pt x="16747920" y="0"/>
                </a:lnTo>
                <a:lnTo>
                  <a:pt x="16747920" y="2886587"/>
                </a:lnTo>
                <a:lnTo>
                  <a:pt x="0" y="2886587"/>
                </a:lnTo>
                <a:lnTo>
                  <a:pt x="0" y="0"/>
                </a:lnTo>
                <a:close/>
              </a:path>
            </a:pathLst>
          </a:custGeom>
          <a:blipFill>
            <a:blip r:embed="rId4">
              <a:extLst>
                <a:ext uri="{96DAC541-7B7A-43D3-8B79-37D633B846F1}">
                  <asvg:svgBlip xmlns:asvg="http://schemas.microsoft.com/office/drawing/2016/SVG/main" r:embed="rId5"/>
                </a:ext>
              </a:extLst>
            </a:blip>
            <a:stretch>
              <a:fillRect l="0" t="-301" r="0" b="-301"/>
            </a:stretch>
          </a:blipFill>
        </p:spPr>
      </p:sp>
      <p:sp>
        <p:nvSpPr>
          <p:cNvPr name="TextBox 5" id="5"/>
          <p:cNvSpPr txBox="true"/>
          <p:nvPr/>
        </p:nvSpPr>
        <p:spPr>
          <a:xfrm rot="0">
            <a:off x="1082379" y="7374928"/>
            <a:ext cx="3644222" cy="638175"/>
          </a:xfrm>
          <a:prstGeom prst="rect">
            <a:avLst/>
          </a:prstGeom>
        </p:spPr>
        <p:txBody>
          <a:bodyPr anchor="t" rtlCol="false" tIns="0" lIns="0" bIns="0" rIns="0">
            <a:spAutoFit/>
          </a:bodyPr>
          <a:lstStyle/>
          <a:p>
            <a:pPr algn="ctr">
              <a:lnSpc>
                <a:spcPts val="4200"/>
              </a:lnSpc>
            </a:pPr>
            <a:r>
              <a:rPr lang="en-US" sz="3500">
                <a:solidFill>
                  <a:srgbClr val="82D89A"/>
                </a:solidFill>
                <a:latin typeface="Agrandir Narrow"/>
                <a:ea typeface="Agrandir Narrow"/>
                <a:cs typeface="Agrandir Narrow"/>
                <a:sym typeface="Agrandir Narrow"/>
              </a:rPr>
              <a:t>29.5%</a:t>
            </a:r>
          </a:p>
        </p:txBody>
      </p:sp>
      <p:sp>
        <p:nvSpPr>
          <p:cNvPr name="TextBox 6" id="6"/>
          <p:cNvSpPr txBox="true"/>
          <p:nvPr/>
        </p:nvSpPr>
        <p:spPr>
          <a:xfrm rot="0">
            <a:off x="1082379" y="8194123"/>
            <a:ext cx="3644222" cy="333375"/>
          </a:xfrm>
          <a:prstGeom prst="rect">
            <a:avLst/>
          </a:prstGeom>
        </p:spPr>
        <p:txBody>
          <a:bodyPr anchor="t" rtlCol="false" tIns="0" lIns="0" bIns="0" rIns="0">
            <a:spAutoFit/>
          </a:bodyPr>
          <a:lstStyle/>
          <a:p>
            <a:pPr algn="ctr">
              <a:lnSpc>
                <a:spcPts val="2280"/>
              </a:lnSpc>
            </a:pPr>
            <a:r>
              <a:rPr lang="en-US" sz="1900">
                <a:solidFill>
                  <a:srgbClr val="FFFFFF"/>
                </a:solidFill>
                <a:latin typeface="Agrandir Narrow"/>
                <a:ea typeface="Agrandir Narrow"/>
                <a:cs typeface="Agrandir Narrow"/>
                <a:sym typeface="Agrandir Narrow"/>
              </a:rPr>
              <a:t>Staff reporting burnout</a:t>
            </a:r>
          </a:p>
        </p:txBody>
      </p:sp>
      <p:sp>
        <p:nvSpPr>
          <p:cNvPr name="TextBox 7" id="7"/>
          <p:cNvSpPr txBox="true"/>
          <p:nvPr/>
        </p:nvSpPr>
        <p:spPr>
          <a:xfrm rot="0">
            <a:off x="5242052" y="7374928"/>
            <a:ext cx="3644222" cy="638175"/>
          </a:xfrm>
          <a:prstGeom prst="rect">
            <a:avLst/>
          </a:prstGeom>
        </p:spPr>
        <p:txBody>
          <a:bodyPr anchor="t" rtlCol="false" tIns="0" lIns="0" bIns="0" rIns="0">
            <a:spAutoFit/>
          </a:bodyPr>
          <a:lstStyle/>
          <a:p>
            <a:pPr algn="ctr">
              <a:lnSpc>
                <a:spcPts val="4200"/>
              </a:lnSpc>
            </a:pPr>
            <a:r>
              <a:rPr lang="en-US" sz="3500">
                <a:solidFill>
                  <a:srgbClr val="82D89A"/>
                </a:solidFill>
                <a:latin typeface="Agrandir Narrow"/>
                <a:ea typeface="Agrandir Narrow"/>
                <a:cs typeface="Agrandir Narrow"/>
                <a:sym typeface="Agrandir Narrow"/>
              </a:rPr>
              <a:t>100%</a:t>
            </a:r>
          </a:p>
        </p:txBody>
      </p:sp>
      <p:sp>
        <p:nvSpPr>
          <p:cNvPr name="TextBox 8" id="8"/>
          <p:cNvSpPr txBox="true"/>
          <p:nvPr/>
        </p:nvSpPr>
        <p:spPr>
          <a:xfrm rot="0">
            <a:off x="5755343" y="8194123"/>
            <a:ext cx="2617640" cy="904875"/>
          </a:xfrm>
          <a:prstGeom prst="rect">
            <a:avLst/>
          </a:prstGeom>
        </p:spPr>
        <p:txBody>
          <a:bodyPr anchor="t" rtlCol="false" tIns="0" lIns="0" bIns="0" rIns="0">
            <a:spAutoFit/>
          </a:bodyPr>
          <a:lstStyle/>
          <a:p>
            <a:pPr algn="ctr">
              <a:lnSpc>
                <a:spcPts val="2280"/>
              </a:lnSpc>
            </a:pPr>
            <a:r>
              <a:rPr lang="en-US" sz="1900">
                <a:solidFill>
                  <a:srgbClr val="FFFFFF"/>
                </a:solidFill>
                <a:latin typeface="Agrandir Narrow"/>
                <a:ea typeface="Agrandir Narrow"/>
                <a:cs typeface="Agrandir Narrow"/>
                <a:sym typeface="Agrandir Narrow"/>
              </a:rPr>
              <a:t>Doctors requiring re validation training every 5 Years</a:t>
            </a:r>
          </a:p>
        </p:txBody>
      </p:sp>
      <p:sp>
        <p:nvSpPr>
          <p:cNvPr name="TextBox 9" id="9"/>
          <p:cNvSpPr txBox="true"/>
          <p:nvPr/>
        </p:nvSpPr>
        <p:spPr>
          <a:xfrm rot="0">
            <a:off x="9401726" y="7374928"/>
            <a:ext cx="3644222" cy="638175"/>
          </a:xfrm>
          <a:prstGeom prst="rect">
            <a:avLst/>
          </a:prstGeom>
        </p:spPr>
        <p:txBody>
          <a:bodyPr anchor="t" rtlCol="false" tIns="0" lIns="0" bIns="0" rIns="0">
            <a:spAutoFit/>
          </a:bodyPr>
          <a:lstStyle/>
          <a:p>
            <a:pPr algn="ctr">
              <a:lnSpc>
                <a:spcPts val="4200"/>
              </a:lnSpc>
            </a:pPr>
            <a:r>
              <a:rPr lang="en-US" sz="3500">
                <a:solidFill>
                  <a:srgbClr val="82D89A"/>
                </a:solidFill>
                <a:latin typeface="Agrandir Narrow"/>
                <a:ea typeface="Agrandir Narrow"/>
                <a:cs typeface="Agrandir Narrow"/>
                <a:sym typeface="Agrandir Narrow"/>
              </a:rPr>
              <a:t>3.4 Days</a:t>
            </a:r>
          </a:p>
        </p:txBody>
      </p:sp>
      <p:sp>
        <p:nvSpPr>
          <p:cNvPr name="TextBox 10" id="10"/>
          <p:cNvSpPr txBox="true"/>
          <p:nvPr/>
        </p:nvSpPr>
        <p:spPr>
          <a:xfrm rot="0">
            <a:off x="9401726" y="8194123"/>
            <a:ext cx="3644222" cy="619125"/>
          </a:xfrm>
          <a:prstGeom prst="rect">
            <a:avLst/>
          </a:prstGeom>
        </p:spPr>
        <p:txBody>
          <a:bodyPr anchor="t" rtlCol="false" tIns="0" lIns="0" bIns="0" rIns="0">
            <a:spAutoFit/>
          </a:bodyPr>
          <a:lstStyle/>
          <a:p>
            <a:pPr algn="ctr">
              <a:lnSpc>
                <a:spcPts val="2280"/>
              </a:lnSpc>
            </a:pPr>
            <a:r>
              <a:rPr lang="en-US" sz="1900">
                <a:solidFill>
                  <a:srgbClr val="FFFFFF"/>
                </a:solidFill>
                <a:latin typeface="Agrandir Narrow"/>
                <a:ea typeface="Agrandir Narrow"/>
                <a:cs typeface="Agrandir Narrow"/>
                <a:sym typeface="Agrandir Narrow"/>
              </a:rPr>
              <a:t>Average training days per employee per year</a:t>
            </a:r>
          </a:p>
        </p:txBody>
      </p:sp>
      <p:sp>
        <p:nvSpPr>
          <p:cNvPr name="TextBox 11" id="11"/>
          <p:cNvSpPr txBox="true"/>
          <p:nvPr/>
        </p:nvSpPr>
        <p:spPr>
          <a:xfrm rot="0">
            <a:off x="13561399" y="7374928"/>
            <a:ext cx="3644222" cy="638175"/>
          </a:xfrm>
          <a:prstGeom prst="rect">
            <a:avLst/>
          </a:prstGeom>
        </p:spPr>
        <p:txBody>
          <a:bodyPr anchor="t" rtlCol="false" tIns="0" lIns="0" bIns="0" rIns="0">
            <a:spAutoFit/>
          </a:bodyPr>
          <a:lstStyle/>
          <a:p>
            <a:pPr algn="ctr">
              <a:lnSpc>
                <a:spcPts val="4200"/>
              </a:lnSpc>
            </a:pPr>
            <a:r>
              <a:rPr lang="en-US" sz="3500">
                <a:solidFill>
                  <a:srgbClr val="82D89A"/>
                </a:solidFill>
                <a:latin typeface="Agrandir Narrow"/>
                <a:ea typeface="Agrandir Narrow"/>
                <a:cs typeface="Agrandir Narrow"/>
                <a:sym typeface="Agrandir Narrow"/>
              </a:rPr>
              <a:t>6.8 Days</a:t>
            </a:r>
          </a:p>
        </p:txBody>
      </p:sp>
      <p:sp>
        <p:nvSpPr>
          <p:cNvPr name="TextBox 12" id="12"/>
          <p:cNvSpPr txBox="true"/>
          <p:nvPr/>
        </p:nvSpPr>
        <p:spPr>
          <a:xfrm rot="0">
            <a:off x="14113187" y="8194123"/>
            <a:ext cx="2540647" cy="619125"/>
          </a:xfrm>
          <a:prstGeom prst="rect">
            <a:avLst/>
          </a:prstGeom>
        </p:spPr>
        <p:txBody>
          <a:bodyPr anchor="t" rtlCol="false" tIns="0" lIns="0" bIns="0" rIns="0">
            <a:spAutoFit/>
          </a:bodyPr>
          <a:lstStyle/>
          <a:p>
            <a:pPr algn="ctr">
              <a:lnSpc>
                <a:spcPts val="2280"/>
              </a:lnSpc>
            </a:pPr>
            <a:r>
              <a:rPr lang="en-US" sz="1900">
                <a:solidFill>
                  <a:srgbClr val="FFFFFF"/>
                </a:solidFill>
                <a:latin typeface="Agrandir Narrow"/>
                <a:ea typeface="Agrandir Narrow"/>
                <a:cs typeface="Agrandir Narrow"/>
                <a:sym typeface="Agrandir Narrow"/>
              </a:rPr>
              <a:t>EU countries average training days</a:t>
            </a:r>
          </a:p>
        </p:txBody>
      </p:sp>
      <p:sp>
        <p:nvSpPr>
          <p:cNvPr name="TextBox 13" id="13"/>
          <p:cNvSpPr txBox="true"/>
          <p:nvPr/>
        </p:nvSpPr>
        <p:spPr>
          <a:xfrm rot="0">
            <a:off x="7137811" y="6614993"/>
            <a:ext cx="4019286" cy="276225"/>
          </a:xfrm>
          <a:prstGeom prst="rect">
            <a:avLst/>
          </a:prstGeom>
        </p:spPr>
        <p:txBody>
          <a:bodyPr anchor="t" rtlCol="false" tIns="0" lIns="0" bIns="0" rIns="0">
            <a:spAutoFit/>
          </a:bodyPr>
          <a:lstStyle/>
          <a:p>
            <a:pPr algn="ctr">
              <a:lnSpc>
                <a:spcPts val="1800"/>
              </a:lnSpc>
            </a:pPr>
            <a:r>
              <a:rPr lang="en-US" sz="1500" spc="225">
                <a:solidFill>
                  <a:srgbClr val="A6A6A6"/>
                </a:solidFill>
                <a:latin typeface="Agrandir Narrow"/>
                <a:ea typeface="Agrandir Narrow"/>
                <a:cs typeface="Agrandir Narrow"/>
                <a:sym typeface="Agrandir Narrow"/>
              </a:rPr>
              <a:t>DATA FROM SURVEYS</a:t>
            </a:r>
          </a:p>
        </p:txBody>
      </p:sp>
      <p:sp>
        <p:nvSpPr>
          <p:cNvPr name="AutoShape 14" id="14"/>
          <p:cNvSpPr/>
          <p:nvPr/>
        </p:nvSpPr>
        <p:spPr>
          <a:xfrm>
            <a:off x="4900026" y="7600062"/>
            <a:ext cx="4764" cy="1318971"/>
          </a:xfrm>
          <a:prstGeom prst="line">
            <a:avLst/>
          </a:prstGeom>
          <a:ln cap="rnd" w="9525">
            <a:solidFill>
              <a:srgbClr val="545454"/>
            </a:solidFill>
            <a:prstDash val="solid"/>
            <a:headEnd type="none" len="sm" w="sm"/>
            <a:tailEnd type="none" len="sm" w="sm"/>
          </a:ln>
        </p:spPr>
      </p:sp>
      <p:sp>
        <p:nvSpPr>
          <p:cNvPr name="AutoShape 15" id="15"/>
          <p:cNvSpPr/>
          <p:nvPr/>
        </p:nvSpPr>
        <p:spPr>
          <a:xfrm>
            <a:off x="9149498" y="7600062"/>
            <a:ext cx="4764" cy="1318971"/>
          </a:xfrm>
          <a:prstGeom prst="line">
            <a:avLst/>
          </a:prstGeom>
          <a:ln cap="rnd" w="9525">
            <a:solidFill>
              <a:srgbClr val="545454"/>
            </a:solidFill>
            <a:prstDash val="solid"/>
            <a:headEnd type="none" len="sm" w="sm"/>
            <a:tailEnd type="none" len="sm" w="sm"/>
          </a:ln>
        </p:spPr>
      </p:sp>
      <p:sp>
        <p:nvSpPr>
          <p:cNvPr name="AutoShape 16" id="16"/>
          <p:cNvSpPr/>
          <p:nvPr/>
        </p:nvSpPr>
        <p:spPr>
          <a:xfrm>
            <a:off x="13398970" y="7600062"/>
            <a:ext cx="4764" cy="1318971"/>
          </a:xfrm>
          <a:prstGeom prst="line">
            <a:avLst/>
          </a:prstGeom>
          <a:ln cap="rnd" w="9525">
            <a:solidFill>
              <a:srgbClr val="545454"/>
            </a:solidFill>
            <a:prstDash val="solid"/>
            <a:headEnd type="none" len="sm" w="sm"/>
            <a:tailEnd type="none" len="sm" w="sm"/>
          </a:ln>
        </p:spPr>
      </p:sp>
      <p:sp>
        <p:nvSpPr>
          <p:cNvPr name="TextBox 17" id="17"/>
          <p:cNvSpPr txBox="true"/>
          <p:nvPr/>
        </p:nvSpPr>
        <p:spPr>
          <a:xfrm rot="0">
            <a:off x="2269328" y="1817359"/>
            <a:ext cx="13749343" cy="2971800"/>
          </a:xfrm>
          <a:prstGeom prst="rect">
            <a:avLst/>
          </a:prstGeom>
        </p:spPr>
        <p:txBody>
          <a:bodyPr anchor="t" rtlCol="false" tIns="0" lIns="0" bIns="0" rIns="0">
            <a:spAutoFit/>
          </a:bodyPr>
          <a:lstStyle/>
          <a:p>
            <a:pPr algn="ctr">
              <a:lnSpc>
                <a:spcPts val="3300"/>
              </a:lnSpc>
            </a:pPr>
            <a:r>
              <a:rPr lang="en-US" sz="3000" spc="-60">
                <a:solidFill>
                  <a:srgbClr val="002022"/>
                </a:solidFill>
                <a:latin typeface="Poppins"/>
                <a:ea typeface="Poppins"/>
                <a:cs typeface="Poppins"/>
                <a:sym typeface="Poppins"/>
              </a:rPr>
              <a:t>The data reveals a structural under investment </a:t>
            </a:r>
          </a:p>
          <a:p>
            <a:pPr algn="ctr">
              <a:lnSpc>
                <a:spcPts val="3300"/>
              </a:lnSpc>
            </a:pPr>
            <a:r>
              <a:rPr lang="en-US" sz="3000" spc="-60">
                <a:solidFill>
                  <a:srgbClr val="002022"/>
                </a:solidFill>
                <a:latin typeface="Poppins"/>
                <a:ea typeface="Poppins"/>
                <a:cs typeface="Poppins"/>
                <a:sym typeface="Poppins"/>
              </a:rPr>
              <a:t>in developmental training. </a:t>
            </a:r>
          </a:p>
          <a:p>
            <a:pPr algn="ctr">
              <a:lnSpc>
                <a:spcPts val="3300"/>
              </a:lnSpc>
            </a:pPr>
          </a:p>
          <a:p>
            <a:pPr algn="ctr">
              <a:lnSpc>
                <a:spcPts val="3300"/>
              </a:lnSpc>
            </a:pPr>
            <a:r>
              <a:rPr lang="en-US" sz="3000" spc="-60">
                <a:solidFill>
                  <a:srgbClr val="002022"/>
                </a:solidFill>
                <a:latin typeface="Poppins"/>
                <a:ea typeface="Poppins"/>
                <a:cs typeface="Poppins"/>
                <a:sym typeface="Poppins"/>
              </a:rPr>
              <a:t>The NHS predominantly invests in mandatory training </a:t>
            </a:r>
          </a:p>
          <a:p>
            <a:pPr algn="ctr">
              <a:lnSpc>
                <a:spcPts val="3300"/>
              </a:lnSpc>
            </a:pPr>
            <a:r>
              <a:rPr lang="en-US" sz="3000" spc="-60">
                <a:solidFill>
                  <a:srgbClr val="002022"/>
                </a:solidFill>
                <a:latin typeface="Poppins"/>
                <a:ea typeface="Poppins"/>
                <a:cs typeface="Poppins"/>
                <a:sym typeface="Poppins"/>
              </a:rPr>
              <a:t>(fire safety, infection control, safeguarding)</a:t>
            </a:r>
          </a:p>
          <a:p>
            <a:pPr algn="ctr">
              <a:lnSpc>
                <a:spcPts val="3300"/>
              </a:lnSpc>
            </a:pPr>
            <a:r>
              <a:rPr lang="en-US" sz="3000" spc="-60">
                <a:solidFill>
                  <a:srgbClr val="002022"/>
                </a:solidFill>
                <a:latin typeface="Poppins"/>
                <a:ea typeface="Poppins"/>
                <a:cs typeface="Poppins"/>
                <a:sym typeface="Poppins"/>
              </a:rPr>
              <a:t>while discretionary and career development training remains severely underfunded (Garavan et al., 2021).</a:t>
            </a:r>
          </a:p>
        </p:txBody>
      </p:sp>
      <p:sp>
        <p:nvSpPr>
          <p:cNvPr name="TextBox 18" id="18"/>
          <p:cNvSpPr txBox="true"/>
          <p:nvPr/>
        </p:nvSpPr>
        <p:spPr>
          <a:xfrm rot="0">
            <a:off x="5662383" y="1231571"/>
            <a:ext cx="6963234" cy="733425"/>
          </a:xfrm>
          <a:prstGeom prst="rect">
            <a:avLst/>
          </a:prstGeom>
        </p:spPr>
        <p:txBody>
          <a:bodyPr anchor="t" rtlCol="false" tIns="0" lIns="0" bIns="0" rIns="0">
            <a:spAutoFit/>
          </a:bodyPr>
          <a:lstStyle/>
          <a:p>
            <a:pPr algn="ctr">
              <a:lnSpc>
                <a:spcPts val="5399"/>
              </a:lnSpc>
              <a:spcBef>
                <a:spcPct val="0"/>
              </a:spcBef>
            </a:pPr>
            <a:r>
              <a:rPr lang="en-US" sz="4499" spc="224">
                <a:solidFill>
                  <a:srgbClr val="935D34"/>
                </a:solidFill>
                <a:latin typeface="Vintage Goods"/>
                <a:ea typeface="Vintage Goods"/>
                <a:cs typeface="Vintage Goods"/>
                <a:sym typeface="Vintage Goods"/>
              </a:rPr>
              <a:t>Workforce Data</a:t>
            </a:r>
          </a:p>
        </p:txBody>
      </p:sp>
      <p:sp>
        <p:nvSpPr>
          <p:cNvPr name="TextBox 19" id="19"/>
          <p:cNvSpPr txBox="true"/>
          <p:nvPr/>
        </p:nvSpPr>
        <p:spPr>
          <a:xfrm rot="0">
            <a:off x="16142741" y="316284"/>
            <a:ext cx="1388973" cy="333375"/>
          </a:xfrm>
          <a:prstGeom prst="rect">
            <a:avLst/>
          </a:prstGeom>
        </p:spPr>
        <p:txBody>
          <a:bodyPr anchor="t" rtlCol="false" tIns="0" lIns="0" bIns="0" rIns="0">
            <a:spAutoFit/>
          </a:bodyPr>
          <a:lstStyle/>
          <a:p>
            <a:pPr algn="l" marL="0" indent="0" lvl="0">
              <a:lnSpc>
                <a:spcPts val="2400"/>
              </a:lnSpc>
              <a:spcBef>
                <a:spcPct val="0"/>
              </a:spcBef>
            </a:pPr>
            <a:r>
              <a:rPr lang="en-US" sz="2000">
                <a:solidFill>
                  <a:srgbClr val="002022"/>
                </a:solidFill>
                <a:latin typeface="Poppins"/>
                <a:ea typeface="Poppins"/>
                <a:cs typeface="Poppins"/>
                <a:sym typeface="Poppins"/>
              </a:rPr>
              <a:t>Slide 5</a:t>
            </a:r>
          </a:p>
        </p:txBody>
      </p:sp>
      <p:sp>
        <p:nvSpPr>
          <p:cNvPr name="Freeform 20" id="20"/>
          <p:cNvSpPr/>
          <p:nvPr/>
        </p:nvSpPr>
        <p:spPr>
          <a:xfrm flipH="false" flipV="false" rot="0">
            <a:off x="1157944" y="8110149"/>
            <a:ext cx="1889470" cy="1889470"/>
          </a:xfrm>
          <a:custGeom>
            <a:avLst/>
            <a:gdLst/>
            <a:ahLst/>
            <a:cxnLst/>
            <a:rect r="r" b="b" t="t" l="l"/>
            <a:pathLst>
              <a:path h="1889470" w="1889470">
                <a:moveTo>
                  <a:pt x="0" y="0"/>
                </a:moveTo>
                <a:lnTo>
                  <a:pt x="1889470" y="0"/>
                </a:lnTo>
                <a:lnTo>
                  <a:pt x="1889470" y="1889470"/>
                </a:lnTo>
                <a:lnTo>
                  <a:pt x="0" y="188947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21" id="21"/>
          <p:cNvSpPr txBox="true"/>
          <p:nvPr/>
        </p:nvSpPr>
        <p:spPr>
          <a:xfrm rot="0">
            <a:off x="270583" y="268659"/>
            <a:ext cx="4339866"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krishna</a:t>
            </a:r>
            <a:r>
              <a:rPr lang="en-US" sz="1800">
                <a:solidFill>
                  <a:srgbClr val="000000"/>
                </a:solidFill>
                <a:latin typeface="Poppins"/>
                <a:ea typeface="Poppins"/>
                <a:cs typeface="Poppins"/>
                <a:sym typeface="Poppins"/>
              </a:rPr>
              <a:t> lakhu khunti Student ID: 2515605</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sp>
        <p:nvSpPr>
          <p:cNvPr name="Freeform 2" id="2"/>
          <p:cNvSpPr/>
          <p:nvPr/>
        </p:nvSpPr>
        <p:spPr>
          <a:xfrm flipH="false" flipV="false" rot="0">
            <a:off x="1400932" y="7439715"/>
            <a:ext cx="546464" cy="1919663"/>
          </a:xfrm>
          <a:custGeom>
            <a:avLst/>
            <a:gdLst/>
            <a:ahLst/>
            <a:cxnLst/>
            <a:rect r="r" b="b" t="t" l="l"/>
            <a:pathLst>
              <a:path h="1919663" w="546464">
                <a:moveTo>
                  <a:pt x="0" y="0"/>
                </a:moveTo>
                <a:lnTo>
                  <a:pt x="546464" y="0"/>
                </a:lnTo>
                <a:lnTo>
                  <a:pt x="546464" y="1919663"/>
                </a:lnTo>
                <a:lnTo>
                  <a:pt x="0" y="191966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1400932" y="1250778"/>
            <a:ext cx="7284834" cy="1390650"/>
          </a:xfrm>
          <a:prstGeom prst="rect">
            <a:avLst/>
          </a:prstGeom>
        </p:spPr>
        <p:txBody>
          <a:bodyPr anchor="t" rtlCol="false" tIns="0" lIns="0" bIns="0" rIns="0">
            <a:spAutoFit/>
          </a:bodyPr>
          <a:lstStyle/>
          <a:p>
            <a:pPr algn="l">
              <a:lnSpc>
                <a:spcPts val="5399"/>
              </a:lnSpc>
              <a:spcBef>
                <a:spcPct val="0"/>
              </a:spcBef>
            </a:pPr>
            <a:r>
              <a:rPr lang="en-US" b="true" sz="4499" spc="224">
                <a:solidFill>
                  <a:srgbClr val="005EB8"/>
                </a:solidFill>
                <a:latin typeface="Poppins Bold"/>
                <a:ea typeface="Poppins Bold"/>
                <a:cs typeface="Poppins Bold"/>
                <a:sym typeface="Poppins Bold"/>
              </a:rPr>
              <a:t>Becker's (1964) Human Capital Theory</a:t>
            </a:r>
          </a:p>
        </p:txBody>
      </p:sp>
      <p:sp>
        <p:nvSpPr>
          <p:cNvPr name="TextBox 4" id="4"/>
          <p:cNvSpPr txBox="true"/>
          <p:nvPr/>
        </p:nvSpPr>
        <p:spPr>
          <a:xfrm rot="0">
            <a:off x="2239071" y="7461998"/>
            <a:ext cx="5877527" cy="1897380"/>
          </a:xfrm>
          <a:prstGeom prst="rect">
            <a:avLst/>
          </a:prstGeom>
        </p:spPr>
        <p:txBody>
          <a:bodyPr anchor="t" rtlCol="false" tIns="0" lIns="0" bIns="0" rIns="0">
            <a:spAutoFit/>
          </a:bodyPr>
          <a:lstStyle/>
          <a:p>
            <a:pPr algn="l">
              <a:lnSpc>
                <a:spcPts val="2520"/>
              </a:lnSpc>
            </a:pPr>
            <a:r>
              <a:rPr lang="en-US" sz="1800">
                <a:solidFill>
                  <a:srgbClr val="002022"/>
                </a:solidFill>
                <a:latin typeface="Poppins"/>
                <a:ea typeface="Poppins"/>
                <a:cs typeface="Poppins"/>
                <a:sym typeface="Poppins"/>
              </a:rPr>
              <a:t>The NHS disproportionately funds general training (clinical qualifications, professional registration), which means trained staff are highly mobile and frequently poached by private healthcare providers or international employers — particularly prevalent post-Brexit (Kline, 2022).</a:t>
            </a:r>
          </a:p>
        </p:txBody>
      </p:sp>
      <p:sp>
        <p:nvSpPr>
          <p:cNvPr name="TextBox 5" id="5"/>
          <p:cNvSpPr txBox="true"/>
          <p:nvPr/>
        </p:nvSpPr>
        <p:spPr>
          <a:xfrm rot="0">
            <a:off x="1400932" y="3083065"/>
            <a:ext cx="6603871" cy="1746250"/>
          </a:xfrm>
          <a:prstGeom prst="rect">
            <a:avLst/>
          </a:prstGeom>
        </p:spPr>
        <p:txBody>
          <a:bodyPr anchor="t" rtlCol="false" tIns="0" lIns="0" bIns="0" rIns="0">
            <a:spAutoFit/>
          </a:bodyPr>
          <a:lstStyle/>
          <a:p>
            <a:pPr algn="l" marL="0" indent="0" lvl="0">
              <a:lnSpc>
                <a:spcPts val="2750"/>
              </a:lnSpc>
              <a:spcBef>
                <a:spcPct val="0"/>
              </a:spcBef>
            </a:pPr>
            <a:r>
              <a:rPr lang="en-US" sz="2500" spc="-50">
                <a:solidFill>
                  <a:srgbClr val="002022"/>
                </a:solidFill>
                <a:latin typeface="Poppins"/>
                <a:ea typeface="Poppins"/>
                <a:cs typeface="Poppins"/>
                <a:sym typeface="Poppins"/>
              </a:rPr>
              <a:t>Becker argued that investment in employee knowledge and skills is similar to investment in physical capital — it yields measurable returns in productivity, efficiency and quality.</a:t>
            </a:r>
          </a:p>
        </p:txBody>
      </p:sp>
      <p:sp>
        <p:nvSpPr>
          <p:cNvPr name="TextBox 6" id="6"/>
          <p:cNvSpPr txBox="true"/>
          <p:nvPr/>
        </p:nvSpPr>
        <p:spPr>
          <a:xfrm rot="0">
            <a:off x="16142741" y="316284"/>
            <a:ext cx="1388973" cy="333375"/>
          </a:xfrm>
          <a:prstGeom prst="rect">
            <a:avLst/>
          </a:prstGeom>
        </p:spPr>
        <p:txBody>
          <a:bodyPr anchor="t" rtlCol="false" tIns="0" lIns="0" bIns="0" rIns="0">
            <a:spAutoFit/>
          </a:bodyPr>
          <a:lstStyle/>
          <a:p>
            <a:pPr algn="l" marL="0" indent="0" lvl="0">
              <a:lnSpc>
                <a:spcPts val="2400"/>
              </a:lnSpc>
              <a:spcBef>
                <a:spcPct val="0"/>
              </a:spcBef>
            </a:pPr>
            <a:r>
              <a:rPr lang="en-US" sz="2000">
                <a:solidFill>
                  <a:srgbClr val="002022"/>
                </a:solidFill>
                <a:latin typeface="Poppins"/>
                <a:ea typeface="Poppins"/>
                <a:cs typeface="Poppins"/>
                <a:sym typeface="Poppins"/>
              </a:rPr>
              <a:t>Slide 6</a:t>
            </a:r>
          </a:p>
        </p:txBody>
      </p:sp>
      <p:sp>
        <p:nvSpPr>
          <p:cNvPr name="TextBox 7" id="7"/>
          <p:cNvSpPr txBox="true"/>
          <p:nvPr/>
        </p:nvSpPr>
        <p:spPr>
          <a:xfrm rot="0">
            <a:off x="2239071" y="6227308"/>
            <a:ext cx="5232674" cy="973836"/>
          </a:xfrm>
          <a:prstGeom prst="rect">
            <a:avLst/>
          </a:prstGeom>
        </p:spPr>
        <p:txBody>
          <a:bodyPr anchor="t" rtlCol="false" tIns="0" lIns="0" bIns="0" rIns="0">
            <a:spAutoFit/>
          </a:bodyPr>
          <a:lstStyle/>
          <a:p>
            <a:pPr algn="l">
              <a:lnSpc>
                <a:spcPts val="2592"/>
              </a:lnSpc>
            </a:pPr>
            <a:r>
              <a:rPr lang="en-US" sz="1800" b="true">
                <a:solidFill>
                  <a:srgbClr val="002022"/>
                </a:solidFill>
                <a:latin typeface="Poppins Bold"/>
                <a:ea typeface="Poppins Bold"/>
                <a:cs typeface="Poppins Bold"/>
                <a:sym typeface="Poppins Bold"/>
              </a:rPr>
              <a:t>NHS Paradox : More the NHS invests in general human capital, the greater its exposure to staff turnover.</a:t>
            </a:r>
          </a:p>
        </p:txBody>
      </p:sp>
      <p:grpSp>
        <p:nvGrpSpPr>
          <p:cNvPr name="Group 8" id="8"/>
          <p:cNvGrpSpPr/>
          <p:nvPr/>
        </p:nvGrpSpPr>
        <p:grpSpPr>
          <a:xfrm rot="0">
            <a:off x="10298648" y="1288878"/>
            <a:ext cx="6960652" cy="3782371"/>
            <a:chOff x="0" y="0"/>
            <a:chExt cx="1771357" cy="962544"/>
          </a:xfrm>
        </p:grpSpPr>
        <p:sp>
          <p:nvSpPr>
            <p:cNvPr name="Freeform 9" id="9"/>
            <p:cNvSpPr/>
            <p:nvPr/>
          </p:nvSpPr>
          <p:spPr>
            <a:xfrm flipH="false" flipV="false" rot="0">
              <a:off x="0" y="0"/>
              <a:ext cx="1771357" cy="962544"/>
            </a:xfrm>
            <a:custGeom>
              <a:avLst/>
              <a:gdLst/>
              <a:ahLst/>
              <a:cxnLst/>
              <a:rect r="r" b="b" t="t" l="l"/>
              <a:pathLst>
                <a:path h="962544" w="1771357">
                  <a:moveTo>
                    <a:pt x="55612" y="0"/>
                  </a:moveTo>
                  <a:lnTo>
                    <a:pt x="1715745" y="0"/>
                  </a:lnTo>
                  <a:cubicBezTo>
                    <a:pt x="1730495" y="0"/>
                    <a:pt x="1744640" y="5859"/>
                    <a:pt x="1755069" y="16288"/>
                  </a:cubicBezTo>
                  <a:cubicBezTo>
                    <a:pt x="1765498" y="26718"/>
                    <a:pt x="1771357" y="40863"/>
                    <a:pt x="1771357" y="55612"/>
                  </a:cubicBezTo>
                  <a:lnTo>
                    <a:pt x="1771357" y="906932"/>
                  </a:lnTo>
                  <a:cubicBezTo>
                    <a:pt x="1771357" y="921681"/>
                    <a:pt x="1765498" y="935826"/>
                    <a:pt x="1755069" y="946255"/>
                  </a:cubicBezTo>
                  <a:cubicBezTo>
                    <a:pt x="1744640" y="956685"/>
                    <a:pt x="1730495" y="962544"/>
                    <a:pt x="1715745" y="962544"/>
                  </a:cubicBezTo>
                  <a:lnTo>
                    <a:pt x="55612" y="962544"/>
                  </a:lnTo>
                  <a:cubicBezTo>
                    <a:pt x="40863" y="962544"/>
                    <a:pt x="26718" y="956685"/>
                    <a:pt x="16288" y="946255"/>
                  </a:cubicBezTo>
                  <a:cubicBezTo>
                    <a:pt x="5859" y="935826"/>
                    <a:pt x="0" y="921681"/>
                    <a:pt x="0" y="906932"/>
                  </a:cubicBezTo>
                  <a:lnTo>
                    <a:pt x="0" y="55612"/>
                  </a:lnTo>
                  <a:cubicBezTo>
                    <a:pt x="0" y="40863"/>
                    <a:pt x="5859" y="26718"/>
                    <a:pt x="16288" y="16288"/>
                  </a:cubicBezTo>
                  <a:cubicBezTo>
                    <a:pt x="26718" y="5859"/>
                    <a:pt x="40863" y="0"/>
                    <a:pt x="55612" y="0"/>
                  </a:cubicBezTo>
                  <a:close/>
                </a:path>
              </a:pathLst>
            </a:custGeom>
            <a:solidFill>
              <a:srgbClr val="0D2B27"/>
            </a:solidFill>
          </p:spPr>
        </p:sp>
        <p:sp>
          <p:nvSpPr>
            <p:cNvPr name="TextBox 10" id="10"/>
            <p:cNvSpPr txBox="true"/>
            <p:nvPr/>
          </p:nvSpPr>
          <p:spPr>
            <a:xfrm>
              <a:off x="0" y="-47625"/>
              <a:ext cx="1771357" cy="1010169"/>
            </a:xfrm>
            <a:prstGeom prst="rect">
              <a:avLst/>
            </a:prstGeom>
          </p:spPr>
          <p:txBody>
            <a:bodyPr anchor="ctr" rtlCol="false" tIns="50800" lIns="50800" bIns="50800" rIns="50800"/>
            <a:lstStyle/>
            <a:p>
              <a:pPr algn="ctr">
                <a:lnSpc>
                  <a:spcPts val="2160"/>
                </a:lnSpc>
              </a:pPr>
            </a:p>
          </p:txBody>
        </p:sp>
      </p:grpSp>
      <p:sp>
        <p:nvSpPr>
          <p:cNvPr name="TextBox 11" id="11"/>
          <p:cNvSpPr txBox="true"/>
          <p:nvPr/>
        </p:nvSpPr>
        <p:spPr>
          <a:xfrm rot="0">
            <a:off x="11063994" y="2983300"/>
            <a:ext cx="5429960" cy="1317625"/>
          </a:xfrm>
          <a:prstGeom prst="rect">
            <a:avLst/>
          </a:prstGeom>
        </p:spPr>
        <p:txBody>
          <a:bodyPr anchor="t" rtlCol="false" tIns="0" lIns="0" bIns="0" rIns="0">
            <a:spAutoFit/>
          </a:bodyPr>
          <a:lstStyle/>
          <a:p>
            <a:pPr algn="ctr">
              <a:lnSpc>
                <a:spcPts val="3499"/>
              </a:lnSpc>
            </a:pPr>
            <a:r>
              <a:rPr lang="en-US" sz="2499">
                <a:solidFill>
                  <a:srgbClr val="FFFFFF"/>
                </a:solidFill>
                <a:latin typeface="Poppins"/>
                <a:ea typeface="Poppins"/>
                <a:cs typeface="Poppins"/>
                <a:sym typeface="Poppins"/>
              </a:rPr>
              <a:t>skills transferable across organisations (e.g., clinical qualifications, leadership skills)</a:t>
            </a:r>
          </a:p>
        </p:txBody>
      </p:sp>
      <p:sp>
        <p:nvSpPr>
          <p:cNvPr name="TextBox 12" id="12"/>
          <p:cNvSpPr txBox="true"/>
          <p:nvPr/>
        </p:nvSpPr>
        <p:spPr>
          <a:xfrm rot="0">
            <a:off x="11552770" y="2037150"/>
            <a:ext cx="4452408" cy="717550"/>
          </a:xfrm>
          <a:prstGeom prst="rect">
            <a:avLst/>
          </a:prstGeom>
        </p:spPr>
        <p:txBody>
          <a:bodyPr anchor="t" rtlCol="false" tIns="0" lIns="0" bIns="0" rIns="0">
            <a:spAutoFit/>
          </a:bodyPr>
          <a:lstStyle/>
          <a:p>
            <a:pPr algn="l">
              <a:lnSpc>
                <a:spcPts val="5599"/>
              </a:lnSpc>
            </a:pPr>
            <a:r>
              <a:rPr lang="en-US" sz="3999" b="true">
                <a:solidFill>
                  <a:srgbClr val="FFFFFF"/>
                </a:solidFill>
                <a:latin typeface="Poppins Bold"/>
                <a:ea typeface="Poppins Bold"/>
                <a:cs typeface="Poppins Bold"/>
                <a:sym typeface="Poppins Bold"/>
              </a:rPr>
              <a:t>General training</a:t>
            </a:r>
          </a:p>
        </p:txBody>
      </p:sp>
      <p:grpSp>
        <p:nvGrpSpPr>
          <p:cNvPr name="Group 13" id="13"/>
          <p:cNvGrpSpPr/>
          <p:nvPr/>
        </p:nvGrpSpPr>
        <p:grpSpPr>
          <a:xfrm rot="0">
            <a:off x="10298648" y="5577006"/>
            <a:ext cx="6960652" cy="3782371"/>
            <a:chOff x="0" y="0"/>
            <a:chExt cx="1771357" cy="962544"/>
          </a:xfrm>
        </p:grpSpPr>
        <p:sp>
          <p:nvSpPr>
            <p:cNvPr name="Freeform 14" id="14"/>
            <p:cNvSpPr/>
            <p:nvPr/>
          </p:nvSpPr>
          <p:spPr>
            <a:xfrm flipH="false" flipV="false" rot="0">
              <a:off x="0" y="0"/>
              <a:ext cx="1771357" cy="962544"/>
            </a:xfrm>
            <a:custGeom>
              <a:avLst/>
              <a:gdLst/>
              <a:ahLst/>
              <a:cxnLst/>
              <a:rect r="r" b="b" t="t" l="l"/>
              <a:pathLst>
                <a:path h="962544" w="1771357">
                  <a:moveTo>
                    <a:pt x="55612" y="0"/>
                  </a:moveTo>
                  <a:lnTo>
                    <a:pt x="1715745" y="0"/>
                  </a:lnTo>
                  <a:cubicBezTo>
                    <a:pt x="1730495" y="0"/>
                    <a:pt x="1744640" y="5859"/>
                    <a:pt x="1755069" y="16288"/>
                  </a:cubicBezTo>
                  <a:cubicBezTo>
                    <a:pt x="1765498" y="26718"/>
                    <a:pt x="1771357" y="40863"/>
                    <a:pt x="1771357" y="55612"/>
                  </a:cubicBezTo>
                  <a:lnTo>
                    <a:pt x="1771357" y="906932"/>
                  </a:lnTo>
                  <a:cubicBezTo>
                    <a:pt x="1771357" y="921681"/>
                    <a:pt x="1765498" y="935826"/>
                    <a:pt x="1755069" y="946255"/>
                  </a:cubicBezTo>
                  <a:cubicBezTo>
                    <a:pt x="1744640" y="956685"/>
                    <a:pt x="1730495" y="962544"/>
                    <a:pt x="1715745" y="962544"/>
                  </a:cubicBezTo>
                  <a:lnTo>
                    <a:pt x="55612" y="962544"/>
                  </a:lnTo>
                  <a:cubicBezTo>
                    <a:pt x="40863" y="962544"/>
                    <a:pt x="26718" y="956685"/>
                    <a:pt x="16288" y="946255"/>
                  </a:cubicBezTo>
                  <a:cubicBezTo>
                    <a:pt x="5859" y="935826"/>
                    <a:pt x="0" y="921681"/>
                    <a:pt x="0" y="906932"/>
                  </a:cubicBezTo>
                  <a:lnTo>
                    <a:pt x="0" y="55612"/>
                  </a:lnTo>
                  <a:cubicBezTo>
                    <a:pt x="0" y="40863"/>
                    <a:pt x="5859" y="26718"/>
                    <a:pt x="16288" y="16288"/>
                  </a:cubicBezTo>
                  <a:cubicBezTo>
                    <a:pt x="26718" y="5859"/>
                    <a:pt x="40863" y="0"/>
                    <a:pt x="55612" y="0"/>
                  </a:cubicBezTo>
                  <a:close/>
                </a:path>
              </a:pathLst>
            </a:custGeom>
            <a:solidFill>
              <a:srgbClr val="5170FF"/>
            </a:solidFill>
          </p:spPr>
        </p:sp>
        <p:sp>
          <p:nvSpPr>
            <p:cNvPr name="TextBox 15" id="15"/>
            <p:cNvSpPr txBox="true"/>
            <p:nvPr/>
          </p:nvSpPr>
          <p:spPr>
            <a:xfrm>
              <a:off x="0" y="-47625"/>
              <a:ext cx="1771357" cy="1010169"/>
            </a:xfrm>
            <a:prstGeom prst="rect">
              <a:avLst/>
            </a:prstGeom>
          </p:spPr>
          <p:txBody>
            <a:bodyPr anchor="ctr" rtlCol="false" tIns="50800" lIns="50800" bIns="50800" rIns="50800"/>
            <a:lstStyle/>
            <a:p>
              <a:pPr algn="ctr">
                <a:lnSpc>
                  <a:spcPts val="2160"/>
                </a:lnSpc>
              </a:pPr>
            </a:p>
          </p:txBody>
        </p:sp>
      </p:grpSp>
      <p:sp>
        <p:nvSpPr>
          <p:cNvPr name="TextBox 16" id="16"/>
          <p:cNvSpPr txBox="true"/>
          <p:nvPr/>
        </p:nvSpPr>
        <p:spPr>
          <a:xfrm rot="0">
            <a:off x="11063994" y="7271428"/>
            <a:ext cx="5429960" cy="1317625"/>
          </a:xfrm>
          <a:prstGeom prst="rect">
            <a:avLst/>
          </a:prstGeom>
        </p:spPr>
        <p:txBody>
          <a:bodyPr anchor="t" rtlCol="false" tIns="0" lIns="0" bIns="0" rIns="0">
            <a:spAutoFit/>
          </a:bodyPr>
          <a:lstStyle/>
          <a:p>
            <a:pPr algn="ctr">
              <a:lnSpc>
                <a:spcPts val="3499"/>
              </a:lnSpc>
            </a:pPr>
            <a:r>
              <a:rPr lang="en-US" sz="2499">
                <a:solidFill>
                  <a:srgbClr val="FFFFFF"/>
                </a:solidFill>
                <a:latin typeface="Poppins"/>
                <a:ea typeface="Poppins"/>
                <a:cs typeface="Poppins"/>
                <a:sym typeface="Poppins"/>
              </a:rPr>
              <a:t>skills unique to one employer (e.g., NHS IT systems, trust-specific protocols)</a:t>
            </a:r>
          </a:p>
        </p:txBody>
      </p:sp>
      <p:sp>
        <p:nvSpPr>
          <p:cNvPr name="TextBox 17" id="17"/>
          <p:cNvSpPr txBox="true"/>
          <p:nvPr/>
        </p:nvSpPr>
        <p:spPr>
          <a:xfrm rot="0">
            <a:off x="11574877" y="6326876"/>
            <a:ext cx="4408195" cy="717550"/>
          </a:xfrm>
          <a:prstGeom prst="rect">
            <a:avLst/>
          </a:prstGeom>
        </p:spPr>
        <p:txBody>
          <a:bodyPr anchor="t" rtlCol="false" tIns="0" lIns="0" bIns="0" rIns="0">
            <a:spAutoFit/>
          </a:bodyPr>
          <a:lstStyle/>
          <a:p>
            <a:pPr algn="l">
              <a:lnSpc>
                <a:spcPts val="5599"/>
              </a:lnSpc>
            </a:pPr>
            <a:r>
              <a:rPr lang="en-US" sz="3999" b="true">
                <a:solidFill>
                  <a:srgbClr val="FFFFFF"/>
                </a:solidFill>
                <a:latin typeface="Poppins Bold"/>
                <a:ea typeface="Poppins Bold"/>
                <a:cs typeface="Poppins Bold"/>
                <a:sym typeface="Poppins Bold"/>
              </a:rPr>
              <a:t>Specific training</a:t>
            </a:r>
          </a:p>
        </p:txBody>
      </p:sp>
      <p:sp>
        <p:nvSpPr>
          <p:cNvPr name="TextBox 18" id="18"/>
          <p:cNvSpPr txBox="true"/>
          <p:nvPr/>
        </p:nvSpPr>
        <p:spPr>
          <a:xfrm rot="0">
            <a:off x="270583" y="268659"/>
            <a:ext cx="4339866"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krishna</a:t>
            </a:r>
            <a:r>
              <a:rPr lang="en-US" sz="1800">
                <a:solidFill>
                  <a:srgbClr val="000000"/>
                </a:solidFill>
                <a:latin typeface="Poppins"/>
                <a:ea typeface="Poppins"/>
                <a:cs typeface="Poppins"/>
                <a:sym typeface="Poppins"/>
              </a:rPr>
              <a:t> lakhu khunti Student ID: 2515605</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grpSp>
        <p:nvGrpSpPr>
          <p:cNvPr name="Group 2" id="2"/>
          <p:cNvGrpSpPr/>
          <p:nvPr/>
        </p:nvGrpSpPr>
        <p:grpSpPr>
          <a:xfrm rot="0">
            <a:off x="13716000" y="0"/>
            <a:ext cx="4572000" cy="5211765"/>
            <a:chOff x="0" y="0"/>
            <a:chExt cx="6096001" cy="6949020"/>
          </a:xfrm>
        </p:grpSpPr>
        <p:sp>
          <p:nvSpPr>
            <p:cNvPr name="Freeform 3" id="3"/>
            <p:cNvSpPr/>
            <p:nvPr/>
          </p:nvSpPr>
          <p:spPr>
            <a:xfrm flipH="false" flipV="false" rot="0">
              <a:off x="0" y="0"/>
              <a:ext cx="6096015" cy="6949021"/>
            </a:xfrm>
            <a:custGeom>
              <a:avLst/>
              <a:gdLst/>
              <a:ahLst/>
              <a:cxnLst/>
              <a:rect r="r" b="b" t="t" l="l"/>
              <a:pathLst>
                <a:path h="6949021" w="6096015">
                  <a:moveTo>
                    <a:pt x="0" y="0"/>
                  </a:moveTo>
                  <a:lnTo>
                    <a:pt x="6096015" y="0"/>
                  </a:lnTo>
                  <a:lnTo>
                    <a:pt x="6096015" y="6949021"/>
                  </a:lnTo>
                  <a:lnTo>
                    <a:pt x="0" y="6949021"/>
                  </a:lnTo>
                  <a:close/>
                </a:path>
              </a:pathLst>
            </a:custGeom>
            <a:solidFill>
              <a:srgbClr val="005EB8"/>
            </a:solidFill>
          </p:spPr>
        </p:sp>
      </p:grpSp>
      <p:grpSp>
        <p:nvGrpSpPr>
          <p:cNvPr name="Group 4" id="4"/>
          <p:cNvGrpSpPr/>
          <p:nvPr/>
        </p:nvGrpSpPr>
        <p:grpSpPr>
          <a:xfrm rot="0">
            <a:off x="9144001" y="0"/>
            <a:ext cx="4572000" cy="5211765"/>
            <a:chOff x="0" y="0"/>
            <a:chExt cx="6096001" cy="6949020"/>
          </a:xfrm>
        </p:grpSpPr>
        <p:sp>
          <p:nvSpPr>
            <p:cNvPr name="Freeform 5" id="5"/>
            <p:cNvSpPr/>
            <p:nvPr/>
          </p:nvSpPr>
          <p:spPr>
            <a:xfrm flipH="false" flipV="false" rot="0">
              <a:off x="0" y="0"/>
              <a:ext cx="6096015" cy="6949021"/>
            </a:xfrm>
            <a:custGeom>
              <a:avLst/>
              <a:gdLst/>
              <a:ahLst/>
              <a:cxnLst/>
              <a:rect r="r" b="b" t="t" l="l"/>
              <a:pathLst>
                <a:path h="6949021" w="6096015">
                  <a:moveTo>
                    <a:pt x="0" y="0"/>
                  </a:moveTo>
                  <a:lnTo>
                    <a:pt x="6096015" y="0"/>
                  </a:lnTo>
                  <a:lnTo>
                    <a:pt x="6096015" y="6949021"/>
                  </a:lnTo>
                  <a:lnTo>
                    <a:pt x="0" y="6949021"/>
                  </a:lnTo>
                  <a:close/>
                </a:path>
              </a:pathLst>
            </a:custGeom>
            <a:solidFill>
              <a:srgbClr val="5170FF"/>
            </a:solidFill>
          </p:spPr>
        </p:sp>
      </p:grpSp>
      <p:grpSp>
        <p:nvGrpSpPr>
          <p:cNvPr name="Group 6" id="6"/>
          <p:cNvGrpSpPr/>
          <p:nvPr/>
        </p:nvGrpSpPr>
        <p:grpSpPr>
          <a:xfrm rot="0">
            <a:off x="4572000" y="0"/>
            <a:ext cx="4572000" cy="5211765"/>
            <a:chOff x="0" y="0"/>
            <a:chExt cx="6096001" cy="6949020"/>
          </a:xfrm>
        </p:grpSpPr>
        <p:sp>
          <p:nvSpPr>
            <p:cNvPr name="Freeform 7" id="7"/>
            <p:cNvSpPr/>
            <p:nvPr/>
          </p:nvSpPr>
          <p:spPr>
            <a:xfrm flipH="false" flipV="false" rot="0">
              <a:off x="0" y="0"/>
              <a:ext cx="6096015" cy="6949021"/>
            </a:xfrm>
            <a:custGeom>
              <a:avLst/>
              <a:gdLst/>
              <a:ahLst/>
              <a:cxnLst/>
              <a:rect r="r" b="b" t="t" l="l"/>
              <a:pathLst>
                <a:path h="6949021" w="6096015">
                  <a:moveTo>
                    <a:pt x="0" y="0"/>
                  </a:moveTo>
                  <a:lnTo>
                    <a:pt x="6096015" y="0"/>
                  </a:lnTo>
                  <a:lnTo>
                    <a:pt x="6096015" y="6949021"/>
                  </a:lnTo>
                  <a:lnTo>
                    <a:pt x="0" y="6949021"/>
                  </a:lnTo>
                  <a:close/>
                </a:path>
              </a:pathLst>
            </a:custGeom>
            <a:solidFill>
              <a:srgbClr val="1C98ED"/>
            </a:solidFill>
          </p:spPr>
        </p:sp>
      </p:grpSp>
      <p:grpSp>
        <p:nvGrpSpPr>
          <p:cNvPr name="Group 8" id="8"/>
          <p:cNvGrpSpPr/>
          <p:nvPr/>
        </p:nvGrpSpPr>
        <p:grpSpPr>
          <a:xfrm rot="0">
            <a:off x="0" y="0"/>
            <a:ext cx="4572000" cy="5211765"/>
            <a:chOff x="0" y="0"/>
            <a:chExt cx="6096001" cy="6949020"/>
          </a:xfrm>
        </p:grpSpPr>
        <p:sp>
          <p:nvSpPr>
            <p:cNvPr name="Freeform 9" id="9"/>
            <p:cNvSpPr/>
            <p:nvPr/>
          </p:nvSpPr>
          <p:spPr>
            <a:xfrm flipH="false" flipV="false" rot="0">
              <a:off x="0" y="0"/>
              <a:ext cx="6096015" cy="6949021"/>
            </a:xfrm>
            <a:custGeom>
              <a:avLst/>
              <a:gdLst/>
              <a:ahLst/>
              <a:cxnLst/>
              <a:rect r="r" b="b" t="t" l="l"/>
              <a:pathLst>
                <a:path h="6949021" w="6096015">
                  <a:moveTo>
                    <a:pt x="0" y="0"/>
                  </a:moveTo>
                  <a:lnTo>
                    <a:pt x="6096015" y="0"/>
                  </a:lnTo>
                  <a:lnTo>
                    <a:pt x="6096015" y="6949021"/>
                  </a:lnTo>
                  <a:lnTo>
                    <a:pt x="0" y="6949021"/>
                  </a:lnTo>
                  <a:close/>
                </a:path>
              </a:pathLst>
            </a:custGeom>
            <a:solidFill>
              <a:srgbClr val="F2F2F2"/>
            </a:solidFill>
          </p:spPr>
        </p:sp>
      </p:grpSp>
      <p:sp>
        <p:nvSpPr>
          <p:cNvPr name="Freeform 10" id="10"/>
          <p:cNvSpPr/>
          <p:nvPr/>
        </p:nvSpPr>
        <p:spPr>
          <a:xfrm flipH="false" flipV="false" rot="0">
            <a:off x="12176479" y="5276141"/>
            <a:ext cx="4625256" cy="4625256"/>
          </a:xfrm>
          <a:custGeom>
            <a:avLst/>
            <a:gdLst/>
            <a:ahLst/>
            <a:cxnLst/>
            <a:rect r="r" b="b" t="t" l="l"/>
            <a:pathLst>
              <a:path h="4625256" w="4625256">
                <a:moveTo>
                  <a:pt x="0" y="0"/>
                </a:moveTo>
                <a:lnTo>
                  <a:pt x="4625256" y="0"/>
                </a:lnTo>
                <a:lnTo>
                  <a:pt x="4625256" y="4625256"/>
                </a:lnTo>
                <a:lnTo>
                  <a:pt x="0" y="4625256"/>
                </a:lnTo>
                <a:lnTo>
                  <a:pt x="0" y="0"/>
                </a:lnTo>
                <a:close/>
              </a:path>
            </a:pathLst>
          </a:custGeom>
          <a:blipFill>
            <a:blip r:embed="rId2"/>
            <a:stretch>
              <a:fillRect l="0" t="0" r="0" b="0"/>
            </a:stretch>
          </a:blipFill>
        </p:spPr>
      </p:sp>
      <p:sp>
        <p:nvSpPr>
          <p:cNvPr name="TextBox 11" id="11"/>
          <p:cNvSpPr txBox="true"/>
          <p:nvPr/>
        </p:nvSpPr>
        <p:spPr>
          <a:xfrm rot="0">
            <a:off x="14277448" y="1255242"/>
            <a:ext cx="3449107" cy="571500"/>
          </a:xfrm>
          <a:prstGeom prst="rect">
            <a:avLst/>
          </a:prstGeom>
        </p:spPr>
        <p:txBody>
          <a:bodyPr anchor="t" rtlCol="false" tIns="0" lIns="0" bIns="0" rIns="0">
            <a:spAutoFit/>
          </a:bodyPr>
          <a:lstStyle/>
          <a:p>
            <a:pPr algn="l">
              <a:lnSpc>
                <a:spcPts val="4200"/>
              </a:lnSpc>
            </a:pPr>
            <a:r>
              <a:rPr lang="en-US" sz="3500">
                <a:solidFill>
                  <a:srgbClr val="FFFFFF"/>
                </a:solidFill>
                <a:latin typeface="Poppins"/>
                <a:ea typeface="Poppins"/>
                <a:cs typeface="Poppins"/>
                <a:sym typeface="Poppins"/>
              </a:rPr>
              <a:t>Results</a:t>
            </a:r>
          </a:p>
        </p:txBody>
      </p:sp>
      <p:sp>
        <p:nvSpPr>
          <p:cNvPr name="TextBox 12" id="12"/>
          <p:cNvSpPr txBox="true"/>
          <p:nvPr/>
        </p:nvSpPr>
        <p:spPr>
          <a:xfrm rot="0">
            <a:off x="5133447" y="1255242"/>
            <a:ext cx="3449107" cy="571500"/>
          </a:xfrm>
          <a:prstGeom prst="rect">
            <a:avLst/>
          </a:prstGeom>
        </p:spPr>
        <p:txBody>
          <a:bodyPr anchor="t" rtlCol="false" tIns="0" lIns="0" bIns="0" rIns="0">
            <a:spAutoFit/>
          </a:bodyPr>
          <a:lstStyle/>
          <a:p>
            <a:pPr algn="l">
              <a:lnSpc>
                <a:spcPts val="4200"/>
              </a:lnSpc>
            </a:pPr>
            <a:r>
              <a:rPr lang="en-US" sz="3500">
                <a:solidFill>
                  <a:srgbClr val="002022"/>
                </a:solidFill>
                <a:latin typeface="Poppins"/>
                <a:ea typeface="Poppins"/>
                <a:cs typeface="Poppins"/>
                <a:sym typeface="Poppins"/>
              </a:rPr>
              <a:t>Learning</a:t>
            </a:r>
          </a:p>
        </p:txBody>
      </p:sp>
      <p:sp>
        <p:nvSpPr>
          <p:cNvPr name="TextBox 13" id="13"/>
          <p:cNvSpPr txBox="true"/>
          <p:nvPr/>
        </p:nvSpPr>
        <p:spPr>
          <a:xfrm rot="0">
            <a:off x="9402548" y="3778610"/>
            <a:ext cx="4054906" cy="679450"/>
          </a:xfrm>
          <a:prstGeom prst="rect">
            <a:avLst/>
          </a:prstGeom>
        </p:spPr>
        <p:txBody>
          <a:bodyPr anchor="t" rtlCol="false" tIns="0" lIns="0" bIns="0" rIns="0">
            <a:spAutoFit/>
          </a:bodyPr>
          <a:lstStyle/>
          <a:p>
            <a:pPr algn="ctr" marL="0" indent="0" lvl="0">
              <a:lnSpc>
                <a:spcPts val="4399"/>
              </a:lnSpc>
              <a:spcBef>
                <a:spcPct val="0"/>
              </a:spcBef>
            </a:pPr>
            <a:r>
              <a:rPr lang="en-US" sz="3999" spc="-79">
                <a:solidFill>
                  <a:srgbClr val="FFFFFF"/>
                </a:solidFill>
                <a:latin typeface="Agrandir Narrow"/>
                <a:ea typeface="Agrandir Narrow"/>
                <a:cs typeface="Agrandir Narrow"/>
                <a:sym typeface="Agrandir Narrow"/>
              </a:rPr>
              <a:t>Level 3</a:t>
            </a:r>
          </a:p>
        </p:txBody>
      </p:sp>
      <p:sp>
        <p:nvSpPr>
          <p:cNvPr name="TextBox 14" id="14"/>
          <p:cNvSpPr txBox="true"/>
          <p:nvPr/>
        </p:nvSpPr>
        <p:spPr>
          <a:xfrm rot="0">
            <a:off x="5163019" y="2225527"/>
            <a:ext cx="3389963" cy="819150"/>
          </a:xfrm>
          <a:prstGeom prst="rect">
            <a:avLst/>
          </a:prstGeom>
        </p:spPr>
        <p:txBody>
          <a:bodyPr anchor="t" rtlCol="false" tIns="0" lIns="0" bIns="0" rIns="0">
            <a:spAutoFit/>
          </a:bodyPr>
          <a:lstStyle/>
          <a:p>
            <a:pPr algn="l">
              <a:lnSpc>
                <a:spcPts val="2160"/>
              </a:lnSpc>
            </a:pPr>
            <a:r>
              <a:rPr lang="en-US" sz="1800">
                <a:solidFill>
                  <a:srgbClr val="002022"/>
                </a:solidFill>
                <a:latin typeface="Poppins"/>
                <a:ea typeface="Poppins"/>
                <a:cs typeface="Poppins"/>
                <a:sym typeface="Poppins"/>
              </a:rPr>
              <a:t>Knowledge assessments to check : Was knowledge acquired?</a:t>
            </a:r>
          </a:p>
        </p:txBody>
      </p:sp>
      <p:sp>
        <p:nvSpPr>
          <p:cNvPr name="TextBox 15" id="15"/>
          <p:cNvSpPr txBox="true"/>
          <p:nvPr/>
        </p:nvSpPr>
        <p:spPr>
          <a:xfrm rot="0">
            <a:off x="4826694" y="3778610"/>
            <a:ext cx="4054906" cy="679450"/>
          </a:xfrm>
          <a:prstGeom prst="rect">
            <a:avLst/>
          </a:prstGeom>
        </p:spPr>
        <p:txBody>
          <a:bodyPr anchor="t" rtlCol="false" tIns="0" lIns="0" bIns="0" rIns="0">
            <a:spAutoFit/>
          </a:bodyPr>
          <a:lstStyle/>
          <a:p>
            <a:pPr algn="ctr" marL="0" indent="0" lvl="0">
              <a:lnSpc>
                <a:spcPts val="4399"/>
              </a:lnSpc>
              <a:spcBef>
                <a:spcPct val="0"/>
              </a:spcBef>
            </a:pPr>
            <a:r>
              <a:rPr lang="en-US" sz="3999" spc="-79">
                <a:solidFill>
                  <a:srgbClr val="002022"/>
                </a:solidFill>
                <a:latin typeface="Agrandir Narrow"/>
                <a:ea typeface="Agrandir Narrow"/>
                <a:cs typeface="Agrandir Narrow"/>
                <a:sym typeface="Agrandir Narrow"/>
              </a:rPr>
              <a:t>Level 2</a:t>
            </a:r>
          </a:p>
        </p:txBody>
      </p:sp>
      <p:sp>
        <p:nvSpPr>
          <p:cNvPr name="TextBox 16" id="16"/>
          <p:cNvSpPr txBox="true"/>
          <p:nvPr/>
        </p:nvSpPr>
        <p:spPr>
          <a:xfrm rot="0">
            <a:off x="13974547" y="3778610"/>
            <a:ext cx="4054906" cy="679450"/>
          </a:xfrm>
          <a:prstGeom prst="rect">
            <a:avLst/>
          </a:prstGeom>
        </p:spPr>
        <p:txBody>
          <a:bodyPr anchor="t" rtlCol="false" tIns="0" lIns="0" bIns="0" rIns="0">
            <a:spAutoFit/>
          </a:bodyPr>
          <a:lstStyle/>
          <a:p>
            <a:pPr algn="ctr" marL="0" indent="0" lvl="0">
              <a:lnSpc>
                <a:spcPts val="4399"/>
              </a:lnSpc>
              <a:spcBef>
                <a:spcPct val="0"/>
              </a:spcBef>
            </a:pPr>
            <a:r>
              <a:rPr lang="en-US" sz="3999" spc="-79">
                <a:solidFill>
                  <a:srgbClr val="FFFFFF"/>
                </a:solidFill>
                <a:latin typeface="Agrandir Narrow"/>
                <a:ea typeface="Agrandir Narrow"/>
                <a:cs typeface="Agrandir Narrow"/>
                <a:sym typeface="Agrandir Narrow"/>
              </a:rPr>
              <a:t>level 4</a:t>
            </a:r>
          </a:p>
        </p:txBody>
      </p:sp>
      <p:sp>
        <p:nvSpPr>
          <p:cNvPr name="TextBox 17" id="17"/>
          <p:cNvSpPr txBox="true"/>
          <p:nvPr/>
        </p:nvSpPr>
        <p:spPr>
          <a:xfrm rot="0">
            <a:off x="9705448" y="2225527"/>
            <a:ext cx="3581652" cy="552450"/>
          </a:xfrm>
          <a:prstGeom prst="rect">
            <a:avLst/>
          </a:prstGeom>
        </p:spPr>
        <p:txBody>
          <a:bodyPr anchor="t" rtlCol="false" tIns="0" lIns="0" bIns="0" rIns="0">
            <a:spAutoFit/>
          </a:bodyPr>
          <a:lstStyle/>
          <a:p>
            <a:pPr algn="l">
              <a:lnSpc>
                <a:spcPts val="2160"/>
              </a:lnSpc>
            </a:pPr>
            <a:r>
              <a:rPr lang="en-US" sz="1800">
                <a:solidFill>
                  <a:srgbClr val="FFFFFF"/>
                </a:solidFill>
                <a:latin typeface="Poppins"/>
                <a:ea typeface="Poppins"/>
                <a:cs typeface="Poppins"/>
                <a:sym typeface="Poppins"/>
              </a:rPr>
              <a:t>Clinical audits, appraisals to check : Is behaviour changing? </a:t>
            </a:r>
          </a:p>
        </p:txBody>
      </p:sp>
      <p:sp>
        <p:nvSpPr>
          <p:cNvPr name="TextBox 18" id="18"/>
          <p:cNvSpPr txBox="true"/>
          <p:nvPr/>
        </p:nvSpPr>
        <p:spPr>
          <a:xfrm rot="0">
            <a:off x="9705448" y="1255242"/>
            <a:ext cx="3449107" cy="571500"/>
          </a:xfrm>
          <a:prstGeom prst="rect">
            <a:avLst/>
          </a:prstGeom>
        </p:spPr>
        <p:txBody>
          <a:bodyPr anchor="t" rtlCol="false" tIns="0" lIns="0" bIns="0" rIns="0">
            <a:spAutoFit/>
          </a:bodyPr>
          <a:lstStyle/>
          <a:p>
            <a:pPr algn="l">
              <a:lnSpc>
                <a:spcPts val="4200"/>
              </a:lnSpc>
            </a:pPr>
            <a:r>
              <a:rPr lang="en-US" sz="3500">
                <a:solidFill>
                  <a:srgbClr val="FFFFFF"/>
                </a:solidFill>
                <a:latin typeface="Poppins"/>
                <a:ea typeface="Poppins"/>
                <a:cs typeface="Poppins"/>
                <a:sym typeface="Poppins"/>
              </a:rPr>
              <a:t>Behaviour</a:t>
            </a:r>
          </a:p>
        </p:txBody>
      </p:sp>
      <p:sp>
        <p:nvSpPr>
          <p:cNvPr name="TextBox 19" id="19"/>
          <p:cNvSpPr txBox="true"/>
          <p:nvPr/>
        </p:nvSpPr>
        <p:spPr>
          <a:xfrm rot="0">
            <a:off x="14277448" y="2225527"/>
            <a:ext cx="3389963" cy="819150"/>
          </a:xfrm>
          <a:prstGeom prst="rect">
            <a:avLst/>
          </a:prstGeom>
        </p:spPr>
        <p:txBody>
          <a:bodyPr anchor="t" rtlCol="false" tIns="0" lIns="0" bIns="0" rIns="0">
            <a:spAutoFit/>
          </a:bodyPr>
          <a:lstStyle/>
          <a:p>
            <a:pPr algn="l">
              <a:lnSpc>
                <a:spcPts val="2160"/>
              </a:lnSpc>
            </a:pPr>
            <a:r>
              <a:rPr lang="en-US" sz="1800">
                <a:solidFill>
                  <a:srgbClr val="FFFFFF"/>
                </a:solidFill>
                <a:latin typeface="Poppins"/>
                <a:ea typeface="Poppins"/>
                <a:cs typeface="Poppins"/>
                <a:sym typeface="Poppins"/>
              </a:rPr>
              <a:t>Patient outcomes, error rates to judge the organisational impact?</a:t>
            </a:r>
          </a:p>
        </p:txBody>
      </p:sp>
      <p:sp>
        <p:nvSpPr>
          <p:cNvPr name="TextBox 20" id="20"/>
          <p:cNvSpPr txBox="true"/>
          <p:nvPr/>
        </p:nvSpPr>
        <p:spPr>
          <a:xfrm rot="0">
            <a:off x="561447" y="1255242"/>
            <a:ext cx="3449107" cy="571500"/>
          </a:xfrm>
          <a:prstGeom prst="rect">
            <a:avLst/>
          </a:prstGeom>
        </p:spPr>
        <p:txBody>
          <a:bodyPr anchor="t" rtlCol="false" tIns="0" lIns="0" bIns="0" rIns="0">
            <a:spAutoFit/>
          </a:bodyPr>
          <a:lstStyle/>
          <a:p>
            <a:pPr algn="l">
              <a:lnSpc>
                <a:spcPts val="4200"/>
              </a:lnSpc>
            </a:pPr>
            <a:r>
              <a:rPr lang="en-US" sz="3500">
                <a:solidFill>
                  <a:srgbClr val="002022"/>
                </a:solidFill>
                <a:latin typeface="Poppins"/>
                <a:ea typeface="Poppins"/>
                <a:cs typeface="Poppins"/>
                <a:sym typeface="Poppins"/>
              </a:rPr>
              <a:t>Reaction</a:t>
            </a:r>
          </a:p>
        </p:txBody>
      </p:sp>
      <p:sp>
        <p:nvSpPr>
          <p:cNvPr name="TextBox 21" id="21"/>
          <p:cNvSpPr txBox="true"/>
          <p:nvPr/>
        </p:nvSpPr>
        <p:spPr>
          <a:xfrm rot="0">
            <a:off x="591019" y="2225527"/>
            <a:ext cx="3419535" cy="904875"/>
          </a:xfrm>
          <a:prstGeom prst="rect">
            <a:avLst/>
          </a:prstGeom>
        </p:spPr>
        <p:txBody>
          <a:bodyPr anchor="t" rtlCol="false" tIns="0" lIns="0" bIns="0" rIns="0">
            <a:spAutoFit/>
          </a:bodyPr>
          <a:lstStyle/>
          <a:p>
            <a:pPr algn="l">
              <a:lnSpc>
                <a:spcPts val="2399"/>
              </a:lnSpc>
            </a:pPr>
            <a:r>
              <a:rPr lang="en-US" sz="1999">
                <a:solidFill>
                  <a:srgbClr val="002022"/>
                </a:solidFill>
                <a:latin typeface="Poppins"/>
                <a:ea typeface="Poppins"/>
                <a:cs typeface="Poppins"/>
                <a:sym typeface="Poppins"/>
              </a:rPr>
              <a:t>Post-training surveys to answers the question : Was training satisfactory?</a:t>
            </a:r>
          </a:p>
        </p:txBody>
      </p:sp>
      <p:sp>
        <p:nvSpPr>
          <p:cNvPr name="TextBox 22" id="22"/>
          <p:cNvSpPr txBox="true"/>
          <p:nvPr/>
        </p:nvSpPr>
        <p:spPr>
          <a:xfrm rot="0">
            <a:off x="254694" y="3778610"/>
            <a:ext cx="4054906" cy="679450"/>
          </a:xfrm>
          <a:prstGeom prst="rect">
            <a:avLst/>
          </a:prstGeom>
        </p:spPr>
        <p:txBody>
          <a:bodyPr anchor="t" rtlCol="false" tIns="0" lIns="0" bIns="0" rIns="0">
            <a:spAutoFit/>
          </a:bodyPr>
          <a:lstStyle/>
          <a:p>
            <a:pPr algn="ctr" marL="0" indent="0" lvl="0">
              <a:lnSpc>
                <a:spcPts val="4399"/>
              </a:lnSpc>
              <a:spcBef>
                <a:spcPct val="0"/>
              </a:spcBef>
            </a:pPr>
            <a:r>
              <a:rPr lang="en-US" sz="3999" spc="-79">
                <a:solidFill>
                  <a:srgbClr val="002022"/>
                </a:solidFill>
                <a:latin typeface="Agrandir Narrow"/>
                <a:ea typeface="Agrandir Narrow"/>
                <a:cs typeface="Agrandir Narrow"/>
                <a:sym typeface="Agrandir Narrow"/>
              </a:rPr>
              <a:t>Level 1</a:t>
            </a:r>
          </a:p>
        </p:txBody>
      </p:sp>
      <p:sp>
        <p:nvSpPr>
          <p:cNvPr name="TextBox 23" id="23"/>
          <p:cNvSpPr txBox="true"/>
          <p:nvPr/>
        </p:nvSpPr>
        <p:spPr>
          <a:xfrm rot="0">
            <a:off x="591019" y="6413243"/>
            <a:ext cx="7524282" cy="3178175"/>
          </a:xfrm>
          <a:prstGeom prst="rect">
            <a:avLst/>
          </a:prstGeom>
        </p:spPr>
        <p:txBody>
          <a:bodyPr anchor="t" rtlCol="false" tIns="0" lIns="0" bIns="0" rIns="0">
            <a:spAutoFit/>
          </a:bodyPr>
          <a:lstStyle/>
          <a:p>
            <a:pPr algn="l" marL="431799" indent="-215899" lvl="1">
              <a:lnSpc>
                <a:spcPts val="2799"/>
              </a:lnSpc>
              <a:buFont typeface="Arial"/>
              <a:buChar char="•"/>
            </a:pPr>
            <a:r>
              <a:rPr lang="en-US" sz="1999">
                <a:solidFill>
                  <a:srgbClr val="002022"/>
                </a:solidFill>
                <a:latin typeface="Poppins"/>
                <a:ea typeface="Poppins"/>
                <a:cs typeface="Poppins"/>
                <a:sym typeface="Poppins"/>
              </a:rPr>
              <a:t>Kolb's (1984) Experiential Learning Cycle provides a critical framework for designing effective NHS training.</a:t>
            </a:r>
          </a:p>
          <a:p>
            <a:pPr algn="l">
              <a:lnSpc>
                <a:spcPts val="2799"/>
              </a:lnSpc>
            </a:pPr>
          </a:p>
          <a:p>
            <a:pPr algn="l" marL="431799" indent="-215899" lvl="1">
              <a:lnSpc>
                <a:spcPts val="2799"/>
              </a:lnSpc>
              <a:buFont typeface="Arial"/>
              <a:buChar char="•"/>
            </a:pPr>
            <a:r>
              <a:rPr lang="en-US" sz="1999">
                <a:solidFill>
                  <a:srgbClr val="002022"/>
                </a:solidFill>
                <a:latin typeface="Poppins"/>
                <a:ea typeface="Poppins"/>
                <a:cs typeface="Poppins"/>
                <a:sym typeface="Poppins"/>
              </a:rPr>
              <a:t>Concrete Experience → Reflective Observation → Abstract Conceptualisation → Active Experimentation</a:t>
            </a:r>
          </a:p>
          <a:p>
            <a:pPr algn="l">
              <a:lnSpc>
                <a:spcPts val="2799"/>
              </a:lnSpc>
            </a:pPr>
          </a:p>
          <a:p>
            <a:pPr algn="l" marL="431799" indent="-215899" lvl="1">
              <a:lnSpc>
                <a:spcPts val="2799"/>
              </a:lnSpc>
              <a:buFont typeface="Arial"/>
              <a:buChar char="•"/>
            </a:pPr>
            <a:r>
              <a:rPr lang="en-US" sz="1999">
                <a:solidFill>
                  <a:srgbClr val="002022"/>
                </a:solidFill>
                <a:latin typeface="Poppins"/>
                <a:ea typeface="Poppins"/>
                <a:cs typeface="Poppins"/>
                <a:sym typeface="Poppins"/>
              </a:rPr>
              <a:t>This aligns directly with clinical education models such as simulation-based learning and reflective practice in nursing and medicine.</a:t>
            </a:r>
          </a:p>
        </p:txBody>
      </p:sp>
      <p:sp>
        <p:nvSpPr>
          <p:cNvPr name="TextBox 24" id="24"/>
          <p:cNvSpPr txBox="true"/>
          <p:nvPr/>
        </p:nvSpPr>
        <p:spPr>
          <a:xfrm rot="0">
            <a:off x="112214" y="118999"/>
            <a:ext cx="4339866"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krishna</a:t>
            </a:r>
            <a:r>
              <a:rPr lang="en-US" sz="1800">
                <a:solidFill>
                  <a:srgbClr val="000000"/>
                </a:solidFill>
                <a:latin typeface="Poppins"/>
                <a:ea typeface="Poppins"/>
                <a:cs typeface="Poppins"/>
                <a:sym typeface="Poppins"/>
              </a:rPr>
              <a:t> lakhu khunti Student ID: 2515605</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sp>
        <p:nvSpPr>
          <p:cNvPr name="Freeform 2" id="2"/>
          <p:cNvSpPr/>
          <p:nvPr/>
        </p:nvSpPr>
        <p:spPr>
          <a:xfrm flipH="false" flipV="false" rot="0">
            <a:off x="3844569" y="484431"/>
            <a:ext cx="9419831" cy="5097597"/>
          </a:xfrm>
          <a:custGeom>
            <a:avLst/>
            <a:gdLst/>
            <a:ahLst/>
            <a:cxnLst/>
            <a:rect r="r" b="b" t="t" l="l"/>
            <a:pathLst>
              <a:path h="5097597" w="9419831">
                <a:moveTo>
                  <a:pt x="0" y="0"/>
                </a:moveTo>
                <a:lnTo>
                  <a:pt x="9419831" y="0"/>
                </a:lnTo>
                <a:lnTo>
                  <a:pt x="9419831" y="5097597"/>
                </a:lnTo>
                <a:lnTo>
                  <a:pt x="0" y="5097597"/>
                </a:lnTo>
                <a:lnTo>
                  <a:pt x="0" y="0"/>
                </a:lnTo>
                <a:close/>
              </a:path>
            </a:pathLst>
          </a:custGeom>
          <a:blipFill>
            <a:blip r:embed="rId2"/>
            <a:stretch>
              <a:fillRect l="-9016" t="-10248" r="-9345" b="-13602"/>
            </a:stretch>
          </a:blipFill>
        </p:spPr>
      </p:sp>
      <p:sp>
        <p:nvSpPr>
          <p:cNvPr name="Freeform 3" id="3"/>
          <p:cNvSpPr/>
          <p:nvPr/>
        </p:nvSpPr>
        <p:spPr>
          <a:xfrm flipH="false" flipV="false" rot="-3928123">
            <a:off x="13279425" y="3509413"/>
            <a:ext cx="441624" cy="1387960"/>
          </a:xfrm>
          <a:custGeom>
            <a:avLst/>
            <a:gdLst/>
            <a:ahLst/>
            <a:cxnLst/>
            <a:rect r="r" b="b" t="t" l="l"/>
            <a:pathLst>
              <a:path h="1387960" w="441624">
                <a:moveTo>
                  <a:pt x="0" y="0"/>
                </a:moveTo>
                <a:lnTo>
                  <a:pt x="441623" y="0"/>
                </a:lnTo>
                <a:lnTo>
                  <a:pt x="441623" y="1387960"/>
                </a:lnTo>
                <a:lnTo>
                  <a:pt x="0" y="138796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false" rot="3589251">
            <a:off x="3419777" y="3509413"/>
            <a:ext cx="441624" cy="1387960"/>
          </a:xfrm>
          <a:custGeom>
            <a:avLst/>
            <a:gdLst/>
            <a:ahLst/>
            <a:cxnLst/>
            <a:rect r="r" b="b" t="t" l="l"/>
            <a:pathLst>
              <a:path h="1387960" w="441624">
                <a:moveTo>
                  <a:pt x="441624" y="0"/>
                </a:moveTo>
                <a:lnTo>
                  <a:pt x="0" y="0"/>
                </a:lnTo>
                <a:lnTo>
                  <a:pt x="0" y="1387960"/>
                </a:lnTo>
                <a:lnTo>
                  <a:pt x="441624" y="1387960"/>
                </a:lnTo>
                <a:lnTo>
                  <a:pt x="441624"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528737">
            <a:off x="9856971" y="4217436"/>
            <a:ext cx="238188" cy="711974"/>
          </a:xfrm>
          <a:custGeom>
            <a:avLst/>
            <a:gdLst/>
            <a:ahLst/>
            <a:cxnLst/>
            <a:rect r="r" b="b" t="t" l="l"/>
            <a:pathLst>
              <a:path h="711974" w="238188">
                <a:moveTo>
                  <a:pt x="238188" y="0"/>
                </a:moveTo>
                <a:lnTo>
                  <a:pt x="0" y="0"/>
                </a:lnTo>
                <a:lnTo>
                  <a:pt x="0" y="711974"/>
                </a:lnTo>
                <a:lnTo>
                  <a:pt x="238188" y="711974"/>
                </a:lnTo>
                <a:lnTo>
                  <a:pt x="238188"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6" id="6"/>
          <p:cNvSpPr txBox="true"/>
          <p:nvPr/>
        </p:nvSpPr>
        <p:spPr>
          <a:xfrm rot="0">
            <a:off x="1377534" y="7137400"/>
            <a:ext cx="7176950" cy="2120900"/>
          </a:xfrm>
          <a:prstGeom prst="rect">
            <a:avLst/>
          </a:prstGeom>
        </p:spPr>
        <p:txBody>
          <a:bodyPr anchor="t" rtlCol="false" tIns="0" lIns="0" bIns="0" rIns="0">
            <a:spAutoFit/>
          </a:bodyPr>
          <a:lstStyle/>
          <a:p>
            <a:pPr algn="l" marL="431799" indent="-215899" lvl="1">
              <a:lnSpc>
                <a:spcPts val="2799"/>
              </a:lnSpc>
              <a:buFont typeface="Arial"/>
              <a:buChar char="•"/>
            </a:pPr>
            <a:r>
              <a:rPr lang="en-US" sz="1999">
                <a:solidFill>
                  <a:srgbClr val="002022"/>
                </a:solidFill>
                <a:latin typeface="Poppins"/>
                <a:ea typeface="Poppins"/>
                <a:cs typeface="Poppins"/>
                <a:sym typeface="Poppins"/>
              </a:rPr>
              <a:t>The NHS </a:t>
            </a:r>
            <a:r>
              <a:rPr lang="en-US" sz="1999">
                <a:solidFill>
                  <a:srgbClr val="002022"/>
                </a:solidFill>
                <a:latin typeface="Poppins"/>
                <a:ea typeface="Poppins"/>
                <a:cs typeface="Poppins"/>
                <a:sym typeface="Poppins"/>
              </a:rPr>
              <a:t>over-invests in the 10% formal training segment — mandatory e-learning modules and classroom sessions — while significantly under-resourcing the 20% social learning infrastructure (mentoring programmes, communities of practice, clinical supervision) (Jennings, 2013).</a:t>
            </a:r>
          </a:p>
        </p:txBody>
      </p:sp>
      <p:sp>
        <p:nvSpPr>
          <p:cNvPr name="TextBox 7" id="7"/>
          <p:cNvSpPr txBox="true"/>
          <p:nvPr/>
        </p:nvSpPr>
        <p:spPr>
          <a:xfrm rot="0">
            <a:off x="9188745" y="7137400"/>
            <a:ext cx="7176950" cy="2120900"/>
          </a:xfrm>
          <a:prstGeom prst="rect">
            <a:avLst/>
          </a:prstGeom>
        </p:spPr>
        <p:txBody>
          <a:bodyPr anchor="t" rtlCol="false" tIns="0" lIns="0" bIns="0" rIns="0">
            <a:spAutoFit/>
          </a:bodyPr>
          <a:lstStyle/>
          <a:p>
            <a:pPr algn="l" marL="431799" indent="-215899" lvl="1">
              <a:lnSpc>
                <a:spcPts val="2799"/>
              </a:lnSpc>
              <a:buFont typeface="Arial"/>
              <a:buChar char="•"/>
            </a:pPr>
            <a:r>
              <a:rPr lang="en-US" sz="1999">
                <a:solidFill>
                  <a:srgbClr val="002022"/>
                </a:solidFill>
                <a:latin typeface="Poppins"/>
                <a:ea typeface="Poppins"/>
                <a:cs typeface="Poppins"/>
                <a:sym typeface="Poppins"/>
              </a:rPr>
              <a:t>Bandura's (1977) S</a:t>
            </a:r>
            <a:r>
              <a:rPr lang="en-US" sz="1999">
                <a:solidFill>
                  <a:srgbClr val="002022"/>
                </a:solidFill>
                <a:latin typeface="Poppins"/>
                <a:ea typeface="Poppins"/>
                <a:cs typeface="Poppins"/>
                <a:sym typeface="Poppins"/>
              </a:rPr>
              <a:t>ocial Learning Theory also suggests that professionals learn most effectively through observation, modelling and social reinforcement. NHS ward-based learning and consultant-led teaching should be regarded as core T&amp;D, not informal by-products.</a:t>
            </a:r>
          </a:p>
        </p:txBody>
      </p:sp>
      <p:sp>
        <p:nvSpPr>
          <p:cNvPr name="TextBox 8" id="8"/>
          <p:cNvSpPr txBox="true"/>
          <p:nvPr/>
        </p:nvSpPr>
        <p:spPr>
          <a:xfrm rot="0">
            <a:off x="1028700" y="4840288"/>
            <a:ext cx="4052411" cy="368300"/>
          </a:xfrm>
          <a:prstGeom prst="rect">
            <a:avLst/>
          </a:prstGeom>
        </p:spPr>
        <p:txBody>
          <a:bodyPr anchor="t" rtlCol="false" tIns="0" lIns="0" bIns="0" rIns="0">
            <a:spAutoFit/>
          </a:bodyPr>
          <a:lstStyle/>
          <a:p>
            <a:pPr algn="ctr" marL="0" indent="0" lvl="0">
              <a:lnSpc>
                <a:spcPts val="2800"/>
              </a:lnSpc>
              <a:spcBef>
                <a:spcPct val="0"/>
              </a:spcBef>
            </a:pPr>
            <a:r>
              <a:rPr lang="en-US" sz="2000" i="true">
                <a:solidFill>
                  <a:srgbClr val="000000"/>
                </a:solidFill>
                <a:latin typeface="Poppins Italics"/>
                <a:ea typeface="Poppins Italics"/>
                <a:cs typeface="Poppins Italics"/>
                <a:sym typeface="Poppins Italics"/>
              </a:rPr>
              <a:t>Clinical</a:t>
            </a:r>
            <a:r>
              <a:rPr lang="en-US" sz="2000" i="true" strike="noStrike" u="none">
                <a:solidFill>
                  <a:srgbClr val="000000"/>
                </a:solidFill>
                <a:latin typeface="Poppins Italics"/>
                <a:ea typeface="Poppins Italics"/>
                <a:cs typeface="Poppins Italics"/>
                <a:sym typeface="Poppins Italics"/>
              </a:rPr>
              <a:t> </a:t>
            </a:r>
            <a:r>
              <a:rPr lang="en-US" sz="2000" i="true" strike="noStrike" u="none">
                <a:solidFill>
                  <a:srgbClr val="000000"/>
                </a:solidFill>
                <a:latin typeface="Poppins Italics"/>
                <a:ea typeface="Poppins Italics"/>
                <a:cs typeface="Poppins Italics"/>
                <a:sym typeface="Poppins Italics"/>
              </a:rPr>
              <a:t>pr</a:t>
            </a:r>
            <a:r>
              <a:rPr lang="en-US" sz="2000" i="true" strike="noStrike" u="none">
                <a:solidFill>
                  <a:srgbClr val="000000"/>
                </a:solidFill>
                <a:latin typeface="Poppins Italics"/>
                <a:ea typeface="Poppins Italics"/>
                <a:cs typeface="Poppins Italics"/>
                <a:sym typeface="Poppins Italics"/>
              </a:rPr>
              <a:t>a</a:t>
            </a:r>
            <a:r>
              <a:rPr lang="en-US" sz="2000" i="true" strike="noStrike" u="none">
                <a:solidFill>
                  <a:srgbClr val="000000"/>
                </a:solidFill>
                <a:latin typeface="Poppins Italics"/>
                <a:ea typeface="Poppins Italics"/>
                <a:cs typeface="Poppins Italics"/>
                <a:sym typeface="Poppins Italics"/>
              </a:rPr>
              <a:t>ctice,</a:t>
            </a:r>
            <a:r>
              <a:rPr lang="en-US" sz="2000" i="true" strike="noStrike" u="none">
                <a:solidFill>
                  <a:srgbClr val="000000"/>
                </a:solidFill>
                <a:latin typeface="Poppins Italics"/>
                <a:ea typeface="Poppins Italics"/>
                <a:cs typeface="Poppins Italics"/>
                <a:sym typeface="Poppins Italics"/>
              </a:rPr>
              <a:t> </a:t>
            </a:r>
            <a:r>
              <a:rPr lang="en-US" sz="2000" i="true" strike="noStrike" u="none">
                <a:solidFill>
                  <a:srgbClr val="000000"/>
                </a:solidFill>
                <a:latin typeface="Poppins Italics"/>
                <a:ea typeface="Poppins Italics"/>
                <a:cs typeface="Poppins Italics"/>
                <a:sym typeface="Poppins Italics"/>
              </a:rPr>
              <a:t>w</a:t>
            </a:r>
            <a:r>
              <a:rPr lang="en-US" sz="2000" i="true" strike="noStrike" u="none">
                <a:solidFill>
                  <a:srgbClr val="000000"/>
                </a:solidFill>
                <a:latin typeface="Poppins Italics"/>
                <a:ea typeface="Poppins Italics"/>
                <a:cs typeface="Poppins Italics"/>
                <a:sym typeface="Poppins Italics"/>
              </a:rPr>
              <a:t>a</a:t>
            </a:r>
            <a:r>
              <a:rPr lang="en-US" sz="2000" i="true" strike="noStrike" u="none">
                <a:solidFill>
                  <a:srgbClr val="000000"/>
                </a:solidFill>
                <a:latin typeface="Poppins Italics"/>
                <a:ea typeface="Poppins Italics"/>
                <a:cs typeface="Poppins Italics"/>
                <a:sym typeface="Poppins Italics"/>
              </a:rPr>
              <a:t>r</a:t>
            </a:r>
            <a:r>
              <a:rPr lang="en-US" sz="2000" i="true" strike="noStrike" u="none">
                <a:solidFill>
                  <a:srgbClr val="000000"/>
                </a:solidFill>
                <a:latin typeface="Poppins Italics"/>
                <a:ea typeface="Poppins Italics"/>
                <a:cs typeface="Poppins Italics"/>
                <a:sym typeface="Poppins Italics"/>
              </a:rPr>
              <a:t>d</a:t>
            </a:r>
            <a:r>
              <a:rPr lang="en-US" sz="2000" i="true" strike="noStrike" u="none">
                <a:solidFill>
                  <a:srgbClr val="000000"/>
                </a:solidFill>
                <a:latin typeface="Poppins Italics"/>
                <a:ea typeface="Poppins Italics"/>
                <a:cs typeface="Poppins Italics"/>
                <a:sym typeface="Poppins Italics"/>
              </a:rPr>
              <a:t> rotat</a:t>
            </a:r>
            <a:r>
              <a:rPr lang="en-US" sz="2000" i="true" strike="noStrike" u="none">
                <a:solidFill>
                  <a:srgbClr val="000000"/>
                </a:solidFill>
                <a:latin typeface="Poppins Italics"/>
                <a:ea typeface="Poppins Italics"/>
                <a:cs typeface="Poppins Italics"/>
                <a:sym typeface="Poppins Italics"/>
              </a:rPr>
              <a:t>i</a:t>
            </a:r>
            <a:r>
              <a:rPr lang="en-US" sz="2000" i="true" strike="noStrike" u="none">
                <a:solidFill>
                  <a:srgbClr val="000000"/>
                </a:solidFill>
                <a:latin typeface="Poppins Italics"/>
                <a:ea typeface="Poppins Italics"/>
                <a:cs typeface="Poppins Italics"/>
                <a:sym typeface="Poppins Italics"/>
              </a:rPr>
              <a:t>o</a:t>
            </a:r>
            <a:r>
              <a:rPr lang="en-US" sz="2000" i="true" strike="noStrike" u="none">
                <a:solidFill>
                  <a:srgbClr val="000000"/>
                </a:solidFill>
                <a:latin typeface="Poppins Italics"/>
                <a:ea typeface="Poppins Italics"/>
                <a:cs typeface="Poppins Italics"/>
                <a:sym typeface="Poppins Italics"/>
              </a:rPr>
              <a:t>n</a:t>
            </a:r>
            <a:r>
              <a:rPr lang="en-US" sz="2000" i="true" strike="noStrike" u="none">
                <a:solidFill>
                  <a:srgbClr val="000000"/>
                </a:solidFill>
                <a:latin typeface="Poppins Italics"/>
                <a:ea typeface="Poppins Italics"/>
                <a:cs typeface="Poppins Italics"/>
                <a:sym typeface="Poppins Italics"/>
              </a:rPr>
              <a:t>s</a:t>
            </a:r>
          </a:p>
        </p:txBody>
      </p:sp>
      <p:sp>
        <p:nvSpPr>
          <p:cNvPr name="TextBox 9" id="9"/>
          <p:cNvSpPr txBox="true"/>
          <p:nvPr/>
        </p:nvSpPr>
        <p:spPr>
          <a:xfrm rot="0">
            <a:off x="5941856" y="5030788"/>
            <a:ext cx="5225256" cy="368300"/>
          </a:xfrm>
          <a:prstGeom prst="rect">
            <a:avLst/>
          </a:prstGeom>
        </p:spPr>
        <p:txBody>
          <a:bodyPr anchor="t" rtlCol="false" tIns="0" lIns="0" bIns="0" rIns="0">
            <a:spAutoFit/>
          </a:bodyPr>
          <a:lstStyle/>
          <a:p>
            <a:pPr algn="ctr" marL="0" indent="0" lvl="0">
              <a:lnSpc>
                <a:spcPts val="2800"/>
              </a:lnSpc>
              <a:spcBef>
                <a:spcPct val="0"/>
              </a:spcBef>
            </a:pPr>
            <a:r>
              <a:rPr lang="en-US" sz="2000" i="true">
                <a:solidFill>
                  <a:srgbClr val="000000"/>
                </a:solidFill>
                <a:latin typeface="Poppins Italics"/>
                <a:ea typeface="Poppins Italics"/>
                <a:cs typeface="Poppins Italics"/>
                <a:sym typeface="Poppins Italics"/>
              </a:rPr>
              <a:t>Peer coaching,</a:t>
            </a:r>
            <a:r>
              <a:rPr lang="en-US" sz="2000" i="true" strike="noStrike" u="none">
                <a:solidFill>
                  <a:srgbClr val="000000"/>
                </a:solidFill>
                <a:latin typeface="Poppins Italics"/>
                <a:ea typeface="Poppins Italics"/>
                <a:cs typeface="Poppins Italics"/>
                <a:sym typeface="Poppins Italics"/>
              </a:rPr>
              <a:t> mentori</a:t>
            </a:r>
            <a:r>
              <a:rPr lang="en-US" sz="2000" i="true" strike="noStrike" u="none">
                <a:solidFill>
                  <a:srgbClr val="000000"/>
                </a:solidFill>
                <a:latin typeface="Poppins Italics"/>
                <a:ea typeface="Poppins Italics"/>
                <a:cs typeface="Poppins Italics"/>
                <a:sym typeface="Poppins Italics"/>
              </a:rPr>
              <a:t>ng</a:t>
            </a:r>
            <a:r>
              <a:rPr lang="en-US" sz="2000" i="true" strike="noStrike" u="none">
                <a:solidFill>
                  <a:srgbClr val="000000"/>
                </a:solidFill>
                <a:latin typeface="Poppins Italics"/>
                <a:ea typeface="Poppins Italics"/>
                <a:cs typeface="Poppins Italics"/>
                <a:sym typeface="Poppins Italics"/>
              </a:rPr>
              <a:t>, MDT </a:t>
            </a:r>
            <a:r>
              <a:rPr lang="en-US" sz="2000" i="true" strike="noStrike" u="none">
                <a:solidFill>
                  <a:srgbClr val="000000"/>
                </a:solidFill>
                <a:latin typeface="Poppins Italics"/>
                <a:ea typeface="Poppins Italics"/>
                <a:cs typeface="Poppins Italics"/>
                <a:sym typeface="Poppins Italics"/>
              </a:rPr>
              <a:t>mee</a:t>
            </a:r>
            <a:r>
              <a:rPr lang="en-US" sz="2000" i="true" strike="noStrike" u="none">
                <a:solidFill>
                  <a:srgbClr val="000000"/>
                </a:solidFill>
                <a:latin typeface="Poppins Italics"/>
                <a:ea typeface="Poppins Italics"/>
                <a:cs typeface="Poppins Italics"/>
                <a:sym typeface="Poppins Italics"/>
              </a:rPr>
              <a:t>tings</a:t>
            </a:r>
          </a:p>
        </p:txBody>
      </p:sp>
      <p:sp>
        <p:nvSpPr>
          <p:cNvPr name="TextBox 10" id="10"/>
          <p:cNvSpPr txBox="true"/>
          <p:nvPr/>
        </p:nvSpPr>
        <p:spPr>
          <a:xfrm rot="0">
            <a:off x="12007215" y="4840288"/>
            <a:ext cx="5252085" cy="368300"/>
          </a:xfrm>
          <a:prstGeom prst="rect">
            <a:avLst/>
          </a:prstGeom>
        </p:spPr>
        <p:txBody>
          <a:bodyPr anchor="t" rtlCol="false" tIns="0" lIns="0" bIns="0" rIns="0">
            <a:spAutoFit/>
          </a:bodyPr>
          <a:lstStyle/>
          <a:p>
            <a:pPr algn="ctr" marL="0" indent="0" lvl="0">
              <a:lnSpc>
                <a:spcPts val="2800"/>
              </a:lnSpc>
              <a:spcBef>
                <a:spcPct val="0"/>
              </a:spcBef>
            </a:pPr>
            <a:r>
              <a:rPr lang="en-US" sz="2000" i="true">
                <a:solidFill>
                  <a:srgbClr val="000000"/>
                </a:solidFill>
                <a:latin typeface="Poppins Italics"/>
                <a:ea typeface="Poppins Italics"/>
                <a:cs typeface="Poppins Italics"/>
                <a:sym typeface="Poppins Italics"/>
              </a:rPr>
              <a:t>courses, eLearning,</a:t>
            </a:r>
            <a:r>
              <a:rPr lang="en-US" sz="2000" i="true" strike="noStrike" u="none">
                <a:solidFill>
                  <a:srgbClr val="000000"/>
                </a:solidFill>
                <a:latin typeface="Poppins Italics"/>
                <a:ea typeface="Poppins Italics"/>
                <a:cs typeface="Poppins Italics"/>
                <a:sym typeface="Poppins Italics"/>
              </a:rPr>
              <a:t> classroom instruction</a:t>
            </a:r>
          </a:p>
        </p:txBody>
      </p:sp>
      <p:sp>
        <p:nvSpPr>
          <p:cNvPr name="TextBox 11" id="11"/>
          <p:cNvSpPr txBox="true"/>
          <p:nvPr/>
        </p:nvSpPr>
        <p:spPr>
          <a:xfrm rot="0">
            <a:off x="112214" y="118999"/>
            <a:ext cx="4339866"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krishna</a:t>
            </a:r>
            <a:r>
              <a:rPr lang="en-US" sz="1800">
                <a:solidFill>
                  <a:srgbClr val="000000"/>
                </a:solidFill>
                <a:latin typeface="Poppins"/>
                <a:ea typeface="Poppins"/>
                <a:cs typeface="Poppins"/>
                <a:sym typeface="Poppins"/>
              </a:rPr>
              <a:t> lakhu khunti Student ID: 2515605</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grpSp>
        <p:nvGrpSpPr>
          <p:cNvPr name="Group 2" id="2"/>
          <p:cNvGrpSpPr/>
          <p:nvPr/>
        </p:nvGrpSpPr>
        <p:grpSpPr>
          <a:xfrm rot="0">
            <a:off x="772766" y="4675092"/>
            <a:ext cx="3238500" cy="3238500"/>
            <a:chOff x="0" y="0"/>
            <a:chExt cx="812262" cy="812262"/>
          </a:xfrm>
        </p:grpSpPr>
        <p:sp>
          <p:nvSpPr>
            <p:cNvPr name="Freeform 3" id="3"/>
            <p:cNvSpPr/>
            <p:nvPr/>
          </p:nvSpPr>
          <p:spPr>
            <a:xfrm flipH="false" flipV="false" rot="0">
              <a:off x="0" y="0"/>
              <a:ext cx="812262" cy="812262"/>
            </a:xfrm>
            <a:custGeom>
              <a:avLst/>
              <a:gdLst/>
              <a:ahLst/>
              <a:cxnLst/>
              <a:rect r="r" b="b" t="t" l="l"/>
              <a:pathLst>
                <a:path h="812262" w="812262">
                  <a:moveTo>
                    <a:pt x="119529" y="0"/>
                  </a:moveTo>
                  <a:lnTo>
                    <a:pt x="692733" y="0"/>
                  </a:lnTo>
                  <a:cubicBezTo>
                    <a:pt x="758747" y="0"/>
                    <a:pt x="812262" y="53515"/>
                    <a:pt x="812262" y="119529"/>
                  </a:cubicBezTo>
                  <a:lnTo>
                    <a:pt x="812262" y="692733"/>
                  </a:lnTo>
                  <a:cubicBezTo>
                    <a:pt x="812262" y="758747"/>
                    <a:pt x="758747" y="812262"/>
                    <a:pt x="692733" y="812262"/>
                  </a:cubicBezTo>
                  <a:lnTo>
                    <a:pt x="119529" y="812262"/>
                  </a:lnTo>
                  <a:cubicBezTo>
                    <a:pt x="53515" y="812262"/>
                    <a:pt x="0" y="758747"/>
                    <a:pt x="0" y="692733"/>
                  </a:cubicBezTo>
                  <a:lnTo>
                    <a:pt x="0" y="119529"/>
                  </a:lnTo>
                  <a:cubicBezTo>
                    <a:pt x="0" y="53515"/>
                    <a:pt x="53515" y="0"/>
                    <a:pt x="119529" y="0"/>
                  </a:cubicBezTo>
                  <a:close/>
                </a:path>
              </a:pathLst>
            </a:custGeom>
            <a:blipFill>
              <a:blip r:embed="rId2"/>
              <a:stretch>
                <a:fillRect l="-32352" t="0" r="-32352" b="0"/>
              </a:stretch>
            </a:blipFill>
            <a:ln cap="rnd">
              <a:noFill/>
              <a:prstDash val="solid"/>
              <a:round/>
            </a:ln>
          </p:spPr>
        </p:sp>
      </p:grpSp>
      <p:grpSp>
        <p:nvGrpSpPr>
          <p:cNvPr name="Group 4" id="4"/>
          <p:cNvGrpSpPr/>
          <p:nvPr/>
        </p:nvGrpSpPr>
        <p:grpSpPr>
          <a:xfrm rot="0">
            <a:off x="14068079" y="5143500"/>
            <a:ext cx="3577471" cy="4284105"/>
            <a:chOff x="0" y="0"/>
            <a:chExt cx="897281" cy="1074515"/>
          </a:xfrm>
        </p:grpSpPr>
        <p:sp>
          <p:nvSpPr>
            <p:cNvPr name="Freeform 5" id="5"/>
            <p:cNvSpPr/>
            <p:nvPr/>
          </p:nvSpPr>
          <p:spPr>
            <a:xfrm flipH="false" flipV="false" rot="0">
              <a:off x="0" y="0"/>
              <a:ext cx="897281" cy="1074515"/>
            </a:xfrm>
            <a:custGeom>
              <a:avLst/>
              <a:gdLst/>
              <a:ahLst/>
              <a:cxnLst/>
              <a:rect r="r" b="b" t="t" l="l"/>
              <a:pathLst>
                <a:path h="1074515" w="897281">
                  <a:moveTo>
                    <a:pt x="108204" y="0"/>
                  </a:moveTo>
                  <a:lnTo>
                    <a:pt x="789077" y="0"/>
                  </a:lnTo>
                  <a:cubicBezTo>
                    <a:pt x="848837" y="0"/>
                    <a:pt x="897281" y="48444"/>
                    <a:pt x="897281" y="108204"/>
                  </a:cubicBezTo>
                  <a:lnTo>
                    <a:pt x="897281" y="966311"/>
                  </a:lnTo>
                  <a:cubicBezTo>
                    <a:pt x="897281" y="995009"/>
                    <a:pt x="885881" y="1022531"/>
                    <a:pt x="865589" y="1042823"/>
                  </a:cubicBezTo>
                  <a:cubicBezTo>
                    <a:pt x="845297" y="1063115"/>
                    <a:pt x="817775" y="1074515"/>
                    <a:pt x="789077" y="1074515"/>
                  </a:cubicBezTo>
                  <a:lnTo>
                    <a:pt x="108204" y="1074515"/>
                  </a:lnTo>
                  <a:cubicBezTo>
                    <a:pt x="48444" y="1074515"/>
                    <a:pt x="0" y="1026071"/>
                    <a:pt x="0" y="966311"/>
                  </a:cubicBezTo>
                  <a:lnTo>
                    <a:pt x="0" y="108204"/>
                  </a:lnTo>
                  <a:cubicBezTo>
                    <a:pt x="0" y="48444"/>
                    <a:pt x="48444" y="0"/>
                    <a:pt x="108204" y="0"/>
                  </a:cubicBezTo>
                  <a:close/>
                </a:path>
              </a:pathLst>
            </a:custGeom>
            <a:blipFill>
              <a:blip r:embed="rId3"/>
              <a:stretch>
                <a:fillRect l="-9876" t="0" r="-103016" b="0"/>
              </a:stretch>
            </a:blipFill>
            <a:ln cap="rnd">
              <a:noFill/>
              <a:prstDash val="solid"/>
              <a:round/>
            </a:ln>
          </p:spPr>
        </p:sp>
      </p:grpSp>
      <p:grpSp>
        <p:nvGrpSpPr>
          <p:cNvPr name="Group 6" id="6"/>
          <p:cNvGrpSpPr/>
          <p:nvPr/>
        </p:nvGrpSpPr>
        <p:grpSpPr>
          <a:xfrm rot="0">
            <a:off x="7538625" y="7629530"/>
            <a:ext cx="3238500" cy="1834753"/>
            <a:chOff x="0" y="0"/>
            <a:chExt cx="812262" cy="460183"/>
          </a:xfrm>
        </p:grpSpPr>
        <p:sp>
          <p:nvSpPr>
            <p:cNvPr name="Freeform 7" id="7"/>
            <p:cNvSpPr/>
            <p:nvPr/>
          </p:nvSpPr>
          <p:spPr>
            <a:xfrm flipH="false" flipV="false" rot="0">
              <a:off x="0" y="0"/>
              <a:ext cx="812262" cy="460183"/>
            </a:xfrm>
            <a:custGeom>
              <a:avLst/>
              <a:gdLst/>
              <a:ahLst/>
              <a:cxnLst/>
              <a:rect r="r" b="b" t="t" l="l"/>
              <a:pathLst>
                <a:path h="460183" w="812262">
                  <a:moveTo>
                    <a:pt x="119529" y="0"/>
                  </a:moveTo>
                  <a:lnTo>
                    <a:pt x="692733" y="0"/>
                  </a:lnTo>
                  <a:cubicBezTo>
                    <a:pt x="758747" y="0"/>
                    <a:pt x="812262" y="53515"/>
                    <a:pt x="812262" y="119529"/>
                  </a:cubicBezTo>
                  <a:lnTo>
                    <a:pt x="812262" y="340653"/>
                  </a:lnTo>
                  <a:cubicBezTo>
                    <a:pt x="812262" y="406667"/>
                    <a:pt x="758747" y="460183"/>
                    <a:pt x="692733" y="460183"/>
                  </a:cubicBezTo>
                  <a:lnTo>
                    <a:pt x="119529" y="460183"/>
                  </a:lnTo>
                  <a:cubicBezTo>
                    <a:pt x="53515" y="460183"/>
                    <a:pt x="0" y="406667"/>
                    <a:pt x="0" y="340653"/>
                  </a:cubicBezTo>
                  <a:lnTo>
                    <a:pt x="0" y="119529"/>
                  </a:lnTo>
                  <a:cubicBezTo>
                    <a:pt x="0" y="53515"/>
                    <a:pt x="53515" y="0"/>
                    <a:pt x="119529" y="0"/>
                  </a:cubicBezTo>
                  <a:close/>
                </a:path>
              </a:pathLst>
            </a:custGeom>
            <a:blipFill>
              <a:blip r:embed="rId4"/>
              <a:stretch>
                <a:fillRect l="-6654" t="0" r="-6654" b="0"/>
              </a:stretch>
            </a:blipFill>
            <a:ln cap="rnd">
              <a:noFill/>
              <a:prstDash val="solid"/>
              <a:round/>
            </a:ln>
          </p:spPr>
        </p:sp>
      </p:grpSp>
      <p:grpSp>
        <p:nvGrpSpPr>
          <p:cNvPr name="Group 8" id="8"/>
          <p:cNvGrpSpPr/>
          <p:nvPr/>
        </p:nvGrpSpPr>
        <p:grpSpPr>
          <a:xfrm rot="0">
            <a:off x="772766" y="8045061"/>
            <a:ext cx="3238500" cy="1417072"/>
            <a:chOff x="0" y="0"/>
            <a:chExt cx="824138" cy="360619"/>
          </a:xfrm>
        </p:grpSpPr>
        <p:sp>
          <p:nvSpPr>
            <p:cNvPr name="Freeform 9" id="9"/>
            <p:cNvSpPr/>
            <p:nvPr/>
          </p:nvSpPr>
          <p:spPr>
            <a:xfrm flipH="false" flipV="false" rot="0">
              <a:off x="0" y="0"/>
              <a:ext cx="824138" cy="360619"/>
            </a:xfrm>
            <a:custGeom>
              <a:avLst/>
              <a:gdLst/>
              <a:ahLst/>
              <a:cxnLst/>
              <a:rect r="r" b="b" t="t" l="l"/>
              <a:pathLst>
                <a:path h="360619" w="824138">
                  <a:moveTo>
                    <a:pt x="119529" y="0"/>
                  </a:moveTo>
                  <a:lnTo>
                    <a:pt x="704609" y="0"/>
                  </a:lnTo>
                  <a:cubicBezTo>
                    <a:pt x="770623" y="0"/>
                    <a:pt x="824138" y="53515"/>
                    <a:pt x="824138" y="119529"/>
                  </a:cubicBezTo>
                  <a:lnTo>
                    <a:pt x="824138" y="241089"/>
                  </a:lnTo>
                  <a:cubicBezTo>
                    <a:pt x="824138" y="307104"/>
                    <a:pt x="770623" y="360619"/>
                    <a:pt x="704609" y="360619"/>
                  </a:cubicBezTo>
                  <a:lnTo>
                    <a:pt x="119529" y="360619"/>
                  </a:lnTo>
                  <a:cubicBezTo>
                    <a:pt x="53515" y="360619"/>
                    <a:pt x="0" y="307104"/>
                    <a:pt x="0" y="241089"/>
                  </a:cubicBezTo>
                  <a:lnTo>
                    <a:pt x="0" y="119529"/>
                  </a:lnTo>
                  <a:cubicBezTo>
                    <a:pt x="0" y="53515"/>
                    <a:pt x="53515" y="0"/>
                    <a:pt x="119529" y="0"/>
                  </a:cubicBezTo>
                  <a:close/>
                </a:path>
              </a:pathLst>
            </a:custGeom>
            <a:solidFill>
              <a:srgbClr val="002022"/>
            </a:solidFill>
            <a:ln cap="rnd">
              <a:noFill/>
              <a:prstDash val="solid"/>
              <a:round/>
            </a:ln>
          </p:spPr>
        </p:sp>
        <p:sp>
          <p:nvSpPr>
            <p:cNvPr name="TextBox 10" id="10"/>
            <p:cNvSpPr txBox="true"/>
            <p:nvPr/>
          </p:nvSpPr>
          <p:spPr>
            <a:xfrm>
              <a:off x="0" y="-47625"/>
              <a:ext cx="824138" cy="408244"/>
            </a:xfrm>
            <a:prstGeom prst="rect">
              <a:avLst/>
            </a:prstGeom>
          </p:spPr>
          <p:txBody>
            <a:bodyPr anchor="ctr" rtlCol="false" tIns="50800" lIns="50800" bIns="50800" rIns="50800"/>
            <a:lstStyle/>
            <a:p>
              <a:pPr algn="ctr">
                <a:lnSpc>
                  <a:spcPts val="2160"/>
                </a:lnSpc>
              </a:pPr>
            </a:p>
          </p:txBody>
        </p:sp>
      </p:grpSp>
      <p:grpSp>
        <p:nvGrpSpPr>
          <p:cNvPr name="Group 11" id="11"/>
          <p:cNvGrpSpPr/>
          <p:nvPr/>
        </p:nvGrpSpPr>
        <p:grpSpPr>
          <a:xfrm rot="0">
            <a:off x="10958100" y="6680893"/>
            <a:ext cx="2929004" cy="2783390"/>
            <a:chOff x="0" y="0"/>
            <a:chExt cx="745378" cy="708321"/>
          </a:xfrm>
        </p:grpSpPr>
        <p:sp>
          <p:nvSpPr>
            <p:cNvPr name="Freeform 12" id="12"/>
            <p:cNvSpPr/>
            <p:nvPr/>
          </p:nvSpPr>
          <p:spPr>
            <a:xfrm flipH="false" flipV="false" rot="0">
              <a:off x="0" y="0"/>
              <a:ext cx="745378" cy="708321"/>
            </a:xfrm>
            <a:custGeom>
              <a:avLst/>
              <a:gdLst/>
              <a:ahLst/>
              <a:cxnLst/>
              <a:rect r="r" b="b" t="t" l="l"/>
              <a:pathLst>
                <a:path h="708321" w="745378">
                  <a:moveTo>
                    <a:pt x="132160" y="0"/>
                  </a:moveTo>
                  <a:lnTo>
                    <a:pt x="613218" y="0"/>
                  </a:lnTo>
                  <a:cubicBezTo>
                    <a:pt x="648269" y="0"/>
                    <a:pt x="681884" y="13924"/>
                    <a:pt x="706669" y="38709"/>
                  </a:cubicBezTo>
                  <a:cubicBezTo>
                    <a:pt x="731454" y="63493"/>
                    <a:pt x="745378" y="97109"/>
                    <a:pt x="745378" y="132160"/>
                  </a:cubicBezTo>
                  <a:lnTo>
                    <a:pt x="745378" y="576162"/>
                  </a:lnTo>
                  <a:cubicBezTo>
                    <a:pt x="745378" y="649151"/>
                    <a:pt x="686208" y="708321"/>
                    <a:pt x="613218" y="708321"/>
                  </a:cubicBezTo>
                  <a:lnTo>
                    <a:pt x="132160" y="708321"/>
                  </a:lnTo>
                  <a:cubicBezTo>
                    <a:pt x="97109" y="708321"/>
                    <a:pt x="63493" y="694397"/>
                    <a:pt x="38709" y="669613"/>
                  </a:cubicBezTo>
                  <a:cubicBezTo>
                    <a:pt x="13924" y="644828"/>
                    <a:pt x="0" y="611213"/>
                    <a:pt x="0" y="576162"/>
                  </a:cubicBezTo>
                  <a:lnTo>
                    <a:pt x="0" y="132160"/>
                  </a:lnTo>
                  <a:cubicBezTo>
                    <a:pt x="0" y="59170"/>
                    <a:pt x="59170" y="0"/>
                    <a:pt x="132160" y="0"/>
                  </a:cubicBezTo>
                  <a:close/>
                </a:path>
              </a:pathLst>
            </a:custGeom>
            <a:solidFill>
              <a:srgbClr val="002022"/>
            </a:solidFill>
            <a:ln cap="rnd">
              <a:noFill/>
              <a:prstDash val="solid"/>
              <a:round/>
            </a:ln>
          </p:spPr>
        </p:sp>
        <p:sp>
          <p:nvSpPr>
            <p:cNvPr name="TextBox 13" id="13"/>
            <p:cNvSpPr txBox="true"/>
            <p:nvPr/>
          </p:nvSpPr>
          <p:spPr>
            <a:xfrm>
              <a:off x="0" y="-47625"/>
              <a:ext cx="745378" cy="755946"/>
            </a:xfrm>
            <a:prstGeom prst="rect">
              <a:avLst/>
            </a:prstGeom>
          </p:spPr>
          <p:txBody>
            <a:bodyPr anchor="ctr" rtlCol="false" tIns="50800" lIns="50800" bIns="50800" rIns="50800"/>
            <a:lstStyle/>
            <a:p>
              <a:pPr algn="ctr">
                <a:lnSpc>
                  <a:spcPts val="2160"/>
                </a:lnSpc>
              </a:pPr>
            </a:p>
          </p:txBody>
        </p:sp>
      </p:grpSp>
      <p:grpSp>
        <p:nvGrpSpPr>
          <p:cNvPr name="Group 14" id="14"/>
          <p:cNvGrpSpPr/>
          <p:nvPr/>
        </p:nvGrpSpPr>
        <p:grpSpPr>
          <a:xfrm rot="0">
            <a:off x="4155695" y="6223634"/>
            <a:ext cx="3203972" cy="3203972"/>
            <a:chOff x="0" y="0"/>
            <a:chExt cx="1028754" cy="1028754"/>
          </a:xfrm>
        </p:grpSpPr>
        <p:sp>
          <p:nvSpPr>
            <p:cNvPr name="Freeform 15" id="15"/>
            <p:cNvSpPr/>
            <p:nvPr/>
          </p:nvSpPr>
          <p:spPr>
            <a:xfrm flipH="false" flipV="false" rot="0">
              <a:off x="0" y="0"/>
              <a:ext cx="1028754" cy="1028754"/>
            </a:xfrm>
            <a:custGeom>
              <a:avLst/>
              <a:gdLst/>
              <a:ahLst/>
              <a:cxnLst/>
              <a:rect r="r" b="b" t="t" l="l"/>
              <a:pathLst>
                <a:path h="1028754" w="1028754">
                  <a:moveTo>
                    <a:pt x="120818" y="0"/>
                  </a:moveTo>
                  <a:lnTo>
                    <a:pt x="907937" y="0"/>
                  </a:lnTo>
                  <a:cubicBezTo>
                    <a:pt x="974662" y="0"/>
                    <a:pt x="1028754" y="54092"/>
                    <a:pt x="1028754" y="120818"/>
                  </a:cubicBezTo>
                  <a:lnTo>
                    <a:pt x="1028754" y="907937"/>
                  </a:lnTo>
                  <a:cubicBezTo>
                    <a:pt x="1028754" y="974662"/>
                    <a:pt x="974662" y="1028754"/>
                    <a:pt x="907937" y="1028754"/>
                  </a:cubicBezTo>
                  <a:lnTo>
                    <a:pt x="120818" y="1028754"/>
                  </a:lnTo>
                  <a:cubicBezTo>
                    <a:pt x="54092" y="1028754"/>
                    <a:pt x="0" y="974662"/>
                    <a:pt x="0" y="907937"/>
                  </a:cubicBezTo>
                  <a:lnTo>
                    <a:pt x="0" y="120818"/>
                  </a:lnTo>
                  <a:cubicBezTo>
                    <a:pt x="0" y="54092"/>
                    <a:pt x="54092" y="0"/>
                    <a:pt x="120818" y="0"/>
                  </a:cubicBezTo>
                  <a:close/>
                </a:path>
              </a:pathLst>
            </a:custGeom>
            <a:solidFill>
              <a:srgbClr val="0D2B27"/>
            </a:solidFill>
          </p:spPr>
        </p:sp>
        <p:sp>
          <p:nvSpPr>
            <p:cNvPr name="TextBox 16" id="16"/>
            <p:cNvSpPr txBox="true"/>
            <p:nvPr/>
          </p:nvSpPr>
          <p:spPr>
            <a:xfrm>
              <a:off x="0" y="-47625"/>
              <a:ext cx="1028754" cy="1076379"/>
            </a:xfrm>
            <a:prstGeom prst="rect">
              <a:avLst/>
            </a:prstGeom>
          </p:spPr>
          <p:txBody>
            <a:bodyPr anchor="ctr" rtlCol="false" tIns="50800" lIns="50800" bIns="50800" rIns="50800"/>
            <a:lstStyle/>
            <a:p>
              <a:pPr algn="ctr">
                <a:lnSpc>
                  <a:spcPts val="2160"/>
                </a:lnSpc>
              </a:pPr>
            </a:p>
          </p:txBody>
        </p:sp>
      </p:grpSp>
      <p:sp>
        <p:nvSpPr>
          <p:cNvPr name="TextBox 17" id="17"/>
          <p:cNvSpPr txBox="true"/>
          <p:nvPr/>
        </p:nvSpPr>
        <p:spPr>
          <a:xfrm rot="0">
            <a:off x="3291607" y="1403635"/>
            <a:ext cx="11704787" cy="2432050"/>
          </a:xfrm>
          <a:prstGeom prst="rect">
            <a:avLst/>
          </a:prstGeom>
        </p:spPr>
        <p:txBody>
          <a:bodyPr anchor="t" rtlCol="false" tIns="0" lIns="0" bIns="0" rIns="0">
            <a:spAutoFit/>
          </a:bodyPr>
          <a:lstStyle/>
          <a:p>
            <a:pPr algn="ctr">
              <a:lnSpc>
                <a:spcPts val="2749"/>
              </a:lnSpc>
            </a:pPr>
          </a:p>
          <a:p>
            <a:pPr algn="ctr" marL="0" indent="0" lvl="0">
              <a:lnSpc>
                <a:spcPts val="2749"/>
              </a:lnSpc>
              <a:spcBef>
                <a:spcPct val="0"/>
              </a:spcBef>
            </a:pPr>
            <a:r>
              <a:rPr lang="en-US" sz="2499" spc="-49" strike="noStrike" u="none">
                <a:solidFill>
                  <a:srgbClr val="002022"/>
                </a:solidFill>
                <a:latin typeface="Poppins"/>
                <a:ea typeface="Poppins"/>
                <a:cs typeface="Poppins"/>
                <a:sym typeface="Poppins"/>
              </a:rPr>
              <a:t>The COVID-19 pandemic caused an unprecedented disruption to NHS training systems. </a:t>
            </a:r>
          </a:p>
          <a:p>
            <a:pPr algn="ctr" marL="0" indent="0" lvl="0">
              <a:lnSpc>
                <a:spcPts val="2749"/>
              </a:lnSpc>
              <a:spcBef>
                <a:spcPct val="0"/>
              </a:spcBef>
            </a:pPr>
          </a:p>
          <a:p>
            <a:pPr algn="ctr" marL="0" indent="0" lvl="0">
              <a:lnSpc>
                <a:spcPts val="2749"/>
              </a:lnSpc>
              <a:spcBef>
                <a:spcPct val="0"/>
              </a:spcBef>
            </a:pPr>
            <a:r>
              <a:rPr lang="en-US" sz="2499" spc="-49" strike="noStrike" u="none">
                <a:solidFill>
                  <a:srgbClr val="002022"/>
                </a:solidFill>
                <a:latin typeface="Poppins"/>
                <a:ea typeface="Poppins"/>
                <a:cs typeface="Poppins"/>
                <a:sym typeface="Poppins"/>
              </a:rPr>
              <a:t>At the peak of the pandemic, over 60% of non-mandatory NHS training programmes were suspended (NHS Confederation, 2021).</a:t>
            </a:r>
          </a:p>
          <a:p>
            <a:pPr algn="ctr" marL="0" indent="0" lvl="0">
              <a:lnSpc>
                <a:spcPts val="2749"/>
              </a:lnSpc>
              <a:spcBef>
                <a:spcPct val="0"/>
              </a:spcBef>
            </a:pPr>
          </a:p>
        </p:txBody>
      </p:sp>
      <p:sp>
        <p:nvSpPr>
          <p:cNvPr name="TextBox 18" id="18"/>
          <p:cNvSpPr txBox="true"/>
          <p:nvPr/>
        </p:nvSpPr>
        <p:spPr>
          <a:xfrm rot="0">
            <a:off x="2283161" y="8382406"/>
            <a:ext cx="1367900" cy="695325"/>
          </a:xfrm>
          <a:prstGeom prst="rect">
            <a:avLst/>
          </a:prstGeom>
        </p:spPr>
        <p:txBody>
          <a:bodyPr anchor="t" rtlCol="false" tIns="0" lIns="0" bIns="0" rIns="0">
            <a:spAutoFit/>
          </a:bodyPr>
          <a:lstStyle/>
          <a:p>
            <a:pPr algn="l">
              <a:lnSpc>
                <a:spcPts val="1799"/>
              </a:lnSpc>
            </a:pPr>
            <a:r>
              <a:rPr lang="en-US" sz="1499">
                <a:solidFill>
                  <a:srgbClr val="FFFFFF"/>
                </a:solidFill>
                <a:latin typeface="Agrandir Narrow"/>
                <a:ea typeface="Agrandir Narrow"/>
                <a:cs typeface="Agrandir Narrow"/>
                <a:sym typeface="Agrandir Narrow"/>
              </a:rPr>
              <a:t>of all surfboards are non-biodegradable.</a:t>
            </a:r>
          </a:p>
        </p:txBody>
      </p:sp>
      <p:sp>
        <p:nvSpPr>
          <p:cNvPr name="TextBox 19" id="19"/>
          <p:cNvSpPr txBox="true"/>
          <p:nvPr/>
        </p:nvSpPr>
        <p:spPr>
          <a:xfrm rot="0">
            <a:off x="772765" y="8416534"/>
            <a:ext cx="1510396" cy="638175"/>
          </a:xfrm>
          <a:prstGeom prst="rect">
            <a:avLst/>
          </a:prstGeom>
        </p:spPr>
        <p:txBody>
          <a:bodyPr anchor="t" rtlCol="false" tIns="0" lIns="0" bIns="0" rIns="0">
            <a:spAutoFit/>
          </a:bodyPr>
          <a:lstStyle/>
          <a:p>
            <a:pPr algn="ctr">
              <a:lnSpc>
                <a:spcPts val="4320"/>
              </a:lnSpc>
            </a:pPr>
            <a:r>
              <a:rPr lang="en-US" sz="3600">
                <a:solidFill>
                  <a:srgbClr val="82D89A"/>
                </a:solidFill>
                <a:latin typeface="Agrandir Narrow"/>
                <a:ea typeface="Agrandir Narrow"/>
                <a:cs typeface="Agrandir Narrow"/>
                <a:sym typeface="Agrandir Narrow"/>
              </a:rPr>
              <a:t>85%</a:t>
            </a:r>
          </a:p>
        </p:txBody>
      </p:sp>
      <p:sp>
        <p:nvSpPr>
          <p:cNvPr name="TextBox 20" id="20"/>
          <p:cNvSpPr txBox="true"/>
          <p:nvPr/>
        </p:nvSpPr>
        <p:spPr>
          <a:xfrm rot="0">
            <a:off x="5676258" y="1008347"/>
            <a:ext cx="6963234" cy="733425"/>
          </a:xfrm>
          <a:prstGeom prst="rect">
            <a:avLst/>
          </a:prstGeom>
        </p:spPr>
        <p:txBody>
          <a:bodyPr anchor="t" rtlCol="false" tIns="0" lIns="0" bIns="0" rIns="0">
            <a:spAutoFit/>
          </a:bodyPr>
          <a:lstStyle/>
          <a:p>
            <a:pPr algn="ctr">
              <a:lnSpc>
                <a:spcPts val="5399"/>
              </a:lnSpc>
              <a:spcBef>
                <a:spcPct val="0"/>
              </a:spcBef>
            </a:pPr>
            <a:r>
              <a:rPr lang="en-US" sz="4499" spc="224">
                <a:solidFill>
                  <a:srgbClr val="935D34"/>
                </a:solidFill>
                <a:latin typeface="Vintage Goods"/>
                <a:ea typeface="Vintage Goods"/>
                <a:cs typeface="Vintage Goods"/>
                <a:sym typeface="Vintage Goods"/>
              </a:rPr>
              <a:t>The Covid Problem</a:t>
            </a:r>
          </a:p>
        </p:txBody>
      </p:sp>
      <p:sp>
        <p:nvSpPr>
          <p:cNvPr name="TextBox 21" id="21"/>
          <p:cNvSpPr txBox="true"/>
          <p:nvPr/>
        </p:nvSpPr>
        <p:spPr>
          <a:xfrm rot="0">
            <a:off x="11367312" y="7401047"/>
            <a:ext cx="2110580" cy="1352550"/>
          </a:xfrm>
          <a:prstGeom prst="rect">
            <a:avLst/>
          </a:prstGeom>
        </p:spPr>
        <p:txBody>
          <a:bodyPr anchor="t" rtlCol="false" tIns="0" lIns="0" bIns="0" rIns="0">
            <a:spAutoFit/>
          </a:bodyPr>
          <a:lstStyle/>
          <a:p>
            <a:pPr algn="l">
              <a:lnSpc>
                <a:spcPts val="2159"/>
              </a:lnSpc>
            </a:pPr>
            <a:r>
              <a:rPr lang="en-US" sz="1799">
                <a:solidFill>
                  <a:srgbClr val="FFFFFF"/>
                </a:solidFill>
                <a:latin typeface="Poppins"/>
                <a:ea typeface="Poppins"/>
                <a:cs typeface="Poppins"/>
                <a:sym typeface="Poppins"/>
              </a:rPr>
              <a:t>Apprenticeship starts dropped by 42% across health and social care in 2020/21 </a:t>
            </a:r>
          </a:p>
        </p:txBody>
      </p:sp>
      <p:sp>
        <p:nvSpPr>
          <p:cNvPr name="TextBox 22" id="22"/>
          <p:cNvSpPr txBox="true"/>
          <p:nvPr/>
        </p:nvSpPr>
        <p:spPr>
          <a:xfrm rot="0">
            <a:off x="16142741" y="316284"/>
            <a:ext cx="1388973" cy="333375"/>
          </a:xfrm>
          <a:prstGeom prst="rect">
            <a:avLst/>
          </a:prstGeom>
        </p:spPr>
        <p:txBody>
          <a:bodyPr anchor="t" rtlCol="false" tIns="0" lIns="0" bIns="0" rIns="0">
            <a:spAutoFit/>
          </a:bodyPr>
          <a:lstStyle/>
          <a:p>
            <a:pPr algn="l" marL="0" indent="0" lvl="0">
              <a:lnSpc>
                <a:spcPts val="2400"/>
              </a:lnSpc>
              <a:spcBef>
                <a:spcPct val="0"/>
              </a:spcBef>
            </a:pPr>
            <a:r>
              <a:rPr lang="en-US" sz="2000">
                <a:solidFill>
                  <a:srgbClr val="002022"/>
                </a:solidFill>
                <a:latin typeface="Poppins"/>
                <a:ea typeface="Poppins"/>
                <a:cs typeface="Poppins"/>
                <a:sym typeface="Poppins"/>
              </a:rPr>
              <a:t>Slide 9</a:t>
            </a:r>
          </a:p>
        </p:txBody>
      </p:sp>
      <p:sp>
        <p:nvSpPr>
          <p:cNvPr name="TextBox 23" id="23"/>
          <p:cNvSpPr txBox="true"/>
          <p:nvPr/>
        </p:nvSpPr>
        <p:spPr>
          <a:xfrm rot="0">
            <a:off x="4406018" y="6711814"/>
            <a:ext cx="2703326" cy="2130425"/>
          </a:xfrm>
          <a:prstGeom prst="rect">
            <a:avLst/>
          </a:prstGeom>
        </p:spPr>
        <p:txBody>
          <a:bodyPr anchor="t" rtlCol="false" tIns="0" lIns="0" bIns="0" rIns="0">
            <a:spAutoFit/>
          </a:bodyPr>
          <a:lstStyle/>
          <a:p>
            <a:pPr algn="ctr">
              <a:lnSpc>
                <a:spcPts val="2800"/>
              </a:lnSpc>
            </a:pPr>
            <a:r>
              <a:rPr lang="en-US" sz="2000">
                <a:solidFill>
                  <a:srgbClr val="FFFFFF"/>
                </a:solidFill>
                <a:latin typeface="Poppins"/>
                <a:ea typeface="Poppins"/>
                <a:cs typeface="Poppins"/>
                <a:sym typeface="Poppins"/>
              </a:rPr>
              <a:t>Postgraduate medical training disrupted for approximately 60,000 trainee doctors </a:t>
            </a:r>
          </a:p>
        </p:txBody>
      </p:sp>
      <p:sp>
        <p:nvSpPr>
          <p:cNvPr name="TextBox 24" id="24"/>
          <p:cNvSpPr txBox="true"/>
          <p:nvPr/>
        </p:nvSpPr>
        <p:spPr>
          <a:xfrm rot="0">
            <a:off x="112214" y="118999"/>
            <a:ext cx="4339866"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krishna</a:t>
            </a:r>
            <a:r>
              <a:rPr lang="en-US" sz="1800">
                <a:solidFill>
                  <a:srgbClr val="000000"/>
                </a:solidFill>
                <a:latin typeface="Poppins"/>
                <a:ea typeface="Poppins"/>
                <a:cs typeface="Poppins"/>
                <a:sym typeface="Poppins"/>
              </a:rPr>
              <a:t> lakhu khunti Student ID: 2515605</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2F2F2"/>
        </a:solidFill>
      </p:bgPr>
    </p:bg>
    <p:spTree>
      <p:nvGrpSpPr>
        <p:cNvPr id="1" name=""/>
        <p:cNvGrpSpPr/>
        <p:nvPr/>
      </p:nvGrpSpPr>
      <p:grpSpPr>
        <a:xfrm>
          <a:off x="0" y="0"/>
          <a:ext cx="0" cy="0"/>
          <a:chOff x="0" y="0"/>
          <a:chExt cx="0" cy="0"/>
        </a:xfrm>
      </p:grpSpPr>
      <p:sp>
        <p:nvSpPr>
          <p:cNvPr name="Freeform 2" id="2"/>
          <p:cNvSpPr/>
          <p:nvPr/>
        </p:nvSpPr>
        <p:spPr>
          <a:xfrm flipH="false" flipV="false" rot="0">
            <a:off x="159021" y="620114"/>
            <a:ext cx="16268589" cy="9080831"/>
          </a:xfrm>
          <a:custGeom>
            <a:avLst/>
            <a:gdLst/>
            <a:ahLst/>
            <a:cxnLst/>
            <a:rect r="r" b="b" t="t" l="l"/>
            <a:pathLst>
              <a:path h="9080831" w="16268589">
                <a:moveTo>
                  <a:pt x="0" y="0"/>
                </a:moveTo>
                <a:lnTo>
                  <a:pt x="16268589" y="0"/>
                </a:lnTo>
                <a:lnTo>
                  <a:pt x="16268589" y="9080830"/>
                </a:lnTo>
                <a:lnTo>
                  <a:pt x="0" y="908083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3011826" y="5925914"/>
            <a:ext cx="2283360" cy="1193800"/>
          </a:xfrm>
          <a:prstGeom prst="rect">
            <a:avLst/>
          </a:prstGeom>
        </p:spPr>
        <p:txBody>
          <a:bodyPr anchor="t" rtlCol="false" tIns="0" lIns="0" bIns="0" rIns="0">
            <a:spAutoFit/>
          </a:bodyPr>
          <a:lstStyle/>
          <a:p>
            <a:pPr algn="r">
              <a:lnSpc>
                <a:spcPts val="9799"/>
              </a:lnSpc>
            </a:pPr>
            <a:r>
              <a:rPr lang="en-US" b="true" sz="6999">
                <a:solidFill>
                  <a:srgbClr val="56E11B"/>
                </a:solidFill>
                <a:latin typeface="TT Hoves Bold"/>
                <a:ea typeface="TT Hoves Bold"/>
                <a:cs typeface="TT Hoves Bold"/>
                <a:sym typeface="TT Hoves Bold"/>
              </a:rPr>
              <a:t>01</a:t>
            </a:r>
          </a:p>
        </p:txBody>
      </p:sp>
      <p:sp>
        <p:nvSpPr>
          <p:cNvPr name="TextBox 4" id="4"/>
          <p:cNvSpPr txBox="true"/>
          <p:nvPr/>
        </p:nvSpPr>
        <p:spPr>
          <a:xfrm rot="0">
            <a:off x="6738157" y="3614671"/>
            <a:ext cx="2283360" cy="1193800"/>
          </a:xfrm>
          <a:prstGeom prst="rect">
            <a:avLst/>
          </a:prstGeom>
        </p:spPr>
        <p:txBody>
          <a:bodyPr anchor="t" rtlCol="false" tIns="0" lIns="0" bIns="0" rIns="0">
            <a:spAutoFit/>
          </a:bodyPr>
          <a:lstStyle/>
          <a:p>
            <a:pPr algn="r">
              <a:lnSpc>
                <a:spcPts val="9799"/>
              </a:lnSpc>
            </a:pPr>
            <a:r>
              <a:rPr lang="en-US" b="true" sz="6999">
                <a:solidFill>
                  <a:srgbClr val="007B80"/>
                </a:solidFill>
                <a:latin typeface="TT Hoves Bold"/>
                <a:ea typeface="TT Hoves Bold"/>
                <a:cs typeface="TT Hoves Bold"/>
                <a:sym typeface="TT Hoves Bold"/>
              </a:rPr>
              <a:t>02</a:t>
            </a:r>
          </a:p>
        </p:txBody>
      </p:sp>
      <p:sp>
        <p:nvSpPr>
          <p:cNvPr name="TextBox 5" id="5"/>
          <p:cNvSpPr txBox="true"/>
          <p:nvPr/>
        </p:nvSpPr>
        <p:spPr>
          <a:xfrm rot="0">
            <a:off x="10394307" y="2047963"/>
            <a:ext cx="2283360" cy="1193800"/>
          </a:xfrm>
          <a:prstGeom prst="rect">
            <a:avLst/>
          </a:prstGeom>
        </p:spPr>
        <p:txBody>
          <a:bodyPr anchor="t" rtlCol="false" tIns="0" lIns="0" bIns="0" rIns="0">
            <a:spAutoFit/>
          </a:bodyPr>
          <a:lstStyle/>
          <a:p>
            <a:pPr algn="r">
              <a:lnSpc>
                <a:spcPts val="9799"/>
              </a:lnSpc>
            </a:pPr>
            <a:r>
              <a:rPr lang="en-US" b="true" sz="6999">
                <a:solidFill>
                  <a:srgbClr val="004259"/>
                </a:solidFill>
                <a:latin typeface="TT Hoves Bold"/>
                <a:ea typeface="TT Hoves Bold"/>
                <a:cs typeface="TT Hoves Bold"/>
                <a:sym typeface="TT Hoves Bold"/>
              </a:rPr>
              <a:t>03</a:t>
            </a:r>
          </a:p>
        </p:txBody>
      </p:sp>
      <p:grpSp>
        <p:nvGrpSpPr>
          <p:cNvPr name="Group 6" id="6"/>
          <p:cNvGrpSpPr/>
          <p:nvPr/>
        </p:nvGrpSpPr>
        <p:grpSpPr>
          <a:xfrm rot="0">
            <a:off x="3011826" y="6759222"/>
            <a:ext cx="2893674" cy="3086100"/>
            <a:chOff x="0" y="0"/>
            <a:chExt cx="762120" cy="812800"/>
          </a:xfrm>
        </p:grpSpPr>
        <p:sp>
          <p:nvSpPr>
            <p:cNvPr name="Freeform 7" id="7"/>
            <p:cNvSpPr/>
            <p:nvPr/>
          </p:nvSpPr>
          <p:spPr>
            <a:xfrm flipH="false" flipV="false" rot="0">
              <a:off x="0" y="0"/>
              <a:ext cx="762120" cy="812800"/>
            </a:xfrm>
            <a:custGeom>
              <a:avLst/>
              <a:gdLst/>
              <a:ahLst/>
              <a:cxnLst/>
              <a:rect r="r" b="b" t="t" l="l"/>
              <a:pathLst>
                <a:path h="812800" w="762120">
                  <a:moveTo>
                    <a:pt x="50834" y="0"/>
                  </a:moveTo>
                  <a:lnTo>
                    <a:pt x="711286" y="0"/>
                  </a:lnTo>
                  <a:cubicBezTo>
                    <a:pt x="724768" y="0"/>
                    <a:pt x="737698" y="5356"/>
                    <a:pt x="747231" y="14889"/>
                  </a:cubicBezTo>
                  <a:cubicBezTo>
                    <a:pt x="756764" y="24422"/>
                    <a:pt x="762120" y="37352"/>
                    <a:pt x="762120" y="50834"/>
                  </a:cubicBezTo>
                  <a:lnTo>
                    <a:pt x="762120" y="761966"/>
                  </a:lnTo>
                  <a:cubicBezTo>
                    <a:pt x="762120" y="775448"/>
                    <a:pt x="756764" y="788378"/>
                    <a:pt x="747231" y="797911"/>
                  </a:cubicBezTo>
                  <a:cubicBezTo>
                    <a:pt x="737698" y="807444"/>
                    <a:pt x="724768" y="812800"/>
                    <a:pt x="711286" y="812800"/>
                  </a:cubicBezTo>
                  <a:lnTo>
                    <a:pt x="50834" y="812800"/>
                  </a:lnTo>
                  <a:cubicBezTo>
                    <a:pt x="37352" y="812800"/>
                    <a:pt x="24422" y="807444"/>
                    <a:pt x="14889" y="797911"/>
                  </a:cubicBezTo>
                  <a:cubicBezTo>
                    <a:pt x="5356" y="788378"/>
                    <a:pt x="0" y="775448"/>
                    <a:pt x="0" y="761966"/>
                  </a:cubicBezTo>
                  <a:lnTo>
                    <a:pt x="0" y="50834"/>
                  </a:lnTo>
                  <a:cubicBezTo>
                    <a:pt x="0" y="37352"/>
                    <a:pt x="5356" y="24422"/>
                    <a:pt x="14889" y="14889"/>
                  </a:cubicBezTo>
                  <a:cubicBezTo>
                    <a:pt x="24422" y="5356"/>
                    <a:pt x="37352" y="0"/>
                    <a:pt x="50834" y="0"/>
                  </a:cubicBezTo>
                  <a:close/>
                </a:path>
              </a:pathLst>
            </a:custGeom>
            <a:solidFill>
              <a:srgbClr val="FFFFFF"/>
            </a:solidFill>
          </p:spPr>
        </p:sp>
        <p:sp>
          <p:nvSpPr>
            <p:cNvPr name="TextBox 8" id="8"/>
            <p:cNvSpPr txBox="true"/>
            <p:nvPr/>
          </p:nvSpPr>
          <p:spPr>
            <a:xfrm>
              <a:off x="0" y="-38100"/>
              <a:ext cx="762120" cy="850900"/>
            </a:xfrm>
            <a:prstGeom prst="rect">
              <a:avLst/>
            </a:prstGeom>
          </p:spPr>
          <p:txBody>
            <a:bodyPr anchor="ctr" rtlCol="false" tIns="50800" lIns="50800" bIns="50800" rIns="50800"/>
            <a:lstStyle/>
            <a:p>
              <a:pPr algn="ctr">
                <a:lnSpc>
                  <a:spcPts val="2799"/>
                </a:lnSpc>
              </a:pPr>
            </a:p>
          </p:txBody>
        </p:sp>
      </p:grpSp>
      <p:grpSp>
        <p:nvGrpSpPr>
          <p:cNvPr name="Group 9" id="9"/>
          <p:cNvGrpSpPr/>
          <p:nvPr/>
        </p:nvGrpSpPr>
        <p:grpSpPr>
          <a:xfrm rot="0">
            <a:off x="6696020" y="4534261"/>
            <a:ext cx="2593558" cy="2894507"/>
            <a:chOff x="0" y="0"/>
            <a:chExt cx="683077" cy="762339"/>
          </a:xfrm>
        </p:grpSpPr>
        <p:sp>
          <p:nvSpPr>
            <p:cNvPr name="Freeform 10" id="10"/>
            <p:cNvSpPr/>
            <p:nvPr/>
          </p:nvSpPr>
          <p:spPr>
            <a:xfrm flipH="false" flipV="false" rot="0">
              <a:off x="0" y="0"/>
              <a:ext cx="683077" cy="762339"/>
            </a:xfrm>
            <a:custGeom>
              <a:avLst/>
              <a:gdLst/>
              <a:ahLst/>
              <a:cxnLst/>
              <a:rect r="r" b="b" t="t" l="l"/>
              <a:pathLst>
                <a:path h="762339" w="683077">
                  <a:moveTo>
                    <a:pt x="56716" y="0"/>
                  </a:moveTo>
                  <a:lnTo>
                    <a:pt x="626361" y="0"/>
                  </a:lnTo>
                  <a:cubicBezTo>
                    <a:pt x="657684" y="0"/>
                    <a:pt x="683077" y="25393"/>
                    <a:pt x="683077" y="56716"/>
                  </a:cubicBezTo>
                  <a:lnTo>
                    <a:pt x="683077" y="705623"/>
                  </a:lnTo>
                  <a:cubicBezTo>
                    <a:pt x="683077" y="720665"/>
                    <a:pt x="677101" y="735091"/>
                    <a:pt x="666465" y="745728"/>
                  </a:cubicBezTo>
                  <a:cubicBezTo>
                    <a:pt x="655829" y="756364"/>
                    <a:pt x="641403" y="762339"/>
                    <a:pt x="626361" y="762339"/>
                  </a:cubicBezTo>
                  <a:lnTo>
                    <a:pt x="56716" y="762339"/>
                  </a:lnTo>
                  <a:cubicBezTo>
                    <a:pt x="25393" y="762339"/>
                    <a:pt x="0" y="736947"/>
                    <a:pt x="0" y="705623"/>
                  </a:cubicBezTo>
                  <a:lnTo>
                    <a:pt x="0" y="56716"/>
                  </a:lnTo>
                  <a:cubicBezTo>
                    <a:pt x="0" y="41674"/>
                    <a:pt x="5975" y="27248"/>
                    <a:pt x="16612" y="16612"/>
                  </a:cubicBezTo>
                  <a:cubicBezTo>
                    <a:pt x="27248" y="5975"/>
                    <a:pt x="41674" y="0"/>
                    <a:pt x="56716" y="0"/>
                  </a:cubicBezTo>
                  <a:close/>
                </a:path>
              </a:pathLst>
            </a:custGeom>
            <a:solidFill>
              <a:srgbClr val="FFFFFF"/>
            </a:solidFill>
          </p:spPr>
        </p:sp>
        <p:sp>
          <p:nvSpPr>
            <p:cNvPr name="TextBox 11" id="11"/>
            <p:cNvSpPr txBox="true"/>
            <p:nvPr/>
          </p:nvSpPr>
          <p:spPr>
            <a:xfrm>
              <a:off x="0" y="-38100"/>
              <a:ext cx="683077" cy="800439"/>
            </a:xfrm>
            <a:prstGeom prst="rect">
              <a:avLst/>
            </a:prstGeom>
          </p:spPr>
          <p:txBody>
            <a:bodyPr anchor="ctr" rtlCol="false" tIns="50800" lIns="50800" bIns="50800" rIns="50800"/>
            <a:lstStyle/>
            <a:p>
              <a:pPr algn="ctr">
                <a:lnSpc>
                  <a:spcPts val="2799"/>
                </a:lnSpc>
              </a:pPr>
            </a:p>
          </p:txBody>
        </p:sp>
      </p:grpSp>
      <p:grpSp>
        <p:nvGrpSpPr>
          <p:cNvPr name="Group 12" id="12"/>
          <p:cNvGrpSpPr/>
          <p:nvPr/>
        </p:nvGrpSpPr>
        <p:grpSpPr>
          <a:xfrm rot="0">
            <a:off x="10371675" y="2895380"/>
            <a:ext cx="2505130" cy="3086100"/>
            <a:chOff x="0" y="0"/>
            <a:chExt cx="659787" cy="812800"/>
          </a:xfrm>
        </p:grpSpPr>
        <p:sp>
          <p:nvSpPr>
            <p:cNvPr name="Freeform 13" id="13"/>
            <p:cNvSpPr/>
            <p:nvPr/>
          </p:nvSpPr>
          <p:spPr>
            <a:xfrm flipH="false" flipV="false" rot="0">
              <a:off x="0" y="0"/>
              <a:ext cx="659787" cy="812800"/>
            </a:xfrm>
            <a:custGeom>
              <a:avLst/>
              <a:gdLst/>
              <a:ahLst/>
              <a:cxnLst/>
              <a:rect r="r" b="b" t="t" l="l"/>
              <a:pathLst>
                <a:path h="812800" w="659787">
                  <a:moveTo>
                    <a:pt x="58718" y="0"/>
                  </a:moveTo>
                  <a:lnTo>
                    <a:pt x="601069" y="0"/>
                  </a:lnTo>
                  <a:cubicBezTo>
                    <a:pt x="633498" y="0"/>
                    <a:pt x="659787" y="26289"/>
                    <a:pt x="659787" y="58718"/>
                  </a:cubicBezTo>
                  <a:lnTo>
                    <a:pt x="659787" y="754082"/>
                  </a:lnTo>
                  <a:cubicBezTo>
                    <a:pt x="659787" y="769655"/>
                    <a:pt x="653601" y="784590"/>
                    <a:pt x="642589" y="795602"/>
                  </a:cubicBezTo>
                  <a:cubicBezTo>
                    <a:pt x="631577" y="806614"/>
                    <a:pt x="616642" y="812800"/>
                    <a:pt x="601069" y="812800"/>
                  </a:cubicBezTo>
                  <a:lnTo>
                    <a:pt x="58718" y="812800"/>
                  </a:lnTo>
                  <a:cubicBezTo>
                    <a:pt x="26289" y="812800"/>
                    <a:pt x="0" y="786511"/>
                    <a:pt x="0" y="754082"/>
                  </a:cubicBezTo>
                  <a:lnTo>
                    <a:pt x="0" y="58718"/>
                  </a:lnTo>
                  <a:cubicBezTo>
                    <a:pt x="0" y="26289"/>
                    <a:pt x="26289" y="0"/>
                    <a:pt x="58718" y="0"/>
                  </a:cubicBezTo>
                  <a:close/>
                </a:path>
              </a:pathLst>
            </a:custGeom>
            <a:solidFill>
              <a:srgbClr val="FFFFFF"/>
            </a:solidFill>
          </p:spPr>
        </p:sp>
        <p:sp>
          <p:nvSpPr>
            <p:cNvPr name="TextBox 14" id="14"/>
            <p:cNvSpPr txBox="true"/>
            <p:nvPr/>
          </p:nvSpPr>
          <p:spPr>
            <a:xfrm>
              <a:off x="0" y="-38100"/>
              <a:ext cx="659787" cy="850900"/>
            </a:xfrm>
            <a:prstGeom prst="rect">
              <a:avLst/>
            </a:prstGeom>
          </p:spPr>
          <p:txBody>
            <a:bodyPr anchor="ctr" rtlCol="false" tIns="50800" lIns="50800" bIns="50800" rIns="50800"/>
            <a:lstStyle/>
            <a:p>
              <a:pPr algn="ctr">
                <a:lnSpc>
                  <a:spcPts val="2799"/>
                </a:lnSpc>
              </a:pPr>
            </a:p>
          </p:txBody>
        </p:sp>
      </p:grpSp>
      <p:sp>
        <p:nvSpPr>
          <p:cNvPr name="Freeform 15" id="15"/>
          <p:cNvSpPr/>
          <p:nvPr/>
        </p:nvSpPr>
        <p:spPr>
          <a:xfrm flipH="false" flipV="false" rot="0">
            <a:off x="2791302" y="6566929"/>
            <a:ext cx="1025992" cy="1024160"/>
          </a:xfrm>
          <a:custGeom>
            <a:avLst/>
            <a:gdLst/>
            <a:ahLst/>
            <a:cxnLst/>
            <a:rect r="r" b="b" t="t" l="l"/>
            <a:pathLst>
              <a:path h="1024160" w="1025992">
                <a:moveTo>
                  <a:pt x="0" y="0"/>
                </a:moveTo>
                <a:lnTo>
                  <a:pt x="1025991" y="0"/>
                </a:lnTo>
                <a:lnTo>
                  <a:pt x="1025991" y="1024159"/>
                </a:lnTo>
                <a:lnTo>
                  <a:pt x="0" y="1024159"/>
                </a:lnTo>
                <a:lnTo>
                  <a:pt x="0" y="0"/>
                </a:lnTo>
                <a:close/>
              </a:path>
            </a:pathLst>
          </a:custGeom>
          <a:blipFill>
            <a:blip r:embed="rId4"/>
            <a:stretch>
              <a:fillRect l="0" t="0" r="0" b="0"/>
            </a:stretch>
          </a:blipFill>
        </p:spPr>
      </p:sp>
      <p:sp>
        <p:nvSpPr>
          <p:cNvPr name="Freeform 16" id="16"/>
          <p:cNvSpPr/>
          <p:nvPr/>
        </p:nvSpPr>
        <p:spPr>
          <a:xfrm flipH="false" flipV="false" rot="0">
            <a:off x="6457950" y="4359833"/>
            <a:ext cx="1025992" cy="1024160"/>
          </a:xfrm>
          <a:custGeom>
            <a:avLst/>
            <a:gdLst/>
            <a:ahLst/>
            <a:cxnLst/>
            <a:rect r="r" b="b" t="t" l="l"/>
            <a:pathLst>
              <a:path h="1024160" w="1025992">
                <a:moveTo>
                  <a:pt x="0" y="0"/>
                </a:moveTo>
                <a:lnTo>
                  <a:pt x="1025992" y="0"/>
                </a:lnTo>
                <a:lnTo>
                  <a:pt x="1025992" y="1024159"/>
                </a:lnTo>
                <a:lnTo>
                  <a:pt x="0" y="1024159"/>
                </a:lnTo>
                <a:lnTo>
                  <a:pt x="0" y="0"/>
                </a:lnTo>
                <a:close/>
              </a:path>
            </a:pathLst>
          </a:custGeom>
          <a:blipFill>
            <a:blip r:embed="rId5"/>
            <a:stretch>
              <a:fillRect l="0" t="0" r="0" b="0"/>
            </a:stretch>
          </a:blipFill>
        </p:spPr>
      </p:sp>
      <p:sp>
        <p:nvSpPr>
          <p:cNvPr name="Freeform 17" id="17"/>
          <p:cNvSpPr/>
          <p:nvPr/>
        </p:nvSpPr>
        <p:spPr>
          <a:xfrm flipH="false" flipV="false" rot="0">
            <a:off x="10144125" y="2738817"/>
            <a:ext cx="1025992" cy="1024160"/>
          </a:xfrm>
          <a:custGeom>
            <a:avLst/>
            <a:gdLst/>
            <a:ahLst/>
            <a:cxnLst/>
            <a:rect r="r" b="b" t="t" l="l"/>
            <a:pathLst>
              <a:path h="1024160" w="1025992">
                <a:moveTo>
                  <a:pt x="0" y="0"/>
                </a:moveTo>
                <a:lnTo>
                  <a:pt x="1025992" y="0"/>
                </a:lnTo>
                <a:lnTo>
                  <a:pt x="1025992" y="1024159"/>
                </a:lnTo>
                <a:lnTo>
                  <a:pt x="0" y="1024159"/>
                </a:lnTo>
                <a:lnTo>
                  <a:pt x="0" y="0"/>
                </a:lnTo>
                <a:close/>
              </a:path>
            </a:pathLst>
          </a:custGeom>
          <a:blipFill>
            <a:blip r:embed="rId6"/>
            <a:stretch>
              <a:fillRect l="0" t="0" r="0" b="0"/>
            </a:stretch>
          </a:blipFill>
        </p:spPr>
      </p:sp>
      <p:sp>
        <p:nvSpPr>
          <p:cNvPr name="TextBox 18" id="18"/>
          <p:cNvSpPr txBox="true"/>
          <p:nvPr/>
        </p:nvSpPr>
        <p:spPr>
          <a:xfrm rot="0">
            <a:off x="3198694" y="7228220"/>
            <a:ext cx="2519937" cy="2188210"/>
          </a:xfrm>
          <a:prstGeom prst="rect">
            <a:avLst/>
          </a:prstGeom>
        </p:spPr>
        <p:txBody>
          <a:bodyPr anchor="t" rtlCol="false" tIns="0" lIns="0" bIns="0" rIns="0">
            <a:spAutoFit/>
          </a:bodyPr>
          <a:lstStyle/>
          <a:p>
            <a:pPr algn="ctr">
              <a:lnSpc>
                <a:spcPts val="2240"/>
              </a:lnSpc>
              <a:spcBef>
                <a:spcPct val="0"/>
              </a:spcBef>
            </a:pPr>
            <a:r>
              <a:rPr lang="en-US" sz="1600">
                <a:solidFill>
                  <a:srgbClr val="000000"/>
                </a:solidFill>
                <a:latin typeface="TT Hoves"/>
                <a:ea typeface="TT Hoves"/>
                <a:cs typeface="TT Hoves"/>
                <a:sym typeface="TT Hoves"/>
              </a:rPr>
              <a:t>Abolition of Health Education England (HEE) in 2023 and its absorption </a:t>
            </a:r>
            <a:r>
              <a:rPr lang="en-US" sz="1600">
                <a:solidFill>
                  <a:srgbClr val="000000"/>
                </a:solidFill>
                <a:latin typeface="TT Hoves"/>
                <a:ea typeface="TT Hoves"/>
                <a:cs typeface="TT Hoves"/>
                <a:sym typeface="TT Hoves"/>
              </a:rPr>
              <a:t>into NHS England raises concerns about the erosion of a dedicated training infrastructure (Kline, 2023)</a:t>
            </a:r>
          </a:p>
          <a:p>
            <a:pPr algn="ctr">
              <a:lnSpc>
                <a:spcPts val="2240"/>
              </a:lnSpc>
              <a:spcBef>
                <a:spcPct val="0"/>
              </a:spcBef>
            </a:pPr>
          </a:p>
        </p:txBody>
      </p:sp>
      <p:sp>
        <p:nvSpPr>
          <p:cNvPr name="TextBox 19" id="19"/>
          <p:cNvSpPr txBox="true"/>
          <p:nvPr/>
        </p:nvSpPr>
        <p:spPr>
          <a:xfrm rot="0">
            <a:off x="6961267" y="5141372"/>
            <a:ext cx="2060250" cy="1911985"/>
          </a:xfrm>
          <a:prstGeom prst="rect">
            <a:avLst/>
          </a:prstGeom>
        </p:spPr>
        <p:txBody>
          <a:bodyPr anchor="t" rtlCol="false" tIns="0" lIns="0" bIns="0" rIns="0">
            <a:spAutoFit/>
          </a:bodyPr>
          <a:lstStyle/>
          <a:p>
            <a:pPr algn="ctr">
              <a:lnSpc>
                <a:spcPts val="2240"/>
              </a:lnSpc>
              <a:spcBef>
                <a:spcPct val="0"/>
              </a:spcBef>
            </a:pPr>
            <a:r>
              <a:rPr lang="en-US" sz="1600">
                <a:solidFill>
                  <a:srgbClr val="000000"/>
                </a:solidFill>
                <a:latin typeface="TT Hoves"/>
                <a:ea typeface="TT Hoves"/>
                <a:cs typeface="TT Hoves"/>
                <a:sym typeface="TT Hoves"/>
              </a:rPr>
              <a:t>Policies emphasise supply-</a:t>
            </a:r>
            <a:r>
              <a:rPr lang="en-US" sz="1600">
                <a:solidFill>
                  <a:srgbClr val="000000"/>
                </a:solidFill>
                <a:latin typeface="TT Hoves"/>
                <a:ea typeface="TT Hoves"/>
                <a:cs typeface="TT Hoves"/>
                <a:sym typeface="TT Hoves"/>
              </a:rPr>
              <a:t>side solutions (training more staff) while neglecting demand-side factors (why trained staff leave)</a:t>
            </a:r>
          </a:p>
        </p:txBody>
      </p:sp>
      <p:sp>
        <p:nvSpPr>
          <p:cNvPr name="TextBox 20" id="20"/>
          <p:cNvSpPr txBox="true"/>
          <p:nvPr/>
        </p:nvSpPr>
        <p:spPr>
          <a:xfrm rot="0">
            <a:off x="10658952" y="3502490"/>
            <a:ext cx="1974635" cy="1911985"/>
          </a:xfrm>
          <a:prstGeom prst="rect">
            <a:avLst/>
          </a:prstGeom>
        </p:spPr>
        <p:txBody>
          <a:bodyPr anchor="t" rtlCol="false" tIns="0" lIns="0" bIns="0" rIns="0">
            <a:spAutoFit/>
          </a:bodyPr>
          <a:lstStyle/>
          <a:p>
            <a:pPr algn="ctr">
              <a:lnSpc>
                <a:spcPts val="2240"/>
              </a:lnSpc>
              <a:spcBef>
                <a:spcPct val="0"/>
              </a:spcBef>
            </a:pPr>
            <a:r>
              <a:rPr lang="en-US" sz="1600">
                <a:solidFill>
                  <a:srgbClr val="000000"/>
                </a:solidFill>
                <a:latin typeface="TT Hoves"/>
                <a:ea typeface="TT Hoves"/>
                <a:cs typeface="TT Hoves"/>
                <a:sym typeface="TT Hoves"/>
              </a:rPr>
              <a:t>Lack of standardised T&amp;D evaluation frameworks across</a:t>
            </a:r>
            <a:r>
              <a:rPr lang="en-US" sz="1600">
                <a:solidFill>
                  <a:srgbClr val="000000"/>
                </a:solidFill>
                <a:latin typeface="TT Hoves"/>
                <a:ea typeface="TT Hoves"/>
                <a:cs typeface="TT Hoves"/>
                <a:sym typeface="TT Hoves"/>
              </a:rPr>
              <a:t> trusts — each trust operates independently with no common metrics</a:t>
            </a:r>
          </a:p>
        </p:txBody>
      </p:sp>
      <p:sp>
        <p:nvSpPr>
          <p:cNvPr name="TextBox 21" id="21"/>
          <p:cNvSpPr txBox="true"/>
          <p:nvPr/>
        </p:nvSpPr>
        <p:spPr>
          <a:xfrm rot="0">
            <a:off x="675466" y="1449526"/>
            <a:ext cx="6239528" cy="638175"/>
          </a:xfrm>
          <a:prstGeom prst="rect">
            <a:avLst/>
          </a:prstGeom>
        </p:spPr>
        <p:txBody>
          <a:bodyPr anchor="t" rtlCol="false" tIns="0" lIns="0" bIns="0" rIns="0">
            <a:spAutoFit/>
          </a:bodyPr>
          <a:lstStyle/>
          <a:p>
            <a:pPr algn="l">
              <a:lnSpc>
                <a:spcPts val="4799"/>
              </a:lnSpc>
              <a:spcBef>
                <a:spcPct val="0"/>
              </a:spcBef>
            </a:pPr>
            <a:r>
              <a:rPr lang="en-US" b="true" sz="3999" spc="199">
                <a:solidFill>
                  <a:srgbClr val="1C98ED"/>
                </a:solidFill>
                <a:latin typeface="Poppins Bold"/>
                <a:ea typeface="Poppins Bold"/>
                <a:cs typeface="Poppins Bold"/>
                <a:sym typeface="Poppins Bold"/>
              </a:rPr>
              <a:t>Critical Weaknesses</a:t>
            </a:r>
          </a:p>
        </p:txBody>
      </p:sp>
      <p:sp>
        <p:nvSpPr>
          <p:cNvPr name="TextBox 22" id="22"/>
          <p:cNvSpPr txBox="true"/>
          <p:nvPr/>
        </p:nvSpPr>
        <p:spPr>
          <a:xfrm rot="0">
            <a:off x="675466" y="2289452"/>
            <a:ext cx="6367491" cy="973836"/>
          </a:xfrm>
          <a:prstGeom prst="rect">
            <a:avLst/>
          </a:prstGeom>
        </p:spPr>
        <p:txBody>
          <a:bodyPr anchor="t" rtlCol="false" tIns="0" lIns="0" bIns="0" rIns="0">
            <a:spAutoFit/>
          </a:bodyPr>
          <a:lstStyle/>
          <a:p>
            <a:pPr algn="l">
              <a:lnSpc>
                <a:spcPts val="2592"/>
              </a:lnSpc>
            </a:pPr>
            <a:r>
              <a:rPr lang="en-US" sz="1800" b="true">
                <a:solidFill>
                  <a:srgbClr val="002022"/>
                </a:solidFill>
                <a:latin typeface="Poppins Bold"/>
                <a:ea typeface="Poppins Bold"/>
                <a:cs typeface="Poppins Bold"/>
                <a:sym typeface="Poppins Bold"/>
              </a:rPr>
              <a:t>NHS Paradox : More the NHS invests in general human capital, the greater its exposure to staff turnover.</a:t>
            </a:r>
          </a:p>
          <a:p>
            <a:pPr algn="l">
              <a:lnSpc>
                <a:spcPts val="2592"/>
              </a:lnSpc>
            </a:pPr>
          </a:p>
        </p:txBody>
      </p:sp>
      <p:sp>
        <p:nvSpPr>
          <p:cNvPr name="TextBox 23" id="23"/>
          <p:cNvSpPr txBox="true"/>
          <p:nvPr/>
        </p:nvSpPr>
        <p:spPr>
          <a:xfrm rot="0">
            <a:off x="11585102" y="7148289"/>
            <a:ext cx="5704564" cy="2130425"/>
          </a:xfrm>
          <a:prstGeom prst="rect">
            <a:avLst/>
          </a:prstGeom>
        </p:spPr>
        <p:txBody>
          <a:bodyPr anchor="t" rtlCol="false" tIns="0" lIns="0" bIns="0" rIns="0">
            <a:spAutoFit/>
          </a:bodyPr>
          <a:lstStyle/>
          <a:p>
            <a:pPr algn="ctr">
              <a:lnSpc>
                <a:spcPts val="2800"/>
              </a:lnSpc>
            </a:pPr>
            <a:r>
              <a:rPr lang="en-US" sz="2000" i="true">
                <a:solidFill>
                  <a:srgbClr val="262626"/>
                </a:solidFill>
                <a:latin typeface="Poppins Italics"/>
                <a:ea typeface="Poppins Italics"/>
                <a:cs typeface="Poppins Italics"/>
                <a:sym typeface="Poppins Italics"/>
              </a:rPr>
              <a:t>Buchan et al. (2022) argue that NHS workforce plans have historically underestimated the scale of training investment required. Which results in cyclical workforce crises rather than sustained capability building.</a:t>
            </a:r>
          </a:p>
        </p:txBody>
      </p:sp>
      <p:sp>
        <p:nvSpPr>
          <p:cNvPr name="TextBox 24" id="24"/>
          <p:cNvSpPr txBox="true"/>
          <p:nvPr/>
        </p:nvSpPr>
        <p:spPr>
          <a:xfrm rot="0">
            <a:off x="112214" y="118999"/>
            <a:ext cx="4339866"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krishna</a:t>
            </a:r>
            <a:r>
              <a:rPr lang="en-US" sz="1800">
                <a:solidFill>
                  <a:srgbClr val="000000"/>
                </a:solidFill>
                <a:latin typeface="Poppins"/>
                <a:ea typeface="Poppins"/>
                <a:cs typeface="Poppins"/>
                <a:sym typeface="Poppins"/>
              </a:rPr>
              <a:t> lakhu khunti Student ID: 2515605</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sp>
        <p:nvSpPr>
          <p:cNvPr name="Freeform 2" id="2"/>
          <p:cNvSpPr/>
          <p:nvPr/>
        </p:nvSpPr>
        <p:spPr>
          <a:xfrm flipH="false" flipV="false" rot="-242857">
            <a:off x="7482093" y="4366801"/>
            <a:ext cx="3457165" cy="4253782"/>
          </a:xfrm>
          <a:custGeom>
            <a:avLst/>
            <a:gdLst/>
            <a:ahLst/>
            <a:cxnLst/>
            <a:rect r="r" b="b" t="t" l="l"/>
            <a:pathLst>
              <a:path h="4253782" w="3457165">
                <a:moveTo>
                  <a:pt x="0" y="0"/>
                </a:moveTo>
                <a:lnTo>
                  <a:pt x="3457164" y="0"/>
                </a:lnTo>
                <a:lnTo>
                  <a:pt x="3457164" y="4253782"/>
                </a:lnTo>
                <a:lnTo>
                  <a:pt x="0" y="425378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10863634" y="2879611"/>
            <a:ext cx="6145122" cy="2835257"/>
          </a:xfrm>
          <a:prstGeom prst="rect">
            <a:avLst/>
          </a:prstGeom>
        </p:spPr>
        <p:txBody>
          <a:bodyPr anchor="t" rtlCol="false" tIns="0" lIns="0" bIns="0" rIns="0">
            <a:spAutoFit/>
          </a:bodyPr>
          <a:lstStyle/>
          <a:p>
            <a:pPr algn="l">
              <a:lnSpc>
                <a:spcPts val="2800"/>
              </a:lnSpc>
            </a:pPr>
            <a:r>
              <a:rPr lang="en-US" sz="2000" b="true">
                <a:solidFill>
                  <a:srgbClr val="002022"/>
                </a:solidFill>
                <a:latin typeface="Poppins Bold"/>
                <a:ea typeface="Poppins Bold"/>
                <a:cs typeface="Poppins Bold"/>
                <a:sym typeface="Poppins Bold"/>
              </a:rPr>
              <a:t>Short-Term Budget Cycles:</a:t>
            </a:r>
            <a:r>
              <a:rPr lang="en-US" sz="2000">
                <a:solidFill>
                  <a:srgbClr val="002022"/>
                </a:solidFill>
                <a:latin typeface="Poppins"/>
                <a:ea typeface="Poppins"/>
                <a:cs typeface="Poppins"/>
                <a:sym typeface="Poppins"/>
              </a:rPr>
              <a:t> </a:t>
            </a:r>
          </a:p>
          <a:p>
            <a:pPr algn="l">
              <a:lnSpc>
                <a:spcPts val="2800"/>
              </a:lnSpc>
            </a:pPr>
            <a:r>
              <a:rPr lang="en-US" sz="2000">
                <a:solidFill>
                  <a:srgbClr val="002022"/>
                </a:solidFill>
                <a:latin typeface="Poppins"/>
                <a:ea typeface="Poppins"/>
                <a:cs typeface="Poppins"/>
                <a:sym typeface="Poppins"/>
              </a:rPr>
              <a:t>NHS funding operates on annual budget cycles, which makes long-term investment in workforce development politically difficult.</a:t>
            </a:r>
          </a:p>
          <a:p>
            <a:pPr algn="l">
              <a:lnSpc>
                <a:spcPts val="2800"/>
              </a:lnSpc>
            </a:pPr>
          </a:p>
          <a:p>
            <a:pPr algn="l">
              <a:lnSpc>
                <a:spcPts val="2800"/>
              </a:lnSpc>
            </a:pPr>
            <a:r>
              <a:rPr lang="en-US" sz="2000">
                <a:solidFill>
                  <a:srgbClr val="002022"/>
                </a:solidFill>
                <a:latin typeface="Poppins"/>
                <a:ea typeface="Poppins"/>
                <a:cs typeface="Poppins"/>
                <a:sym typeface="Poppins"/>
              </a:rPr>
              <a:t>T</a:t>
            </a:r>
            <a:r>
              <a:rPr lang="en-US" sz="2000">
                <a:solidFill>
                  <a:srgbClr val="002022"/>
                </a:solidFill>
                <a:latin typeface="Poppins"/>
                <a:ea typeface="Poppins"/>
                <a:cs typeface="Poppins"/>
                <a:sym typeface="Poppins"/>
              </a:rPr>
              <a:t>raining is consistently deprioritised in favour of immediate service delivery pressures (The Health Foundation, 2023).</a:t>
            </a:r>
          </a:p>
        </p:txBody>
      </p:sp>
      <p:sp>
        <p:nvSpPr>
          <p:cNvPr name="TextBox 4" id="4"/>
          <p:cNvSpPr txBox="true"/>
          <p:nvPr/>
        </p:nvSpPr>
        <p:spPr>
          <a:xfrm rot="0">
            <a:off x="11349984" y="6599255"/>
            <a:ext cx="5747199" cy="2835257"/>
          </a:xfrm>
          <a:prstGeom prst="rect">
            <a:avLst/>
          </a:prstGeom>
        </p:spPr>
        <p:txBody>
          <a:bodyPr anchor="t" rtlCol="false" tIns="0" lIns="0" bIns="0" rIns="0">
            <a:spAutoFit/>
          </a:bodyPr>
          <a:lstStyle/>
          <a:p>
            <a:pPr algn="l">
              <a:lnSpc>
                <a:spcPts val="2800"/>
              </a:lnSpc>
            </a:pPr>
            <a:r>
              <a:rPr lang="en-US" sz="2000" b="true">
                <a:solidFill>
                  <a:srgbClr val="002022"/>
                </a:solidFill>
                <a:latin typeface="Poppins Bold"/>
                <a:ea typeface="Poppins Bold"/>
                <a:cs typeface="Poppins Bold"/>
                <a:sym typeface="Poppins Bold"/>
              </a:rPr>
              <a:t>Fragmented Governance:</a:t>
            </a:r>
            <a:r>
              <a:rPr lang="en-US" sz="2000">
                <a:solidFill>
                  <a:srgbClr val="002022"/>
                </a:solidFill>
                <a:latin typeface="Poppins"/>
                <a:ea typeface="Poppins"/>
                <a:cs typeface="Poppins"/>
                <a:sym typeface="Poppins"/>
              </a:rPr>
              <a:t> </a:t>
            </a:r>
          </a:p>
          <a:p>
            <a:pPr algn="l">
              <a:lnSpc>
                <a:spcPts val="2800"/>
              </a:lnSpc>
            </a:pPr>
            <a:r>
              <a:rPr lang="en-US" sz="2000">
                <a:solidFill>
                  <a:srgbClr val="002022"/>
                </a:solidFill>
                <a:latin typeface="Poppins"/>
                <a:ea typeface="Poppins"/>
                <a:cs typeface="Poppins"/>
                <a:sym typeface="Poppins"/>
              </a:rPr>
              <a:t>With 42 Integrated Care Systems (ICSs) in England and 215+ NHS Trusts, T&amp;D commissioning is decentralised and inconsistent. </a:t>
            </a:r>
          </a:p>
          <a:p>
            <a:pPr algn="l">
              <a:lnSpc>
                <a:spcPts val="2800"/>
              </a:lnSpc>
            </a:pPr>
            <a:r>
              <a:rPr lang="en-US" sz="2000">
                <a:solidFill>
                  <a:srgbClr val="002022"/>
                </a:solidFill>
                <a:latin typeface="Poppins"/>
                <a:ea typeface="Poppins"/>
                <a:cs typeface="Poppins"/>
                <a:sym typeface="Poppins"/>
              </a:rPr>
              <a:t>There is no standardised national training quality framework applied uniformly across trusts.</a:t>
            </a:r>
          </a:p>
        </p:txBody>
      </p:sp>
      <p:sp>
        <p:nvSpPr>
          <p:cNvPr name="TextBox 5" id="5"/>
          <p:cNvSpPr txBox="true"/>
          <p:nvPr/>
        </p:nvSpPr>
        <p:spPr>
          <a:xfrm rot="0">
            <a:off x="1028700" y="5621841"/>
            <a:ext cx="6161161" cy="3187682"/>
          </a:xfrm>
          <a:prstGeom prst="rect">
            <a:avLst/>
          </a:prstGeom>
        </p:spPr>
        <p:txBody>
          <a:bodyPr anchor="t" rtlCol="false" tIns="0" lIns="0" bIns="0" rIns="0">
            <a:spAutoFit/>
          </a:bodyPr>
          <a:lstStyle/>
          <a:p>
            <a:pPr algn="l">
              <a:lnSpc>
                <a:spcPts val="2800"/>
              </a:lnSpc>
            </a:pPr>
            <a:r>
              <a:rPr lang="en-US" sz="2000" b="true">
                <a:solidFill>
                  <a:srgbClr val="002022"/>
                </a:solidFill>
                <a:latin typeface="Poppins Bold"/>
                <a:ea typeface="Poppins Bold"/>
                <a:cs typeface="Poppins Bold"/>
                <a:sym typeface="Poppins Bold"/>
              </a:rPr>
              <a:t>Severe Underfunding of CPD:</a:t>
            </a:r>
            <a:r>
              <a:rPr lang="en-US" sz="2000">
                <a:solidFill>
                  <a:srgbClr val="002022"/>
                </a:solidFill>
                <a:latin typeface="Poppins"/>
                <a:ea typeface="Poppins"/>
                <a:cs typeface="Poppins"/>
                <a:sym typeface="Poppins"/>
              </a:rPr>
              <a:t> </a:t>
            </a:r>
          </a:p>
          <a:p>
            <a:pPr algn="l">
              <a:lnSpc>
                <a:spcPts val="2800"/>
              </a:lnSpc>
            </a:pPr>
            <a:r>
              <a:rPr lang="en-US" sz="2000">
                <a:solidFill>
                  <a:srgbClr val="002022"/>
                </a:solidFill>
                <a:latin typeface="Poppins"/>
                <a:ea typeface="Poppins"/>
                <a:cs typeface="Poppins"/>
                <a:sym typeface="Poppins"/>
              </a:rPr>
              <a:t>NHS Continuing Professional Development (CPD) budgets were cut by approximately 40% in real terms between 2015 and 2021, falling from £205 per qualified nurse to £82 (Buchan et al., 2022). </a:t>
            </a:r>
          </a:p>
          <a:p>
            <a:pPr algn="l">
              <a:lnSpc>
                <a:spcPts val="2800"/>
              </a:lnSpc>
            </a:pPr>
            <a:r>
              <a:rPr lang="en-US" sz="2000">
                <a:solidFill>
                  <a:srgbClr val="002022"/>
                </a:solidFill>
                <a:latin typeface="Poppins"/>
                <a:ea typeface="Poppins"/>
                <a:cs typeface="Poppins"/>
                <a:sym typeface="Poppins"/>
              </a:rPr>
              <a:t>This directly restricts access to training — staff cannot attend courses if trusts cannot fund their absence or cover costs.</a:t>
            </a:r>
          </a:p>
        </p:txBody>
      </p:sp>
      <p:sp>
        <p:nvSpPr>
          <p:cNvPr name="TextBox 6" id="6"/>
          <p:cNvSpPr txBox="true"/>
          <p:nvPr/>
        </p:nvSpPr>
        <p:spPr>
          <a:xfrm rot="0">
            <a:off x="1028700" y="973035"/>
            <a:ext cx="8376521" cy="1238250"/>
          </a:xfrm>
          <a:prstGeom prst="rect">
            <a:avLst/>
          </a:prstGeom>
        </p:spPr>
        <p:txBody>
          <a:bodyPr anchor="t" rtlCol="false" tIns="0" lIns="0" bIns="0" rIns="0">
            <a:spAutoFit/>
          </a:bodyPr>
          <a:lstStyle/>
          <a:p>
            <a:pPr algn="l">
              <a:lnSpc>
                <a:spcPts val="4799"/>
              </a:lnSpc>
              <a:spcBef>
                <a:spcPct val="0"/>
              </a:spcBef>
            </a:pPr>
            <a:r>
              <a:rPr lang="en-US" b="true" sz="3999" spc="199">
                <a:solidFill>
                  <a:srgbClr val="1C98ED"/>
                </a:solidFill>
                <a:latin typeface="Poppins Bold"/>
                <a:ea typeface="Poppins Bold"/>
                <a:cs typeface="Poppins Bold"/>
                <a:sym typeface="Poppins Bold"/>
              </a:rPr>
              <a:t>Root </a:t>
            </a:r>
            <a:r>
              <a:rPr lang="en-US" b="true" sz="3999" spc="199">
                <a:solidFill>
                  <a:srgbClr val="1C98ED"/>
                </a:solidFill>
                <a:latin typeface="Poppins Bold"/>
                <a:ea typeface="Poppins Bold"/>
                <a:cs typeface="Poppins Bold"/>
                <a:sym typeface="Poppins Bold"/>
              </a:rPr>
              <a:t>Cause Analysis: Structural &amp; Funding Failures</a:t>
            </a:r>
          </a:p>
        </p:txBody>
      </p:sp>
      <p:sp>
        <p:nvSpPr>
          <p:cNvPr name="TextBox 7" id="7"/>
          <p:cNvSpPr txBox="true"/>
          <p:nvPr/>
        </p:nvSpPr>
        <p:spPr>
          <a:xfrm rot="0">
            <a:off x="16899027" y="141038"/>
            <a:ext cx="1388973" cy="333375"/>
          </a:xfrm>
          <a:prstGeom prst="rect">
            <a:avLst/>
          </a:prstGeom>
        </p:spPr>
        <p:txBody>
          <a:bodyPr anchor="t" rtlCol="false" tIns="0" lIns="0" bIns="0" rIns="0">
            <a:spAutoFit/>
          </a:bodyPr>
          <a:lstStyle/>
          <a:p>
            <a:pPr algn="l" marL="0" indent="0" lvl="0">
              <a:lnSpc>
                <a:spcPts val="2400"/>
              </a:lnSpc>
              <a:spcBef>
                <a:spcPct val="0"/>
              </a:spcBef>
            </a:pPr>
            <a:r>
              <a:rPr lang="en-US" sz="2000">
                <a:solidFill>
                  <a:srgbClr val="002022"/>
                </a:solidFill>
                <a:latin typeface="Poppins"/>
                <a:ea typeface="Poppins"/>
                <a:cs typeface="Poppins"/>
                <a:sym typeface="Poppins"/>
              </a:rPr>
              <a:t>Slide 11</a:t>
            </a:r>
          </a:p>
        </p:txBody>
      </p:sp>
      <p:sp>
        <p:nvSpPr>
          <p:cNvPr name="TextBox 8" id="8"/>
          <p:cNvSpPr txBox="true"/>
          <p:nvPr/>
        </p:nvSpPr>
        <p:spPr>
          <a:xfrm rot="0">
            <a:off x="1028700" y="2531323"/>
            <a:ext cx="6367491" cy="1297686"/>
          </a:xfrm>
          <a:prstGeom prst="rect">
            <a:avLst/>
          </a:prstGeom>
        </p:spPr>
        <p:txBody>
          <a:bodyPr anchor="t" rtlCol="false" tIns="0" lIns="0" bIns="0" rIns="0">
            <a:spAutoFit/>
          </a:bodyPr>
          <a:lstStyle/>
          <a:p>
            <a:pPr algn="l">
              <a:lnSpc>
                <a:spcPts val="2592"/>
              </a:lnSpc>
            </a:pPr>
            <a:r>
              <a:rPr lang="en-US" sz="1800" b="true">
                <a:solidFill>
                  <a:srgbClr val="002022"/>
                </a:solidFill>
                <a:latin typeface="Poppins Bold"/>
                <a:ea typeface="Poppins Bold"/>
                <a:cs typeface="Poppins Bold"/>
                <a:sym typeface="Poppins Bold"/>
              </a:rPr>
              <a:t>Drawing on Ishikawa's (1990) fishbone framework — reveals that NHS T&amp;D challenges are driven by structural, cultural, financial and political factors that are deeply interconnected.</a:t>
            </a:r>
          </a:p>
        </p:txBody>
      </p:sp>
      <p:sp>
        <p:nvSpPr>
          <p:cNvPr name="TextBox 9" id="9"/>
          <p:cNvSpPr txBox="true"/>
          <p:nvPr/>
        </p:nvSpPr>
        <p:spPr>
          <a:xfrm rot="0">
            <a:off x="12790535" y="93413"/>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yaxit devchandbhai devani</a:t>
            </a:r>
          </a:p>
          <a:p>
            <a:pPr algn="ctr">
              <a:lnSpc>
                <a:spcPts val="2701"/>
              </a:lnSpc>
              <a:spcBef>
                <a:spcPct val="0"/>
              </a:spcBef>
            </a:pPr>
            <a:r>
              <a:rPr lang="en-US" sz="1800">
                <a:solidFill>
                  <a:srgbClr val="000000"/>
                </a:solidFill>
                <a:latin typeface="Poppins"/>
                <a:ea typeface="Poppins"/>
                <a:cs typeface="Poppins"/>
                <a:sym typeface="Poppins"/>
              </a:rPr>
              <a:t> Student ID: 2532154</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grpSp>
        <p:nvGrpSpPr>
          <p:cNvPr name="Group 2" id="2"/>
          <p:cNvGrpSpPr/>
          <p:nvPr/>
        </p:nvGrpSpPr>
        <p:grpSpPr>
          <a:xfrm rot="0">
            <a:off x="9382125" y="27581"/>
            <a:ext cx="3272765" cy="10287000"/>
            <a:chOff x="0" y="0"/>
            <a:chExt cx="4363687" cy="13716000"/>
          </a:xfrm>
        </p:grpSpPr>
        <p:pic>
          <p:nvPicPr>
            <p:cNvPr name="Picture 3" id="3"/>
            <p:cNvPicPr>
              <a:picLocks noChangeAspect="true"/>
            </p:cNvPicPr>
            <p:nvPr/>
          </p:nvPicPr>
          <p:blipFill>
            <a:blip r:embed="rId2"/>
            <a:srcRect l="19472" t="0" r="59211" b="0"/>
            <a:stretch>
              <a:fillRect/>
            </a:stretch>
          </p:blipFill>
          <p:spPr>
            <a:xfrm flipH="false" flipV="false">
              <a:off x="0" y="0"/>
              <a:ext cx="4363687" cy="13716000"/>
            </a:xfrm>
            <a:prstGeom prst="rect">
              <a:avLst/>
            </a:prstGeom>
          </p:spPr>
        </p:pic>
      </p:grpSp>
      <p:sp>
        <p:nvSpPr>
          <p:cNvPr name="TextBox 4" id="4"/>
          <p:cNvSpPr txBox="true"/>
          <p:nvPr/>
        </p:nvSpPr>
        <p:spPr>
          <a:xfrm rot="0">
            <a:off x="1516360" y="7130361"/>
            <a:ext cx="7391834" cy="2482850"/>
          </a:xfrm>
          <a:prstGeom prst="rect">
            <a:avLst/>
          </a:prstGeom>
        </p:spPr>
        <p:txBody>
          <a:bodyPr anchor="t" rtlCol="false" tIns="0" lIns="0" bIns="0" rIns="0">
            <a:spAutoFit/>
          </a:bodyPr>
          <a:lstStyle/>
          <a:p>
            <a:pPr algn="l">
              <a:lnSpc>
                <a:spcPts val="2800"/>
              </a:lnSpc>
            </a:pPr>
            <a:r>
              <a:rPr lang="en-US" sz="2000" b="true">
                <a:solidFill>
                  <a:srgbClr val="000000"/>
                </a:solidFill>
                <a:latin typeface="Poppins Bold"/>
                <a:ea typeface="Poppins Bold"/>
                <a:cs typeface="Poppins Bold"/>
                <a:sym typeface="Poppins Bold"/>
              </a:rPr>
              <a:t>Managerial Attitudes Toward Development: </a:t>
            </a:r>
          </a:p>
          <a:p>
            <a:pPr algn="l">
              <a:lnSpc>
                <a:spcPts val="2800"/>
              </a:lnSpc>
            </a:pPr>
            <a:r>
              <a:rPr lang="en-US" sz="2000">
                <a:solidFill>
                  <a:srgbClr val="000000"/>
                </a:solidFill>
                <a:latin typeface="Poppins"/>
                <a:ea typeface="Poppins"/>
                <a:cs typeface="Poppins"/>
                <a:sym typeface="Poppins"/>
              </a:rPr>
              <a:t>Leaders who inspire and develop their teams are essential for organisational growth. </a:t>
            </a:r>
          </a:p>
          <a:p>
            <a:pPr algn="l">
              <a:lnSpc>
                <a:spcPts val="2800"/>
              </a:lnSpc>
            </a:pPr>
            <a:r>
              <a:rPr lang="en-US" sz="2000">
                <a:solidFill>
                  <a:srgbClr val="000000"/>
                </a:solidFill>
                <a:latin typeface="Poppins"/>
                <a:ea typeface="Poppins"/>
                <a:cs typeface="Poppins"/>
                <a:sym typeface="Poppins"/>
              </a:rPr>
              <a:t>NHS has historically promoted clinically excellent staff into managerial roles without equipping them with people development skills (West et al., 2020). This creates a management layer that does not prioritize staff T&amp;D.</a:t>
            </a:r>
          </a:p>
        </p:txBody>
      </p:sp>
      <p:sp>
        <p:nvSpPr>
          <p:cNvPr name="TextBox 5" id="5"/>
          <p:cNvSpPr txBox="true"/>
          <p:nvPr/>
        </p:nvSpPr>
        <p:spPr>
          <a:xfrm rot="0">
            <a:off x="808328" y="7130361"/>
            <a:ext cx="467670" cy="368300"/>
          </a:xfrm>
          <a:prstGeom prst="rect">
            <a:avLst/>
          </a:prstGeom>
        </p:spPr>
        <p:txBody>
          <a:bodyPr anchor="t" rtlCol="false" tIns="0" lIns="0" bIns="0" rIns="0">
            <a:spAutoFit/>
          </a:bodyPr>
          <a:lstStyle/>
          <a:p>
            <a:pPr algn="r">
              <a:lnSpc>
                <a:spcPts val="2800"/>
              </a:lnSpc>
            </a:pPr>
            <a:r>
              <a:rPr lang="en-US" b="true" sz="2000">
                <a:solidFill>
                  <a:srgbClr val="000000"/>
                </a:solidFill>
                <a:latin typeface="Poppins Bold"/>
                <a:ea typeface="Poppins Bold"/>
                <a:cs typeface="Poppins Bold"/>
                <a:sym typeface="Poppins Bold"/>
              </a:rPr>
              <a:t>02</a:t>
            </a:r>
          </a:p>
        </p:txBody>
      </p:sp>
      <p:sp>
        <p:nvSpPr>
          <p:cNvPr name="TextBox 6" id="6"/>
          <p:cNvSpPr txBox="true"/>
          <p:nvPr/>
        </p:nvSpPr>
        <p:spPr>
          <a:xfrm rot="0">
            <a:off x="1516360" y="4186527"/>
            <a:ext cx="7391834" cy="2835275"/>
          </a:xfrm>
          <a:prstGeom prst="rect">
            <a:avLst/>
          </a:prstGeom>
        </p:spPr>
        <p:txBody>
          <a:bodyPr anchor="t" rtlCol="false" tIns="0" lIns="0" bIns="0" rIns="0">
            <a:spAutoFit/>
          </a:bodyPr>
          <a:lstStyle/>
          <a:p>
            <a:pPr algn="l">
              <a:lnSpc>
                <a:spcPts val="2800"/>
              </a:lnSpc>
            </a:pPr>
            <a:r>
              <a:rPr lang="en-US" sz="2000" b="true">
                <a:solidFill>
                  <a:srgbClr val="000000"/>
                </a:solidFill>
                <a:latin typeface="Poppins Bold"/>
                <a:ea typeface="Poppins Bold"/>
                <a:cs typeface="Poppins Bold"/>
                <a:sym typeface="Poppins Bold"/>
              </a:rPr>
              <a:t>"Service First" Culture: </a:t>
            </a:r>
          </a:p>
          <a:p>
            <a:pPr algn="l">
              <a:lnSpc>
                <a:spcPts val="2800"/>
              </a:lnSpc>
            </a:pPr>
            <a:r>
              <a:rPr lang="en-US" sz="2000">
                <a:solidFill>
                  <a:srgbClr val="000000"/>
                </a:solidFill>
                <a:latin typeface="Poppins"/>
                <a:ea typeface="Poppins"/>
                <a:cs typeface="Poppins"/>
                <a:sym typeface="Poppins"/>
              </a:rPr>
              <a:t>The operational pressure of maintaining safe staffing ratios means that training is routinely cancelled when wards are short-staffed. The NHS Staff Survey (2023) found that 34% of staff had training cancelled in the previous 12 months due to service pressures.</a:t>
            </a:r>
          </a:p>
          <a:p>
            <a:pPr algn="l">
              <a:lnSpc>
                <a:spcPts val="2800"/>
              </a:lnSpc>
            </a:pPr>
          </a:p>
          <a:p>
            <a:pPr algn="l">
              <a:lnSpc>
                <a:spcPts val="2800"/>
              </a:lnSpc>
            </a:pPr>
          </a:p>
        </p:txBody>
      </p:sp>
      <p:sp>
        <p:nvSpPr>
          <p:cNvPr name="TextBox 7" id="7"/>
          <p:cNvSpPr txBox="true"/>
          <p:nvPr/>
        </p:nvSpPr>
        <p:spPr>
          <a:xfrm rot="0">
            <a:off x="13131140" y="7923721"/>
            <a:ext cx="4128160" cy="1778000"/>
          </a:xfrm>
          <a:prstGeom prst="rect">
            <a:avLst/>
          </a:prstGeom>
        </p:spPr>
        <p:txBody>
          <a:bodyPr anchor="t" rtlCol="false" tIns="0" lIns="0" bIns="0" rIns="0">
            <a:spAutoFit/>
          </a:bodyPr>
          <a:lstStyle/>
          <a:p>
            <a:pPr algn="l">
              <a:lnSpc>
                <a:spcPts val="2800"/>
              </a:lnSpc>
            </a:pPr>
            <a:r>
              <a:rPr lang="en-US" sz="2000" b="true">
                <a:solidFill>
                  <a:srgbClr val="000000"/>
                </a:solidFill>
                <a:latin typeface="Poppins Bold"/>
                <a:ea typeface="Poppins Bold"/>
                <a:cs typeface="Poppins Bold"/>
                <a:sym typeface="Poppins Bold"/>
              </a:rPr>
              <a:t>Organisational culture represents one of the most significant yet least-addressed barriers to effective T&amp;D in the NHS.</a:t>
            </a:r>
          </a:p>
        </p:txBody>
      </p:sp>
      <p:sp>
        <p:nvSpPr>
          <p:cNvPr name="TextBox 8" id="8"/>
          <p:cNvSpPr txBox="true"/>
          <p:nvPr/>
        </p:nvSpPr>
        <p:spPr>
          <a:xfrm rot="0">
            <a:off x="792894" y="4215102"/>
            <a:ext cx="467670" cy="339725"/>
          </a:xfrm>
          <a:prstGeom prst="rect">
            <a:avLst/>
          </a:prstGeom>
        </p:spPr>
        <p:txBody>
          <a:bodyPr anchor="t" rtlCol="false" tIns="0" lIns="0" bIns="0" rIns="0">
            <a:spAutoFit/>
          </a:bodyPr>
          <a:lstStyle/>
          <a:p>
            <a:pPr algn="r">
              <a:lnSpc>
                <a:spcPts val="2800"/>
              </a:lnSpc>
            </a:pPr>
            <a:r>
              <a:rPr lang="en-US" b="true" sz="2000">
                <a:solidFill>
                  <a:srgbClr val="000000"/>
                </a:solidFill>
                <a:latin typeface="Garet Bold"/>
                <a:ea typeface="Garet Bold"/>
                <a:cs typeface="Garet Bold"/>
                <a:sym typeface="Garet Bold"/>
              </a:rPr>
              <a:t>01</a:t>
            </a:r>
          </a:p>
        </p:txBody>
      </p:sp>
      <p:sp>
        <p:nvSpPr>
          <p:cNvPr name="TextBox 9" id="9"/>
          <p:cNvSpPr txBox="true"/>
          <p:nvPr/>
        </p:nvSpPr>
        <p:spPr>
          <a:xfrm rot="0">
            <a:off x="13131140" y="1676003"/>
            <a:ext cx="467670" cy="368300"/>
          </a:xfrm>
          <a:prstGeom prst="rect">
            <a:avLst/>
          </a:prstGeom>
        </p:spPr>
        <p:txBody>
          <a:bodyPr anchor="t" rtlCol="false" tIns="0" lIns="0" bIns="0" rIns="0">
            <a:spAutoFit/>
          </a:bodyPr>
          <a:lstStyle/>
          <a:p>
            <a:pPr algn="r">
              <a:lnSpc>
                <a:spcPts val="2800"/>
              </a:lnSpc>
            </a:pPr>
            <a:r>
              <a:rPr lang="en-US" b="true" sz="2000">
                <a:solidFill>
                  <a:srgbClr val="000000"/>
                </a:solidFill>
                <a:latin typeface="Poppins Bold"/>
                <a:ea typeface="Poppins Bold"/>
                <a:cs typeface="Poppins Bold"/>
                <a:sym typeface="Poppins Bold"/>
              </a:rPr>
              <a:t>03</a:t>
            </a:r>
          </a:p>
        </p:txBody>
      </p:sp>
      <p:sp>
        <p:nvSpPr>
          <p:cNvPr name="TextBox 10" id="10"/>
          <p:cNvSpPr txBox="true"/>
          <p:nvPr/>
        </p:nvSpPr>
        <p:spPr>
          <a:xfrm rot="0">
            <a:off x="13808304" y="1676003"/>
            <a:ext cx="3120902" cy="4244975"/>
          </a:xfrm>
          <a:prstGeom prst="rect">
            <a:avLst/>
          </a:prstGeom>
        </p:spPr>
        <p:txBody>
          <a:bodyPr anchor="t" rtlCol="false" tIns="0" lIns="0" bIns="0" rIns="0">
            <a:spAutoFit/>
          </a:bodyPr>
          <a:lstStyle/>
          <a:p>
            <a:pPr algn="l">
              <a:lnSpc>
                <a:spcPts val="2800"/>
              </a:lnSpc>
            </a:pPr>
            <a:r>
              <a:rPr lang="en-US" sz="2000" b="true">
                <a:solidFill>
                  <a:srgbClr val="000000"/>
                </a:solidFill>
                <a:latin typeface="Poppins Bold"/>
                <a:ea typeface="Poppins Bold"/>
                <a:cs typeface="Poppins Bold"/>
                <a:sym typeface="Poppins Bold"/>
              </a:rPr>
              <a:t>Ethnic Minority Staff Inequity: </a:t>
            </a:r>
            <a:r>
              <a:rPr lang="en-US" sz="2000">
                <a:solidFill>
                  <a:srgbClr val="000000"/>
                </a:solidFill>
                <a:latin typeface="Poppins"/>
                <a:ea typeface="Poppins"/>
                <a:cs typeface="Poppins"/>
                <a:sym typeface="Poppins"/>
              </a:rPr>
              <a:t>The NHS Staff Survey (2023) found that White staff were significantly more likely to receive development opportunities than staff from Black, Asian and Minority Ethnic (BAME) backgrounds. This is a systemic inequality in access to T&amp;D.</a:t>
            </a:r>
          </a:p>
        </p:txBody>
      </p:sp>
      <p:sp>
        <p:nvSpPr>
          <p:cNvPr name="TextBox 11" id="11"/>
          <p:cNvSpPr txBox="true"/>
          <p:nvPr/>
        </p:nvSpPr>
        <p:spPr>
          <a:xfrm rot="0">
            <a:off x="1026729" y="990600"/>
            <a:ext cx="5457959" cy="2438400"/>
          </a:xfrm>
          <a:prstGeom prst="rect">
            <a:avLst/>
          </a:prstGeom>
        </p:spPr>
        <p:txBody>
          <a:bodyPr anchor="t" rtlCol="false" tIns="0" lIns="0" bIns="0" rIns="0">
            <a:spAutoFit/>
          </a:bodyPr>
          <a:lstStyle/>
          <a:p>
            <a:pPr algn="l">
              <a:lnSpc>
                <a:spcPts val="4799"/>
              </a:lnSpc>
              <a:spcBef>
                <a:spcPct val="0"/>
              </a:spcBef>
            </a:pPr>
            <a:r>
              <a:rPr lang="en-US" b="true" sz="3999" spc="199">
                <a:solidFill>
                  <a:srgbClr val="1C98ED"/>
                </a:solidFill>
                <a:latin typeface="Poppins Bold"/>
                <a:ea typeface="Poppins Bold"/>
                <a:cs typeface="Poppins Bold"/>
                <a:sym typeface="Poppins Bold"/>
              </a:rPr>
              <a:t>Root </a:t>
            </a:r>
            <a:r>
              <a:rPr lang="en-US" b="true" sz="3999" spc="199">
                <a:solidFill>
                  <a:srgbClr val="1C98ED"/>
                </a:solidFill>
                <a:latin typeface="Poppins Bold"/>
                <a:ea typeface="Poppins Bold"/>
                <a:cs typeface="Poppins Bold"/>
                <a:sym typeface="Poppins Bold"/>
              </a:rPr>
              <a:t>Cause Analysis: Cultural &amp; Leadership Barriers</a:t>
            </a:r>
          </a:p>
        </p:txBody>
      </p:sp>
      <p:sp>
        <p:nvSpPr>
          <p:cNvPr name="TextBox 12" id="12"/>
          <p:cNvSpPr txBox="true"/>
          <p:nvPr/>
        </p:nvSpPr>
        <p:spPr>
          <a:xfrm rot="0">
            <a:off x="13981352" y="-7593"/>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yaxit devchandbhai devani</a:t>
            </a:r>
          </a:p>
          <a:p>
            <a:pPr algn="ctr">
              <a:lnSpc>
                <a:spcPts val="2701"/>
              </a:lnSpc>
              <a:spcBef>
                <a:spcPct val="0"/>
              </a:spcBef>
            </a:pPr>
            <a:r>
              <a:rPr lang="en-US" sz="1800">
                <a:solidFill>
                  <a:srgbClr val="000000"/>
                </a:solidFill>
                <a:latin typeface="Poppins"/>
                <a:ea typeface="Poppins"/>
                <a:cs typeface="Poppins"/>
                <a:sym typeface="Poppins"/>
              </a:rPr>
              <a:t> Student ID: 2532154</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grpSp>
        <p:nvGrpSpPr>
          <p:cNvPr name="Group 2" id="2"/>
          <p:cNvGrpSpPr/>
          <p:nvPr/>
        </p:nvGrpSpPr>
        <p:grpSpPr>
          <a:xfrm rot="0">
            <a:off x="822370" y="7422583"/>
            <a:ext cx="10468269" cy="1835717"/>
            <a:chOff x="0" y="0"/>
            <a:chExt cx="2663981" cy="467156"/>
          </a:xfrm>
        </p:grpSpPr>
        <p:sp>
          <p:nvSpPr>
            <p:cNvPr name="Freeform 3" id="3"/>
            <p:cNvSpPr/>
            <p:nvPr/>
          </p:nvSpPr>
          <p:spPr>
            <a:xfrm flipH="false" flipV="false" rot="0">
              <a:off x="0" y="0"/>
              <a:ext cx="2663981" cy="467156"/>
            </a:xfrm>
            <a:custGeom>
              <a:avLst/>
              <a:gdLst/>
              <a:ahLst/>
              <a:cxnLst/>
              <a:rect r="r" b="b" t="t" l="l"/>
              <a:pathLst>
                <a:path h="467156" w="2663981">
                  <a:moveTo>
                    <a:pt x="36978" y="0"/>
                  </a:moveTo>
                  <a:lnTo>
                    <a:pt x="2627003" y="0"/>
                  </a:lnTo>
                  <a:cubicBezTo>
                    <a:pt x="2647426" y="0"/>
                    <a:pt x="2663981" y="16556"/>
                    <a:pt x="2663981" y="36978"/>
                  </a:cubicBezTo>
                  <a:lnTo>
                    <a:pt x="2663981" y="430178"/>
                  </a:lnTo>
                  <a:cubicBezTo>
                    <a:pt x="2663981" y="439985"/>
                    <a:pt x="2660085" y="449391"/>
                    <a:pt x="2653151" y="456325"/>
                  </a:cubicBezTo>
                  <a:cubicBezTo>
                    <a:pt x="2646216" y="463260"/>
                    <a:pt x="2636810" y="467156"/>
                    <a:pt x="2627003" y="467156"/>
                  </a:cubicBezTo>
                  <a:lnTo>
                    <a:pt x="36978" y="467156"/>
                  </a:lnTo>
                  <a:cubicBezTo>
                    <a:pt x="27171" y="467156"/>
                    <a:pt x="17765" y="463260"/>
                    <a:pt x="10831" y="456325"/>
                  </a:cubicBezTo>
                  <a:cubicBezTo>
                    <a:pt x="3896" y="449391"/>
                    <a:pt x="0" y="439985"/>
                    <a:pt x="0" y="430178"/>
                  </a:cubicBezTo>
                  <a:lnTo>
                    <a:pt x="0" y="36978"/>
                  </a:lnTo>
                  <a:cubicBezTo>
                    <a:pt x="0" y="27171"/>
                    <a:pt x="3896" y="17765"/>
                    <a:pt x="10831" y="10831"/>
                  </a:cubicBezTo>
                  <a:cubicBezTo>
                    <a:pt x="17765" y="3896"/>
                    <a:pt x="27171" y="0"/>
                    <a:pt x="36978" y="0"/>
                  </a:cubicBezTo>
                  <a:close/>
                </a:path>
              </a:pathLst>
            </a:custGeom>
            <a:solidFill>
              <a:srgbClr val="0D2B27"/>
            </a:solidFill>
          </p:spPr>
        </p:sp>
        <p:sp>
          <p:nvSpPr>
            <p:cNvPr name="TextBox 4" id="4"/>
            <p:cNvSpPr txBox="true"/>
            <p:nvPr/>
          </p:nvSpPr>
          <p:spPr>
            <a:xfrm>
              <a:off x="0" y="-47625"/>
              <a:ext cx="2663981" cy="514781"/>
            </a:xfrm>
            <a:prstGeom prst="rect">
              <a:avLst/>
            </a:prstGeom>
          </p:spPr>
          <p:txBody>
            <a:bodyPr anchor="ctr" rtlCol="false" tIns="50800" lIns="50800" bIns="50800" rIns="50800"/>
            <a:lstStyle/>
            <a:p>
              <a:pPr algn="ctr">
                <a:lnSpc>
                  <a:spcPts val="2160"/>
                </a:lnSpc>
              </a:pPr>
            </a:p>
          </p:txBody>
        </p:sp>
      </p:grpSp>
      <p:grpSp>
        <p:nvGrpSpPr>
          <p:cNvPr name="Group 5" id="5"/>
          <p:cNvGrpSpPr/>
          <p:nvPr/>
        </p:nvGrpSpPr>
        <p:grpSpPr>
          <a:xfrm rot="0">
            <a:off x="10458972" y="1317553"/>
            <a:ext cx="6800328" cy="4042550"/>
            <a:chOff x="0" y="0"/>
            <a:chExt cx="1366378" cy="812262"/>
          </a:xfrm>
        </p:grpSpPr>
        <p:sp>
          <p:nvSpPr>
            <p:cNvPr name="Freeform 6" id="6"/>
            <p:cNvSpPr/>
            <p:nvPr/>
          </p:nvSpPr>
          <p:spPr>
            <a:xfrm flipH="false" flipV="false" rot="0">
              <a:off x="0" y="0"/>
              <a:ext cx="1366378" cy="812262"/>
            </a:xfrm>
            <a:custGeom>
              <a:avLst/>
              <a:gdLst/>
              <a:ahLst/>
              <a:cxnLst/>
              <a:rect r="r" b="b" t="t" l="l"/>
              <a:pathLst>
                <a:path h="812262" w="1366378">
                  <a:moveTo>
                    <a:pt x="56923" y="0"/>
                  </a:moveTo>
                  <a:lnTo>
                    <a:pt x="1309455" y="0"/>
                  </a:lnTo>
                  <a:cubicBezTo>
                    <a:pt x="1340892" y="0"/>
                    <a:pt x="1366378" y="25485"/>
                    <a:pt x="1366378" y="56923"/>
                  </a:cubicBezTo>
                  <a:lnTo>
                    <a:pt x="1366378" y="755339"/>
                  </a:lnTo>
                  <a:cubicBezTo>
                    <a:pt x="1366378" y="786777"/>
                    <a:pt x="1340892" y="812262"/>
                    <a:pt x="1309455" y="812262"/>
                  </a:cubicBezTo>
                  <a:lnTo>
                    <a:pt x="56923" y="812262"/>
                  </a:lnTo>
                  <a:cubicBezTo>
                    <a:pt x="25485" y="812262"/>
                    <a:pt x="0" y="786777"/>
                    <a:pt x="0" y="755339"/>
                  </a:cubicBezTo>
                  <a:lnTo>
                    <a:pt x="0" y="56923"/>
                  </a:lnTo>
                  <a:cubicBezTo>
                    <a:pt x="0" y="25485"/>
                    <a:pt x="25485" y="0"/>
                    <a:pt x="56923" y="0"/>
                  </a:cubicBezTo>
                  <a:close/>
                </a:path>
              </a:pathLst>
            </a:custGeom>
            <a:blipFill>
              <a:blip r:embed="rId2"/>
              <a:stretch>
                <a:fillRect l="0" t="-6037" r="0" b="-6037"/>
              </a:stretch>
            </a:blipFill>
          </p:spPr>
        </p:sp>
      </p:grpSp>
      <p:sp>
        <p:nvSpPr>
          <p:cNvPr name="TextBox 7" id="7"/>
          <p:cNvSpPr txBox="true"/>
          <p:nvPr/>
        </p:nvSpPr>
        <p:spPr>
          <a:xfrm rot="0">
            <a:off x="1028700" y="750557"/>
            <a:ext cx="7921738" cy="1390650"/>
          </a:xfrm>
          <a:prstGeom prst="rect">
            <a:avLst/>
          </a:prstGeom>
        </p:spPr>
        <p:txBody>
          <a:bodyPr anchor="t" rtlCol="false" tIns="0" lIns="0" bIns="0" rIns="0">
            <a:spAutoFit/>
          </a:bodyPr>
          <a:lstStyle/>
          <a:p>
            <a:pPr algn="l">
              <a:lnSpc>
                <a:spcPts val="5399"/>
              </a:lnSpc>
              <a:spcBef>
                <a:spcPct val="0"/>
              </a:spcBef>
            </a:pPr>
            <a:r>
              <a:rPr lang="en-US" b="true" sz="4499" spc="224">
                <a:solidFill>
                  <a:srgbClr val="005EB8"/>
                </a:solidFill>
                <a:latin typeface="Poppins Bold"/>
                <a:ea typeface="Poppins Bold"/>
                <a:cs typeface="Poppins Bold"/>
                <a:sym typeface="Poppins Bold"/>
              </a:rPr>
              <a:t>Mandatory vs. Developmental Training</a:t>
            </a:r>
          </a:p>
        </p:txBody>
      </p:sp>
      <p:sp>
        <p:nvSpPr>
          <p:cNvPr name="TextBox 8" id="8"/>
          <p:cNvSpPr txBox="true"/>
          <p:nvPr/>
        </p:nvSpPr>
        <p:spPr>
          <a:xfrm rot="0">
            <a:off x="1338560" y="7677502"/>
            <a:ext cx="9509578" cy="1342390"/>
          </a:xfrm>
          <a:prstGeom prst="rect">
            <a:avLst/>
          </a:prstGeom>
        </p:spPr>
        <p:txBody>
          <a:bodyPr anchor="t" rtlCol="false" tIns="0" lIns="0" bIns="0" rIns="0">
            <a:spAutoFit/>
          </a:bodyPr>
          <a:lstStyle/>
          <a:p>
            <a:pPr algn="l">
              <a:lnSpc>
                <a:spcPts val="2659"/>
              </a:lnSpc>
            </a:pPr>
            <a:r>
              <a:rPr lang="en-US" sz="1899" b="true">
                <a:solidFill>
                  <a:srgbClr val="FCFFFF"/>
                </a:solidFill>
                <a:latin typeface="Poppins Bold"/>
                <a:ea typeface="Poppins Bold"/>
                <a:cs typeface="Poppins Bold"/>
                <a:sym typeface="Poppins Bold"/>
              </a:rPr>
              <a:t>Key recommendation insight:</a:t>
            </a:r>
            <a:r>
              <a:rPr lang="en-US" sz="1899">
                <a:solidFill>
                  <a:srgbClr val="FCFFFF"/>
                </a:solidFill>
                <a:latin typeface="Poppins"/>
                <a:ea typeface="Poppins"/>
                <a:cs typeface="Poppins"/>
                <a:sym typeface="Poppins"/>
              </a:rPr>
              <a:t> There is a growing academic consensus </a:t>
            </a:r>
          </a:p>
          <a:p>
            <a:pPr algn="l">
              <a:lnSpc>
                <a:spcPts val="2659"/>
              </a:lnSpc>
            </a:pPr>
            <a:r>
              <a:rPr lang="en-US" sz="1899">
                <a:solidFill>
                  <a:srgbClr val="FCFFFF"/>
                </a:solidFill>
                <a:latin typeface="Poppins"/>
                <a:ea typeface="Poppins"/>
                <a:cs typeface="Poppins"/>
                <a:sym typeface="Poppins"/>
              </a:rPr>
              <a:t>(CIPD, 2023; Garavan et al., 2021) that mandatory and developmental training must be strategically separated and independently resourced rather than competing for the same limited budget.</a:t>
            </a:r>
          </a:p>
        </p:txBody>
      </p:sp>
      <p:sp>
        <p:nvSpPr>
          <p:cNvPr name="TextBox 9" id="9"/>
          <p:cNvSpPr txBox="true"/>
          <p:nvPr/>
        </p:nvSpPr>
        <p:spPr>
          <a:xfrm rot="0">
            <a:off x="1028700" y="2564821"/>
            <a:ext cx="7414455" cy="4030980"/>
          </a:xfrm>
          <a:prstGeom prst="rect">
            <a:avLst/>
          </a:prstGeom>
        </p:spPr>
        <p:txBody>
          <a:bodyPr anchor="t" rtlCol="false" tIns="0" lIns="0" bIns="0" rIns="0">
            <a:spAutoFit/>
          </a:bodyPr>
          <a:lstStyle/>
          <a:p>
            <a:pPr algn="l">
              <a:lnSpc>
                <a:spcPts val="2640"/>
              </a:lnSpc>
            </a:pPr>
            <a:r>
              <a:rPr lang="en-US" sz="2400" spc="-48">
                <a:solidFill>
                  <a:srgbClr val="002022"/>
                </a:solidFill>
                <a:latin typeface="Poppins"/>
                <a:ea typeface="Poppins"/>
                <a:cs typeface="Poppins"/>
                <a:sym typeface="Poppins"/>
              </a:rPr>
              <a:t>One of the most significant and overlooked T&amp;D challenges in the NHS is the ‘inverse relationship between mandatory training compliance and genuine workforce development.’</a:t>
            </a:r>
          </a:p>
          <a:p>
            <a:pPr algn="l">
              <a:lnSpc>
                <a:spcPts val="2640"/>
              </a:lnSpc>
            </a:pPr>
          </a:p>
          <a:p>
            <a:pPr algn="l" marL="0" indent="0" lvl="0">
              <a:lnSpc>
                <a:spcPts val="2640"/>
              </a:lnSpc>
              <a:spcBef>
                <a:spcPct val="0"/>
              </a:spcBef>
            </a:pPr>
            <a:r>
              <a:rPr lang="en-US" sz="2400" spc="-48">
                <a:solidFill>
                  <a:srgbClr val="002022"/>
                </a:solidFill>
                <a:latin typeface="Poppins"/>
                <a:ea typeface="Poppins"/>
                <a:cs typeface="Poppins"/>
                <a:sym typeface="Poppins"/>
              </a:rPr>
              <a:t>Research by Garavan et al. (2021) demonstrates that when organisations over allocate training resources to compliance, discretionary developmental training; It displaces leadership development, clinical skills advancement, career planning and reduces employee engagement and increases turnover intention.</a:t>
            </a:r>
          </a:p>
        </p:txBody>
      </p:sp>
      <p:sp>
        <p:nvSpPr>
          <p:cNvPr name="TextBox 10" id="10"/>
          <p:cNvSpPr txBox="true"/>
          <p:nvPr/>
        </p:nvSpPr>
        <p:spPr>
          <a:xfrm rot="0">
            <a:off x="12387067" y="5736465"/>
            <a:ext cx="4872233" cy="2825750"/>
          </a:xfrm>
          <a:prstGeom prst="rect">
            <a:avLst/>
          </a:prstGeom>
        </p:spPr>
        <p:txBody>
          <a:bodyPr anchor="t" rtlCol="false" tIns="0" lIns="0" bIns="0" rIns="0">
            <a:spAutoFit/>
          </a:bodyPr>
          <a:lstStyle/>
          <a:p>
            <a:pPr algn="r">
              <a:lnSpc>
                <a:spcPts val="2799"/>
              </a:lnSpc>
            </a:pPr>
            <a:r>
              <a:rPr lang="en-US" sz="1999">
                <a:solidFill>
                  <a:srgbClr val="000000"/>
                </a:solidFill>
                <a:latin typeface="Poppins"/>
                <a:ea typeface="Poppins"/>
                <a:cs typeface="Poppins"/>
                <a:sym typeface="Poppins"/>
              </a:rPr>
              <a:t>Despite high mandatory training compliance, NHS patient safety incidents have not decreased; suggesting that compliance-focused training is not optimally designed or evaluated for real behavioural change (Reason, 2000; Dixon-Woods et al., 2014).</a:t>
            </a:r>
          </a:p>
        </p:txBody>
      </p:sp>
      <p:sp>
        <p:nvSpPr>
          <p:cNvPr name="TextBox 11" id="11"/>
          <p:cNvSpPr txBox="true"/>
          <p:nvPr/>
        </p:nvSpPr>
        <p:spPr>
          <a:xfrm rot="0">
            <a:off x="16142741" y="316284"/>
            <a:ext cx="1388973" cy="333375"/>
          </a:xfrm>
          <a:prstGeom prst="rect">
            <a:avLst/>
          </a:prstGeom>
        </p:spPr>
        <p:txBody>
          <a:bodyPr anchor="t" rtlCol="false" tIns="0" lIns="0" bIns="0" rIns="0">
            <a:spAutoFit/>
          </a:bodyPr>
          <a:lstStyle/>
          <a:p>
            <a:pPr algn="l" marL="0" indent="0" lvl="0">
              <a:lnSpc>
                <a:spcPts val="2400"/>
              </a:lnSpc>
              <a:spcBef>
                <a:spcPct val="0"/>
              </a:spcBef>
            </a:pPr>
            <a:r>
              <a:rPr lang="en-US" sz="2000">
                <a:solidFill>
                  <a:srgbClr val="002022"/>
                </a:solidFill>
                <a:latin typeface="Poppins"/>
                <a:ea typeface="Poppins"/>
                <a:cs typeface="Poppins"/>
                <a:sym typeface="Poppins"/>
              </a:rPr>
              <a:t>Slide 13</a:t>
            </a:r>
          </a:p>
        </p:txBody>
      </p:sp>
      <p:sp>
        <p:nvSpPr>
          <p:cNvPr name="TextBox 12" id="12"/>
          <p:cNvSpPr txBox="true"/>
          <p:nvPr/>
        </p:nvSpPr>
        <p:spPr>
          <a:xfrm rot="0">
            <a:off x="11990147" y="-7593"/>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yaxit devchandbhai devani</a:t>
            </a:r>
          </a:p>
          <a:p>
            <a:pPr algn="ctr">
              <a:lnSpc>
                <a:spcPts val="2701"/>
              </a:lnSpc>
              <a:spcBef>
                <a:spcPct val="0"/>
              </a:spcBef>
            </a:pPr>
            <a:r>
              <a:rPr lang="en-US" sz="1800">
                <a:solidFill>
                  <a:srgbClr val="000000"/>
                </a:solidFill>
                <a:latin typeface="Poppins"/>
                <a:ea typeface="Poppins"/>
                <a:cs typeface="Poppins"/>
                <a:sym typeface="Poppins"/>
              </a:rPr>
              <a:t> Student ID: 2532154</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grpSp>
        <p:nvGrpSpPr>
          <p:cNvPr name="Group 2" id="2"/>
          <p:cNvGrpSpPr/>
          <p:nvPr/>
        </p:nvGrpSpPr>
        <p:grpSpPr>
          <a:xfrm rot="0">
            <a:off x="10937646" y="2058159"/>
            <a:ext cx="3535758" cy="7200141"/>
            <a:chOff x="0" y="0"/>
            <a:chExt cx="4714345" cy="9600188"/>
          </a:xfrm>
        </p:grpSpPr>
        <p:sp>
          <p:nvSpPr>
            <p:cNvPr name="Freeform 3" id="3"/>
            <p:cNvSpPr/>
            <p:nvPr/>
          </p:nvSpPr>
          <p:spPr>
            <a:xfrm flipH="false" flipV="false" rot="0">
              <a:off x="0" y="0"/>
              <a:ext cx="4714367" cy="9600184"/>
            </a:xfrm>
            <a:custGeom>
              <a:avLst/>
              <a:gdLst/>
              <a:ahLst/>
              <a:cxnLst/>
              <a:rect r="r" b="b" t="t" l="l"/>
              <a:pathLst>
                <a:path h="9600184" w="4714367">
                  <a:moveTo>
                    <a:pt x="0" y="549275"/>
                  </a:moveTo>
                  <a:cubicBezTo>
                    <a:pt x="0" y="245872"/>
                    <a:pt x="245872" y="0"/>
                    <a:pt x="549275" y="0"/>
                  </a:cubicBezTo>
                  <a:lnTo>
                    <a:pt x="4165092" y="0"/>
                  </a:lnTo>
                  <a:cubicBezTo>
                    <a:pt x="4468495" y="0"/>
                    <a:pt x="4714367" y="245872"/>
                    <a:pt x="4714367" y="549275"/>
                  </a:cubicBezTo>
                  <a:lnTo>
                    <a:pt x="4714367" y="9050909"/>
                  </a:lnTo>
                  <a:cubicBezTo>
                    <a:pt x="4714367" y="9354312"/>
                    <a:pt x="4468495" y="9600184"/>
                    <a:pt x="4165092" y="9600184"/>
                  </a:cubicBezTo>
                  <a:lnTo>
                    <a:pt x="549275" y="9600184"/>
                  </a:lnTo>
                  <a:cubicBezTo>
                    <a:pt x="245872" y="9600184"/>
                    <a:pt x="0" y="9354312"/>
                    <a:pt x="0" y="9050909"/>
                  </a:cubicBezTo>
                  <a:close/>
                </a:path>
              </a:pathLst>
            </a:custGeom>
            <a:solidFill>
              <a:srgbClr val="005EB8"/>
            </a:solidFill>
          </p:spPr>
        </p:sp>
      </p:grpSp>
      <p:grpSp>
        <p:nvGrpSpPr>
          <p:cNvPr name="Group 4" id="4"/>
          <p:cNvGrpSpPr/>
          <p:nvPr/>
        </p:nvGrpSpPr>
        <p:grpSpPr>
          <a:xfrm rot="0">
            <a:off x="14750208" y="2058159"/>
            <a:ext cx="3535758" cy="7200141"/>
            <a:chOff x="0" y="0"/>
            <a:chExt cx="4714345" cy="9600188"/>
          </a:xfrm>
        </p:grpSpPr>
        <p:sp>
          <p:nvSpPr>
            <p:cNvPr name="Freeform 5" id="5"/>
            <p:cNvSpPr/>
            <p:nvPr/>
          </p:nvSpPr>
          <p:spPr>
            <a:xfrm flipH="false" flipV="false" rot="0">
              <a:off x="0" y="0"/>
              <a:ext cx="4714367" cy="9600184"/>
            </a:xfrm>
            <a:custGeom>
              <a:avLst/>
              <a:gdLst/>
              <a:ahLst/>
              <a:cxnLst/>
              <a:rect r="r" b="b" t="t" l="l"/>
              <a:pathLst>
                <a:path h="9600184" w="4714367">
                  <a:moveTo>
                    <a:pt x="0" y="549275"/>
                  </a:moveTo>
                  <a:cubicBezTo>
                    <a:pt x="0" y="245872"/>
                    <a:pt x="245872" y="0"/>
                    <a:pt x="549275" y="0"/>
                  </a:cubicBezTo>
                  <a:lnTo>
                    <a:pt x="4165092" y="0"/>
                  </a:lnTo>
                  <a:cubicBezTo>
                    <a:pt x="4468495" y="0"/>
                    <a:pt x="4714367" y="245872"/>
                    <a:pt x="4714367" y="549275"/>
                  </a:cubicBezTo>
                  <a:lnTo>
                    <a:pt x="4714367" y="9050909"/>
                  </a:lnTo>
                  <a:cubicBezTo>
                    <a:pt x="4714367" y="9354312"/>
                    <a:pt x="4468495" y="9600184"/>
                    <a:pt x="4165092" y="9600184"/>
                  </a:cubicBezTo>
                  <a:lnTo>
                    <a:pt x="549275" y="9600184"/>
                  </a:lnTo>
                  <a:cubicBezTo>
                    <a:pt x="245872" y="9600184"/>
                    <a:pt x="0" y="9354312"/>
                    <a:pt x="0" y="9050909"/>
                  </a:cubicBezTo>
                  <a:close/>
                </a:path>
              </a:pathLst>
            </a:custGeom>
            <a:solidFill>
              <a:srgbClr val="1848A0"/>
            </a:solidFill>
          </p:spPr>
        </p:sp>
      </p:grpSp>
      <p:grpSp>
        <p:nvGrpSpPr>
          <p:cNvPr name="Group 6" id="6"/>
          <p:cNvGrpSpPr/>
          <p:nvPr/>
        </p:nvGrpSpPr>
        <p:grpSpPr>
          <a:xfrm rot="0">
            <a:off x="7123050" y="2058159"/>
            <a:ext cx="3535758" cy="7200141"/>
            <a:chOff x="0" y="0"/>
            <a:chExt cx="4714345" cy="9600188"/>
          </a:xfrm>
        </p:grpSpPr>
        <p:sp>
          <p:nvSpPr>
            <p:cNvPr name="Freeform 7" id="7"/>
            <p:cNvSpPr/>
            <p:nvPr/>
          </p:nvSpPr>
          <p:spPr>
            <a:xfrm flipH="false" flipV="false" rot="0">
              <a:off x="0" y="0"/>
              <a:ext cx="4714367" cy="9600184"/>
            </a:xfrm>
            <a:custGeom>
              <a:avLst/>
              <a:gdLst/>
              <a:ahLst/>
              <a:cxnLst/>
              <a:rect r="r" b="b" t="t" l="l"/>
              <a:pathLst>
                <a:path h="9600184" w="4714367">
                  <a:moveTo>
                    <a:pt x="0" y="549275"/>
                  </a:moveTo>
                  <a:cubicBezTo>
                    <a:pt x="0" y="245872"/>
                    <a:pt x="245872" y="0"/>
                    <a:pt x="549275" y="0"/>
                  </a:cubicBezTo>
                  <a:lnTo>
                    <a:pt x="4165092" y="0"/>
                  </a:lnTo>
                  <a:cubicBezTo>
                    <a:pt x="4468495" y="0"/>
                    <a:pt x="4714367" y="245872"/>
                    <a:pt x="4714367" y="549275"/>
                  </a:cubicBezTo>
                  <a:lnTo>
                    <a:pt x="4714367" y="9050909"/>
                  </a:lnTo>
                  <a:cubicBezTo>
                    <a:pt x="4714367" y="9354312"/>
                    <a:pt x="4468495" y="9600184"/>
                    <a:pt x="4165092" y="9600184"/>
                  </a:cubicBezTo>
                  <a:lnTo>
                    <a:pt x="549275" y="9600184"/>
                  </a:lnTo>
                  <a:cubicBezTo>
                    <a:pt x="245872" y="9600184"/>
                    <a:pt x="0" y="9354312"/>
                    <a:pt x="0" y="9050909"/>
                  </a:cubicBezTo>
                  <a:close/>
                </a:path>
              </a:pathLst>
            </a:custGeom>
            <a:solidFill>
              <a:srgbClr val="1C98ED"/>
            </a:solidFill>
          </p:spPr>
        </p:sp>
      </p:grpSp>
      <p:grpSp>
        <p:nvGrpSpPr>
          <p:cNvPr name="Group 8" id="8"/>
          <p:cNvGrpSpPr/>
          <p:nvPr/>
        </p:nvGrpSpPr>
        <p:grpSpPr>
          <a:xfrm rot="0">
            <a:off x="7123050" y="2058159"/>
            <a:ext cx="3535758" cy="3535758"/>
            <a:chOff x="0" y="0"/>
            <a:chExt cx="812800" cy="812800"/>
          </a:xfrm>
        </p:grpSpPr>
        <p:sp>
          <p:nvSpPr>
            <p:cNvPr name="Freeform 9" id="9"/>
            <p:cNvSpPr/>
            <p:nvPr/>
          </p:nvSpPr>
          <p:spPr>
            <a:xfrm flipH="false" flipV="false" rot="0">
              <a:off x="0" y="0"/>
              <a:ext cx="812800" cy="812800"/>
            </a:xfrm>
            <a:custGeom>
              <a:avLst/>
              <a:gdLst/>
              <a:ahLst/>
              <a:cxnLst/>
              <a:rect r="r" b="b" t="t" l="l"/>
              <a:pathLst>
                <a:path h="812800" w="812800">
                  <a:moveTo>
                    <a:pt x="50361" y="0"/>
                  </a:moveTo>
                  <a:lnTo>
                    <a:pt x="762439" y="0"/>
                  </a:lnTo>
                  <a:cubicBezTo>
                    <a:pt x="790253" y="0"/>
                    <a:pt x="812800" y="22547"/>
                    <a:pt x="812800" y="50361"/>
                  </a:cubicBezTo>
                  <a:lnTo>
                    <a:pt x="812800" y="762439"/>
                  </a:lnTo>
                  <a:cubicBezTo>
                    <a:pt x="812800" y="790253"/>
                    <a:pt x="790253" y="812800"/>
                    <a:pt x="762439" y="812800"/>
                  </a:cubicBezTo>
                  <a:lnTo>
                    <a:pt x="50361" y="812800"/>
                  </a:lnTo>
                  <a:cubicBezTo>
                    <a:pt x="22547" y="812800"/>
                    <a:pt x="0" y="790253"/>
                    <a:pt x="0" y="762439"/>
                  </a:cubicBezTo>
                  <a:lnTo>
                    <a:pt x="0" y="50361"/>
                  </a:lnTo>
                  <a:cubicBezTo>
                    <a:pt x="0" y="22547"/>
                    <a:pt x="22547" y="0"/>
                    <a:pt x="50361" y="0"/>
                  </a:cubicBezTo>
                  <a:close/>
                </a:path>
              </a:pathLst>
            </a:custGeom>
            <a:blipFill>
              <a:blip r:embed="rId2"/>
              <a:stretch>
                <a:fillRect l="-44786" t="0" r="-44786" b="0"/>
              </a:stretch>
            </a:blipFill>
          </p:spPr>
        </p:sp>
      </p:grpSp>
      <p:grpSp>
        <p:nvGrpSpPr>
          <p:cNvPr name="Group 10" id="10"/>
          <p:cNvGrpSpPr/>
          <p:nvPr/>
        </p:nvGrpSpPr>
        <p:grpSpPr>
          <a:xfrm rot="0">
            <a:off x="10937646" y="2058159"/>
            <a:ext cx="3535758" cy="3535758"/>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50361" y="0"/>
                  </a:moveTo>
                  <a:lnTo>
                    <a:pt x="762439" y="0"/>
                  </a:lnTo>
                  <a:cubicBezTo>
                    <a:pt x="790253" y="0"/>
                    <a:pt x="812800" y="22547"/>
                    <a:pt x="812800" y="50361"/>
                  </a:cubicBezTo>
                  <a:lnTo>
                    <a:pt x="812800" y="762439"/>
                  </a:lnTo>
                  <a:cubicBezTo>
                    <a:pt x="812800" y="790253"/>
                    <a:pt x="790253" y="812800"/>
                    <a:pt x="762439" y="812800"/>
                  </a:cubicBezTo>
                  <a:lnTo>
                    <a:pt x="50361" y="812800"/>
                  </a:lnTo>
                  <a:cubicBezTo>
                    <a:pt x="22547" y="812800"/>
                    <a:pt x="0" y="790253"/>
                    <a:pt x="0" y="762439"/>
                  </a:cubicBezTo>
                  <a:lnTo>
                    <a:pt x="0" y="50361"/>
                  </a:lnTo>
                  <a:cubicBezTo>
                    <a:pt x="0" y="22547"/>
                    <a:pt x="22547" y="0"/>
                    <a:pt x="50361" y="0"/>
                  </a:cubicBezTo>
                  <a:close/>
                </a:path>
              </a:pathLst>
            </a:custGeom>
            <a:blipFill>
              <a:blip r:embed="rId3"/>
              <a:stretch>
                <a:fillRect l="-16666" t="0" r="-16666" b="0"/>
              </a:stretch>
            </a:blipFill>
          </p:spPr>
        </p:sp>
      </p:grpSp>
      <p:grpSp>
        <p:nvGrpSpPr>
          <p:cNvPr name="Group 12" id="12"/>
          <p:cNvGrpSpPr/>
          <p:nvPr/>
        </p:nvGrpSpPr>
        <p:grpSpPr>
          <a:xfrm rot="0">
            <a:off x="14752242" y="2058159"/>
            <a:ext cx="3535758" cy="3535758"/>
            <a:chOff x="0" y="0"/>
            <a:chExt cx="812800" cy="812800"/>
          </a:xfrm>
        </p:grpSpPr>
        <p:sp>
          <p:nvSpPr>
            <p:cNvPr name="Freeform 13" id="13"/>
            <p:cNvSpPr/>
            <p:nvPr/>
          </p:nvSpPr>
          <p:spPr>
            <a:xfrm flipH="false" flipV="false" rot="0">
              <a:off x="0" y="0"/>
              <a:ext cx="812800" cy="812800"/>
            </a:xfrm>
            <a:custGeom>
              <a:avLst/>
              <a:gdLst/>
              <a:ahLst/>
              <a:cxnLst/>
              <a:rect r="r" b="b" t="t" l="l"/>
              <a:pathLst>
                <a:path h="812800" w="812800">
                  <a:moveTo>
                    <a:pt x="50361" y="0"/>
                  </a:moveTo>
                  <a:lnTo>
                    <a:pt x="762439" y="0"/>
                  </a:lnTo>
                  <a:cubicBezTo>
                    <a:pt x="790253" y="0"/>
                    <a:pt x="812800" y="22547"/>
                    <a:pt x="812800" y="50361"/>
                  </a:cubicBezTo>
                  <a:lnTo>
                    <a:pt x="812800" y="762439"/>
                  </a:lnTo>
                  <a:cubicBezTo>
                    <a:pt x="812800" y="790253"/>
                    <a:pt x="790253" y="812800"/>
                    <a:pt x="762439" y="812800"/>
                  </a:cubicBezTo>
                  <a:lnTo>
                    <a:pt x="50361" y="812800"/>
                  </a:lnTo>
                  <a:cubicBezTo>
                    <a:pt x="22547" y="812800"/>
                    <a:pt x="0" y="790253"/>
                    <a:pt x="0" y="762439"/>
                  </a:cubicBezTo>
                  <a:lnTo>
                    <a:pt x="0" y="50361"/>
                  </a:lnTo>
                  <a:cubicBezTo>
                    <a:pt x="0" y="22547"/>
                    <a:pt x="22547" y="0"/>
                    <a:pt x="50361" y="0"/>
                  </a:cubicBezTo>
                  <a:close/>
                </a:path>
              </a:pathLst>
            </a:custGeom>
            <a:blipFill>
              <a:blip r:embed="rId4"/>
              <a:stretch>
                <a:fillRect l="-38888" t="0" r="-38888" b="0"/>
              </a:stretch>
            </a:blipFill>
          </p:spPr>
        </p:sp>
      </p:grpSp>
      <p:sp>
        <p:nvSpPr>
          <p:cNvPr name="TextBox 14" id="14"/>
          <p:cNvSpPr txBox="true"/>
          <p:nvPr/>
        </p:nvSpPr>
        <p:spPr>
          <a:xfrm rot="0">
            <a:off x="1028700" y="3232422"/>
            <a:ext cx="5988268" cy="2070100"/>
          </a:xfrm>
          <a:prstGeom prst="rect">
            <a:avLst/>
          </a:prstGeom>
        </p:spPr>
        <p:txBody>
          <a:bodyPr anchor="t" rtlCol="false" tIns="0" lIns="0" bIns="0" rIns="0">
            <a:spAutoFit/>
          </a:bodyPr>
          <a:lstStyle/>
          <a:p>
            <a:pPr algn="l">
              <a:lnSpc>
                <a:spcPts val="2750"/>
              </a:lnSpc>
            </a:pPr>
            <a:r>
              <a:rPr lang="en-US" sz="2500" spc="-50">
                <a:solidFill>
                  <a:srgbClr val="002022"/>
                </a:solidFill>
                <a:latin typeface="DM Sans"/>
                <a:ea typeface="DM Sans"/>
                <a:cs typeface="DM Sans"/>
                <a:sym typeface="DM Sans"/>
              </a:rPr>
              <a:t>The NHS Long Term Plan (2019) and </a:t>
            </a:r>
          </a:p>
          <a:p>
            <a:pPr algn="l">
              <a:lnSpc>
                <a:spcPts val="2750"/>
              </a:lnSpc>
            </a:pPr>
            <a:r>
              <a:rPr lang="en-US" sz="2500" spc="-50">
                <a:solidFill>
                  <a:srgbClr val="002022"/>
                </a:solidFill>
                <a:latin typeface="DM Sans"/>
                <a:ea typeface="DM Sans"/>
                <a:cs typeface="DM Sans"/>
                <a:sym typeface="DM Sans"/>
              </a:rPr>
              <a:t>NHS Digital Strategy (2021) committed </a:t>
            </a:r>
          </a:p>
          <a:p>
            <a:pPr algn="l">
              <a:lnSpc>
                <a:spcPts val="2750"/>
              </a:lnSpc>
            </a:pPr>
            <a:r>
              <a:rPr lang="en-US" sz="2500" spc="-50">
                <a:solidFill>
                  <a:srgbClr val="002022"/>
                </a:solidFill>
                <a:latin typeface="DM Sans"/>
                <a:ea typeface="DM Sans"/>
                <a:cs typeface="DM Sans"/>
                <a:sym typeface="DM Sans"/>
              </a:rPr>
              <a:t>to becoming a digital-first health service.</a:t>
            </a:r>
          </a:p>
          <a:p>
            <a:pPr algn="l">
              <a:lnSpc>
                <a:spcPts val="2750"/>
              </a:lnSpc>
            </a:pPr>
            <a:r>
              <a:rPr lang="en-US" sz="2500" spc="-50">
                <a:solidFill>
                  <a:srgbClr val="002022"/>
                </a:solidFill>
                <a:latin typeface="DM Sans"/>
                <a:ea typeface="DM Sans"/>
                <a:cs typeface="DM Sans"/>
                <a:sym typeface="DM Sans"/>
              </a:rPr>
              <a:t>Yet the workforce digital skills gap represents a major T&amp;D challenge that </a:t>
            </a:r>
          </a:p>
          <a:p>
            <a:pPr algn="l" marL="0" indent="0" lvl="0">
              <a:lnSpc>
                <a:spcPts val="2750"/>
              </a:lnSpc>
              <a:spcBef>
                <a:spcPct val="0"/>
              </a:spcBef>
            </a:pPr>
            <a:r>
              <a:rPr lang="en-US" sz="2500" spc="-50">
                <a:solidFill>
                  <a:srgbClr val="002022"/>
                </a:solidFill>
                <a:latin typeface="DM Sans"/>
                <a:ea typeface="DM Sans"/>
                <a:cs typeface="DM Sans"/>
                <a:sym typeface="DM Sans"/>
              </a:rPr>
              <a:t>has been chronically underestimated.</a:t>
            </a:r>
          </a:p>
        </p:txBody>
      </p:sp>
      <p:sp>
        <p:nvSpPr>
          <p:cNvPr name="TextBox 15" id="15"/>
          <p:cNvSpPr txBox="true"/>
          <p:nvPr/>
        </p:nvSpPr>
        <p:spPr>
          <a:xfrm rot="0">
            <a:off x="871150" y="5920758"/>
            <a:ext cx="5319800" cy="3337542"/>
          </a:xfrm>
          <a:prstGeom prst="rect">
            <a:avLst/>
          </a:prstGeom>
        </p:spPr>
        <p:txBody>
          <a:bodyPr anchor="t" rtlCol="false" tIns="0" lIns="0" bIns="0" rIns="0">
            <a:spAutoFit/>
          </a:bodyPr>
          <a:lstStyle/>
          <a:p>
            <a:pPr algn="l" marL="453541" indent="-226770" lvl="1">
              <a:lnSpc>
                <a:spcPts val="2940"/>
              </a:lnSpc>
              <a:buFont typeface="Arial"/>
              <a:buChar char="•"/>
            </a:pPr>
            <a:r>
              <a:rPr lang="en-US" sz="2100">
                <a:solidFill>
                  <a:srgbClr val="002022"/>
                </a:solidFill>
                <a:latin typeface="Roboto"/>
                <a:ea typeface="Roboto"/>
                <a:cs typeface="Roboto"/>
                <a:sym typeface="Roboto"/>
              </a:rPr>
              <a:t>Only 29% of NHS Trusts felt their workforce had adequate digital skills to implement these programmes</a:t>
            </a:r>
          </a:p>
          <a:p>
            <a:pPr algn="l" marL="453541" indent="-226770" lvl="1">
              <a:lnSpc>
                <a:spcPts val="2940"/>
              </a:lnSpc>
              <a:buFont typeface="Arial"/>
              <a:buChar char="•"/>
            </a:pPr>
            <a:r>
              <a:rPr lang="en-US" sz="2100">
                <a:solidFill>
                  <a:srgbClr val="002022"/>
                </a:solidFill>
                <a:latin typeface="Roboto"/>
                <a:ea typeface="Roboto"/>
                <a:cs typeface="Roboto"/>
                <a:sym typeface="Roboto"/>
              </a:rPr>
              <a:t>The Electronic Patient Record (EPR) rollout and AI diagnostics tools require substantial workforce upskilling</a:t>
            </a:r>
          </a:p>
          <a:p>
            <a:pPr algn="l" marL="453541" indent="-226770" lvl="1">
              <a:lnSpc>
                <a:spcPts val="2940"/>
              </a:lnSpc>
              <a:buFont typeface="Arial"/>
              <a:buChar char="•"/>
            </a:pPr>
            <a:r>
              <a:rPr lang="en-US" sz="2100">
                <a:solidFill>
                  <a:srgbClr val="002022"/>
                </a:solidFill>
                <a:latin typeface="Roboto"/>
                <a:ea typeface="Roboto"/>
                <a:cs typeface="Roboto"/>
                <a:sym typeface="Roboto"/>
              </a:rPr>
              <a:t>over 300,000 NHS staff would require significant digital skills training - NHSX (2021)</a:t>
            </a:r>
          </a:p>
        </p:txBody>
      </p:sp>
      <p:sp>
        <p:nvSpPr>
          <p:cNvPr name="TextBox 16" id="16"/>
          <p:cNvSpPr txBox="true"/>
          <p:nvPr/>
        </p:nvSpPr>
        <p:spPr>
          <a:xfrm rot="0">
            <a:off x="1028700" y="1636240"/>
            <a:ext cx="4765739" cy="1238250"/>
          </a:xfrm>
          <a:prstGeom prst="rect">
            <a:avLst/>
          </a:prstGeom>
        </p:spPr>
        <p:txBody>
          <a:bodyPr anchor="t" rtlCol="false" tIns="0" lIns="0" bIns="0" rIns="0">
            <a:spAutoFit/>
          </a:bodyPr>
          <a:lstStyle/>
          <a:p>
            <a:pPr algn="l">
              <a:lnSpc>
                <a:spcPts val="4799"/>
              </a:lnSpc>
              <a:spcBef>
                <a:spcPct val="0"/>
              </a:spcBef>
            </a:pPr>
            <a:r>
              <a:rPr lang="en-US" b="true" sz="3999" spc="199">
                <a:solidFill>
                  <a:srgbClr val="935D34"/>
                </a:solidFill>
                <a:latin typeface="Poppins Bold"/>
                <a:ea typeface="Poppins Bold"/>
                <a:cs typeface="Poppins Bold"/>
                <a:sym typeface="Poppins Bold"/>
              </a:rPr>
              <a:t>The Digital Skill-Gap</a:t>
            </a:r>
          </a:p>
        </p:txBody>
      </p:sp>
      <p:sp>
        <p:nvSpPr>
          <p:cNvPr name="TextBox 17" id="17"/>
          <p:cNvSpPr txBox="true"/>
          <p:nvPr/>
        </p:nvSpPr>
        <p:spPr>
          <a:xfrm rot="0">
            <a:off x="16142741" y="316284"/>
            <a:ext cx="1388973" cy="333375"/>
          </a:xfrm>
          <a:prstGeom prst="rect">
            <a:avLst/>
          </a:prstGeom>
        </p:spPr>
        <p:txBody>
          <a:bodyPr anchor="t" rtlCol="false" tIns="0" lIns="0" bIns="0" rIns="0">
            <a:spAutoFit/>
          </a:bodyPr>
          <a:lstStyle/>
          <a:p>
            <a:pPr algn="l" marL="0" indent="0" lvl="0">
              <a:lnSpc>
                <a:spcPts val="2400"/>
              </a:lnSpc>
              <a:spcBef>
                <a:spcPct val="0"/>
              </a:spcBef>
            </a:pPr>
            <a:r>
              <a:rPr lang="en-US" sz="2000">
                <a:solidFill>
                  <a:srgbClr val="002022"/>
                </a:solidFill>
                <a:latin typeface="Poppins"/>
                <a:ea typeface="Poppins"/>
                <a:cs typeface="Poppins"/>
                <a:sym typeface="Poppins"/>
              </a:rPr>
              <a:t>Slide 14</a:t>
            </a:r>
          </a:p>
        </p:txBody>
      </p:sp>
      <p:grpSp>
        <p:nvGrpSpPr>
          <p:cNvPr name="Group 18" id="18"/>
          <p:cNvGrpSpPr/>
          <p:nvPr/>
        </p:nvGrpSpPr>
        <p:grpSpPr>
          <a:xfrm rot="0">
            <a:off x="7351057" y="6369441"/>
            <a:ext cx="3079745" cy="2021836"/>
            <a:chOff x="0" y="0"/>
            <a:chExt cx="4106327" cy="2695781"/>
          </a:xfrm>
        </p:grpSpPr>
        <p:sp>
          <p:nvSpPr>
            <p:cNvPr name="TextBox 19" id="19"/>
            <p:cNvSpPr txBox="true"/>
            <p:nvPr/>
          </p:nvSpPr>
          <p:spPr>
            <a:xfrm rot="0">
              <a:off x="0" y="604091"/>
              <a:ext cx="4106327" cy="2091690"/>
            </a:xfrm>
            <a:prstGeom prst="rect">
              <a:avLst/>
            </a:prstGeom>
          </p:spPr>
          <p:txBody>
            <a:bodyPr anchor="t" rtlCol="false" tIns="0" lIns="0" bIns="0" rIns="0">
              <a:spAutoFit/>
            </a:bodyPr>
            <a:lstStyle/>
            <a:p>
              <a:pPr algn="l">
                <a:lnSpc>
                  <a:spcPts val="2520"/>
                </a:lnSpc>
              </a:pPr>
              <a:r>
                <a:rPr lang="en-US" sz="1800">
                  <a:solidFill>
                    <a:srgbClr val="FFFFFF"/>
                  </a:solidFill>
                  <a:latin typeface="Poppins"/>
                  <a:ea typeface="Poppins"/>
                  <a:cs typeface="Poppins"/>
                  <a:sym typeface="Poppins"/>
                </a:rPr>
                <a:t>Email, internet, MS Office</a:t>
              </a:r>
            </a:p>
            <a:p>
              <a:pPr algn="l">
                <a:lnSpc>
                  <a:spcPts val="2520"/>
                </a:lnSpc>
              </a:pPr>
            </a:p>
            <a:p>
              <a:pPr algn="l">
                <a:lnSpc>
                  <a:spcPts val="2520"/>
                </a:lnSpc>
              </a:pPr>
              <a:r>
                <a:rPr lang="en-US" sz="1800">
                  <a:solidFill>
                    <a:srgbClr val="FFFFFF"/>
                  </a:solidFill>
                  <a:latin typeface="Poppins"/>
                  <a:ea typeface="Poppins"/>
                  <a:cs typeface="Poppins"/>
                  <a:sym typeface="Poppins"/>
                </a:rPr>
                <a:t>For Primarily clinical/non-admin staff</a:t>
              </a:r>
            </a:p>
            <a:p>
              <a:pPr algn="l">
                <a:lnSpc>
                  <a:spcPts val="2520"/>
                </a:lnSpc>
              </a:pPr>
            </a:p>
          </p:txBody>
        </p:sp>
        <p:sp>
          <p:nvSpPr>
            <p:cNvPr name="TextBox 20" id="20"/>
            <p:cNvSpPr txBox="true"/>
            <p:nvPr/>
          </p:nvSpPr>
          <p:spPr>
            <a:xfrm rot="0">
              <a:off x="0" y="-57150"/>
              <a:ext cx="4106327" cy="503344"/>
            </a:xfrm>
            <a:prstGeom prst="rect">
              <a:avLst/>
            </a:prstGeom>
          </p:spPr>
          <p:txBody>
            <a:bodyPr anchor="t" rtlCol="false" tIns="0" lIns="0" bIns="0" rIns="0">
              <a:spAutoFit/>
            </a:bodyPr>
            <a:lstStyle/>
            <a:p>
              <a:pPr algn="l">
                <a:lnSpc>
                  <a:spcPts val="3079"/>
                </a:lnSpc>
              </a:pPr>
              <a:r>
                <a:rPr lang="en-US" sz="2199" b="true">
                  <a:solidFill>
                    <a:srgbClr val="FFFFFF"/>
                  </a:solidFill>
                  <a:latin typeface="Poppins Bold"/>
                  <a:ea typeface="Poppins Bold"/>
                  <a:cs typeface="Poppins Bold"/>
                  <a:sym typeface="Poppins Bold"/>
                </a:rPr>
                <a:t>Basic digital literacy</a:t>
              </a:r>
            </a:p>
          </p:txBody>
        </p:sp>
      </p:grpSp>
      <p:grpSp>
        <p:nvGrpSpPr>
          <p:cNvPr name="Group 21" id="21"/>
          <p:cNvGrpSpPr/>
          <p:nvPr/>
        </p:nvGrpSpPr>
        <p:grpSpPr>
          <a:xfrm rot="0">
            <a:off x="11165653" y="6369441"/>
            <a:ext cx="3079745" cy="1705860"/>
            <a:chOff x="0" y="0"/>
            <a:chExt cx="4106327" cy="2274480"/>
          </a:xfrm>
        </p:grpSpPr>
        <p:sp>
          <p:nvSpPr>
            <p:cNvPr name="TextBox 22" id="22"/>
            <p:cNvSpPr txBox="true"/>
            <p:nvPr/>
          </p:nvSpPr>
          <p:spPr>
            <a:xfrm rot="0">
              <a:off x="0" y="601890"/>
              <a:ext cx="4106327" cy="1672590"/>
            </a:xfrm>
            <a:prstGeom prst="rect">
              <a:avLst/>
            </a:prstGeom>
          </p:spPr>
          <p:txBody>
            <a:bodyPr anchor="t" rtlCol="false" tIns="0" lIns="0" bIns="0" rIns="0">
              <a:spAutoFit/>
            </a:bodyPr>
            <a:lstStyle/>
            <a:p>
              <a:pPr algn="l">
                <a:lnSpc>
                  <a:spcPts val="2520"/>
                </a:lnSpc>
              </a:pPr>
              <a:r>
                <a:rPr lang="en-US" sz="1800">
                  <a:solidFill>
                    <a:srgbClr val="FFFFFF"/>
                  </a:solidFill>
                  <a:latin typeface="Poppins"/>
                  <a:ea typeface="Poppins"/>
                  <a:cs typeface="Poppins"/>
                  <a:sym typeface="Poppins"/>
                </a:rPr>
                <a:t>EPR systems, telehealth platforms</a:t>
              </a:r>
            </a:p>
            <a:p>
              <a:pPr algn="l">
                <a:lnSpc>
                  <a:spcPts val="2520"/>
                </a:lnSpc>
              </a:pPr>
            </a:p>
            <a:p>
              <a:pPr algn="l">
                <a:lnSpc>
                  <a:spcPts val="2520"/>
                </a:lnSpc>
              </a:pPr>
              <a:r>
                <a:rPr lang="en-US" sz="1800">
                  <a:solidFill>
                    <a:srgbClr val="FFFFFF"/>
                  </a:solidFill>
                  <a:latin typeface="Poppins"/>
                  <a:ea typeface="Poppins"/>
                  <a:cs typeface="Poppins"/>
                  <a:sym typeface="Poppins"/>
                </a:rPr>
                <a:t>For Clinicians, nurses</a:t>
              </a:r>
            </a:p>
          </p:txBody>
        </p:sp>
        <p:sp>
          <p:nvSpPr>
            <p:cNvPr name="TextBox 23" id="23"/>
            <p:cNvSpPr txBox="true"/>
            <p:nvPr/>
          </p:nvSpPr>
          <p:spPr>
            <a:xfrm rot="0">
              <a:off x="0" y="-66675"/>
              <a:ext cx="4106327" cy="510667"/>
            </a:xfrm>
            <a:prstGeom prst="rect">
              <a:avLst/>
            </a:prstGeom>
          </p:spPr>
          <p:txBody>
            <a:bodyPr anchor="t" rtlCol="false" tIns="0" lIns="0" bIns="0" rIns="0">
              <a:spAutoFit/>
            </a:bodyPr>
            <a:lstStyle/>
            <a:p>
              <a:pPr algn="l">
                <a:lnSpc>
                  <a:spcPts val="3167"/>
                </a:lnSpc>
              </a:pPr>
              <a:r>
                <a:rPr lang="en-US" sz="2199" b="true">
                  <a:solidFill>
                    <a:srgbClr val="FFFFFF"/>
                  </a:solidFill>
                  <a:latin typeface="Poppins Bold"/>
                  <a:ea typeface="Poppins Bold"/>
                  <a:cs typeface="Poppins Bold"/>
                  <a:sym typeface="Poppins Bold"/>
                </a:rPr>
                <a:t>Clinical digital skills</a:t>
              </a:r>
            </a:p>
          </p:txBody>
        </p:sp>
      </p:grpSp>
      <p:grpSp>
        <p:nvGrpSpPr>
          <p:cNvPr name="Group 24" id="24"/>
          <p:cNvGrpSpPr/>
          <p:nvPr/>
        </p:nvGrpSpPr>
        <p:grpSpPr>
          <a:xfrm rot="0">
            <a:off x="14999017" y="6369441"/>
            <a:ext cx="3079745" cy="1791585"/>
            <a:chOff x="0" y="0"/>
            <a:chExt cx="4106327" cy="2388780"/>
          </a:xfrm>
        </p:grpSpPr>
        <p:sp>
          <p:nvSpPr>
            <p:cNvPr name="TextBox 25" id="25"/>
            <p:cNvSpPr txBox="true"/>
            <p:nvPr/>
          </p:nvSpPr>
          <p:spPr>
            <a:xfrm rot="0">
              <a:off x="0" y="1135290"/>
              <a:ext cx="4106327" cy="1253490"/>
            </a:xfrm>
            <a:prstGeom prst="rect">
              <a:avLst/>
            </a:prstGeom>
          </p:spPr>
          <p:txBody>
            <a:bodyPr anchor="t" rtlCol="false" tIns="0" lIns="0" bIns="0" rIns="0">
              <a:spAutoFit/>
            </a:bodyPr>
            <a:lstStyle/>
            <a:p>
              <a:pPr algn="l">
                <a:lnSpc>
                  <a:spcPts val="2520"/>
                </a:lnSpc>
              </a:pPr>
              <a:r>
                <a:rPr lang="en-US" sz="1800">
                  <a:solidFill>
                    <a:srgbClr val="FFFFFF"/>
                  </a:solidFill>
                  <a:latin typeface="Poppins"/>
                  <a:ea typeface="Poppins"/>
                  <a:cs typeface="Poppins"/>
                  <a:sym typeface="Poppins"/>
                </a:rPr>
                <a:t>Data analytics, AI tools </a:t>
              </a:r>
            </a:p>
            <a:p>
              <a:pPr algn="l">
                <a:lnSpc>
                  <a:spcPts val="2520"/>
                </a:lnSpc>
              </a:pPr>
            </a:p>
            <a:p>
              <a:pPr algn="l">
                <a:lnSpc>
                  <a:spcPts val="2520"/>
                </a:lnSpc>
              </a:pPr>
              <a:r>
                <a:rPr lang="en-US" sz="1800">
                  <a:solidFill>
                    <a:srgbClr val="FFFFFF"/>
                  </a:solidFill>
                  <a:latin typeface="Poppins"/>
                  <a:ea typeface="Poppins"/>
                  <a:cs typeface="Poppins"/>
                  <a:sym typeface="Poppins"/>
                </a:rPr>
                <a:t>For Managers, specialists</a:t>
              </a:r>
            </a:p>
          </p:txBody>
        </p:sp>
        <p:sp>
          <p:nvSpPr>
            <p:cNvPr name="TextBox 26" id="26"/>
            <p:cNvSpPr txBox="true"/>
            <p:nvPr/>
          </p:nvSpPr>
          <p:spPr>
            <a:xfrm rot="0">
              <a:off x="0" y="-66675"/>
              <a:ext cx="4106327" cy="1044067"/>
            </a:xfrm>
            <a:prstGeom prst="rect">
              <a:avLst/>
            </a:prstGeom>
          </p:spPr>
          <p:txBody>
            <a:bodyPr anchor="t" rtlCol="false" tIns="0" lIns="0" bIns="0" rIns="0">
              <a:spAutoFit/>
            </a:bodyPr>
            <a:lstStyle/>
            <a:p>
              <a:pPr algn="l">
                <a:lnSpc>
                  <a:spcPts val="3167"/>
                </a:lnSpc>
              </a:pPr>
              <a:r>
                <a:rPr lang="en-US" sz="2199" b="true">
                  <a:solidFill>
                    <a:srgbClr val="FFFFFF"/>
                  </a:solidFill>
                  <a:latin typeface="Poppins Bold"/>
                  <a:ea typeface="Poppins Bold"/>
                  <a:cs typeface="Poppins Bold"/>
                  <a:sym typeface="Poppins Bold"/>
                </a:rPr>
                <a:t>Advanced digital skills</a:t>
              </a:r>
            </a:p>
          </p:txBody>
        </p:sp>
      </p:grpSp>
      <p:sp>
        <p:nvSpPr>
          <p:cNvPr name="TextBox 27" id="27"/>
          <p:cNvSpPr txBox="true"/>
          <p:nvPr/>
        </p:nvSpPr>
        <p:spPr>
          <a:xfrm rot="0">
            <a:off x="11974508" y="93413"/>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yaxit devchandbhai devani</a:t>
            </a:r>
          </a:p>
          <a:p>
            <a:pPr algn="ctr">
              <a:lnSpc>
                <a:spcPts val="2701"/>
              </a:lnSpc>
              <a:spcBef>
                <a:spcPct val="0"/>
              </a:spcBef>
            </a:pPr>
            <a:r>
              <a:rPr lang="en-US" sz="1800">
                <a:solidFill>
                  <a:srgbClr val="000000"/>
                </a:solidFill>
                <a:latin typeface="Poppins"/>
                <a:ea typeface="Poppins"/>
                <a:cs typeface="Poppins"/>
                <a:sym typeface="Poppins"/>
              </a:rPr>
              <a:t> Student ID: 2532154</a:t>
            </a: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F4F8FF"/>
        </a:solidFill>
      </p:bgPr>
    </p:bg>
    <p:spTree>
      <p:nvGrpSpPr>
        <p:cNvPr id="1" name=""/>
        <p:cNvGrpSpPr/>
        <p:nvPr/>
      </p:nvGrpSpPr>
      <p:grpSpPr>
        <a:xfrm>
          <a:off x="0" y="0"/>
          <a:ext cx="0" cy="0"/>
          <a:chOff x="0" y="0"/>
          <a:chExt cx="0" cy="0"/>
        </a:xfrm>
      </p:grpSpPr>
      <p:grpSp>
        <p:nvGrpSpPr>
          <p:cNvPr name="Group 2" id="2"/>
          <p:cNvGrpSpPr/>
          <p:nvPr/>
        </p:nvGrpSpPr>
        <p:grpSpPr>
          <a:xfrm rot="0">
            <a:off x="6793185" y="4707549"/>
            <a:ext cx="3841146" cy="3841146"/>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lnTo>
                    <a:pt x="406400" y="0"/>
                  </a:lnTo>
                  <a:close/>
                </a:path>
              </a:pathLst>
            </a:custGeom>
            <a:ln w="57150" cap="rnd">
              <a:solidFill>
                <a:srgbClr val="8D9193"/>
              </a:solidFill>
              <a:prstDash val="sysDot"/>
              <a:round/>
            </a:ln>
          </p:spPr>
        </p:sp>
        <p:sp>
          <p:nvSpPr>
            <p:cNvPr name="TextBox 4" id="4"/>
            <p:cNvSpPr txBox="true"/>
            <p:nvPr/>
          </p:nvSpPr>
          <p:spPr>
            <a:xfrm>
              <a:off x="76200" y="38100"/>
              <a:ext cx="660400" cy="698500"/>
            </a:xfrm>
            <a:prstGeom prst="rect">
              <a:avLst/>
            </a:prstGeom>
          </p:spPr>
          <p:txBody>
            <a:bodyPr anchor="ctr" rtlCol="false" tIns="50800" lIns="50800" bIns="50800" rIns="50800"/>
            <a:lstStyle/>
            <a:p>
              <a:pPr algn="ctr" marL="0" indent="0" lvl="0">
                <a:lnSpc>
                  <a:spcPts val="2756"/>
                </a:lnSpc>
                <a:spcBef>
                  <a:spcPct val="0"/>
                </a:spcBef>
              </a:pPr>
            </a:p>
          </p:txBody>
        </p:sp>
      </p:grpSp>
      <p:grpSp>
        <p:nvGrpSpPr>
          <p:cNvPr name="Group 5" id="5"/>
          <p:cNvGrpSpPr/>
          <p:nvPr/>
        </p:nvGrpSpPr>
        <p:grpSpPr>
          <a:xfrm rot="0">
            <a:off x="6642608" y="4640001"/>
            <a:ext cx="1622297" cy="1622297"/>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66E4"/>
            </a:solidFill>
            <a:ln cap="sq">
              <a:noFill/>
              <a:prstDash val="solid"/>
              <a:miter/>
            </a:ln>
          </p:spPr>
        </p:sp>
        <p:sp>
          <p:nvSpPr>
            <p:cNvPr name="TextBox 7" id="7"/>
            <p:cNvSpPr txBox="true"/>
            <p:nvPr/>
          </p:nvSpPr>
          <p:spPr>
            <a:xfrm>
              <a:off x="76200" y="38100"/>
              <a:ext cx="660400" cy="698500"/>
            </a:xfrm>
            <a:prstGeom prst="rect">
              <a:avLst/>
            </a:prstGeom>
          </p:spPr>
          <p:txBody>
            <a:bodyPr anchor="ctr" rtlCol="false" tIns="71438" lIns="71438" bIns="71438" rIns="71438"/>
            <a:lstStyle/>
            <a:p>
              <a:pPr algn="ctr">
                <a:lnSpc>
                  <a:spcPts val="2756"/>
                </a:lnSpc>
              </a:pPr>
            </a:p>
          </p:txBody>
        </p:sp>
      </p:grpSp>
      <p:grpSp>
        <p:nvGrpSpPr>
          <p:cNvPr name="Group 8" id="8"/>
          <p:cNvGrpSpPr/>
          <p:nvPr/>
        </p:nvGrpSpPr>
        <p:grpSpPr>
          <a:xfrm rot="0">
            <a:off x="9284080" y="4640001"/>
            <a:ext cx="1622297" cy="1622297"/>
            <a:chOff x="0" y="0"/>
            <a:chExt cx="812800" cy="812800"/>
          </a:xfrm>
        </p:grpSpPr>
        <p:sp>
          <p:nvSpPr>
            <p:cNvPr name="Freeform 9" id="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A707"/>
            </a:solidFill>
            <a:ln cap="sq">
              <a:noFill/>
              <a:prstDash val="solid"/>
              <a:miter/>
            </a:ln>
          </p:spPr>
        </p:sp>
        <p:sp>
          <p:nvSpPr>
            <p:cNvPr name="TextBox 10" id="10"/>
            <p:cNvSpPr txBox="true"/>
            <p:nvPr/>
          </p:nvSpPr>
          <p:spPr>
            <a:xfrm>
              <a:off x="76200" y="38100"/>
              <a:ext cx="660400" cy="698500"/>
            </a:xfrm>
            <a:prstGeom prst="rect">
              <a:avLst/>
            </a:prstGeom>
          </p:spPr>
          <p:txBody>
            <a:bodyPr anchor="ctr" rtlCol="false" tIns="71438" lIns="71438" bIns="71438" rIns="71438"/>
            <a:lstStyle/>
            <a:p>
              <a:pPr algn="ctr">
                <a:lnSpc>
                  <a:spcPts val="2756"/>
                </a:lnSpc>
              </a:pPr>
            </a:p>
          </p:txBody>
        </p:sp>
      </p:grpSp>
      <p:grpSp>
        <p:nvGrpSpPr>
          <p:cNvPr name="Group 11" id="11"/>
          <p:cNvGrpSpPr/>
          <p:nvPr/>
        </p:nvGrpSpPr>
        <p:grpSpPr>
          <a:xfrm rot="0">
            <a:off x="9284080" y="7053863"/>
            <a:ext cx="1622297" cy="1622297"/>
            <a:chOff x="0" y="0"/>
            <a:chExt cx="812800" cy="812800"/>
          </a:xfrm>
        </p:grpSpPr>
        <p:sp>
          <p:nvSpPr>
            <p:cNvPr name="Freeform 12" id="1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8AEB6"/>
            </a:solidFill>
            <a:ln cap="sq">
              <a:noFill/>
              <a:prstDash val="solid"/>
              <a:miter/>
            </a:ln>
          </p:spPr>
        </p:sp>
        <p:sp>
          <p:nvSpPr>
            <p:cNvPr name="TextBox 13" id="13"/>
            <p:cNvSpPr txBox="true"/>
            <p:nvPr/>
          </p:nvSpPr>
          <p:spPr>
            <a:xfrm>
              <a:off x="76200" y="38100"/>
              <a:ext cx="660400" cy="698500"/>
            </a:xfrm>
            <a:prstGeom prst="rect">
              <a:avLst/>
            </a:prstGeom>
          </p:spPr>
          <p:txBody>
            <a:bodyPr anchor="ctr" rtlCol="false" tIns="71438" lIns="71438" bIns="71438" rIns="71438"/>
            <a:lstStyle/>
            <a:p>
              <a:pPr algn="ctr">
                <a:lnSpc>
                  <a:spcPts val="2756"/>
                </a:lnSpc>
              </a:pPr>
            </a:p>
          </p:txBody>
        </p:sp>
      </p:grpSp>
      <p:grpSp>
        <p:nvGrpSpPr>
          <p:cNvPr name="Group 14" id="14"/>
          <p:cNvGrpSpPr/>
          <p:nvPr/>
        </p:nvGrpSpPr>
        <p:grpSpPr>
          <a:xfrm rot="0">
            <a:off x="6642608" y="7053863"/>
            <a:ext cx="1622297" cy="1622297"/>
            <a:chOff x="0" y="0"/>
            <a:chExt cx="812800" cy="812800"/>
          </a:xfrm>
        </p:grpSpPr>
        <p:sp>
          <p:nvSpPr>
            <p:cNvPr name="Freeform 15" id="1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46671"/>
            </a:solidFill>
            <a:ln cap="sq">
              <a:noFill/>
              <a:prstDash val="solid"/>
              <a:miter/>
            </a:ln>
          </p:spPr>
        </p:sp>
        <p:sp>
          <p:nvSpPr>
            <p:cNvPr name="TextBox 16" id="16"/>
            <p:cNvSpPr txBox="true"/>
            <p:nvPr/>
          </p:nvSpPr>
          <p:spPr>
            <a:xfrm>
              <a:off x="76200" y="38100"/>
              <a:ext cx="660400" cy="698500"/>
            </a:xfrm>
            <a:prstGeom prst="rect">
              <a:avLst/>
            </a:prstGeom>
          </p:spPr>
          <p:txBody>
            <a:bodyPr anchor="ctr" rtlCol="false" tIns="71438" lIns="71438" bIns="71438" rIns="71438"/>
            <a:lstStyle/>
            <a:p>
              <a:pPr algn="ctr">
                <a:lnSpc>
                  <a:spcPts val="2756"/>
                </a:lnSpc>
              </a:pPr>
            </a:p>
          </p:txBody>
        </p:sp>
      </p:grpSp>
      <p:grpSp>
        <p:nvGrpSpPr>
          <p:cNvPr name="Group 17" id="17"/>
          <p:cNvGrpSpPr/>
          <p:nvPr/>
        </p:nvGrpSpPr>
        <p:grpSpPr>
          <a:xfrm rot="5471797">
            <a:off x="8536368" y="4548299"/>
            <a:ext cx="476250" cy="416719"/>
            <a:chOff x="0" y="0"/>
            <a:chExt cx="812800" cy="711200"/>
          </a:xfrm>
        </p:grpSpPr>
        <p:sp>
          <p:nvSpPr>
            <p:cNvPr name="Freeform 18" id="18"/>
            <p:cNvSpPr/>
            <p:nvPr/>
          </p:nvSpPr>
          <p:spPr>
            <a:xfrm flipH="false" flipV="false" rot="0">
              <a:off x="68223" y="94337"/>
              <a:ext cx="676354" cy="616863"/>
            </a:xfrm>
            <a:custGeom>
              <a:avLst/>
              <a:gdLst/>
              <a:ahLst/>
              <a:cxnLst/>
              <a:rect r="r" b="b" t="t" l="l"/>
              <a:pathLst>
                <a:path h="616863" w="676354">
                  <a:moveTo>
                    <a:pt x="418829" y="46805"/>
                  </a:moveTo>
                  <a:lnTo>
                    <a:pt x="663925" y="475721"/>
                  </a:lnTo>
                  <a:cubicBezTo>
                    <a:pt x="680609" y="504919"/>
                    <a:pt x="680489" y="540791"/>
                    <a:pt x="663610" y="569876"/>
                  </a:cubicBezTo>
                  <a:cubicBezTo>
                    <a:pt x="646731" y="598962"/>
                    <a:pt x="615645" y="616863"/>
                    <a:pt x="582017" y="616863"/>
                  </a:cubicBezTo>
                  <a:lnTo>
                    <a:pt x="94337" y="616863"/>
                  </a:lnTo>
                  <a:cubicBezTo>
                    <a:pt x="60709" y="616863"/>
                    <a:pt x="29623" y="598962"/>
                    <a:pt x="12744" y="569876"/>
                  </a:cubicBezTo>
                  <a:cubicBezTo>
                    <a:pt x="-4135" y="540791"/>
                    <a:pt x="-4255" y="504919"/>
                    <a:pt x="12429" y="475721"/>
                  </a:cubicBezTo>
                  <a:lnTo>
                    <a:pt x="257525" y="46805"/>
                  </a:lnTo>
                  <a:cubicBezTo>
                    <a:pt x="274063" y="17862"/>
                    <a:pt x="304842" y="0"/>
                    <a:pt x="338177" y="0"/>
                  </a:cubicBezTo>
                  <a:cubicBezTo>
                    <a:pt x="371512" y="0"/>
                    <a:pt x="402291" y="17862"/>
                    <a:pt x="418829" y="46805"/>
                  </a:cubicBezTo>
                  <a:close/>
                </a:path>
              </a:pathLst>
            </a:custGeom>
            <a:solidFill>
              <a:srgbClr val="9366E4"/>
            </a:solidFill>
          </p:spPr>
        </p:sp>
        <p:sp>
          <p:nvSpPr>
            <p:cNvPr name="TextBox 19" id="19"/>
            <p:cNvSpPr txBox="true"/>
            <p:nvPr/>
          </p:nvSpPr>
          <p:spPr>
            <a:xfrm>
              <a:off x="127000" y="292100"/>
              <a:ext cx="558800" cy="368300"/>
            </a:xfrm>
            <a:prstGeom prst="rect">
              <a:avLst/>
            </a:prstGeom>
          </p:spPr>
          <p:txBody>
            <a:bodyPr anchor="ctr" rtlCol="false" tIns="50800" lIns="50800" bIns="50800" rIns="50800"/>
            <a:lstStyle/>
            <a:p>
              <a:pPr algn="ctr">
                <a:lnSpc>
                  <a:spcPts val="2756"/>
                </a:lnSpc>
              </a:pPr>
            </a:p>
          </p:txBody>
        </p:sp>
      </p:grpSp>
      <p:grpSp>
        <p:nvGrpSpPr>
          <p:cNvPr name="Group 20" id="20"/>
          <p:cNvGrpSpPr/>
          <p:nvPr/>
        </p:nvGrpSpPr>
        <p:grpSpPr>
          <a:xfrm rot="-10800000">
            <a:off x="10396206" y="6449721"/>
            <a:ext cx="476250" cy="416719"/>
            <a:chOff x="0" y="0"/>
            <a:chExt cx="812800" cy="711200"/>
          </a:xfrm>
        </p:grpSpPr>
        <p:sp>
          <p:nvSpPr>
            <p:cNvPr name="Freeform 21" id="21"/>
            <p:cNvSpPr/>
            <p:nvPr/>
          </p:nvSpPr>
          <p:spPr>
            <a:xfrm flipH="false" flipV="false" rot="0">
              <a:off x="68223" y="94337"/>
              <a:ext cx="676354" cy="616863"/>
            </a:xfrm>
            <a:custGeom>
              <a:avLst/>
              <a:gdLst/>
              <a:ahLst/>
              <a:cxnLst/>
              <a:rect r="r" b="b" t="t" l="l"/>
              <a:pathLst>
                <a:path h="616863" w="676354">
                  <a:moveTo>
                    <a:pt x="418829" y="46805"/>
                  </a:moveTo>
                  <a:lnTo>
                    <a:pt x="663925" y="475721"/>
                  </a:lnTo>
                  <a:cubicBezTo>
                    <a:pt x="680609" y="504919"/>
                    <a:pt x="680489" y="540791"/>
                    <a:pt x="663610" y="569876"/>
                  </a:cubicBezTo>
                  <a:cubicBezTo>
                    <a:pt x="646731" y="598962"/>
                    <a:pt x="615645" y="616863"/>
                    <a:pt x="582017" y="616863"/>
                  </a:cubicBezTo>
                  <a:lnTo>
                    <a:pt x="94337" y="616863"/>
                  </a:lnTo>
                  <a:cubicBezTo>
                    <a:pt x="60709" y="616863"/>
                    <a:pt x="29623" y="598962"/>
                    <a:pt x="12744" y="569876"/>
                  </a:cubicBezTo>
                  <a:cubicBezTo>
                    <a:pt x="-4135" y="540791"/>
                    <a:pt x="-4255" y="504919"/>
                    <a:pt x="12429" y="475721"/>
                  </a:cubicBezTo>
                  <a:lnTo>
                    <a:pt x="257525" y="46805"/>
                  </a:lnTo>
                  <a:cubicBezTo>
                    <a:pt x="274063" y="17862"/>
                    <a:pt x="304842" y="0"/>
                    <a:pt x="338177" y="0"/>
                  </a:cubicBezTo>
                  <a:cubicBezTo>
                    <a:pt x="371512" y="0"/>
                    <a:pt x="402291" y="17862"/>
                    <a:pt x="418829" y="46805"/>
                  </a:cubicBezTo>
                  <a:close/>
                </a:path>
              </a:pathLst>
            </a:custGeom>
            <a:solidFill>
              <a:srgbClr val="DDA707"/>
            </a:solidFill>
          </p:spPr>
        </p:sp>
        <p:sp>
          <p:nvSpPr>
            <p:cNvPr name="TextBox 22" id="22"/>
            <p:cNvSpPr txBox="true"/>
            <p:nvPr/>
          </p:nvSpPr>
          <p:spPr>
            <a:xfrm>
              <a:off x="127000" y="292100"/>
              <a:ext cx="558800" cy="368300"/>
            </a:xfrm>
            <a:prstGeom prst="rect">
              <a:avLst/>
            </a:prstGeom>
          </p:spPr>
          <p:txBody>
            <a:bodyPr anchor="ctr" rtlCol="false" tIns="50800" lIns="50800" bIns="50800" rIns="50800"/>
            <a:lstStyle/>
            <a:p>
              <a:pPr algn="ctr">
                <a:lnSpc>
                  <a:spcPts val="2756"/>
                </a:lnSpc>
              </a:pPr>
            </a:p>
          </p:txBody>
        </p:sp>
      </p:grpSp>
      <p:grpSp>
        <p:nvGrpSpPr>
          <p:cNvPr name="Group 23" id="23"/>
          <p:cNvGrpSpPr/>
          <p:nvPr/>
        </p:nvGrpSpPr>
        <p:grpSpPr>
          <a:xfrm rot="0">
            <a:off x="6555060" y="6449721"/>
            <a:ext cx="476250" cy="416719"/>
            <a:chOff x="0" y="0"/>
            <a:chExt cx="812800" cy="711200"/>
          </a:xfrm>
        </p:grpSpPr>
        <p:sp>
          <p:nvSpPr>
            <p:cNvPr name="Freeform 24" id="24"/>
            <p:cNvSpPr/>
            <p:nvPr/>
          </p:nvSpPr>
          <p:spPr>
            <a:xfrm flipH="false" flipV="false" rot="0">
              <a:off x="68223" y="94337"/>
              <a:ext cx="676354" cy="616863"/>
            </a:xfrm>
            <a:custGeom>
              <a:avLst/>
              <a:gdLst/>
              <a:ahLst/>
              <a:cxnLst/>
              <a:rect r="r" b="b" t="t" l="l"/>
              <a:pathLst>
                <a:path h="616863" w="676354">
                  <a:moveTo>
                    <a:pt x="418829" y="46805"/>
                  </a:moveTo>
                  <a:lnTo>
                    <a:pt x="663925" y="475721"/>
                  </a:lnTo>
                  <a:cubicBezTo>
                    <a:pt x="680609" y="504919"/>
                    <a:pt x="680489" y="540791"/>
                    <a:pt x="663610" y="569876"/>
                  </a:cubicBezTo>
                  <a:cubicBezTo>
                    <a:pt x="646731" y="598962"/>
                    <a:pt x="615645" y="616863"/>
                    <a:pt x="582017" y="616863"/>
                  </a:cubicBezTo>
                  <a:lnTo>
                    <a:pt x="94337" y="616863"/>
                  </a:lnTo>
                  <a:cubicBezTo>
                    <a:pt x="60709" y="616863"/>
                    <a:pt x="29623" y="598962"/>
                    <a:pt x="12744" y="569876"/>
                  </a:cubicBezTo>
                  <a:cubicBezTo>
                    <a:pt x="-4135" y="540791"/>
                    <a:pt x="-4255" y="504919"/>
                    <a:pt x="12429" y="475721"/>
                  </a:cubicBezTo>
                  <a:lnTo>
                    <a:pt x="257525" y="46805"/>
                  </a:lnTo>
                  <a:cubicBezTo>
                    <a:pt x="274063" y="17862"/>
                    <a:pt x="304842" y="0"/>
                    <a:pt x="338177" y="0"/>
                  </a:cubicBezTo>
                  <a:cubicBezTo>
                    <a:pt x="371512" y="0"/>
                    <a:pt x="402291" y="17862"/>
                    <a:pt x="418829" y="46805"/>
                  </a:cubicBezTo>
                  <a:close/>
                </a:path>
              </a:pathLst>
            </a:custGeom>
            <a:solidFill>
              <a:srgbClr val="E46671"/>
            </a:solidFill>
          </p:spPr>
        </p:sp>
        <p:sp>
          <p:nvSpPr>
            <p:cNvPr name="TextBox 25" id="25"/>
            <p:cNvSpPr txBox="true"/>
            <p:nvPr/>
          </p:nvSpPr>
          <p:spPr>
            <a:xfrm>
              <a:off x="127000" y="292100"/>
              <a:ext cx="558800" cy="368300"/>
            </a:xfrm>
            <a:prstGeom prst="rect">
              <a:avLst/>
            </a:prstGeom>
          </p:spPr>
          <p:txBody>
            <a:bodyPr anchor="ctr" rtlCol="false" tIns="50800" lIns="50800" bIns="50800" rIns="50800"/>
            <a:lstStyle/>
            <a:p>
              <a:pPr algn="ctr">
                <a:lnSpc>
                  <a:spcPts val="2756"/>
                </a:lnSpc>
              </a:pPr>
            </a:p>
          </p:txBody>
        </p:sp>
      </p:grpSp>
      <p:grpSp>
        <p:nvGrpSpPr>
          <p:cNvPr name="Group 26" id="26"/>
          <p:cNvGrpSpPr/>
          <p:nvPr/>
        </p:nvGrpSpPr>
        <p:grpSpPr>
          <a:xfrm rot="-5400000">
            <a:off x="8531440" y="8340495"/>
            <a:ext cx="476250" cy="416719"/>
            <a:chOff x="0" y="0"/>
            <a:chExt cx="812800" cy="711200"/>
          </a:xfrm>
        </p:grpSpPr>
        <p:sp>
          <p:nvSpPr>
            <p:cNvPr name="Freeform 27" id="27"/>
            <p:cNvSpPr/>
            <p:nvPr/>
          </p:nvSpPr>
          <p:spPr>
            <a:xfrm flipH="false" flipV="false" rot="0">
              <a:off x="68223" y="94337"/>
              <a:ext cx="676354" cy="616863"/>
            </a:xfrm>
            <a:custGeom>
              <a:avLst/>
              <a:gdLst/>
              <a:ahLst/>
              <a:cxnLst/>
              <a:rect r="r" b="b" t="t" l="l"/>
              <a:pathLst>
                <a:path h="616863" w="676354">
                  <a:moveTo>
                    <a:pt x="418829" y="46805"/>
                  </a:moveTo>
                  <a:lnTo>
                    <a:pt x="663925" y="475721"/>
                  </a:lnTo>
                  <a:cubicBezTo>
                    <a:pt x="680609" y="504919"/>
                    <a:pt x="680489" y="540791"/>
                    <a:pt x="663610" y="569876"/>
                  </a:cubicBezTo>
                  <a:cubicBezTo>
                    <a:pt x="646731" y="598962"/>
                    <a:pt x="615645" y="616863"/>
                    <a:pt x="582017" y="616863"/>
                  </a:cubicBezTo>
                  <a:lnTo>
                    <a:pt x="94337" y="616863"/>
                  </a:lnTo>
                  <a:cubicBezTo>
                    <a:pt x="60709" y="616863"/>
                    <a:pt x="29623" y="598962"/>
                    <a:pt x="12744" y="569876"/>
                  </a:cubicBezTo>
                  <a:cubicBezTo>
                    <a:pt x="-4135" y="540791"/>
                    <a:pt x="-4255" y="504919"/>
                    <a:pt x="12429" y="475721"/>
                  </a:cubicBezTo>
                  <a:lnTo>
                    <a:pt x="257525" y="46805"/>
                  </a:lnTo>
                  <a:cubicBezTo>
                    <a:pt x="274063" y="17862"/>
                    <a:pt x="304842" y="0"/>
                    <a:pt x="338177" y="0"/>
                  </a:cubicBezTo>
                  <a:cubicBezTo>
                    <a:pt x="371512" y="0"/>
                    <a:pt x="402291" y="17862"/>
                    <a:pt x="418829" y="46805"/>
                  </a:cubicBezTo>
                  <a:close/>
                </a:path>
              </a:pathLst>
            </a:custGeom>
            <a:solidFill>
              <a:srgbClr val="38AEB6"/>
            </a:solidFill>
          </p:spPr>
        </p:sp>
        <p:sp>
          <p:nvSpPr>
            <p:cNvPr name="TextBox 28" id="28"/>
            <p:cNvSpPr txBox="true"/>
            <p:nvPr/>
          </p:nvSpPr>
          <p:spPr>
            <a:xfrm>
              <a:off x="127000" y="292100"/>
              <a:ext cx="558800" cy="368300"/>
            </a:xfrm>
            <a:prstGeom prst="rect">
              <a:avLst/>
            </a:prstGeom>
          </p:spPr>
          <p:txBody>
            <a:bodyPr anchor="ctr" rtlCol="false" tIns="50800" lIns="50800" bIns="50800" rIns="50800"/>
            <a:lstStyle/>
            <a:p>
              <a:pPr algn="ctr">
                <a:lnSpc>
                  <a:spcPts val="2756"/>
                </a:lnSpc>
              </a:pPr>
            </a:p>
          </p:txBody>
        </p:sp>
      </p:grpSp>
      <p:sp>
        <p:nvSpPr>
          <p:cNvPr name="TextBox 29" id="29"/>
          <p:cNvSpPr txBox="true"/>
          <p:nvPr/>
        </p:nvSpPr>
        <p:spPr>
          <a:xfrm rot="0">
            <a:off x="1234124" y="4773648"/>
            <a:ext cx="4907786" cy="1416050"/>
          </a:xfrm>
          <a:prstGeom prst="rect">
            <a:avLst/>
          </a:prstGeom>
        </p:spPr>
        <p:txBody>
          <a:bodyPr anchor="t" rtlCol="false" tIns="0" lIns="0" bIns="0" rIns="0">
            <a:spAutoFit/>
          </a:bodyPr>
          <a:lstStyle/>
          <a:p>
            <a:pPr algn="l" marL="0" indent="0" lvl="0">
              <a:lnSpc>
                <a:spcPts val="2799"/>
              </a:lnSpc>
              <a:spcBef>
                <a:spcPct val="0"/>
              </a:spcBef>
            </a:pPr>
            <a:r>
              <a:rPr lang="en-US" sz="1999">
                <a:solidFill>
                  <a:srgbClr val="000000"/>
                </a:solidFill>
                <a:latin typeface="Poppins"/>
                <a:ea typeface="Poppins"/>
                <a:cs typeface="Poppins"/>
                <a:sym typeface="Poppins"/>
              </a:rPr>
              <a:t>The NHS Leadership Acad</a:t>
            </a:r>
            <a:r>
              <a:rPr lang="en-US" sz="1999">
                <a:solidFill>
                  <a:srgbClr val="000000"/>
                </a:solidFill>
                <a:latin typeface="Poppins"/>
                <a:ea typeface="Poppins"/>
                <a:cs typeface="Poppins"/>
                <a:sym typeface="Poppins"/>
              </a:rPr>
              <a:t>emy, established in 2012, has reached only a small fraction of the NHS's ~80,000 managers and clinical leaders</a:t>
            </a:r>
          </a:p>
        </p:txBody>
      </p:sp>
      <p:sp>
        <p:nvSpPr>
          <p:cNvPr name="TextBox 30" id="30"/>
          <p:cNvSpPr txBox="true"/>
          <p:nvPr/>
        </p:nvSpPr>
        <p:spPr>
          <a:xfrm rot="0">
            <a:off x="11620011" y="4582851"/>
            <a:ext cx="5211890" cy="1768475"/>
          </a:xfrm>
          <a:prstGeom prst="rect">
            <a:avLst/>
          </a:prstGeom>
        </p:spPr>
        <p:txBody>
          <a:bodyPr anchor="t" rtlCol="false" tIns="0" lIns="0" bIns="0" rIns="0">
            <a:spAutoFit/>
          </a:bodyPr>
          <a:lstStyle/>
          <a:p>
            <a:pPr algn="l" marL="0" indent="0" lvl="0">
              <a:lnSpc>
                <a:spcPts val="2799"/>
              </a:lnSpc>
              <a:spcBef>
                <a:spcPct val="0"/>
              </a:spcBef>
            </a:pPr>
            <a:r>
              <a:rPr lang="en-US" sz="1999">
                <a:solidFill>
                  <a:srgbClr val="000000"/>
                </a:solidFill>
                <a:latin typeface="Poppins"/>
                <a:ea typeface="Poppins"/>
                <a:cs typeface="Poppins"/>
                <a:sym typeface="Poppins"/>
              </a:rPr>
              <a:t>The Mary Seacole Programme and Elizabeth Garret Anderson Programm</a:t>
            </a:r>
            <a:r>
              <a:rPr lang="en-US" sz="1999">
                <a:solidFill>
                  <a:srgbClr val="000000"/>
                </a:solidFill>
                <a:latin typeface="Poppins"/>
                <a:ea typeface="Poppins"/>
                <a:cs typeface="Poppins"/>
                <a:sym typeface="Poppins"/>
              </a:rPr>
              <a:t>e reach thousands annually, but penetration at ward and department level remains inadequate</a:t>
            </a:r>
          </a:p>
        </p:txBody>
      </p:sp>
      <p:sp>
        <p:nvSpPr>
          <p:cNvPr name="TextBox 31" id="31"/>
          <p:cNvSpPr txBox="true"/>
          <p:nvPr/>
        </p:nvSpPr>
        <p:spPr>
          <a:xfrm rot="0">
            <a:off x="1223692" y="7506243"/>
            <a:ext cx="5114116" cy="1768475"/>
          </a:xfrm>
          <a:prstGeom prst="rect">
            <a:avLst/>
          </a:prstGeom>
        </p:spPr>
        <p:txBody>
          <a:bodyPr anchor="t" rtlCol="false" tIns="0" lIns="0" bIns="0" rIns="0">
            <a:spAutoFit/>
          </a:bodyPr>
          <a:lstStyle/>
          <a:p>
            <a:pPr algn="l" marL="0" indent="0" lvl="0">
              <a:lnSpc>
                <a:spcPts val="2799"/>
              </a:lnSpc>
              <a:spcBef>
                <a:spcPct val="0"/>
              </a:spcBef>
            </a:pPr>
            <a:r>
              <a:rPr lang="en-US" sz="1999">
                <a:solidFill>
                  <a:srgbClr val="000000"/>
                </a:solidFill>
                <a:latin typeface="Poppins"/>
                <a:ea typeface="Poppins"/>
                <a:cs typeface="Poppins"/>
                <a:sym typeface="Poppins"/>
              </a:rPr>
              <a:t>Clinical professionals dominate NHS leadership — yet receive minimal formal management or leadership development before stepping into executive roles (Kline, 2022)</a:t>
            </a:r>
          </a:p>
        </p:txBody>
      </p:sp>
      <p:sp>
        <p:nvSpPr>
          <p:cNvPr name="TextBox 32" id="32"/>
          <p:cNvSpPr txBox="true"/>
          <p:nvPr/>
        </p:nvSpPr>
        <p:spPr>
          <a:xfrm rot="0">
            <a:off x="11383246" y="7330031"/>
            <a:ext cx="5572748" cy="2120900"/>
          </a:xfrm>
          <a:prstGeom prst="rect">
            <a:avLst/>
          </a:prstGeom>
        </p:spPr>
        <p:txBody>
          <a:bodyPr anchor="t" rtlCol="false" tIns="0" lIns="0" bIns="0" rIns="0">
            <a:spAutoFit/>
          </a:bodyPr>
          <a:lstStyle/>
          <a:p>
            <a:pPr algn="l" marL="0" indent="0" lvl="0">
              <a:lnSpc>
                <a:spcPts val="2799"/>
              </a:lnSpc>
              <a:spcBef>
                <a:spcPct val="0"/>
              </a:spcBef>
            </a:pPr>
            <a:r>
              <a:rPr lang="en-US" sz="1999">
                <a:solidFill>
                  <a:srgbClr val="000000"/>
                </a:solidFill>
                <a:latin typeface="Poppins"/>
                <a:ea typeface="Poppins"/>
                <a:cs typeface="Poppins"/>
                <a:sym typeface="Poppins"/>
              </a:rPr>
              <a:t>Succession planning is poorly integrated with leadership T&amp;D.</a:t>
            </a:r>
          </a:p>
          <a:p>
            <a:pPr algn="l" marL="0" indent="0" lvl="0">
              <a:lnSpc>
                <a:spcPts val="2799"/>
              </a:lnSpc>
              <a:spcBef>
                <a:spcPct val="0"/>
              </a:spcBef>
            </a:pPr>
            <a:r>
              <a:rPr lang="en-US" sz="1999">
                <a:solidFill>
                  <a:srgbClr val="000000"/>
                </a:solidFill>
                <a:latin typeface="Poppins"/>
                <a:ea typeface="Poppins"/>
                <a:cs typeface="Poppins"/>
                <a:sym typeface="Poppins"/>
              </a:rPr>
              <a:t>NHS regularly promotes from within without structured development pathways, creating the "accidental manager" problem (Storey and Holti, 2013).</a:t>
            </a:r>
          </a:p>
        </p:txBody>
      </p:sp>
      <p:sp>
        <p:nvSpPr>
          <p:cNvPr name="TextBox 33" id="33"/>
          <p:cNvSpPr txBox="true"/>
          <p:nvPr/>
        </p:nvSpPr>
        <p:spPr>
          <a:xfrm rot="0">
            <a:off x="7031310" y="5073317"/>
            <a:ext cx="759319" cy="671195"/>
          </a:xfrm>
          <a:prstGeom prst="rect">
            <a:avLst/>
          </a:prstGeom>
        </p:spPr>
        <p:txBody>
          <a:bodyPr anchor="t" rtlCol="false" tIns="0" lIns="0" bIns="0" rIns="0">
            <a:spAutoFit/>
          </a:bodyPr>
          <a:lstStyle/>
          <a:p>
            <a:pPr algn="ctr" marL="0" indent="0" lvl="1">
              <a:lnSpc>
                <a:spcPts val="5529"/>
              </a:lnSpc>
            </a:pPr>
            <a:r>
              <a:rPr lang="en-US" b="true" sz="3949" spc="165">
                <a:solidFill>
                  <a:srgbClr val="FFFFFF"/>
                </a:solidFill>
                <a:latin typeface="Montserrat Ultra-Bold"/>
                <a:ea typeface="Montserrat Ultra-Bold"/>
                <a:cs typeface="Montserrat Ultra-Bold"/>
                <a:sym typeface="Montserrat Ultra-Bold"/>
              </a:rPr>
              <a:t>01</a:t>
            </a:r>
          </a:p>
        </p:txBody>
      </p:sp>
      <p:sp>
        <p:nvSpPr>
          <p:cNvPr name="TextBox 34" id="34"/>
          <p:cNvSpPr txBox="true"/>
          <p:nvPr/>
        </p:nvSpPr>
        <p:spPr>
          <a:xfrm rot="0">
            <a:off x="7031310" y="7487193"/>
            <a:ext cx="759319" cy="671195"/>
          </a:xfrm>
          <a:prstGeom prst="rect">
            <a:avLst/>
          </a:prstGeom>
        </p:spPr>
        <p:txBody>
          <a:bodyPr anchor="t" rtlCol="false" tIns="0" lIns="0" bIns="0" rIns="0">
            <a:spAutoFit/>
          </a:bodyPr>
          <a:lstStyle/>
          <a:p>
            <a:pPr algn="ctr" marL="0" indent="0" lvl="1">
              <a:lnSpc>
                <a:spcPts val="5529"/>
              </a:lnSpc>
            </a:pPr>
            <a:r>
              <a:rPr lang="en-US" b="true" sz="3949" spc="165">
                <a:solidFill>
                  <a:srgbClr val="FFFFFF"/>
                </a:solidFill>
                <a:latin typeface="Montserrat Ultra-Bold"/>
                <a:ea typeface="Montserrat Ultra-Bold"/>
                <a:cs typeface="Montserrat Ultra-Bold"/>
                <a:sym typeface="Montserrat Ultra-Bold"/>
              </a:rPr>
              <a:t>03</a:t>
            </a:r>
          </a:p>
        </p:txBody>
      </p:sp>
      <p:sp>
        <p:nvSpPr>
          <p:cNvPr name="TextBox 35" id="35"/>
          <p:cNvSpPr txBox="true"/>
          <p:nvPr/>
        </p:nvSpPr>
        <p:spPr>
          <a:xfrm rot="0">
            <a:off x="9760330" y="5073317"/>
            <a:ext cx="759319" cy="671195"/>
          </a:xfrm>
          <a:prstGeom prst="rect">
            <a:avLst/>
          </a:prstGeom>
        </p:spPr>
        <p:txBody>
          <a:bodyPr anchor="t" rtlCol="false" tIns="0" lIns="0" bIns="0" rIns="0">
            <a:spAutoFit/>
          </a:bodyPr>
          <a:lstStyle/>
          <a:p>
            <a:pPr algn="ctr" marL="0" indent="0" lvl="1">
              <a:lnSpc>
                <a:spcPts val="5529"/>
              </a:lnSpc>
            </a:pPr>
            <a:r>
              <a:rPr lang="en-US" b="true" sz="3949" spc="165">
                <a:solidFill>
                  <a:srgbClr val="FFFFFF"/>
                </a:solidFill>
                <a:latin typeface="Montserrat Ultra-Bold"/>
                <a:ea typeface="Montserrat Ultra-Bold"/>
                <a:cs typeface="Montserrat Ultra-Bold"/>
                <a:sym typeface="Montserrat Ultra-Bold"/>
              </a:rPr>
              <a:t>02</a:t>
            </a:r>
          </a:p>
        </p:txBody>
      </p:sp>
      <p:sp>
        <p:nvSpPr>
          <p:cNvPr name="TextBox 36" id="36"/>
          <p:cNvSpPr txBox="true"/>
          <p:nvPr/>
        </p:nvSpPr>
        <p:spPr>
          <a:xfrm rot="0">
            <a:off x="9760330" y="7487193"/>
            <a:ext cx="759319" cy="671195"/>
          </a:xfrm>
          <a:prstGeom prst="rect">
            <a:avLst/>
          </a:prstGeom>
        </p:spPr>
        <p:txBody>
          <a:bodyPr anchor="t" rtlCol="false" tIns="0" lIns="0" bIns="0" rIns="0">
            <a:spAutoFit/>
          </a:bodyPr>
          <a:lstStyle/>
          <a:p>
            <a:pPr algn="ctr" marL="0" indent="0" lvl="1">
              <a:lnSpc>
                <a:spcPts val="5529"/>
              </a:lnSpc>
            </a:pPr>
            <a:r>
              <a:rPr lang="en-US" b="true" sz="3949" spc="165">
                <a:solidFill>
                  <a:srgbClr val="FFFFFF"/>
                </a:solidFill>
                <a:latin typeface="Montserrat Ultra-Bold"/>
                <a:ea typeface="Montserrat Ultra-Bold"/>
                <a:cs typeface="Montserrat Ultra-Bold"/>
                <a:sym typeface="Montserrat Ultra-Bold"/>
              </a:rPr>
              <a:t>04</a:t>
            </a:r>
          </a:p>
        </p:txBody>
      </p:sp>
      <p:sp>
        <p:nvSpPr>
          <p:cNvPr name="TextBox 37" id="37"/>
          <p:cNvSpPr txBox="true"/>
          <p:nvPr/>
        </p:nvSpPr>
        <p:spPr>
          <a:xfrm rot="0">
            <a:off x="5024093" y="755332"/>
            <a:ext cx="8239814" cy="613410"/>
          </a:xfrm>
          <a:prstGeom prst="rect">
            <a:avLst/>
          </a:prstGeom>
        </p:spPr>
        <p:txBody>
          <a:bodyPr anchor="t" rtlCol="false" tIns="0" lIns="0" bIns="0" rIns="0">
            <a:spAutoFit/>
          </a:bodyPr>
          <a:lstStyle/>
          <a:p>
            <a:pPr algn="ctr" marL="0" indent="0" lvl="0">
              <a:lnSpc>
                <a:spcPts val="4770"/>
              </a:lnSpc>
            </a:pPr>
            <a:r>
              <a:rPr lang="en-US" b="true" sz="4500">
                <a:solidFill>
                  <a:srgbClr val="1C1C1A"/>
                </a:solidFill>
                <a:latin typeface="Montserrat Ultra-Bold"/>
                <a:ea typeface="Montserrat Ultra-Bold"/>
                <a:cs typeface="Montserrat Ultra-Bold"/>
                <a:sym typeface="Montserrat Ultra-Bold"/>
              </a:rPr>
              <a:t>4 Leadership Failures</a:t>
            </a:r>
          </a:p>
        </p:txBody>
      </p:sp>
      <p:sp>
        <p:nvSpPr>
          <p:cNvPr name="TextBox 38" id="38"/>
          <p:cNvSpPr txBox="true"/>
          <p:nvPr/>
        </p:nvSpPr>
        <p:spPr>
          <a:xfrm rot="0">
            <a:off x="2742720" y="1685890"/>
            <a:ext cx="12802560" cy="1552575"/>
          </a:xfrm>
          <a:prstGeom prst="rect">
            <a:avLst/>
          </a:prstGeom>
        </p:spPr>
        <p:txBody>
          <a:bodyPr anchor="t" rtlCol="false" tIns="0" lIns="0" bIns="0" rIns="0">
            <a:spAutoFit/>
          </a:bodyPr>
          <a:lstStyle/>
          <a:p>
            <a:pPr algn="ctr">
              <a:lnSpc>
                <a:spcPts val="2400"/>
              </a:lnSpc>
              <a:spcBef>
                <a:spcPct val="0"/>
              </a:spcBef>
            </a:pPr>
            <a:r>
              <a:rPr lang="en-US" sz="2000">
                <a:solidFill>
                  <a:srgbClr val="000000"/>
                </a:solidFill>
                <a:latin typeface="Poppins"/>
                <a:ea typeface="Poppins"/>
                <a:cs typeface="Poppins"/>
                <a:sym typeface="Poppins"/>
              </a:rPr>
              <a:t>Leadership development within the NHS is critical yet chronically underdeveloped </a:t>
            </a:r>
          </a:p>
          <a:p>
            <a:pPr algn="ctr">
              <a:lnSpc>
                <a:spcPts val="2400"/>
              </a:lnSpc>
              <a:spcBef>
                <a:spcPct val="0"/>
              </a:spcBef>
            </a:pPr>
            <a:r>
              <a:rPr lang="en-US" sz="2000">
                <a:solidFill>
                  <a:srgbClr val="000000"/>
                </a:solidFill>
                <a:latin typeface="Poppins"/>
                <a:ea typeface="Poppins"/>
                <a:cs typeface="Poppins"/>
                <a:sym typeface="Poppins"/>
              </a:rPr>
              <a:t>(West et al., 2020; Storey and Holti, 2013). </a:t>
            </a:r>
          </a:p>
          <a:p>
            <a:pPr algn="ctr">
              <a:lnSpc>
                <a:spcPts val="2400"/>
              </a:lnSpc>
              <a:spcBef>
                <a:spcPct val="0"/>
              </a:spcBef>
            </a:pPr>
            <a:r>
              <a:rPr lang="en-US" sz="2000">
                <a:solidFill>
                  <a:srgbClr val="000000"/>
                </a:solidFill>
                <a:latin typeface="Poppins"/>
                <a:ea typeface="Poppins"/>
                <a:cs typeface="Poppins"/>
                <a:sym typeface="Poppins"/>
              </a:rPr>
              <a:t>There is a direct relationship between compassionate leadership and improved patient outcomes, staff well being and innovation. Trusts with higher scores on leadership quality in the NHS Staff Survey consistently outperform on patient satisfaction, CQC ratings and staff retention. West et al. (2020) </a:t>
            </a:r>
          </a:p>
        </p:txBody>
      </p:sp>
      <p:sp>
        <p:nvSpPr>
          <p:cNvPr name="TextBox 39" id="39"/>
          <p:cNvSpPr txBox="true"/>
          <p:nvPr/>
        </p:nvSpPr>
        <p:spPr>
          <a:xfrm rot="0">
            <a:off x="13981352" y="132411"/>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yaxit devchandbhai devani</a:t>
            </a:r>
          </a:p>
          <a:p>
            <a:pPr algn="ctr">
              <a:lnSpc>
                <a:spcPts val="2701"/>
              </a:lnSpc>
              <a:spcBef>
                <a:spcPct val="0"/>
              </a:spcBef>
            </a:pPr>
            <a:r>
              <a:rPr lang="en-US" sz="1800">
                <a:solidFill>
                  <a:srgbClr val="000000"/>
                </a:solidFill>
                <a:latin typeface="Poppins"/>
                <a:ea typeface="Poppins"/>
                <a:cs typeface="Poppins"/>
                <a:sym typeface="Poppins"/>
              </a:rPr>
              <a:t> Student ID: 2532154</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1848A0"/>
        </a:solidFill>
      </p:bgPr>
    </p:bg>
    <p:spTree>
      <p:nvGrpSpPr>
        <p:cNvPr id="1" name=""/>
        <p:cNvGrpSpPr/>
        <p:nvPr/>
      </p:nvGrpSpPr>
      <p:grpSpPr>
        <a:xfrm>
          <a:off x="0" y="0"/>
          <a:ext cx="0" cy="0"/>
          <a:chOff x="0" y="0"/>
          <a:chExt cx="0" cy="0"/>
        </a:xfrm>
      </p:grpSpPr>
      <p:sp>
        <p:nvSpPr>
          <p:cNvPr name="Freeform 2" id="2"/>
          <p:cNvSpPr/>
          <p:nvPr/>
        </p:nvSpPr>
        <p:spPr>
          <a:xfrm flipH="false" flipV="false" rot="0">
            <a:off x="7166761" y="2022691"/>
            <a:ext cx="10480599" cy="6939442"/>
          </a:xfrm>
          <a:custGeom>
            <a:avLst/>
            <a:gdLst/>
            <a:ahLst/>
            <a:cxnLst/>
            <a:rect r="r" b="b" t="t" l="l"/>
            <a:pathLst>
              <a:path h="6939442" w="10480599">
                <a:moveTo>
                  <a:pt x="0" y="0"/>
                </a:moveTo>
                <a:lnTo>
                  <a:pt x="10480600" y="0"/>
                </a:lnTo>
                <a:lnTo>
                  <a:pt x="10480600" y="6939442"/>
                </a:lnTo>
                <a:lnTo>
                  <a:pt x="0" y="693944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0">
            <a:off x="8351905" y="4489196"/>
            <a:ext cx="800100" cy="800100"/>
            <a:chOff x="0" y="0"/>
            <a:chExt cx="812800" cy="812800"/>
          </a:xfrm>
        </p:grpSpPr>
        <p:sp>
          <p:nvSpPr>
            <p:cNvPr name="Freeform 4" id="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4816" t="0" r="-24816" b="0"/>
              </a:stretch>
            </a:blipFill>
          </p:spPr>
        </p:sp>
      </p:grpSp>
      <p:grpSp>
        <p:nvGrpSpPr>
          <p:cNvPr name="Group 5" id="5"/>
          <p:cNvGrpSpPr/>
          <p:nvPr/>
        </p:nvGrpSpPr>
        <p:grpSpPr>
          <a:xfrm rot="0">
            <a:off x="16462217" y="3733978"/>
            <a:ext cx="800100" cy="800100"/>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5187" t="0" r="-25187" b="0"/>
              </a:stretch>
            </a:blipFill>
          </p:spPr>
        </p:sp>
      </p:grpSp>
      <p:grpSp>
        <p:nvGrpSpPr>
          <p:cNvPr name="Group 7" id="7"/>
          <p:cNvGrpSpPr/>
          <p:nvPr/>
        </p:nvGrpSpPr>
        <p:grpSpPr>
          <a:xfrm rot="0">
            <a:off x="10636671" y="7191068"/>
            <a:ext cx="987440" cy="987440"/>
            <a:chOff x="0" y="0"/>
            <a:chExt cx="812800" cy="812800"/>
          </a:xfrm>
        </p:grpSpPr>
        <p:sp>
          <p:nvSpPr>
            <p:cNvPr name="Freeform 8" id="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0" t="0" r="0" b="0"/>
              </a:stretch>
            </a:blipFill>
          </p:spPr>
        </p:sp>
      </p:grpSp>
      <p:grpSp>
        <p:nvGrpSpPr>
          <p:cNvPr name="Group 9" id="9"/>
          <p:cNvGrpSpPr/>
          <p:nvPr/>
        </p:nvGrpSpPr>
        <p:grpSpPr>
          <a:xfrm rot="0">
            <a:off x="14174568" y="7594463"/>
            <a:ext cx="1168089" cy="1168089"/>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7"/>
              <a:stretch>
                <a:fillRect l="-38888" t="0" r="-38888" b="0"/>
              </a:stretch>
            </a:blipFill>
          </p:spPr>
        </p:sp>
      </p:grpSp>
      <p:grpSp>
        <p:nvGrpSpPr>
          <p:cNvPr name="Group 11" id="11"/>
          <p:cNvGrpSpPr/>
          <p:nvPr/>
        </p:nvGrpSpPr>
        <p:grpSpPr>
          <a:xfrm rot="0">
            <a:off x="9468582" y="2604884"/>
            <a:ext cx="800100" cy="800100"/>
            <a:chOff x="0" y="0"/>
            <a:chExt cx="812800" cy="812800"/>
          </a:xfrm>
        </p:grpSpPr>
        <p:sp>
          <p:nvSpPr>
            <p:cNvPr name="Freeform 12" id="1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8"/>
              <a:stretch>
                <a:fillRect l="0" t="-25000" r="0" b="-25000"/>
              </a:stretch>
            </a:blipFill>
          </p:spPr>
        </p:sp>
      </p:grpSp>
      <p:grpSp>
        <p:nvGrpSpPr>
          <p:cNvPr name="Group 13" id="13"/>
          <p:cNvGrpSpPr/>
          <p:nvPr/>
        </p:nvGrpSpPr>
        <p:grpSpPr>
          <a:xfrm rot="0">
            <a:off x="14316807" y="1780130"/>
            <a:ext cx="1161398" cy="1161398"/>
            <a:chOff x="0" y="0"/>
            <a:chExt cx="812800" cy="812800"/>
          </a:xfrm>
        </p:grpSpPr>
        <p:sp>
          <p:nvSpPr>
            <p:cNvPr name="Freeform 14" id="1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4906" t="0" r="-24906" b="0"/>
              </a:stretch>
            </a:blipFill>
          </p:spPr>
        </p:sp>
      </p:grpSp>
      <p:grpSp>
        <p:nvGrpSpPr>
          <p:cNvPr name="Group 15" id="15"/>
          <p:cNvGrpSpPr/>
          <p:nvPr/>
        </p:nvGrpSpPr>
        <p:grpSpPr>
          <a:xfrm rot="0">
            <a:off x="12050379" y="3509961"/>
            <a:ext cx="713364" cy="713364"/>
            <a:chOff x="0" y="0"/>
            <a:chExt cx="812800" cy="812800"/>
          </a:xfrm>
        </p:grpSpPr>
        <p:sp>
          <p:nvSpPr>
            <p:cNvPr name="Freeform 16" id="1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10"/>
              <a:stretch>
                <a:fillRect l="0" t="-25000" r="0" b="-25000"/>
              </a:stretch>
            </a:blipFill>
          </p:spPr>
        </p:sp>
      </p:grpSp>
      <p:grpSp>
        <p:nvGrpSpPr>
          <p:cNvPr name="Group 17" id="17"/>
          <p:cNvGrpSpPr/>
          <p:nvPr/>
        </p:nvGrpSpPr>
        <p:grpSpPr>
          <a:xfrm rot="0">
            <a:off x="14758612" y="5492412"/>
            <a:ext cx="800100" cy="800100"/>
            <a:chOff x="0" y="0"/>
            <a:chExt cx="812800" cy="812800"/>
          </a:xfrm>
        </p:grpSpPr>
        <p:sp>
          <p:nvSpPr>
            <p:cNvPr name="Freeform 18" id="1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11"/>
              <a:stretch>
                <a:fillRect l="0" t="-25000" r="0" b="-25000"/>
              </a:stretch>
            </a:blipFill>
          </p:spPr>
        </p:sp>
      </p:grpSp>
      <p:sp>
        <p:nvSpPr>
          <p:cNvPr name="Freeform 19" id="19"/>
          <p:cNvSpPr/>
          <p:nvPr/>
        </p:nvSpPr>
        <p:spPr>
          <a:xfrm flipH="false" flipV="false" rot="0">
            <a:off x="10950608" y="4902549"/>
            <a:ext cx="2912906" cy="1179727"/>
          </a:xfrm>
          <a:custGeom>
            <a:avLst/>
            <a:gdLst/>
            <a:ahLst/>
            <a:cxnLst/>
            <a:rect r="r" b="b" t="t" l="l"/>
            <a:pathLst>
              <a:path h="1179727" w="2912906">
                <a:moveTo>
                  <a:pt x="0" y="0"/>
                </a:moveTo>
                <a:lnTo>
                  <a:pt x="2912906" y="0"/>
                </a:lnTo>
                <a:lnTo>
                  <a:pt x="2912906" y="1179727"/>
                </a:lnTo>
                <a:lnTo>
                  <a:pt x="0" y="1179727"/>
                </a:lnTo>
                <a:lnTo>
                  <a:pt x="0" y="0"/>
                </a:lnTo>
                <a:close/>
              </a:path>
            </a:pathLst>
          </a:custGeom>
          <a:blipFill>
            <a:blip r:embed="rId12"/>
            <a:stretch>
              <a:fillRect l="0" t="0" r="0" b="0"/>
            </a:stretch>
          </a:blipFill>
        </p:spPr>
      </p:sp>
      <p:sp>
        <p:nvSpPr>
          <p:cNvPr name="TextBox 20" id="20"/>
          <p:cNvSpPr txBox="true"/>
          <p:nvPr/>
        </p:nvSpPr>
        <p:spPr>
          <a:xfrm rot="0">
            <a:off x="1028700" y="2638488"/>
            <a:ext cx="7008880" cy="2817495"/>
          </a:xfrm>
          <a:prstGeom prst="rect">
            <a:avLst/>
          </a:prstGeom>
        </p:spPr>
        <p:txBody>
          <a:bodyPr anchor="t" rtlCol="false" tIns="0" lIns="0" bIns="0" rIns="0">
            <a:spAutoFit/>
          </a:bodyPr>
          <a:lstStyle/>
          <a:p>
            <a:pPr algn="l" marL="0" indent="0" lvl="0">
              <a:lnSpc>
                <a:spcPts val="7260"/>
              </a:lnSpc>
              <a:spcBef>
                <a:spcPct val="0"/>
              </a:spcBef>
            </a:pPr>
            <a:r>
              <a:rPr lang="en-US" b="true" sz="6600" spc="-132">
                <a:solidFill>
                  <a:srgbClr val="FAFAFA"/>
                </a:solidFill>
                <a:latin typeface="Poppins Bold"/>
                <a:ea typeface="Poppins Bold"/>
                <a:cs typeface="Poppins Bold"/>
                <a:sym typeface="Poppins Bold"/>
              </a:rPr>
              <a:t>NHS People Plan &amp; Long Term Workforce Plan</a:t>
            </a:r>
          </a:p>
        </p:txBody>
      </p:sp>
      <p:sp>
        <p:nvSpPr>
          <p:cNvPr name="TextBox 21" id="21"/>
          <p:cNvSpPr txBox="true"/>
          <p:nvPr/>
        </p:nvSpPr>
        <p:spPr>
          <a:xfrm rot="0">
            <a:off x="1028700" y="1895538"/>
            <a:ext cx="4390464" cy="733425"/>
          </a:xfrm>
          <a:prstGeom prst="rect">
            <a:avLst/>
          </a:prstGeom>
        </p:spPr>
        <p:txBody>
          <a:bodyPr anchor="t" rtlCol="false" tIns="0" lIns="0" bIns="0" rIns="0">
            <a:spAutoFit/>
          </a:bodyPr>
          <a:lstStyle/>
          <a:p>
            <a:pPr algn="l">
              <a:lnSpc>
                <a:spcPts val="5399"/>
              </a:lnSpc>
              <a:spcBef>
                <a:spcPct val="0"/>
              </a:spcBef>
            </a:pPr>
            <a:r>
              <a:rPr lang="en-US" sz="4499" spc="224">
                <a:solidFill>
                  <a:srgbClr val="000000"/>
                </a:solidFill>
                <a:latin typeface="Vintage Goods"/>
                <a:ea typeface="Vintage Goods"/>
                <a:cs typeface="Vintage Goods"/>
                <a:sym typeface="Vintage Goods"/>
              </a:rPr>
              <a:t>Policy Analysis</a:t>
            </a:r>
          </a:p>
        </p:txBody>
      </p:sp>
      <p:sp>
        <p:nvSpPr>
          <p:cNvPr name="TextBox 22" id="22"/>
          <p:cNvSpPr txBox="true"/>
          <p:nvPr/>
        </p:nvSpPr>
        <p:spPr>
          <a:xfrm rot="0">
            <a:off x="1028700" y="6057609"/>
            <a:ext cx="5146200" cy="3187682"/>
          </a:xfrm>
          <a:prstGeom prst="rect">
            <a:avLst/>
          </a:prstGeom>
        </p:spPr>
        <p:txBody>
          <a:bodyPr anchor="t" rtlCol="false" tIns="0" lIns="0" bIns="0" rIns="0">
            <a:spAutoFit/>
          </a:bodyPr>
          <a:lstStyle/>
          <a:p>
            <a:pPr algn="l">
              <a:lnSpc>
                <a:spcPts val="2800"/>
              </a:lnSpc>
            </a:pPr>
            <a:r>
              <a:rPr lang="en-US" sz="2000">
                <a:solidFill>
                  <a:srgbClr val="FFFFFF"/>
                </a:solidFill>
                <a:latin typeface="Poppins"/>
                <a:ea typeface="Poppins"/>
                <a:cs typeface="Poppins"/>
                <a:sym typeface="Poppins"/>
              </a:rPr>
              <a:t>The NHS People Plan (2020/21) titled :  “We Are the NHS” represented the first comprehensive people strategy for the NHS workforce in over a decade.</a:t>
            </a:r>
          </a:p>
          <a:p>
            <a:pPr algn="l">
              <a:lnSpc>
                <a:spcPts val="2800"/>
              </a:lnSpc>
            </a:pPr>
          </a:p>
          <a:p>
            <a:pPr algn="l">
              <a:lnSpc>
                <a:spcPts val="2800"/>
              </a:lnSpc>
            </a:pPr>
            <a:r>
              <a:rPr lang="en-US" sz="2000">
                <a:solidFill>
                  <a:srgbClr val="FFFFFF"/>
                </a:solidFill>
                <a:latin typeface="Poppins"/>
                <a:ea typeface="Poppins"/>
                <a:cs typeface="Poppins"/>
                <a:sym typeface="Poppins"/>
              </a:rPr>
              <a:t>It committed to four priorities: Looking After Our People; Belonging in the NHS; New Ways of Working; Growing for the Future.</a:t>
            </a:r>
          </a:p>
        </p:txBody>
      </p:sp>
      <p:sp>
        <p:nvSpPr>
          <p:cNvPr name="TextBox 23" id="23"/>
          <p:cNvSpPr txBox="true"/>
          <p:nvPr/>
        </p:nvSpPr>
        <p:spPr>
          <a:xfrm rot="0">
            <a:off x="13952777" y="59082"/>
            <a:ext cx="4306648" cy="1036293"/>
          </a:xfrm>
          <a:prstGeom prst="rect">
            <a:avLst/>
          </a:prstGeom>
        </p:spPr>
        <p:txBody>
          <a:bodyPr anchor="t" rtlCol="false" tIns="0" lIns="0" bIns="0" rIns="0">
            <a:spAutoFit/>
          </a:bodyPr>
          <a:lstStyle/>
          <a:p>
            <a:pPr algn="ctr">
              <a:lnSpc>
                <a:spcPts val="2701"/>
              </a:lnSpc>
            </a:pPr>
            <a:r>
              <a:rPr lang="en-US" sz="1800">
                <a:solidFill>
                  <a:srgbClr val="FAFAFA"/>
                </a:solidFill>
                <a:latin typeface="Poppins"/>
                <a:ea typeface="Poppins"/>
                <a:cs typeface="Poppins"/>
                <a:sym typeface="Poppins"/>
              </a:rPr>
              <a:t>Student Name :</a:t>
            </a:r>
          </a:p>
          <a:p>
            <a:pPr algn="ctr">
              <a:lnSpc>
                <a:spcPts val="2701"/>
              </a:lnSpc>
              <a:spcBef>
                <a:spcPct val="0"/>
              </a:spcBef>
            </a:pPr>
            <a:r>
              <a:rPr lang="en-US" sz="1800">
                <a:solidFill>
                  <a:srgbClr val="FAFAFA"/>
                </a:solidFill>
                <a:latin typeface="Poppins"/>
                <a:ea typeface="Poppins"/>
                <a:cs typeface="Poppins"/>
                <a:sym typeface="Poppins"/>
              </a:rPr>
              <a:t>yaxit devchandbhai devani</a:t>
            </a:r>
          </a:p>
          <a:p>
            <a:pPr algn="ctr">
              <a:lnSpc>
                <a:spcPts val="2701"/>
              </a:lnSpc>
              <a:spcBef>
                <a:spcPct val="0"/>
              </a:spcBef>
            </a:pPr>
            <a:r>
              <a:rPr lang="en-US" sz="1800">
                <a:solidFill>
                  <a:srgbClr val="FAFAFA"/>
                </a:solidFill>
                <a:latin typeface="Poppins"/>
                <a:ea typeface="Poppins"/>
                <a:cs typeface="Poppins"/>
                <a:sym typeface="Poppins"/>
              </a:rPr>
              <a:t> Student ID: 2532154</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1F3FA"/>
        </a:solidFill>
      </p:bgPr>
    </p:bg>
    <p:spTree>
      <p:nvGrpSpPr>
        <p:cNvPr id="1" name=""/>
        <p:cNvGrpSpPr/>
        <p:nvPr/>
      </p:nvGrpSpPr>
      <p:grpSpPr>
        <a:xfrm>
          <a:off x="0" y="0"/>
          <a:ext cx="0" cy="0"/>
          <a:chOff x="0" y="0"/>
          <a:chExt cx="0" cy="0"/>
        </a:xfrm>
      </p:grpSpPr>
      <p:grpSp>
        <p:nvGrpSpPr>
          <p:cNvPr name="Group 2" id="2"/>
          <p:cNvGrpSpPr/>
          <p:nvPr/>
        </p:nvGrpSpPr>
        <p:grpSpPr>
          <a:xfrm rot="0">
            <a:off x="11898028" y="1018272"/>
            <a:ext cx="4423560" cy="2601228"/>
            <a:chOff x="0" y="0"/>
            <a:chExt cx="1165053" cy="685097"/>
          </a:xfrm>
        </p:grpSpPr>
        <p:sp>
          <p:nvSpPr>
            <p:cNvPr name="Freeform 3" id="3"/>
            <p:cNvSpPr/>
            <p:nvPr/>
          </p:nvSpPr>
          <p:spPr>
            <a:xfrm flipH="false" flipV="false" rot="0">
              <a:off x="0" y="0"/>
              <a:ext cx="1165053" cy="685097"/>
            </a:xfrm>
            <a:custGeom>
              <a:avLst/>
              <a:gdLst/>
              <a:ahLst/>
              <a:cxnLst/>
              <a:rect r="r" b="b" t="t" l="l"/>
              <a:pathLst>
                <a:path h="685097" w="1165053">
                  <a:moveTo>
                    <a:pt x="43754" y="0"/>
                  </a:moveTo>
                  <a:lnTo>
                    <a:pt x="1121299" y="0"/>
                  </a:lnTo>
                  <a:cubicBezTo>
                    <a:pt x="1132903" y="0"/>
                    <a:pt x="1144032" y="4610"/>
                    <a:pt x="1152238" y="12815"/>
                  </a:cubicBezTo>
                  <a:cubicBezTo>
                    <a:pt x="1160443" y="21021"/>
                    <a:pt x="1165053" y="32150"/>
                    <a:pt x="1165053" y="43754"/>
                  </a:cubicBezTo>
                  <a:lnTo>
                    <a:pt x="1165053" y="641343"/>
                  </a:lnTo>
                  <a:cubicBezTo>
                    <a:pt x="1165053" y="652947"/>
                    <a:pt x="1160443" y="664076"/>
                    <a:pt x="1152238" y="672282"/>
                  </a:cubicBezTo>
                  <a:cubicBezTo>
                    <a:pt x="1144032" y="680487"/>
                    <a:pt x="1132903" y="685097"/>
                    <a:pt x="1121299" y="685097"/>
                  </a:cubicBezTo>
                  <a:lnTo>
                    <a:pt x="43754" y="685097"/>
                  </a:lnTo>
                  <a:cubicBezTo>
                    <a:pt x="32150" y="685097"/>
                    <a:pt x="21021" y="680487"/>
                    <a:pt x="12815" y="672282"/>
                  </a:cubicBezTo>
                  <a:cubicBezTo>
                    <a:pt x="4610" y="664076"/>
                    <a:pt x="0" y="652947"/>
                    <a:pt x="0" y="641343"/>
                  </a:cubicBezTo>
                  <a:lnTo>
                    <a:pt x="0" y="43754"/>
                  </a:lnTo>
                  <a:cubicBezTo>
                    <a:pt x="0" y="32150"/>
                    <a:pt x="4610" y="21021"/>
                    <a:pt x="12815" y="12815"/>
                  </a:cubicBezTo>
                  <a:cubicBezTo>
                    <a:pt x="21021" y="4610"/>
                    <a:pt x="32150" y="0"/>
                    <a:pt x="43754" y="0"/>
                  </a:cubicBezTo>
                  <a:close/>
                </a:path>
              </a:pathLst>
            </a:custGeom>
            <a:solidFill>
              <a:srgbClr val="FFFFFF"/>
            </a:solidFill>
          </p:spPr>
        </p:sp>
        <p:sp>
          <p:nvSpPr>
            <p:cNvPr name="TextBox 4" id="4"/>
            <p:cNvSpPr txBox="true"/>
            <p:nvPr/>
          </p:nvSpPr>
          <p:spPr>
            <a:xfrm>
              <a:off x="0" y="-19050"/>
              <a:ext cx="1165053" cy="704147"/>
            </a:xfrm>
            <a:prstGeom prst="rect">
              <a:avLst/>
            </a:prstGeom>
          </p:spPr>
          <p:txBody>
            <a:bodyPr anchor="ctr" rtlCol="false" tIns="50800" lIns="50800" bIns="50800" rIns="50800"/>
            <a:lstStyle/>
            <a:p>
              <a:pPr algn="ctr">
                <a:lnSpc>
                  <a:spcPts val="2240"/>
                </a:lnSpc>
              </a:pPr>
            </a:p>
          </p:txBody>
        </p:sp>
      </p:grpSp>
      <p:grpSp>
        <p:nvGrpSpPr>
          <p:cNvPr name="Group 5" id="5"/>
          <p:cNvGrpSpPr/>
          <p:nvPr/>
        </p:nvGrpSpPr>
        <p:grpSpPr>
          <a:xfrm rot="0">
            <a:off x="12374278" y="5557386"/>
            <a:ext cx="4423560" cy="2601228"/>
            <a:chOff x="0" y="0"/>
            <a:chExt cx="1165053" cy="685097"/>
          </a:xfrm>
        </p:grpSpPr>
        <p:sp>
          <p:nvSpPr>
            <p:cNvPr name="Freeform 6" id="6"/>
            <p:cNvSpPr/>
            <p:nvPr/>
          </p:nvSpPr>
          <p:spPr>
            <a:xfrm flipH="false" flipV="false" rot="0">
              <a:off x="0" y="0"/>
              <a:ext cx="1165053" cy="685097"/>
            </a:xfrm>
            <a:custGeom>
              <a:avLst/>
              <a:gdLst/>
              <a:ahLst/>
              <a:cxnLst/>
              <a:rect r="r" b="b" t="t" l="l"/>
              <a:pathLst>
                <a:path h="685097" w="1165053">
                  <a:moveTo>
                    <a:pt x="43754" y="0"/>
                  </a:moveTo>
                  <a:lnTo>
                    <a:pt x="1121299" y="0"/>
                  </a:lnTo>
                  <a:cubicBezTo>
                    <a:pt x="1132903" y="0"/>
                    <a:pt x="1144032" y="4610"/>
                    <a:pt x="1152238" y="12815"/>
                  </a:cubicBezTo>
                  <a:cubicBezTo>
                    <a:pt x="1160443" y="21021"/>
                    <a:pt x="1165053" y="32150"/>
                    <a:pt x="1165053" y="43754"/>
                  </a:cubicBezTo>
                  <a:lnTo>
                    <a:pt x="1165053" y="641343"/>
                  </a:lnTo>
                  <a:cubicBezTo>
                    <a:pt x="1165053" y="652947"/>
                    <a:pt x="1160443" y="664076"/>
                    <a:pt x="1152238" y="672282"/>
                  </a:cubicBezTo>
                  <a:cubicBezTo>
                    <a:pt x="1144032" y="680487"/>
                    <a:pt x="1132903" y="685097"/>
                    <a:pt x="1121299" y="685097"/>
                  </a:cubicBezTo>
                  <a:lnTo>
                    <a:pt x="43754" y="685097"/>
                  </a:lnTo>
                  <a:cubicBezTo>
                    <a:pt x="32150" y="685097"/>
                    <a:pt x="21021" y="680487"/>
                    <a:pt x="12815" y="672282"/>
                  </a:cubicBezTo>
                  <a:cubicBezTo>
                    <a:pt x="4610" y="664076"/>
                    <a:pt x="0" y="652947"/>
                    <a:pt x="0" y="641343"/>
                  </a:cubicBezTo>
                  <a:lnTo>
                    <a:pt x="0" y="43754"/>
                  </a:lnTo>
                  <a:cubicBezTo>
                    <a:pt x="0" y="32150"/>
                    <a:pt x="4610" y="21021"/>
                    <a:pt x="12815" y="12815"/>
                  </a:cubicBezTo>
                  <a:cubicBezTo>
                    <a:pt x="21021" y="4610"/>
                    <a:pt x="32150" y="0"/>
                    <a:pt x="43754" y="0"/>
                  </a:cubicBezTo>
                  <a:close/>
                </a:path>
              </a:pathLst>
            </a:custGeom>
            <a:solidFill>
              <a:srgbClr val="FFFFFF"/>
            </a:solidFill>
          </p:spPr>
        </p:sp>
        <p:sp>
          <p:nvSpPr>
            <p:cNvPr name="TextBox 7" id="7"/>
            <p:cNvSpPr txBox="true"/>
            <p:nvPr/>
          </p:nvSpPr>
          <p:spPr>
            <a:xfrm>
              <a:off x="0" y="-19050"/>
              <a:ext cx="1165053" cy="704147"/>
            </a:xfrm>
            <a:prstGeom prst="rect">
              <a:avLst/>
            </a:prstGeom>
          </p:spPr>
          <p:txBody>
            <a:bodyPr anchor="ctr" rtlCol="false" tIns="50800" lIns="50800" bIns="50800" rIns="50800"/>
            <a:lstStyle/>
            <a:p>
              <a:pPr algn="ctr">
                <a:lnSpc>
                  <a:spcPts val="2240"/>
                </a:lnSpc>
              </a:pPr>
            </a:p>
          </p:txBody>
        </p:sp>
      </p:grpSp>
      <p:sp>
        <p:nvSpPr>
          <p:cNvPr name="Freeform 8" id="8"/>
          <p:cNvSpPr/>
          <p:nvPr/>
        </p:nvSpPr>
        <p:spPr>
          <a:xfrm flipH="false" flipV="false" rot="0">
            <a:off x="2401237" y="381000"/>
            <a:ext cx="9446926" cy="8382000"/>
          </a:xfrm>
          <a:custGeom>
            <a:avLst/>
            <a:gdLst/>
            <a:ahLst/>
            <a:cxnLst/>
            <a:rect r="r" b="b" t="t" l="l"/>
            <a:pathLst>
              <a:path h="8382000" w="9446926">
                <a:moveTo>
                  <a:pt x="0" y="0"/>
                </a:moveTo>
                <a:lnTo>
                  <a:pt x="9446926" y="0"/>
                </a:lnTo>
                <a:lnTo>
                  <a:pt x="9446926" y="8382000"/>
                </a:lnTo>
                <a:lnTo>
                  <a:pt x="0" y="83820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9" id="9"/>
          <p:cNvSpPr/>
          <p:nvPr/>
        </p:nvSpPr>
        <p:spPr>
          <a:xfrm flipH="false" flipV="false" rot="0">
            <a:off x="11695763" y="1663095"/>
            <a:ext cx="1048991" cy="1311583"/>
          </a:xfrm>
          <a:custGeom>
            <a:avLst/>
            <a:gdLst/>
            <a:ahLst/>
            <a:cxnLst/>
            <a:rect r="r" b="b" t="t" l="l"/>
            <a:pathLst>
              <a:path h="1311583" w="1048991">
                <a:moveTo>
                  <a:pt x="0" y="0"/>
                </a:moveTo>
                <a:lnTo>
                  <a:pt x="1048991" y="0"/>
                </a:lnTo>
                <a:lnTo>
                  <a:pt x="1048991" y="1311583"/>
                </a:lnTo>
                <a:lnTo>
                  <a:pt x="0" y="131158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0" id="10"/>
          <p:cNvSpPr/>
          <p:nvPr/>
        </p:nvSpPr>
        <p:spPr>
          <a:xfrm flipH="false" flipV="false" rot="0">
            <a:off x="12172013" y="6202209"/>
            <a:ext cx="1048991" cy="1311583"/>
          </a:xfrm>
          <a:custGeom>
            <a:avLst/>
            <a:gdLst/>
            <a:ahLst/>
            <a:cxnLst/>
            <a:rect r="r" b="b" t="t" l="l"/>
            <a:pathLst>
              <a:path h="1311583" w="1048991">
                <a:moveTo>
                  <a:pt x="0" y="0"/>
                </a:moveTo>
                <a:lnTo>
                  <a:pt x="1048991" y="0"/>
                </a:lnTo>
                <a:lnTo>
                  <a:pt x="1048991" y="1311582"/>
                </a:lnTo>
                <a:lnTo>
                  <a:pt x="0" y="131158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11" id="11"/>
          <p:cNvGrpSpPr/>
          <p:nvPr/>
        </p:nvGrpSpPr>
        <p:grpSpPr>
          <a:xfrm rot="0">
            <a:off x="930426" y="732522"/>
            <a:ext cx="4423560" cy="2601228"/>
            <a:chOff x="0" y="0"/>
            <a:chExt cx="1165053" cy="685097"/>
          </a:xfrm>
        </p:grpSpPr>
        <p:sp>
          <p:nvSpPr>
            <p:cNvPr name="Freeform 12" id="12"/>
            <p:cNvSpPr/>
            <p:nvPr/>
          </p:nvSpPr>
          <p:spPr>
            <a:xfrm flipH="false" flipV="false" rot="0">
              <a:off x="0" y="0"/>
              <a:ext cx="1165053" cy="685097"/>
            </a:xfrm>
            <a:custGeom>
              <a:avLst/>
              <a:gdLst/>
              <a:ahLst/>
              <a:cxnLst/>
              <a:rect r="r" b="b" t="t" l="l"/>
              <a:pathLst>
                <a:path h="685097" w="1165053">
                  <a:moveTo>
                    <a:pt x="43754" y="0"/>
                  </a:moveTo>
                  <a:lnTo>
                    <a:pt x="1121299" y="0"/>
                  </a:lnTo>
                  <a:cubicBezTo>
                    <a:pt x="1132903" y="0"/>
                    <a:pt x="1144032" y="4610"/>
                    <a:pt x="1152238" y="12815"/>
                  </a:cubicBezTo>
                  <a:cubicBezTo>
                    <a:pt x="1160443" y="21021"/>
                    <a:pt x="1165053" y="32150"/>
                    <a:pt x="1165053" y="43754"/>
                  </a:cubicBezTo>
                  <a:lnTo>
                    <a:pt x="1165053" y="641343"/>
                  </a:lnTo>
                  <a:cubicBezTo>
                    <a:pt x="1165053" y="652947"/>
                    <a:pt x="1160443" y="664076"/>
                    <a:pt x="1152238" y="672282"/>
                  </a:cubicBezTo>
                  <a:cubicBezTo>
                    <a:pt x="1144032" y="680487"/>
                    <a:pt x="1132903" y="685097"/>
                    <a:pt x="1121299" y="685097"/>
                  </a:cubicBezTo>
                  <a:lnTo>
                    <a:pt x="43754" y="685097"/>
                  </a:lnTo>
                  <a:cubicBezTo>
                    <a:pt x="32150" y="685097"/>
                    <a:pt x="21021" y="680487"/>
                    <a:pt x="12815" y="672282"/>
                  </a:cubicBezTo>
                  <a:cubicBezTo>
                    <a:pt x="4610" y="664076"/>
                    <a:pt x="0" y="652947"/>
                    <a:pt x="0" y="641343"/>
                  </a:cubicBezTo>
                  <a:lnTo>
                    <a:pt x="0" y="43754"/>
                  </a:lnTo>
                  <a:cubicBezTo>
                    <a:pt x="0" y="32150"/>
                    <a:pt x="4610" y="21021"/>
                    <a:pt x="12815" y="12815"/>
                  </a:cubicBezTo>
                  <a:cubicBezTo>
                    <a:pt x="21021" y="4610"/>
                    <a:pt x="32150" y="0"/>
                    <a:pt x="43754" y="0"/>
                  </a:cubicBezTo>
                  <a:close/>
                </a:path>
              </a:pathLst>
            </a:custGeom>
            <a:solidFill>
              <a:srgbClr val="FFFFFF"/>
            </a:solidFill>
          </p:spPr>
        </p:sp>
        <p:sp>
          <p:nvSpPr>
            <p:cNvPr name="TextBox 13" id="13"/>
            <p:cNvSpPr txBox="true"/>
            <p:nvPr/>
          </p:nvSpPr>
          <p:spPr>
            <a:xfrm>
              <a:off x="0" y="-19050"/>
              <a:ext cx="1165053" cy="704147"/>
            </a:xfrm>
            <a:prstGeom prst="rect">
              <a:avLst/>
            </a:prstGeom>
          </p:spPr>
          <p:txBody>
            <a:bodyPr anchor="ctr" rtlCol="false" tIns="50800" lIns="50800" bIns="50800" rIns="50800"/>
            <a:lstStyle/>
            <a:p>
              <a:pPr algn="ctr">
                <a:lnSpc>
                  <a:spcPts val="2240"/>
                </a:lnSpc>
              </a:pPr>
            </a:p>
          </p:txBody>
        </p:sp>
      </p:grpSp>
      <p:sp>
        <p:nvSpPr>
          <p:cNvPr name="Freeform 14" id="14"/>
          <p:cNvSpPr/>
          <p:nvPr/>
        </p:nvSpPr>
        <p:spPr>
          <a:xfrm flipH="false" flipV="false" rot="0">
            <a:off x="728161" y="1377345"/>
            <a:ext cx="1048991" cy="1311583"/>
          </a:xfrm>
          <a:custGeom>
            <a:avLst/>
            <a:gdLst/>
            <a:ahLst/>
            <a:cxnLst/>
            <a:rect r="r" b="b" t="t" l="l"/>
            <a:pathLst>
              <a:path h="1311583" w="1048991">
                <a:moveTo>
                  <a:pt x="0" y="0"/>
                </a:moveTo>
                <a:lnTo>
                  <a:pt x="1048991" y="0"/>
                </a:lnTo>
                <a:lnTo>
                  <a:pt x="1048991" y="1311583"/>
                </a:lnTo>
                <a:lnTo>
                  <a:pt x="0" y="1311583"/>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5" id="15"/>
          <p:cNvSpPr/>
          <p:nvPr/>
        </p:nvSpPr>
        <p:spPr>
          <a:xfrm flipH="false" flipV="false" rot="0">
            <a:off x="3904901" y="5470172"/>
            <a:ext cx="1332084" cy="1181922"/>
          </a:xfrm>
          <a:custGeom>
            <a:avLst/>
            <a:gdLst/>
            <a:ahLst/>
            <a:cxnLst/>
            <a:rect r="r" b="b" t="t" l="l"/>
            <a:pathLst>
              <a:path h="1181922" w="1332084">
                <a:moveTo>
                  <a:pt x="0" y="0"/>
                </a:moveTo>
                <a:lnTo>
                  <a:pt x="1332084" y="0"/>
                </a:lnTo>
                <a:lnTo>
                  <a:pt x="1332084" y="1181922"/>
                </a:lnTo>
                <a:lnTo>
                  <a:pt x="0" y="1181922"/>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6" id="16"/>
          <p:cNvSpPr/>
          <p:nvPr/>
        </p:nvSpPr>
        <p:spPr>
          <a:xfrm flipH="false" flipV="false" rot="0">
            <a:off x="8308233" y="1400472"/>
            <a:ext cx="928585" cy="896506"/>
          </a:xfrm>
          <a:custGeom>
            <a:avLst/>
            <a:gdLst/>
            <a:ahLst/>
            <a:cxnLst/>
            <a:rect r="r" b="b" t="t" l="l"/>
            <a:pathLst>
              <a:path h="896506" w="928585">
                <a:moveTo>
                  <a:pt x="0" y="0"/>
                </a:moveTo>
                <a:lnTo>
                  <a:pt x="928584" y="0"/>
                </a:lnTo>
                <a:lnTo>
                  <a:pt x="928584" y="896506"/>
                </a:lnTo>
                <a:lnTo>
                  <a:pt x="0" y="896506"/>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17" id="17"/>
          <p:cNvSpPr/>
          <p:nvPr/>
        </p:nvSpPr>
        <p:spPr>
          <a:xfrm flipH="false" flipV="false" rot="0">
            <a:off x="10324083" y="5692008"/>
            <a:ext cx="760537" cy="618109"/>
          </a:xfrm>
          <a:custGeom>
            <a:avLst/>
            <a:gdLst/>
            <a:ahLst/>
            <a:cxnLst/>
            <a:rect r="r" b="b" t="t" l="l"/>
            <a:pathLst>
              <a:path h="618109" w="760537">
                <a:moveTo>
                  <a:pt x="0" y="0"/>
                </a:moveTo>
                <a:lnTo>
                  <a:pt x="760538" y="0"/>
                </a:lnTo>
                <a:lnTo>
                  <a:pt x="760538" y="618110"/>
                </a:lnTo>
                <a:lnTo>
                  <a:pt x="0" y="618110"/>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TextBox 18" id="18"/>
          <p:cNvSpPr txBox="true"/>
          <p:nvPr/>
        </p:nvSpPr>
        <p:spPr>
          <a:xfrm rot="0">
            <a:off x="6829852" y="4107429"/>
            <a:ext cx="2641836" cy="1584579"/>
          </a:xfrm>
          <a:prstGeom prst="rect">
            <a:avLst/>
          </a:prstGeom>
        </p:spPr>
        <p:txBody>
          <a:bodyPr anchor="t" rtlCol="false" tIns="0" lIns="0" bIns="0" rIns="0">
            <a:spAutoFit/>
          </a:bodyPr>
          <a:lstStyle/>
          <a:p>
            <a:pPr algn="ctr">
              <a:lnSpc>
                <a:spcPts val="4067"/>
              </a:lnSpc>
            </a:pPr>
            <a:r>
              <a:rPr lang="en-US" b="true" sz="3600">
                <a:solidFill>
                  <a:srgbClr val="000000"/>
                </a:solidFill>
                <a:latin typeface="Poppins Bold"/>
                <a:ea typeface="Poppins Bold"/>
                <a:cs typeface="Poppins Bold"/>
                <a:sym typeface="Poppins Bold"/>
              </a:rPr>
              <a:t>T&amp;D Specific Plans</a:t>
            </a:r>
          </a:p>
        </p:txBody>
      </p:sp>
      <p:sp>
        <p:nvSpPr>
          <p:cNvPr name="TextBox 19" id="19"/>
          <p:cNvSpPr txBox="true"/>
          <p:nvPr/>
        </p:nvSpPr>
        <p:spPr>
          <a:xfrm rot="0">
            <a:off x="2099972" y="1659485"/>
            <a:ext cx="2919573" cy="1111885"/>
          </a:xfrm>
          <a:prstGeom prst="rect">
            <a:avLst/>
          </a:prstGeom>
        </p:spPr>
        <p:txBody>
          <a:bodyPr anchor="t" rtlCol="false" tIns="0" lIns="0" bIns="0" rIns="0">
            <a:spAutoFit/>
          </a:bodyPr>
          <a:lstStyle/>
          <a:p>
            <a:pPr algn="l">
              <a:lnSpc>
                <a:spcPts val="2240"/>
              </a:lnSpc>
              <a:spcBef>
                <a:spcPct val="0"/>
              </a:spcBef>
            </a:pPr>
            <a:r>
              <a:rPr lang="en-US" sz="1600">
                <a:solidFill>
                  <a:srgbClr val="000000"/>
                </a:solidFill>
                <a:latin typeface="Poppins"/>
                <a:ea typeface="Poppins"/>
                <a:cs typeface="Poppins"/>
                <a:sym typeface="Poppins"/>
              </a:rPr>
              <a:t>Comm</a:t>
            </a:r>
            <a:r>
              <a:rPr lang="en-US" sz="1600">
                <a:solidFill>
                  <a:srgbClr val="000000"/>
                </a:solidFill>
                <a:latin typeface="Poppins"/>
                <a:ea typeface="Poppins"/>
                <a:cs typeface="Poppins"/>
                <a:sym typeface="Poppins"/>
              </a:rPr>
              <a:t>itment to a flexible staffing model to enable training without service disruption</a:t>
            </a:r>
          </a:p>
        </p:txBody>
      </p:sp>
      <p:sp>
        <p:nvSpPr>
          <p:cNvPr name="TextBox 20" id="20"/>
          <p:cNvSpPr txBox="true"/>
          <p:nvPr/>
        </p:nvSpPr>
        <p:spPr>
          <a:xfrm rot="0">
            <a:off x="2099972" y="1247129"/>
            <a:ext cx="2813778" cy="316230"/>
          </a:xfrm>
          <a:prstGeom prst="rect">
            <a:avLst/>
          </a:prstGeom>
        </p:spPr>
        <p:txBody>
          <a:bodyPr anchor="t" rtlCol="false" tIns="0" lIns="0" bIns="0" rIns="0">
            <a:spAutoFit/>
          </a:bodyPr>
          <a:lstStyle/>
          <a:p>
            <a:pPr algn="l">
              <a:lnSpc>
                <a:spcPts val="2520"/>
              </a:lnSpc>
              <a:spcBef>
                <a:spcPct val="0"/>
              </a:spcBef>
            </a:pPr>
            <a:r>
              <a:rPr lang="en-US" b="true" sz="1800">
                <a:solidFill>
                  <a:srgbClr val="000000"/>
                </a:solidFill>
                <a:latin typeface="TT Hoves Bold"/>
                <a:ea typeface="TT Hoves Bold"/>
                <a:cs typeface="TT Hoves Bold"/>
                <a:sym typeface="TT Hoves Bold"/>
              </a:rPr>
              <a:t>Leadership</a:t>
            </a:r>
          </a:p>
        </p:txBody>
      </p:sp>
      <p:sp>
        <p:nvSpPr>
          <p:cNvPr name="TextBox 21" id="21"/>
          <p:cNvSpPr txBox="true"/>
          <p:nvPr/>
        </p:nvSpPr>
        <p:spPr>
          <a:xfrm rot="0">
            <a:off x="13087654" y="1945235"/>
            <a:ext cx="2813778" cy="835660"/>
          </a:xfrm>
          <a:prstGeom prst="rect">
            <a:avLst/>
          </a:prstGeom>
        </p:spPr>
        <p:txBody>
          <a:bodyPr anchor="t" rtlCol="false" tIns="0" lIns="0" bIns="0" rIns="0">
            <a:spAutoFit/>
          </a:bodyPr>
          <a:lstStyle/>
          <a:p>
            <a:pPr algn="l">
              <a:lnSpc>
                <a:spcPts val="2240"/>
              </a:lnSpc>
              <a:spcBef>
                <a:spcPct val="0"/>
              </a:spcBef>
            </a:pPr>
            <a:r>
              <a:rPr lang="en-US" sz="1600">
                <a:solidFill>
                  <a:srgbClr val="000000"/>
                </a:solidFill>
                <a:latin typeface="Poppins"/>
                <a:ea typeface="Poppins"/>
                <a:cs typeface="Poppins"/>
                <a:sym typeface="Poppins"/>
              </a:rPr>
              <a:t>Guarante</a:t>
            </a:r>
            <a:r>
              <a:rPr lang="en-US" sz="1600">
                <a:solidFill>
                  <a:srgbClr val="000000"/>
                </a:solidFill>
                <a:latin typeface="Poppins"/>
                <a:ea typeface="Poppins"/>
                <a:cs typeface="Poppins"/>
                <a:sym typeface="Poppins"/>
              </a:rPr>
              <a:t>ed access to six weeks of CPD per year for nurses</a:t>
            </a:r>
          </a:p>
        </p:txBody>
      </p:sp>
      <p:sp>
        <p:nvSpPr>
          <p:cNvPr name="TextBox 22" id="22"/>
          <p:cNvSpPr txBox="true"/>
          <p:nvPr/>
        </p:nvSpPr>
        <p:spPr>
          <a:xfrm rot="0">
            <a:off x="13087654" y="1532879"/>
            <a:ext cx="2813778" cy="316230"/>
          </a:xfrm>
          <a:prstGeom prst="rect">
            <a:avLst/>
          </a:prstGeom>
        </p:spPr>
        <p:txBody>
          <a:bodyPr anchor="t" rtlCol="false" tIns="0" lIns="0" bIns="0" rIns="0">
            <a:spAutoFit/>
          </a:bodyPr>
          <a:lstStyle/>
          <a:p>
            <a:pPr algn="l">
              <a:lnSpc>
                <a:spcPts val="2520"/>
              </a:lnSpc>
              <a:spcBef>
                <a:spcPct val="0"/>
              </a:spcBef>
            </a:pPr>
            <a:r>
              <a:rPr lang="en-US" b="true" sz="1800">
                <a:solidFill>
                  <a:srgbClr val="000000"/>
                </a:solidFill>
                <a:latin typeface="TT Hoves Bold"/>
                <a:ea typeface="TT Hoves Bold"/>
                <a:cs typeface="TT Hoves Bold"/>
                <a:sym typeface="TT Hoves Bold"/>
              </a:rPr>
              <a:t>6 Weeks CPD</a:t>
            </a:r>
          </a:p>
        </p:txBody>
      </p:sp>
      <p:sp>
        <p:nvSpPr>
          <p:cNvPr name="TextBox 23" id="23"/>
          <p:cNvSpPr txBox="true"/>
          <p:nvPr/>
        </p:nvSpPr>
        <p:spPr>
          <a:xfrm rot="0">
            <a:off x="13416526" y="6484349"/>
            <a:ext cx="3270652" cy="1388110"/>
          </a:xfrm>
          <a:prstGeom prst="rect">
            <a:avLst/>
          </a:prstGeom>
        </p:spPr>
        <p:txBody>
          <a:bodyPr anchor="t" rtlCol="false" tIns="0" lIns="0" bIns="0" rIns="0">
            <a:spAutoFit/>
          </a:bodyPr>
          <a:lstStyle/>
          <a:p>
            <a:pPr algn="l">
              <a:lnSpc>
                <a:spcPts val="2240"/>
              </a:lnSpc>
              <a:spcBef>
                <a:spcPct val="0"/>
              </a:spcBef>
            </a:pPr>
            <a:r>
              <a:rPr lang="en-US" sz="1600">
                <a:solidFill>
                  <a:srgbClr val="000000"/>
                </a:solidFill>
                <a:latin typeface="Poppins"/>
                <a:ea typeface="Poppins"/>
                <a:cs typeface="Poppins"/>
                <a:sym typeface="Poppins"/>
              </a:rPr>
              <a:t>Expansion of appren</a:t>
            </a:r>
            <a:r>
              <a:rPr lang="en-US" sz="1600">
                <a:solidFill>
                  <a:srgbClr val="000000"/>
                </a:solidFill>
                <a:latin typeface="Poppins"/>
                <a:ea typeface="Poppins"/>
                <a:cs typeface="Poppins"/>
                <a:sym typeface="Poppins"/>
              </a:rPr>
              <a:t>ticeships and alternative training routes</a:t>
            </a:r>
          </a:p>
          <a:p>
            <a:pPr algn="l">
              <a:lnSpc>
                <a:spcPts val="2240"/>
              </a:lnSpc>
              <a:spcBef>
                <a:spcPct val="0"/>
              </a:spcBef>
            </a:pPr>
          </a:p>
          <a:p>
            <a:pPr algn="l">
              <a:lnSpc>
                <a:spcPts val="2240"/>
              </a:lnSpc>
              <a:spcBef>
                <a:spcPct val="0"/>
              </a:spcBef>
            </a:pPr>
            <a:r>
              <a:rPr lang="en-US" sz="1600">
                <a:solidFill>
                  <a:srgbClr val="000000"/>
                </a:solidFill>
                <a:latin typeface="Poppins"/>
                <a:ea typeface="Poppins"/>
                <a:cs typeface="Poppins"/>
                <a:sym typeface="Poppins"/>
              </a:rPr>
              <a:t>New investment in the NHS Leadership Academy</a:t>
            </a:r>
          </a:p>
        </p:txBody>
      </p:sp>
      <p:sp>
        <p:nvSpPr>
          <p:cNvPr name="TextBox 24" id="24"/>
          <p:cNvSpPr txBox="true"/>
          <p:nvPr/>
        </p:nvSpPr>
        <p:spPr>
          <a:xfrm rot="0">
            <a:off x="13416526" y="6071993"/>
            <a:ext cx="2813778" cy="316230"/>
          </a:xfrm>
          <a:prstGeom prst="rect">
            <a:avLst/>
          </a:prstGeom>
        </p:spPr>
        <p:txBody>
          <a:bodyPr anchor="t" rtlCol="false" tIns="0" lIns="0" bIns="0" rIns="0">
            <a:spAutoFit/>
          </a:bodyPr>
          <a:lstStyle/>
          <a:p>
            <a:pPr algn="l">
              <a:lnSpc>
                <a:spcPts val="2520"/>
              </a:lnSpc>
              <a:spcBef>
                <a:spcPct val="0"/>
              </a:spcBef>
            </a:pPr>
            <a:r>
              <a:rPr lang="en-US" b="true" sz="1800">
                <a:solidFill>
                  <a:srgbClr val="000000"/>
                </a:solidFill>
                <a:latin typeface="TT Hoves Bold"/>
                <a:ea typeface="TT Hoves Bold"/>
                <a:cs typeface="TT Hoves Bold"/>
                <a:sym typeface="TT Hoves Bold"/>
              </a:rPr>
              <a:t>Alternate Routes</a:t>
            </a:r>
          </a:p>
        </p:txBody>
      </p:sp>
      <p:sp>
        <p:nvSpPr>
          <p:cNvPr name="TextBox 25" id="25"/>
          <p:cNvSpPr txBox="true"/>
          <p:nvPr/>
        </p:nvSpPr>
        <p:spPr>
          <a:xfrm rot="0">
            <a:off x="744049" y="1653846"/>
            <a:ext cx="845766" cy="455296"/>
          </a:xfrm>
          <a:prstGeom prst="rect">
            <a:avLst/>
          </a:prstGeom>
        </p:spPr>
        <p:txBody>
          <a:bodyPr anchor="t" rtlCol="false" tIns="0" lIns="0" bIns="0" rIns="0">
            <a:spAutoFit/>
          </a:bodyPr>
          <a:lstStyle/>
          <a:p>
            <a:pPr algn="ctr">
              <a:lnSpc>
                <a:spcPts val="3779"/>
              </a:lnSpc>
              <a:spcBef>
                <a:spcPct val="0"/>
              </a:spcBef>
            </a:pPr>
            <a:r>
              <a:rPr lang="en-US" b="true" sz="2699">
                <a:solidFill>
                  <a:srgbClr val="FFFFFF"/>
                </a:solidFill>
                <a:latin typeface="TT Hoves Bold"/>
                <a:ea typeface="TT Hoves Bold"/>
                <a:cs typeface="TT Hoves Bold"/>
                <a:sym typeface="TT Hoves Bold"/>
              </a:rPr>
              <a:t>01</a:t>
            </a:r>
          </a:p>
        </p:txBody>
      </p:sp>
      <p:sp>
        <p:nvSpPr>
          <p:cNvPr name="TextBox 26" id="26"/>
          <p:cNvSpPr txBox="true"/>
          <p:nvPr/>
        </p:nvSpPr>
        <p:spPr>
          <a:xfrm rot="0">
            <a:off x="11711651" y="1939596"/>
            <a:ext cx="845766" cy="455296"/>
          </a:xfrm>
          <a:prstGeom prst="rect">
            <a:avLst/>
          </a:prstGeom>
        </p:spPr>
        <p:txBody>
          <a:bodyPr anchor="t" rtlCol="false" tIns="0" lIns="0" bIns="0" rIns="0">
            <a:spAutoFit/>
          </a:bodyPr>
          <a:lstStyle/>
          <a:p>
            <a:pPr algn="ctr">
              <a:lnSpc>
                <a:spcPts val="3779"/>
              </a:lnSpc>
              <a:spcBef>
                <a:spcPct val="0"/>
              </a:spcBef>
            </a:pPr>
            <a:r>
              <a:rPr lang="en-US" b="true" sz="2699">
                <a:solidFill>
                  <a:srgbClr val="FFFFFF"/>
                </a:solidFill>
                <a:latin typeface="TT Hoves Bold"/>
                <a:ea typeface="TT Hoves Bold"/>
                <a:cs typeface="TT Hoves Bold"/>
                <a:sym typeface="TT Hoves Bold"/>
              </a:rPr>
              <a:t>02</a:t>
            </a:r>
          </a:p>
        </p:txBody>
      </p:sp>
      <p:sp>
        <p:nvSpPr>
          <p:cNvPr name="TextBox 27" id="27"/>
          <p:cNvSpPr txBox="true"/>
          <p:nvPr/>
        </p:nvSpPr>
        <p:spPr>
          <a:xfrm rot="0">
            <a:off x="12187901" y="6478710"/>
            <a:ext cx="845766" cy="455296"/>
          </a:xfrm>
          <a:prstGeom prst="rect">
            <a:avLst/>
          </a:prstGeom>
        </p:spPr>
        <p:txBody>
          <a:bodyPr anchor="t" rtlCol="false" tIns="0" lIns="0" bIns="0" rIns="0">
            <a:spAutoFit/>
          </a:bodyPr>
          <a:lstStyle/>
          <a:p>
            <a:pPr algn="ctr">
              <a:lnSpc>
                <a:spcPts val="3779"/>
              </a:lnSpc>
              <a:spcBef>
                <a:spcPct val="0"/>
              </a:spcBef>
            </a:pPr>
            <a:r>
              <a:rPr lang="en-US" b="true" sz="2699">
                <a:solidFill>
                  <a:srgbClr val="FFFFFF"/>
                </a:solidFill>
                <a:latin typeface="TT Hoves Bold"/>
                <a:ea typeface="TT Hoves Bold"/>
                <a:cs typeface="TT Hoves Bold"/>
                <a:sym typeface="TT Hoves Bold"/>
              </a:rPr>
              <a:t>03</a:t>
            </a:r>
          </a:p>
        </p:txBody>
      </p:sp>
      <p:grpSp>
        <p:nvGrpSpPr>
          <p:cNvPr name="Group 28" id="28"/>
          <p:cNvGrpSpPr/>
          <p:nvPr/>
        </p:nvGrpSpPr>
        <p:grpSpPr>
          <a:xfrm rot="0">
            <a:off x="5870714" y="8896350"/>
            <a:ext cx="11388586" cy="1083225"/>
            <a:chOff x="0" y="0"/>
            <a:chExt cx="2999463" cy="285294"/>
          </a:xfrm>
        </p:grpSpPr>
        <p:sp>
          <p:nvSpPr>
            <p:cNvPr name="Freeform 29" id="29"/>
            <p:cNvSpPr/>
            <p:nvPr/>
          </p:nvSpPr>
          <p:spPr>
            <a:xfrm flipH="false" flipV="false" rot="0">
              <a:off x="0" y="0"/>
              <a:ext cx="2999463" cy="285294"/>
            </a:xfrm>
            <a:custGeom>
              <a:avLst/>
              <a:gdLst/>
              <a:ahLst/>
              <a:cxnLst/>
              <a:rect r="r" b="b" t="t" l="l"/>
              <a:pathLst>
                <a:path h="285294" w="2999463">
                  <a:moveTo>
                    <a:pt x="16995" y="0"/>
                  </a:moveTo>
                  <a:lnTo>
                    <a:pt x="2982468" y="0"/>
                  </a:lnTo>
                  <a:cubicBezTo>
                    <a:pt x="2986975" y="0"/>
                    <a:pt x="2991298" y="1791"/>
                    <a:pt x="2994485" y="4978"/>
                  </a:cubicBezTo>
                  <a:cubicBezTo>
                    <a:pt x="2997672" y="8165"/>
                    <a:pt x="2999463" y="12488"/>
                    <a:pt x="2999463" y="16995"/>
                  </a:cubicBezTo>
                  <a:lnTo>
                    <a:pt x="2999463" y="268299"/>
                  </a:lnTo>
                  <a:cubicBezTo>
                    <a:pt x="2999463" y="272806"/>
                    <a:pt x="2997672" y="277129"/>
                    <a:pt x="2994485" y="280316"/>
                  </a:cubicBezTo>
                  <a:cubicBezTo>
                    <a:pt x="2991298" y="283503"/>
                    <a:pt x="2986975" y="285294"/>
                    <a:pt x="2982468" y="285294"/>
                  </a:cubicBezTo>
                  <a:lnTo>
                    <a:pt x="16995" y="285294"/>
                  </a:lnTo>
                  <a:cubicBezTo>
                    <a:pt x="7609" y="285294"/>
                    <a:pt x="0" y="277685"/>
                    <a:pt x="0" y="268299"/>
                  </a:cubicBezTo>
                  <a:lnTo>
                    <a:pt x="0" y="16995"/>
                  </a:lnTo>
                  <a:cubicBezTo>
                    <a:pt x="0" y="12488"/>
                    <a:pt x="1791" y="8165"/>
                    <a:pt x="4978" y="4978"/>
                  </a:cubicBezTo>
                  <a:cubicBezTo>
                    <a:pt x="8165" y="1791"/>
                    <a:pt x="12488" y="0"/>
                    <a:pt x="16995" y="0"/>
                  </a:cubicBezTo>
                  <a:close/>
                </a:path>
              </a:pathLst>
            </a:custGeom>
            <a:solidFill>
              <a:srgbClr val="FFFFFF"/>
            </a:solidFill>
          </p:spPr>
        </p:sp>
        <p:sp>
          <p:nvSpPr>
            <p:cNvPr name="TextBox 30" id="30"/>
            <p:cNvSpPr txBox="true"/>
            <p:nvPr/>
          </p:nvSpPr>
          <p:spPr>
            <a:xfrm>
              <a:off x="0" y="-19050"/>
              <a:ext cx="2999463" cy="304344"/>
            </a:xfrm>
            <a:prstGeom prst="rect">
              <a:avLst/>
            </a:prstGeom>
          </p:spPr>
          <p:txBody>
            <a:bodyPr anchor="ctr" rtlCol="false" tIns="50800" lIns="50800" bIns="50800" rIns="50800"/>
            <a:lstStyle/>
            <a:p>
              <a:pPr algn="ctr">
                <a:lnSpc>
                  <a:spcPts val="2240"/>
                </a:lnSpc>
              </a:pPr>
            </a:p>
          </p:txBody>
        </p:sp>
      </p:grpSp>
      <p:sp>
        <p:nvSpPr>
          <p:cNvPr name="TextBox 31" id="31"/>
          <p:cNvSpPr txBox="true"/>
          <p:nvPr/>
        </p:nvSpPr>
        <p:spPr>
          <a:xfrm rot="0">
            <a:off x="6502769" y="8996320"/>
            <a:ext cx="10690789" cy="835660"/>
          </a:xfrm>
          <a:prstGeom prst="rect">
            <a:avLst/>
          </a:prstGeom>
        </p:spPr>
        <p:txBody>
          <a:bodyPr anchor="t" rtlCol="false" tIns="0" lIns="0" bIns="0" rIns="0">
            <a:spAutoFit/>
          </a:bodyPr>
          <a:lstStyle/>
          <a:p>
            <a:pPr algn="l">
              <a:lnSpc>
                <a:spcPts val="2240"/>
              </a:lnSpc>
              <a:spcBef>
                <a:spcPct val="0"/>
              </a:spcBef>
            </a:pPr>
            <a:r>
              <a:rPr lang="en-US" b="true" sz="1600" i="true">
                <a:solidFill>
                  <a:srgbClr val="000000"/>
                </a:solidFill>
                <a:latin typeface="Poppins Bold Italics"/>
                <a:ea typeface="Poppins Bold Italics"/>
                <a:cs typeface="Poppins Bold Italics"/>
                <a:sym typeface="Poppins Bold Italics"/>
              </a:rPr>
              <a:t>Cr</a:t>
            </a:r>
            <a:r>
              <a:rPr lang="en-US" b="true" sz="1600" i="true">
                <a:solidFill>
                  <a:srgbClr val="000000"/>
                </a:solidFill>
                <a:latin typeface="Poppins Bold Italics"/>
                <a:ea typeface="Poppins Bold Italics"/>
                <a:cs typeface="Poppins Bold Italics"/>
                <a:sym typeface="Poppins Bold Italics"/>
              </a:rPr>
              <a:t>itical:</a:t>
            </a:r>
            <a:r>
              <a:rPr lang="en-US" sz="1600" i="true">
                <a:solidFill>
                  <a:srgbClr val="000000"/>
                </a:solidFill>
                <a:latin typeface="Poppins Italics"/>
                <a:ea typeface="Poppins Italics"/>
                <a:cs typeface="Poppins Italics"/>
                <a:sym typeface="Poppins Italics"/>
              </a:rPr>
              <a:t> Buchan et al. (2022) argue that many People Plan commitments were aspirational rather than funded mandates — there was no budget attached to the CPD guarantee, and many trusts reported being unable to honour the six-week CPD commitment due to workforce shortages.</a:t>
            </a:r>
          </a:p>
        </p:txBody>
      </p:sp>
      <p:sp>
        <p:nvSpPr>
          <p:cNvPr name="TextBox 32" id="32"/>
          <p:cNvSpPr txBox="true"/>
          <p:nvPr/>
        </p:nvSpPr>
        <p:spPr>
          <a:xfrm rot="0">
            <a:off x="13861859" y="115586"/>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yaxit devchandbhai devani</a:t>
            </a:r>
          </a:p>
          <a:p>
            <a:pPr algn="ctr">
              <a:lnSpc>
                <a:spcPts val="2701"/>
              </a:lnSpc>
              <a:spcBef>
                <a:spcPct val="0"/>
              </a:spcBef>
            </a:pPr>
            <a:r>
              <a:rPr lang="en-US" sz="1800">
                <a:solidFill>
                  <a:srgbClr val="000000"/>
                </a:solidFill>
                <a:latin typeface="Poppins"/>
                <a:ea typeface="Poppins"/>
                <a:cs typeface="Poppins"/>
                <a:sym typeface="Poppins"/>
              </a:rPr>
              <a:t> Student ID: 2532154</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1F3FA"/>
        </a:solidFill>
      </p:bgPr>
    </p:bg>
    <p:spTree>
      <p:nvGrpSpPr>
        <p:cNvPr id="1" name=""/>
        <p:cNvGrpSpPr/>
        <p:nvPr/>
      </p:nvGrpSpPr>
      <p:grpSpPr>
        <a:xfrm>
          <a:off x="0" y="0"/>
          <a:ext cx="0" cy="0"/>
          <a:chOff x="0" y="0"/>
          <a:chExt cx="0" cy="0"/>
        </a:xfrm>
      </p:grpSpPr>
      <p:sp>
        <p:nvSpPr>
          <p:cNvPr name="Freeform 2" id="2"/>
          <p:cNvSpPr/>
          <p:nvPr/>
        </p:nvSpPr>
        <p:spPr>
          <a:xfrm flipH="false" flipV="false" rot="0">
            <a:off x="4795504" y="714476"/>
            <a:ext cx="8696992" cy="8858048"/>
          </a:xfrm>
          <a:custGeom>
            <a:avLst/>
            <a:gdLst/>
            <a:ahLst/>
            <a:cxnLst/>
            <a:rect r="r" b="b" t="t" l="l"/>
            <a:pathLst>
              <a:path h="8858048" w="8696992">
                <a:moveTo>
                  <a:pt x="0" y="0"/>
                </a:moveTo>
                <a:lnTo>
                  <a:pt x="8696992" y="0"/>
                </a:lnTo>
                <a:lnTo>
                  <a:pt x="8696992" y="8858048"/>
                </a:lnTo>
                <a:lnTo>
                  <a:pt x="0" y="885804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0">
            <a:off x="11336462" y="1123950"/>
            <a:ext cx="419100" cy="419100"/>
            <a:chOff x="0" y="0"/>
            <a:chExt cx="110380" cy="110380"/>
          </a:xfrm>
        </p:grpSpPr>
        <p:sp>
          <p:nvSpPr>
            <p:cNvPr name="Freeform 4" id="4"/>
            <p:cNvSpPr/>
            <p:nvPr/>
          </p:nvSpPr>
          <p:spPr>
            <a:xfrm flipH="false" flipV="false" rot="0">
              <a:off x="0" y="0"/>
              <a:ext cx="110380" cy="110380"/>
            </a:xfrm>
            <a:custGeom>
              <a:avLst/>
              <a:gdLst/>
              <a:ahLst/>
              <a:cxnLst/>
              <a:rect r="r" b="b" t="t" l="l"/>
              <a:pathLst>
                <a:path h="110380" w="110380">
                  <a:moveTo>
                    <a:pt x="0" y="0"/>
                  </a:moveTo>
                  <a:lnTo>
                    <a:pt x="110380" y="0"/>
                  </a:lnTo>
                  <a:lnTo>
                    <a:pt x="110380" y="110380"/>
                  </a:lnTo>
                  <a:lnTo>
                    <a:pt x="0" y="110380"/>
                  </a:lnTo>
                  <a:close/>
                </a:path>
              </a:pathLst>
            </a:custGeom>
            <a:solidFill>
              <a:srgbClr val="000038"/>
            </a:solidFill>
          </p:spPr>
        </p:sp>
        <p:sp>
          <p:nvSpPr>
            <p:cNvPr name="TextBox 5" id="5"/>
            <p:cNvSpPr txBox="true"/>
            <p:nvPr/>
          </p:nvSpPr>
          <p:spPr>
            <a:xfrm>
              <a:off x="0" y="-19050"/>
              <a:ext cx="110380" cy="129430"/>
            </a:xfrm>
            <a:prstGeom prst="rect">
              <a:avLst/>
            </a:prstGeom>
          </p:spPr>
          <p:txBody>
            <a:bodyPr anchor="ctr" rtlCol="false" tIns="50800" lIns="50800" bIns="50800" rIns="50800"/>
            <a:lstStyle/>
            <a:p>
              <a:pPr algn="ctr" marL="0" indent="0" lvl="0">
                <a:lnSpc>
                  <a:spcPts val="2240"/>
                </a:lnSpc>
                <a:spcBef>
                  <a:spcPct val="0"/>
                </a:spcBef>
              </a:pPr>
              <a:r>
                <a:rPr lang="en-US" b="true" sz="1600">
                  <a:solidFill>
                    <a:srgbClr val="FFFFFF"/>
                  </a:solidFill>
                  <a:latin typeface="TT Hoves Bold"/>
                  <a:ea typeface="TT Hoves Bold"/>
                  <a:cs typeface="TT Hoves Bold"/>
                  <a:sym typeface="TT Hoves Bold"/>
                </a:rPr>
                <a:t>3</a:t>
              </a:r>
            </a:p>
          </p:txBody>
        </p:sp>
      </p:grpSp>
      <p:grpSp>
        <p:nvGrpSpPr>
          <p:cNvPr name="Group 6" id="6"/>
          <p:cNvGrpSpPr/>
          <p:nvPr/>
        </p:nvGrpSpPr>
        <p:grpSpPr>
          <a:xfrm rot="0">
            <a:off x="13804710" y="4079921"/>
            <a:ext cx="419100" cy="419100"/>
            <a:chOff x="0" y="0"/>
            <a:chExt cx="110380" cy="110380"/>
          </a:xfrm>
        </p:grpSpPr>
        <p:sp>
          <p:nvSpPr>
            <p:cNvPr name="Freeform 7" id="7"/>
            <p:cNvSpPr/>
            <p:nvPr/>
          </p:nvSpPr>
          <p:spPr>
            <a:xfrm flipH="false" flipV="false" rot="0">
              <a:off x="0" y="0"/>
              <a:ext cx="110380" cy="110380"/>
            </a:xfrm>
            <a:custGeom>
              <a:avLst/>
              <a:gdLst/>
              <a:ahLst/>
              <a:cxnLst/>
              <a:rect r="r" b="b" t="t" l="l"/>
              <a:pathLst>
                <a:path h="110380" w="110380">
                  <a:moveTo>
                    <a:pt x="0" y="0"/>
                  </a:moveTo>
                  <a:lnTo>
                    <a:pt x="110380" y="0"/>
                  </a:lnTo>
                  <a:lnTo>
                    <a:pt x="110380" y="110380"/>
                  </a:lnTo>
                  <a:lnTo>
                    <a:pt x="0" y="110380"/>
                  </a:lnTo>
                  <a:close/>
                </a:path>
              </a:pathLst>
            </a:custGeom>
            <a:solidFill>
              <a:srgbClr val="004259"/>
            </a:solidFill>
          </p:spPr>
        </p:sp>
        <p:sp>
          <p:nvSpPr>
            <p:cNvPr name="TextBox 8" id="8"/>
            <p:cNvSpPr txBox="true"/>
            <p:nvPr/>
          </p:nvSpPr>
          <p:spPr>
            <a:xfrm>
              <a:off x="0" y="-19050"/>
              <a:ext cx="110380" cy="129430"/>
            </a:xfrm>
            <a:prstGeom prst="rect">
              <a:avLst/>
            </a:prstGeom>
          </p:spPr>
          <p:txBody>
            <a:bodyPr anchor="ctr" rtlCol="false" tIns="50800" lIns="50800" bIns="50800" rIns="50800"/>
            <a:lstStyle/>
            <a:p>
              <a:pPr algn="ctr" marL="0" indent="0" lvl="0">
                <a:lnSpc>
                  <a:spcPts val="2240"/>
                </a:lnSpc>
                <a:spcBef>
                  <a:spcPct val="0"/>
                </a:spcBef>
              </a:pPr>
              <a:r>
                <a:rPr lang="en-US" b="true" sz="1600">
                  <a:solidFill>
                    <a:srgbClr val="FFFFFF"/>
                  </a:solidFill>
                  <a:latin typeface="TT Hoves Bold"/>
                  <a:ea typeface="TT Hoves Bold"/>
                  <a:cs typeface="TT Hoves Bold"/>
                  <a:sym typeface="TT Hoves Bold"/>
                </a:rPr>
                <a:t>4</a:t>
              </a:r>
            </a:p>
          </p:txBody>
        </p:sp>
      </p:grpSp>
      <p:grpSp>
        <p:nvGrpSpPr>
          <p:cNvPr name="Group 9" id="9"/>
          <p:cNvGrpSpPr/>
          <p:nvPr/>
        </p:nvGrpSpPr>
        <p:grpSpPr>
          <a:xfrm rot="0">
            <a:off x="1028700" y="4079921"/>
            <a:ext cx="419100" cy="419100"/>
            <a:chOff x="0" y="0"/>
            <a:chExt cx="110380" cy="110380"/>
          </a:xfrm>
        </p:grpSpPr>
        <p:sp>
          <p:nvSpPr>
            <p:cNvPr name="Freeform 10" id="10"/>
            <p:cNvSpPr/>
            <p:nvPr/>
          </p:nvSpPr>
          <p:spPr>
            <a:xfrm flipH="false" flipV="false" rot="0">
              <a:off x="0" y="0"/>
              <a:ext cx="110380" cy="110380"/>
            </a:xfrm>
            <a:custGeom>
              <a:avLst/>
              <a:gdLst/>
              <a:ahLst/>
              <a:cxnLst/>
              <a:rect r="r" b="b" t="t" l="l"/>
              <a:pathLst>
                <a:path h="110380" w="110380">
                  <a:moveTo>
                    <a:pt x="0" y="0"/>
                  </a:moveTo>
                  <a:lnTo>
                    <a:pt x="110380" y="0"/>
                  </a:lnTo>
                  <a:lnTo>
                    <a:pt x="110380" y="110380"/>
                  </a:lnTo>
                  <a:lnTo>
                    <a:pt x="0" y="110380"/>
                  </a:lnTo>
                  <a:close/>
                </a:path>
              </a:pathLst>
            </a:custGeom>
            <a:solidFill>
              <a:srgbClr val="56E11B"/>
            </a:solidFill>
          </p:spPr>
        </p:sp>
        <p:sp>
          <p:nvSpPr>
            <p:cNvPr name="TextBox 11" id="11"/>
            <p:cNvSpPr txBox="true"/>
            <p:nvPr/>
          </p:nvSpPr>
          <p:spPr>
            <a:xfrm>
              <a:off x="0" y="-19050"/>
              <a:ext cx="110380" cy="129430"/>
            </a:xfrm>
            <a:prstGeom prst="rect">
              <a:avLst/>
            </a:prstGeom>
          </p:spPr>
          <p:txBody>
            <a:bodyPr anchor="ctr" rtlCol="false" tIns="50800" lIns="50800" bIns="50800" rIns="50800"/>
            <a:lstStyle/>
            <a:p>
              <a:pPr algn="ctr" marL="0" indent="0" lvl="0">
                <a:lnSpc>
                  <a:spcPts val="2240"/>
                </a:lnSpc>
                <a:spcBef>
                  <a:spcPct val="0"/>
                </a:spcBef>
              </a:pPr>
              <a:r>
                <a:rPr lang="en-US" b="true" sz="1600" strike="noStrike" u="none">
                  <a:solidFill>
                    <a:srgbClr val="FFFFFF"/>
                  </a:solidFill>
                  <a:latin typeface="TT Hoves Bold"/>
                  <a:ea typeface="TT Hoves Bold"/>
                  <a:cs typeface="TT Hoves Bold"/>
                  <a:sym typeface="TT Hoves Bold"/>
                </a:rPr>
                <a:t>1</a:t>
              </a:r>
            </a:p>
          </p:txBody>
        </p:sp>
      </p:grpSp>
      <p:grpSp>
        <p:nvGrpSpPr>
          <p:cNvPr name="Group 12" id="12"/>
          <p:cNvGrpSpPr/>
          <p:nvPr/>
        </p:nvGrpSpPr>
        <p:grpSpPr>
          <a:xfrm rot="0">
            <a:off x="1028700" y="7650702"/>
            <a:ext cx="419100" cy="419100"/>
            <a:chOff x="0" y="0"/>
            <a:chExt cx="110380" cy="110380"/>
          </a:xfrm>
        </p:grpSpPr>
        <p:sp>
          <p:nvSpPr>
            <p:cNvPr name="Freeform 13" id="13"/>
            <p:cNvSpPr/>
            <p:nvPr/>
          </p:nvSpPr>
          <p:spPr>
            <a:xfrm flipH="false" flipV="false" rot="0">
              <a:off x="0" y="0"/>
              <a:ext cx="110380" cy="110380"/>
            </a:xfrm>
            <a:custGeom>
              <a:avLst/>
              <a:gdLst/>
              <a:ahLst/>
              <a:cxnLst/>
              <a:rect r="r" b="b" t="t" l="l"/>
              <a:pathLst>
                <a:path h="110380" w="110380">
                  <a:moveTo>
                    <a:pt x="0" y="0"/>
                  </a:moveTo>
                  <a:lnTo>
                    <a:pt x="110380" y="0"/>
                  </a:lnTo>
                  <a:lnTo>
                    <a:pt x="110380" y="110380"/>
                  </a:lnTo>
                  <a:lnTo>
                    <a:pt x="0" y="110380"/>
                  </a:lnTo>
                  <a:close/>
                </a:path>
              </a:pathLst>
            </a:custGeom>
            <a:solidFill>
              <a:srgbClr val="00C268"/>
            </a:solidFill>
          </p:spPr>
        </p:sp>
        <p:sp>
          <p:nvSpPr>
            <p:cNvPr name="TextBox 14" id="14"/>
            <p:cNvSpPr txBox="true"/>
            <p:nvPr/>
          </p:nvSpPr>
          <p:spPr>
            <a:xfrm>
              <a:off x="0" y="-19050"/>
              <a:ext cx="110380" cy="129430"/>
            </a:xfrm>
            <a:prstGeom prst="rect">
              <a:avLst/>
            </a:prstGeom>
          </p:spPr>
          <p:txBody>
            <a:bodyPr anchor="ctr" rtlCol="false" tIns="50800" lIns="50800" bIns="50800" rIns="50800"/>
            <a:lstStyle/>
            <a:p>
              <a:pPr algn="ctr" marL="0" indent="0" lvl="0">
                <a:lnSpc>
                  <a:spcPts val="2240"/>
                </a:lnSpc>
                <a:spcBef>
                  <a:spcPct val="0"/>
                </a:spcBef>
              </a:pPr>
              <a:r>
                <a:rPr lang="en-US" b="true" sz="1600">
                  <a:solidFill>
                    <a:srgbClr val="FFFFFF"/>
                  </a:solidFill>
                  <a:latin typeface="TT Hoves Bold"/>
                  <a:ea typeface="TT Hoves Bold"/>
                  <a:cs typeface="TT Hoves Bold"/>
                  <a:sym typeface="TT Hoves Bold"/>
                </a:rPr>
                <a:t>2</a:t>
              </a:r>
            </a:p>
          </p:txBody>
        </p:sp>
      </p:grpSp>
      <p:sp>
        <p:nvSpPr>
          <p:cNvPr name="Freeform 15" id="15"/>
          <p:cNvSpPr/>
          <p:nvPr/>
        </p:nvSpPr>
        <p:spPr>
          <a:xfrm flipH="false" flipV="false" rot="0">
            <a:off x="6286500" y="4304474"/>
            <a:ext cx="727665" cy="839026"/>
          </a:xfrm>
          <a:custGeom>
            <a:avLst/>
            <a:gdLst/>
            <a:ahLst/>
            <a:cxnLst/>
            <a:rect r="r" b="b" t="t" l="l"/>
            <a:pathLst>
              <a:path h="839026" w="727665">
                <a:moveTo>
                  <a:pt x="0" y="0"/>
                </a:moveTo>
                <a:lnTo>
                  <a:pt x="727665" y="0"/>
                </a:lnTo>
                <a:lnTo>
                  <a:pt x="727665" y="839026"/>
                </a:lnTo>
                <a:lnTo>
                  <a:pt x="0" y="83902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6" id="16"/>
          <p:cNvSpPr/>
          <p:nvPr/>
        </p:nvSpPr>
        <p:spPr>
          <a:xfrm flipH="false" flipV="false" rot="0">
            <a:off x="11315466" y="4249380"/>
            <a:ext cx="686034" cy="894120"/>
          </a:xfrm>
          <a:custGeom>
            <a:avLst/>
            <a:gdLst/>
            <a:ahLst/>
            <a:cxnLst/>
            <a:rect r="r" b="b" t="t" l="l"/>
            <a:pathLst>
              <a:path h="894120" w="686034">
                <a:moveTo>
                  <a:pt x="0" y="0"/>
                </a:moveTo>
                <a:lnTo>
                  <a:pt x="686034" y="0"/>
                </a:lnTo>
                <a:lnTo>
                  <a:pt x="686034" y="894120"/>
                </a:lnTo>
                <a:lnTo>
                  <a:pt x="0" y="89412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7" id="17"/>
          <p:cNvSpPr/>
          <p:nvPr/>
        </p:nvSpPr>
        <p:spPr>
          <a:xfrm flipH="false" flipV="false" rot="0">
            <a:off x="7219387" y="7327325"/>
            <a:ext cx="833824" cy="833824"/>
          </a:xfrm>
          <a:custGeom>
            <a:avLst/>
            <a:gdLst/>
            <a:ahLst/>
            <a:cxnLst/>
            <a:rect r="r" b="b" t="t" l="l"/>
            <a:pathLst>
              <a:path h="833824" w="833824">
                <a:moveTo>
                  <a:pt x="0" y="0"/>
                </a:moveTo>
                <a:lnTo>
                  <a:pt x="833824" y="0"/>
                </a:lnTo>
                <a:lnTo>
                  <a:pt x="833824" y="833824"/>
                </a:lnTo>
                <a:lnTo>
                  <a:pt x="0" y="833824"/>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8" id="18"/>
          <p:cNvSpPr/>
          <p:nvPr/>
        </p:nvSpPr>
        <p:spPr>
          <a:xfrm flipH="false" flipV="false" rot="0">
            <a:off x="10307945" y="7225269"/>
            <a:ext cx="912272" cy="912272"/>
          </a:xfrm>
          <a:custGeom>
            <a:avLst/>
            <a:gdLst/>
            <a:ahLst/>
            <a:cxnLst/>
            <a:rect r="r" b="b" t="t" l="l"/>
            <a:pathLst>
              <a:path h="912272" w="912272">
                <a:moveTo>
                  <a:pt x="0" y="0"/>
                </a:moveTo>
                <a:lnTo>
                  <a:pt x="912271" y="0"/>
                </a:lnTo>
                <a:lnTo>
                  <a:pt x="912271" y="912271"/>
                </a:lnTo>
                <a:lnTo>
                  <a:pt x="0" y="912271"/>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9" id="19"/>
          <p:cNvSpPr/>
          <p:nvPr/>
        </p:nvSpPr>
        <p:spPr>
          <a:xfrm flipH="false" flipV="false" rot="0">
            <a:off x="8690255" y="2119483"/>
            <a:ext cx="774139" cy="662945"/>
          </a:xfrm>
          <a:custGeom>
            <a:avLst/>
            <a:gdLst/>
            <a:ahLst/>
            <a:cxnLst/>
            <a:rect r="r" b="b" t="t" l="l"/>
            <a:pathLst>
              <a:path h="662945" w="774139">
                <a:moveTo>
                  <a:pt x="0" y="0"/>
                </a:moveTo>
                <a:lnTo>
                  <a:pt x="774140" y="0"/>
                </a:lnTo>
                <a:lnTo>
                  <a:pt x="774140" y="662945"/>
                </a:lnTo>
                <a:lnTo>
                  <a:pt x="0" y="662945"/>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20" id="20"/>
          <p:cNvSpPr txBox="true"/>
          <p:nvPr/>
        </p:nvSpPr>
        <p:spPr>
          <a:xfrm rot="0">
            <a:off x="1028700" y="847725"/>
            <a:ext cx="5914807" cy="1927860"/>
          </a:xfrm>
          <a:prstGeom prst="rect">
            <a:avLst/>
          </a:prstGeom>
        </p:spPr>
        <p:txBody>
          <a:bodyPr anchor="t" rtlCol="false" tIns="0" lIns="0" bIns="0" rIns="0">
            <a:spAutoFit/>
          </a:bodyPr>
          <a:lstStyle/>
          <a:p>
            <a:pPr algn="l">
              <a:lnSpc>
                <a:spcPts val="5040"/>
              </a:lnSpc>
            </a:pPr>
            <a:r>
              <a:rPr lang="en-US" b="true" sz="3600">
                <a:solidFill>
                  <a:srgbClr val="000000"/>
                </a:solidFill>
                <a:latin typeface="Poppins Bold"/>
                <a:ea typeface="Poppins Bold"/>
                <a:cs typeface="Poppins Bold"/>
                <a:sym typeface="Poppins Bold"/>
              </a:rPr>
              <a:t>NHS Long Term Workforce Plan (2023) : T&amp;D commitments</a:t>
            </a:r>
          </a:p>
        </p:txBody>
      </p:sp>
      <p:sp>
        <p:nvSpPr>
          <p:cNvPr name="TextBox 21" id="21"/>
          <p:cNvSpPr txBox="true"/>
          <p:nvPr/>
        </p:nvSpPr>
        <p:spPr>
          <a:xfrm rot="0">
            <a:off x="11977274" y="1097502"/>
            <a:ext cx="2813778" cy="954405"/>
          </a:xfrm>
          <a:prstGeom prst="rect">
            <a:avLst/>
          </a:prstGeom>
        </p:spPr>
        <p:txBody>
          <a:bodyPr anchor="t" rtlCol="false" tIns="0" lIns="0" bIns="0" rIns="0">
            <a:spAutoFit/>
          </a:bodyPr>
          <a:lstStyle/>
          <a:p>
            <a:pPr algn="l">
              <a:lnSpc>
                <a:spcPts val="2520"/>
              </a:lnSpc>
              <a:spcBef>
                <a:spcPct val="0"/>
              </a:spcBef>
            </a:pPr>
            <a:r>
              <a:rPr lang="en-US" sz="1800">
                <a:solidFill>
                  <a:srgbClr val="000000"/>
                </a:solidFill>
                <a:latin typeface="Poppins"/>
                <a:ea typeface="Poppins"/>
                <a:cs typeface="Poppins"/>
                <a:sym typeface="Poppins"/>
              </a:rPr>
              <a:t>Doubling of medical school places to 15,000 by 2031</a:t>
            </a:r>
          </a:p>
        </p:txBody>
      </p:sp>
      <p:sp>
        <p:nvSpPr>
          <p:cNvPr name="TextBox 22" id="22"/>
          <p:cNvSpPr txBox="true"/>
          <p:nvPr/>
        </p:nvSpPr>
        <p:spPr>
          <a:xfrm rot="0">
            <a:off x="14445522" y="4053473"/>
            <a:ext cx="2813778" cy="954405"/>
          </a:xfrm>
          <a:prstGeom prst="rect">
            <a:avLst/>
          </a:prstGeom>
        </p:spPr>
        <p:txBody>
          <a:bodyPr anchor="t" rtlCol="false" tIns="0" lIns="0" bIns="0" rIns="0">
            <a:spAutoFit/>
          </a:bodyPr>
          <a:lstStyle/>
          <a:p>
            <a:pPr algn="l">
              <a:lnSpc>
                <a:spcPts val="2520"/>
              </a:lnSpc>
              <a:spcBef>
                <a:spcPct val="0"/>
              </a:spcBef>
            </a:pPr>
            <a:r>
              <a:rPr lang="en-US" sz="1800">
                <a:solidFill>
                  <a:srgbClr val="000000"/>
                </a:solidFill>
                <a:latin typeface="Poppins"/>
                <a:ea typeface="Poppins"/>
                <a:cs typeface="Poppins"/>
                <a:sym typeface="Poppins"/>
              </a:rPr>
              <a:t>24,000 additional nursing and midwifery training places</a:t>
            </a:r>
          </a:p>
        </p:txBody>
      </p:sp>
      <p:sp>
        <p:nvSpPr>
          <p:cNvPr name="TextBox 23" id="23"/>
          <p:cNvSpPr txBox="true"/>
          <p:nvPr/>
        </p:nvSpPr>
        <p:spPr>
          <a:xfrm rot="0">
            <a:off x="1667401" y="4022771"/>
            <a:ext cx="2813778" cy="1268730"/>
          </a:xfrm>
          <a:prstGeom prst="rect">
            <a:avLst/>
          </a:prstGeom>
        </p:spPr>
        <p:txBody>
          <a:bodyPr anchor="t" rtlCol="false" tIns="0" lIns="0" bIns="0" rIns="0">
            <a:spAutoFit/>
          </a:bodyPr>
          <a:lstStyle/>
          <a:p>
            <a:pPr algn="l">
              <a:lnSpc>
                <a:spcPts val="2520"/>
              </a:lnSpc>
              <a:spcBef>
                <a:spcPct val="0"/>
              </a:spcBef>
            </a:pPr>
            <a:r>
              <a:rPr lang="en-US" sz="1800">
                <a:solidFill>
                  <a:srgbClr val="000000"/>
                </a:solidFill>
                <a:latin typeface="Poppins"/>
                <a:ea typeface="Poppins"/>
                <a:cs typeface="Poppins"/>
                <a:sym typeface="Poppins"/>
              </a:rPr>
              <a:t>Expansion of Nursing Associates and Physician Associates as alternative pathways</a:t>
            </a:r>
          </a:p>
        </p:txBody>
      </p:sp>
      <p:sp>
        <p:nvSpPr>
          <p:cNvPr name="TextBox 24" id="24"/>
          <p:cNvSpPr txBox="true"/>
          <p:nvPr/>
        </p:nvSpPr>
        <p:spPr>
          <a:xfrm rot="0">
            <a:off x="1669512" y="7624254"/>
            <a:ext cx="2813778" cy="954405"/>
          </a:xfrm>
          <a:prstGeom prst="rect">
            <a:avLst/>
          </a:prstGeom>
        </p:spPr>
        <p:txBody>
          <a:bodyPr anchor="t" rtlCol="false" tIns="0" lIns="0" bIns="0" rIns="0">
            <a:spAutoFit/>
          </a:bodyPr>
          <a:lstStyle/>
          <a:p>
            <a:pPr algn="l">
              <a:lnSpc>
                <a:spcPts val="2520"/>
              </a:lnSpc>
              <a:spcBef>
                <a:spcPct val="0"/>
              </a:spcBef>
            </a:pPr>
            <a:r>
              <a:rPr lang="en-US" sz="1800">
                <a:solidFill>
                  <a:srgbClr val="000000"/>
                </a:solidFill>
                <a:latin typeface="Poppins"/>
                <a:ea typeface="Poppins"/>
                <a:cs typeface="Poppins"/>
                <a:sym typeface="Poppins"/>
              </a:rPr>
              <a:t>Investment in simulation training centres nationally</a:t>
            </a:r>
          </a:p>
        </p:txBody>
      </p:sp>
      <p:grpSp>
        <p:nvGrpSpPr>
          <p:cNvPr name="Group 25" id="25"/>
          <p:cNvGrpSpPr/>
          <p:nvPr/>
        </p:nvGrpSpPr>
        <p:grpSpPr>
          <a:xfrm rot="0">
            <a:off x="13279976" y="7083182"/>
            <a:ext cx="3979324" cy="2489342"/>
            <a:chOff x="0" y="0"/>
            <a:chExt cx="1048052" cy="655629"/>
          </a:xfrm>
        </p:grpSpPr>
        <p:sp>
          <p:nvSpPr>
            <p:cNvPr name="Freeform 26" id="26"/>
            <p:cNvSpPr/>
            <p:nvPr/>
          </p:nvSpPr>
          <p:spPr>
            <a:xfrm flipH="false" flipV="false" rot="0">
              <a:off x="0" y="0"/>
              <a:ext cx="1048052" cy="655629"/>
            </a:xfrm>
            <a:custGeom>
              <a:avLst/>
              <a:gdLst/>
              <a:ahLst/>
              <a:cxnLst/>
              <a:rect r="r" b="b" t="t" l="l"/>
              <a:pathLst>
                <a:path h="655629" w="1048052">
                  <a:moveTo>
                    <a:pt x="48638" y="0"/>
                  </a:moveTo>
                  <a:lnTo>
                    <a:pt x="999414" y="0"/>
                  </a:lnTo>
                  <a:cubicBezTo>
                    <a:pt x="1012314" y="0"/>
                    <a:pt x="1024685" y="5124"/>
                    <a:pt x="1033807" y="14246"/>
                  </a:cubicBezTo>
                  <a:cubicBezTo>
                    <a:pt x="1042928" y="23367"/>
                    <a:pt x="1048052" y="35739"/>
                    <a:pt x="1048052" y="48638"/>
                  </a:cubicBezTo>
                  <a:lnTo>
                    <a:pt x="1048052" y="606991"/>
                  </a:lnTo>
                  <a:cubicBezTo>
                    <a:pt x="1048052" y="619891"/>
                    <a:pt x="1042928" y="632262"/>
                    <a:pt x="1033807" y="641383"/>
                  </a:cubicBezTo>
                  <a:cubicBezTo>
                    <a:pt x="1024685" y="650505"/>
                    <a:pt x="1012314" y="655629"/>
                    <a:pt x="999414" y="655629"/>
                  </a:cubicBezTo>
                  <a:lnTo>
                    <a:pt x="48638" y="655629"/>
                  </a:lnTo>
                  <a:cubicBezTo>
                    <a:pt x="35739" y="655629"/>
                    <a:pt x="23367" y="650505"/>
                    <a:pt x="14246" y="641383"/>
                  </a:cubicBezTo>
                  <a:cubicBezTo>
                    <a:pt x="5124" y="632262"/>
                    <a:pt x="0" y="619891"/>
                    <a:pt x="0" y="606991"/>
                  </a:cubicBezTo>
                  <a:lnTo>
                    <a:pt x="0" y="48638"/>
                  </a:lnTo>
                  <a:cubicBezTo>
                    <a:pt x="0" y="35739"/>
                    <a:pt x="5124" y="23367"/>
                    <a:pt x="14246" y="14246"/>
                  </a:cubicBezTo>
                  <a:cubicBezTo>
                    <a:pt x="23367" y="5124"/>
                    <a:pt x="35739" y="0"/>
                    <a:pt x="48638" y="0"/>
                  </a:cubicBezTo>
                  <a:close/>
                </a:path>
              </a:pathLst>
            </a:custGeom>
            <a:solidFill>
              <a:srgbClr val="FFFFFF"/>
            </a:solidFill>
          </p:spPr>
        </p:sp>
        <p:sp>
          <p:nvSpPr>
            <p:cNvPr name="TextBox 27" id="27"/>
            <p:cNvSpPr txBox="true"/>
            <p:nvPr/>
          </p:nvSpPr>
          <p:spPr>
            <a:xfrm>
              <a:off x="0" y="-19050"/>
              <a:ext cx="1048052" cy="674679"/>
            </a:xfrm>
            <a:prstGeom prst="rect">
              <a:avLst/>
            </a:prstGeom>
          </p:spPr>
          <p:txBody>
            <a:bodyPr anchor="ctr" rtlCol="false" tIns="50800" lIns="50800" bIns="50800" rIns="50800"/>
            <a:lstStyle/>
            <a:p>
              <a:pPr algn="ctr">
                <a:lnSpc>
                  <a:spcPts val="2240"/>
                </a:lnSpc>
              </a:pPr>
            </a:p>
          </p:txBody>
        </p:sp>
      </p:grpSp>
      <p:sp>
        <p:nvSpPr>
          <p:cNvPr name="TextBox 28" id="28"/>
          <p:cNvSpPr txBox="true"/>
          <p:nvPr/>
        </p:nvSpPr>
        <p:spPr>
          <a:xfrm rot="0">
            <a:off x="13492496" y="7317740"/>
            <a:ext cx="3617601" cy="1940560"/>
          </a:xfrm>
          <a:prstGeom prst="rect">
            <a:avLst/>
          </a:prstGeom>
        </p:spPr>
        <p:txBody>
          <a:bodyPr anchor="t" rtlCol="false" tIns="0" lIns="0" bIns="0" rIns="0">
            <a:spAutoFit/>
          </a:bodyPr>
          <a:lstStyle/>
          <a:p>
            <a:pPr algn="l">
              <a:lnSpc>
                <a:spcPts val="2240"/>
              </a:lnSpc>
              <a:spcBef>
                <a:spcPct val="0"/>
              </a:spcBef>
            </a:pPr>
            <a:r>
              <a:rPr lang="en-US" b="true" sz="1600" i="true">
                <a:solidFill>
                  <a:srgbClr val="000000"/>
                </a:solidFill>
                <a:latin typeface="Poppins Bold Italics"/>
                <a:ea typeface="Poppins Bold Italics"/>
                <a:cs typeface="Poppins Bold Italics"/>
                <a:sym typeface="Poppins Bold Italics"/>
              </a:rPr>
              <a:t>Gap</a:t>
            </a:r>
            <a:r>
              <a:rPr lang="en-US" b="true" sz="1600" i="true">
                <a:solidFill>
                  <a:srgbClr val="000000"/>
                </a:solidFill>
                <a:latin typeface="Poppins Bold Italics"/>
                <a:ea typeface="Poppins Bold Italics"/>
                <a:cs typeface="Poppins Bold Italics"/>
                <a:sym typeface="Poppins Bold Italics"/>
              </a:rPr>
              <a:t>:</a:t>
            </a:r>
            <a:r>
              <a:rPr lang="en-US" sz="1600" i="true">
                <a:solidFill>
                  <a:srgbClr val="000000"/>
                </a:solidFill>
                <a:latin typeface="Poppins Italics"/>
                <a:ea typeface="Poppins Italics"/>
                <a:cs typeface="Poppins Italics"/>
                <a:sym typeface="Poppins Italics"/>
              </a:rPr>
              <a:t> The LTWP focuses heavily on supply side training (producing more staff) while largely neglecting the quality and effectiveness of in-service development for the existing 1.4 million workforce.</a:t>
            </a:r>
          </a:p>
        </p:txBody>
      </p:sp>
      <p:sp>
        <p:nvSpPr>
          <p:cNvPr name="TextBox 29" id="29"/>
          <p:cNvSpPr txBox="true"/>
          <p:nvPr/>
        </p:nvSpPr>
        <p:spPr>
          <a:xfrm rot="0">
            <a:off x="13981352" y="23109"/>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yaxit devchandbhai devani</a:t>
            </a:r>
          </a:p>
          <a:p>
            <a:pPr algn="ctr">
              <a:lnSpc>
                <a:spcPts val="2701"/>
              </a:lnSpc>
              <a:spcBef>
                <a:spcPct val="0"/>
              </a:spcBef>
            </a:pPr>
            <a:r>
              <a:rPr lang="en-US" sz="1800">
                <a:solidFill>
                  <a:srgbClr val="000000"/>
                </a:solidFill>
                <a:latin typeface="Poppins"/>
                <a:ea typeface="Poppins"/>
                <a:cs typeface="Poppins"/>
                <a:sym typeface="Poppins"/>
              </a:rPr>
              <a:t> Student ID: 2532154</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AFAFA"/>
        </a:solidFill>
      </p:bgPr>
    </p:bg>
    <p:spTree>
      <p:nvGrpSpPr>
        <p:cNvPr id="1" name=""/>
        <p:cNvGrpSpPr/>
        <p:nvPr/>
      </p:nvGrpSpPr>
      <p:grpSpPr>
        <a:xfrm>
          <a:off x="0" y="0"/>
          <a:ext cx="0" cy="0"/>
          <a:chOff x="0" y="0"/>
          <a:chExt cx="0" cy="0"/>
        </a:xfrm>
      </p:grpSpPr>
      <p:grpSp>
        <p:nvGrpSpPr>
          <p:cNvPr name="Group 2" id="2"/>
          <p:cNvGrpSpPr/>
          <p:nvPr/>
        </p:nvGrpSpPr>
        <p:grpSpPr>
          <a:xfrm rot="0">
            <a:off x="1028700" y="2487431"/>
            <a:ext cx="4771240" cy="3238500"/>
            <a:chOff x="0" y="0"/>
            <a:chExt cx="1196696" cy="812262"/>
          </a:xfrm>
        </p:grpSpPr>
        <p:sp>
          <p:nvSpPr>
            <p:cNvPr name="Freeform 3" id="3"/>
            <p:cNvSpPr/>
            <p:nvPr/>
          </p:nvSpPr>
          <p:spPr>
            <a:xfrm flipH="false" flipV="false" rot="0">
              <a:off x="0" y="0"/>
              <a:ext cx="1196696" cy="812262"/>
            </a:xfrm>
            <a:custGeom>
              <a:avLst/>
              <a:gdLst/>
              <a:ahLst/>
              <a:cxnLst/>
              <a:rect r="r" b="b" t="t" l="l"/>
              <a:pathLst>
                <a:path h="812262" w="1196696">
                  <a:moveTo>
                    <a:pt x="81131" y="0"/>
                  </a:moveTo>
                  <a:lnTo>
                    <a:pt x="1115565" y="0"/>
                  </a:lnTo>
                  <a:cubicBezTo>
                    <a:pt x="1160372" y="0"/>
                    <a:pt x="1196696" y="36324"/>
                    <a:pt x="1196696" y="81131"/>
                  </a:cubicBezTo>
                  <a:lnTo>
                    <a:pt x="1196696" y="731131"/>
                  </a:lnTo>
                  <a:cubicBezTo>
                    <a:pt x="1196696" y="752649"/>
                    <a:pt x="1188148" y="773285"/>
                    <a:pt x="1172933" y="788500"/>
                  </a:cubicBezTo>
                  <a:cubicBezTo>
                    <a:pt x="1157718" y="803715"/>
                    <a:pt x="1137082" y="812262"/>
                    <a:pt x="1115565" y="812262"/>
                  </a:cubicBezTo>
                  <a:lnTo>
                    <a:pt x="81131" y="812262"/>
                  </a:lnTo>
                  <a:cubicBezTo>
                    <a:pt x="59614" y="812262"/>
                    <a:pt x="38978" y="803715"/>
                    <a:pt x="23763" y="788500"/>
                  </a:cubicBezTo>
                  <a:cubicBezTo>
                    <a:pt x="8548" y="773285"/>
                    <a:pt x="0" y="752649"/>
                    <a:pt x="0" y="731131"/>
                  </a:cubicBezTo>
                  <a:lnTo>
                    <a:pt x="0" y="81131"/>
                  </a:lnTo>
                  <a:cubicBezTo>
                    <a:pt x="0" y="59614"/>
                    <a:pt x="8548" y="38978"/>
                    <a:pt x="23763" y="23763"/>
                  </a:cubicBezTo>
                  <a:cubicBezTo>
                    <a:pt x="38978" y="8548"/>
                    <a:pt x="59614" y="0"/>
                    <a:pt x="81131" y="0"/>
                  </a:cubicBezTo>
                  <a:close/>
                </a:path>
              </a:pathLst>
            </a:custGeom>
            <a:blipFill>
              <a:blip r:embed="rId2"/>
              <a:stretch>
                <a:fillRect l="0" t="-5224" r="0" b="-5224"/>
              </a:stretch>
            </a:blipFill>
            <a:ln cap="rnd">
              <a:noFill/>
              <a:prstDash val="solid"/>
              <a:round/>
            </a:ln>
          </p:spPr>
        </p:sp>
      </p:grpSp>
      <p:grpSp>
        <p:nvGrpSpPr>
          <p:cNvPr name="Group 4" id="4"/>
          <p:cNvGrpSpPr/>
          <p:nvPr/>
        </p:nvGrpSpPr>
        <p:grpSpPr>
          <a:xfrm rot="0">
            <a:off x="1028700" y="5821181"/>
            <a:ext cx="4771240" cy="3366088"/>
            <a:chOff x="0" y="0"/>
            <a:chExt cx="1531984" cy="1080808"/>
          </a:xfrm>
        </p:grpSpPr>
        <p:sp>
          <p:nvSpPr>
            <p:cNvPr name="Freeform 5" id="5"/>
            <p:cNvSpPr/>
            <p:nvPr/>
          </p:nvSpPr>
          <p:spPr>
            <a:xfrm flipH="false" flipV="false" rot="0">
              <a:off x="0" y="0"/>
              <a:ext cx="1531984" cy="1080808"/>
            </a:xfrm>
            <a:custGeom>
              <a:avLst/>
              <a:gdLst/>
              <a:ahLst/>
              <a:cxnLst/>
              <a:rect r="r" b="b" t="t" l="l"/>
              <a:pathLst>
                <a:path h="1080808" w="1531984">
                  <a:moveTo>
                    <a:pt x="81131" y="0"/>
                  </a:moveTo>
                  <a:lnTo>
                    <a:pt x="1450853" y="0"/>
                  </a:lnTo>
                  <a:cubicBezTo>
                    <a:pt x="1472370" y="0"/>
                    <a:pt x="1493006" y="8548"/>
                    <a:pt x="1508221" y="23763"/>
                  </a:cubicBezTo>
                  <a:cubicBezTo>
                    <a:pt x="1523436" y="38978"/>
                    <a:pt x="1531984" y="59614"/>
                    <a:pt x="1531984" y="81131"/>
                  </a:cubicBezTo>
                  <a:lnTo>
                    <a:pt x="1531984" y="999677"/>
                  </a:lnTo>
                  <a:cubicBezTo>
                    <a:pt x="1531984" y="1021194"/>
                    <a:pt x="1523436" y="1041830"/>
                    <a:pt x="1508221" y="1057045"/>
                  </a:cubicBezTo>
                  <a:cubicBezTo>
                    <a:pt x="1493006" y="1072260"/>
                    <a:pt x="1472370" y="1080808"/>
                    <a:pt x="1450853" y="1080808"/>
                  </a:cubicBezTo>
                  <a:lnTo>
                    <a:pt x="81131" y="1080808"/>
                  </a:lnTo>
                  <a:cubicBezTo>
                    <a:pt x="36324" y="1080808"/>
                    <a:pt x="0" y="1044484"/>
                    <a:pt x="0" y="999677"/>
                  </a:cubicBezTo>
                  <a:lnTo>
                    <a:pt x="0" y="81131"/>
                  </a:lnTo>
                  <a:cubicBezTo>
                    <a:pt x="0" y="59614"/>
                    <a:pt x="8548" y="38978"/>
                    <a:pt x="23763" y="23763"/>
                  </a:cubicBezTo>
                  <a:cubicBezTo>
                    <a:pt x="38978" y="8548"/>
                    <a:pt x="59614" y="0"/>
                    <a:pt x="81131" y="0"/>
                  </a:cubicBezTo>
                  <a:close/>
                </a:path>
              </a:pathLst>
            </a:custGeom>
            <a:solidFill>
              <a:srgbClr val="1C98ED"/>
            </a:solidFill>
          </p:spPr>
        </p:sp>
        <p:sp>
          <p:nvSpPr>
            <p:cNvPr name="TextBox 6" id="6"/>
            <p:cNvSpPr txBox="true"/>
            <p:nvPr/>
          </p:nvSpPr>
          <p:spPr>
            <a:xfrm>
              <a:off x="0" y="-47625"/>
              <a:ext cx="1531984" cy="1128433"/>
            </a:xfrm>
            <a:prstGeom prst="rect">
              <a:avLst/>
            </a:prstGeom>
          </p:spPr>
          <p:txBody>
            <a:bodyPr anchor="ctr" rtlCol="false" tIns="50800" lIns="50800" bIns="50800" rIns="50800"/>
            <a:lstStyle/>
            <a:p>
              <a:pPr algn="ctr">
                <a:lnSpc>
                  <a:spcPts val="2160"/>
                </a:lnSpc>
              </a:pPr>
            </a:p>
          </p:txBody>
        </p:sp>
      </p:grpSp>
      <p:grpSp>
        <p:nvGrpSpPr>
          <p:cNvPr name="Group 7" id="7"/>
          <p:cNvGrpSpPr/>
          <p:nvPr/>
        </p:nvGrpSpPr>
        <p:grpSpPr>
          <a:xfrm rot="0">
            <a:off x="6758380" y="2471261"/>
            <a:ext cx="4771240" cy="3238500"/>
            <a:chOff x="0" y="0"/>
            <a:chExt cx="1196696" cy="812262"/>
          </a:xfrm>
        </p:grpSpPr>
        <p:sp>
          <p:nvSpPr>
            <p:cNvPr name="Freeform 8" id="8"/>
            <p:cNvSpPr/>
            <p:nvPr/>
          </p:nvSpPr>
          <p:spPr>
            <a:xfrm flipH="false" flipV="false" rot="0">
              <a:off x="0" y="0"/>
              <a:ext cx="1196696" cy="812262"/>
            </a:xfrm>
            <a:custGeom>
              <a:avLst/>
              <a:gdLst/>
              <a:ahLst/>
              <a:cxnLst/>
              <a:rect r="r" b="b" t="t" l="l"/>
              <a:pathLst>
                <a:path h="812262" w="1196696">
                  <a:moveTo>
                    <a:pt x="81131" y="0"/>
                  </a:moveTo>
                  <a:lnTo>
                    <a:pt x="1115565" y="0"/>
                  </a:lnTo>
                  <a:cubicBezTo>
                    <a:pt x="1160372" y="0"/>
                    <a:pt x="1196696" y="36324"/>
                    <a:pt x="1196696" y="81131"/>
                  </a:cubicBezTo>
                  <a:lnTo>
                    <a:pt x="1196696" y="731131"/>
                  </a:lnTo>
                  <a:cubicBezTo>
                    <a:pt x="1196696" y="752649"/>
                    <a:pt x="1188148" y="773285"/>
                    <a:pt x="1172933" y="788500"/>
                  </a:cubicBezTo>
                  <a:cubicBezTo>
                    <a:pt x="1157718" y="803715"/>
                    <a:pt x="1137082" y="812262"/>
                    <a:pt x="1115565" y="812262"/>
                  </a:cubicBezTo>
                  <a:lnTo>
                    <a:pt x="81131" y="812262"/>
                  </a:lnTo>
                  <a:cubicBezTo>
                    <a:pt x="59614" y="812262"/>
                    <a:pt x="38978" y="803715"/>
                    <a:pt x="23763" y="788500"/>
                  </a:cubicBezTo>
                  <a:cubicBezTo>
                    <a:pt x="8548" y="773285"/>
                    <a:pt x="0" y="752649"/>
                    <a:pt x="0" y="731131"/>
                  </a:cubicBezTo>
                  <a:lnTo>
                    <a:pt x="0" y="81131"/>
                  </a:lnTo>
                  <a:cubicBezTo>
                    <a:pt x="0" y="59614"/>
                    <a:pt x="8548" y="38978"/>
                    <a:pt x="23763" y="23763"/>
                  </a:cubicBezTo>
                  <a:cubicBezTo>
                    <a:pt x="38978" y="8548"/>
                    <a:pt x="59614" y="0"/>
                    <a:pt x="81131" y="0"/>
                  </a:cubicBezTo>
                  <a:close/>
                </a:path>
              </a:pathLst>
            </a:custGeom>
            <a:blipFill>
              <a:blip r:embed="rId3"/>
              <a:stretch>
                <a:fillRect l="-938" t="0" r="-938" b="0"/>
              </a:stretch>
            </a:blipFill>
            <a:ln cap="rnd">
              <a:noFill/>
              <a:prstDash val="solid"/>
              <a:round/>
            </a:ln>
          </p:spPr>
        </p:sp>
      </p:grpSp>
      <p:grpSp>
        <p:nvGrpSpPr>
          <p:cNvPr name="Group 9" id="9"/>
          <p:cNvGrpSpPr/>
          <p:nvPr/>
        </p:nvGrpSpPr>
        <p:grpSpPr>
          <a:xfrm rot="0">
            <a:off x="6758380" y="5805011"/>
            <a:ext cx="4771240" cy="3366088"/>
            <a:chOff x="0" y="0"/>
            <a:chExt cx="1531984" cy="1080808"/>
          </a:xfrm>
        </p:grpSpPr>
        <p:sp>
          <p:nvSpPr>
            <p:cNvPr name="Freeform 10" id="10"/>
            <p:cNvSpPr/>
            <p:nvPr/>
          </p:nvSpPr>
          <p:spPr>
            <a:xfrm flipH="false" flipV="false" rot="0">
              <a:off x="0" y="0"/>
              <a:ext cx="1531984" cy="1080808"/>
            </a:xfrm>
            <a:custGeom>
              <a:avLst/>
              <a:gdLst/>
              <a:ahLst/>
              <a:cxnLst/>
              <a:rect r="r" b="b" t="t" l="l"/>
              <a:pathLst>
                <a:path h="1080808" w="1531984">
                  <a:moveTo>
                    <a:pt x="81131" y="0"/>
                  </a:moveTo>
                  <a:lnTo>
                    <a:pt x="1450853" y="0"/>
                  </a:lnTo>
                  <a:cubicBezTo>
                    <a:pt x="1472370" y="0"/>
                    <a:pt x="1493006" y="8548"/>
                    <a:pt x="1508221" y="23763"/>
                  </a:cubicBezTo>
                  <a:cubicBezTo>
                    <a:pt x="1523436" y="38978"/>
                    <a:pt x="1531984" y="59614"/>
                    <a:pt x="1531984" y="81131"/>
                  </a:cubicBezTo>
                  <a:lnTo>
                    <a:pt x="1531984" y="999677"/>
                  </a:lnTo>
                  <a:cubicBezTo>
                    <a:pt x="1531984" y="1021194"/>
                    <a:pt x="1523436" y="1041830"/>
                    <a:pt x="1508221" y="1057045"/>
                  </a:cubicBezTo>
                  <a:cubicBezTo>
                    <a:pt x="1493006" y="1072260"/>
                    <a:pt x="1472370" y="1080808"/>
                    <a:pt x="1450853" y="1080808"/>
                  </a:cubicBezTo>
                  <a:lnTo>
                    <a:pt x="81131" y="1080808"/>
                  </a:lnTo>
                  <a:cubicBezTo>
                    <a:pt x="36324" y="1080808"/>
                    <a:pt x="0" y="1044484"/>
                    <a:pt x="0" y="999677"/>
                  </a:cubicBezTo>
                  <a:lnTo>
                    <a:pt x="0" y="81131"/>
                  </a:lnTo>
                  <a:cubicBezTo>
                    <a:pt x="0" y="59614"/>
                    <a:pt x="8548" y="38978"/>
                    <a:pt x="23763" y="23763"/>
                  </a:cubicBezTo>
                  <a:cubicBezTo>
                    <a:pt x="38978" y="8548"/>
                    <a:pt x="59614" y="0"/>
                    <a:pt x="81131" y="0"/>
                  </a:cubicBezTo>
                  <a:close/>
                </a:path>
              </a:pathLst>
            </a:custGeom>
            <a:solidFill>
              <a:srgbClr val="5170FF"/>
            </a:solidFill>
          </p:spPr>
        </p:sp>
        <p:sp>
          <p:nvSpPr>
            <p:cNvPr name="TextBox 11" id="11"/>
            <p:cNvSpPr txBox="true"/>
            <p:nvPr/>
          </p:nvSpPr>
          <p:spPr>
            <a:xfrm>
              <a:off x="0" y="-47625"/>
              <a:ext cx="1531984" cy="1128433"/>
            </a:xfrm>
            <a:prstGeom prst="rect">
              <a:avLst/>
            </a:prstGeom>
          </p:spPr>
          <p:txBody>
            <a:bodyPr anchor="ctr" rtlCol="false" tIns="50800" lIns="50800" bIns="50800" rIns="50800"/>
            <a:lstStyle/>
            <a:p>
              <a:pPr algn="ctr">
                <a:lnSpc>
                  <a:spcPts val="2160"/>
                </a:lnSpc>
              </a:pPr>
            </a:p>
          </p:txBody>
        </p:sp>
      </p:grpSp>
      <p:grpSp>
        <p:nvGrpSpPr>
          <p:cNvPr name="Group 12" id="12"/>
          <p:cNvGrpSpPr/>
          <p:nvPr/>
        </p:nvGrpSpPr>
        <p:grpSpPr>
          <a:xfrm rot="0">
            <a:off x="12488060" y="2487431"/>
            <a:ext cx="4771240" cy="3238500"/>
            <a:chOff x="0" y="0"/>
            <a:chExt cx="1196696" cy="812262"/>
          </a:xfrm>
        </p:grpSpPr>
        <p:sp>
          <p:nvSpPr>
            <p:cNvPr name="Freeform 13" id="13"/>
            <p:cNvSpPr/>
            <p:nvPr/>
          </p:nvSpPr>
          <p:spPr>
            <a:xfrm flipH="false" flipV="false" rot="0">
              <a:off x="0" y="0"/>
              <a:ext cx="1196696" cy="812262"/>
            </a:xfrm>
            <a:custGeom>
              <a:avLst/>
              <a:gdLst/>
              <a:ahLst/>
              <a:cxnLst/>
              <a:rect r="r" b="b" t="t" l="l"/>
              <a:pathLst>
                <a:path h="812262" w="1196696">
                  <a:moveTo>
                    <a:pt x="81131" y="0"/>
                  </a:moveTo>
                  <a:lnTo>
                    <a:pt x="1115565" y="0"/>
                  </a:lnTo>
                  <a:cubicBezTo>
                    <a:pt x="1160372" y="0"/>
                    <a:pt x="1196696" y="36324"/>
                    <a:pt x="1196696" y="81131"/>
                  </a:cubicBezTo>
                  <a:lnTo>
                    <a:pt x="1196696" y="731131"/>
                  </a:lnTo>
                  <a:cubicBezTo>
                    <a:pt x="1196696" y="752649"/>
                    <a:pt x="1188148" y="773285"/>
                    <a:pt x="1172933" y="788500"/>
                  </a:cubicBezTo>
                  <a:cubicBezTo>
                    <a:pt x="1157718" y="803715"/>
                    <a:pt x="1137082" y="812262"/>
                    <a:pt x="1115565" y="812262"/>
                  </a:cubicBezTo>
                  <a:lnTo>
                    <a:pt x="81131" y="812262"/>
                  </a:lnTo>
                  <a:cubicBezTo>
                    <a:pt x="59614" y="812262"/>
                    <a:pt x="38978" y="803715"/>
                    <a:pt x="23763" y="788500"/>
                  </a:cubicBezTo>
                  <a:cubicBezTo>
                    <a:pt x="8548" y="773285"/>
                    <a:pt x="0" y="752649"/>
                    <a:pt x="0" y="731131"/>
                  </a:cubicBezTo>
                  <a:lnTo>
                    <a:pt x="0" y="81131"/>
                  </a:lnTo>
                  <a:cubicBezTo>
                    <a:pt x="0" y="59614"/>
                    <a:pt x="8548" y="38978"/>
                    <a:pt x="23763" y="23763"/>
                  </a:cubicBezTo>
                  <a:cubicBezTo>
                    <a:pt x="38978" y="8548"/>
                    <a:pt x="59614" y="0"/>
                    <a:pt x="81131" y="0"/>
                  </a:cubicBezTo>
                  <a:close/>
                </a:path>
              </a:pathLst>
            </a:custGeom>
            <a:blipFill>
              <a:blip r:embed="rId4"/>
              <a:stretch>
                <a:fillRect l="-938" t="0" r="-938" b="0"/>
              </a:stretch>
            </a:blipFill>
            <a:ln cap="rnd">
              <a:noFill/>
              <a:prstDash val="solid"/>
              <a:round/>
            </a:ln>
          </p:spPr>
        </p:sp>
      </p:grpSp>
      <p:grpSp>
        <p:nvGrpSpPr>
          <p:cNvPr name="Group 14" id="14"/>
          <p:cNvGrpSpPr/>
          <p:nvPr/>
        </p:nvGrpSpPr>
        <p:grpSpPr>
          <a:xfrm rot="0">
            <a:off x="12488060" y="5821181"/>
            <a:ext cx="4771240" cy="3366088"/>
            <a:chOff x="0" y="0"/>
            <a:chExt cx="1531984" cy="1080808"/>
          </a:xfrm>
        </p:grpSpPr>
        <p:sp>
          <p:nvSpPr>
            <p:cNvPr name="Freeform 15" id="15"/>
            <p:cNvSpPr/>
            <p:nvPr/>
          </p:nvSpPr>
          <p:spPr>
            <a:xfrm flipH="false" flipV="false" rot="0">
              <a:off x="0" y="0"/>
              <a:ext cx="1531984" cy="1080808"/>
            </a:xfrm>
            <a:custGeom>
              <a:avLst/>
              <a:gdLst/>
              <a:ahLst/>
              <a:cxnLst/>
              <a:rect r="r" b="b" t="t" l="l"/>
              <a:pathLst>
                <a:path h="1080808" w="1531984">
                  <a:moveTo>
                    <a:pt x="81131" y="0"/>
                  </a:moveTo>
                  <a:lnTo>
                    <a:pt x="1450853" y="0"/>
                  </a:lnTo>
                  <a:cubicBezTo>
                    <a:pt x="1472370" y="0"/>
                    <a:pt x="1493006" y="8548"/>
                    <a:pt x="1508221" y="23763"/>
                  </a:cubicBezTo>
                  <a:cubicBezTo>
                    <a:pt x="1523436" y="38978"/>
                    <a:pt x="1531984" y="59614"/>
                    <a:pt x="1531984" y="81131"/>
                  </a:cubicBezTo>
                  <a:lnTo>
                    <a:pt x="1531984" y="999677"/>
                  </a:lnTo>
                  <a:cubicBezTo>
                    <a:pt x="1531984" y="1021194"/>
                    <a:pt x="1523436" y="1041830"/>
                    <a:pt x="1508221" y="1057045"/>
                  </a:cubicBezTo>
                  <a:cubicBezTo>
                    <a:pt x="1493006" y="1072260"/>
                    <a:pt x="1472370" y="1080808"/>
                    <a:pt x="1450853" y="1080808"/>
                  </a:cubicBezTo>
                  <a:lnTo>
                    <a:pt x="81131" y="1080808"/>
                  </a:lnTo>
                  <a:cubicBezTo>
                    <a:pt x="36324" y="1080808"/>
                    <a:pt x="0" y="1044484"/>
                    <a:pt x="0" y="999677"/>
                  </a:cubicBezTo>
                  <a:lnTo>
                    <a:pt x="0" y="81131"/>
                  </a:lnTo>
                  <a:cubicBezTo>
                    <a:pt x="0" y="59614"/>
                    <a:pt x="8548" y="38978"/>
                    <a:pt x="23763" y="23763"/>
                  </a:cubicBezTo>
                  <a:cubicBezTo>
                    <a:pt x="38978" y="8548"/>
                    <a:pt x="59614" y="0"/>
                    <a:pt x="81131" y="0"/>
                  </a:cubicBezTo>
                  <a:close/>
                </a:path>
              </a:pathLst>
            </a:custGeom>
            <a:solidFill>
              <a:srgbClr val="1848A0"/>
            </a:solidFill>
          </p:spPr>
        </p:sp>
        <p:sp>
          <p:nvSpPr>
            <p:cNvPr name="TextBox 16" id="16"/>
            <p:cNvSpPr txBox="true"/>
            <p:nvPr/>
          </p:nvSpPr>
          <p:spPr>
            <a:xfrm>
              <a:off x="0" y="-47625"/>
              <a:ext cx="1531984" cy="1128433"/>
            </a:xfrm>
            <a:prstGeom prst="rect">
              <a:avLst/>
            </a:prstGeom>
          </p:spPr>
          <p:txBody>
            <a:bodyPr anchor="ctr" rtlCol="false" tIns="50800" lIns="50800" bIns="50800" rIns="50800"/>
            <a:lstStyle/>
            <a:p>
              <a:pPr algn="ctr">
                <a:lnSpc>
                  <a:spcPts val="2160"/>
                </a:lnSpc>
              </a:pPr>
            </a:p>
          </p:txBody>
        </p:sp>
      </p:grpSp>
      <p:sp>
        <p:nvSpPr>
          <p:cNvPr name="TextBox 17" id="17"/>
          <p:cNvSpPr txBox="true"/>
          <p:nvPr/>
        </p:nvSpPr>
        <p:spPr>
          <a:xfrm rot="0">
            <a:off x="3291607" y="1262602"/>
            <a:ext cx="11704787" cy="478790"/>
          </a:xfrm>
          <a:prstGeom prst="rect">
            <a:avLst/>
          </a:prstGeom>
        </p:spPr>
        <p:txBody>
          <a:bodyPr anchor="t" rtlCol="false" tIns="0" lIns="0" bIns="0" rIns="0">
            <a:spAutoFit/>
          </a:bodyPr>
          <a:lstStyle/>
          <a:p>
            <a:pPr algn="ctr" marL="0" indent="0" lvl="0">
              <a:lnSpc>
                <a:spcPts val="3520"/>
              </a:lnSpc>
              <a:spcBef>
                <a:spcPct val="0"/>
              </a:spcBef>
            </a:pPr>
            <a:r>
              <a:rPr lang="en-US" sz="3200" spc="-64">
                <a:solidFill>
                  <a:srgbClr val="002022"/>
                </a:solidFill>
                <a:latin typeface="Poppins"/>
                <a:ea typeface="Poppins"/>
                <a:cs typeface="Poppins"/>
                <a:sym typeface="Poppins"/>
              </a:rPr>
              <a:t>What Can the NHS Learn from International Orgs?</a:t>
            </a:r>
          </a:p>
        </p:txBody>
      </p:sp>
      <p:sp>
        <p:nvSpPr>
          <p:cNvPr name="TextBox 18" id="18"/>
          <p:cNvSpPr txBox="true"/>
          <p:nvPr/>
        </p:nvSpPr>
        <p:spPr>
          <a:xfrm rot="0">
            <a:off x="16142741" y="316284"/>
            <a:ext cx="1388973" cy="333375"/>
          </a:xfrm>
          <a:prstGeom prst="rect">
            <a:avLst/>
          </a:prstGeom>
        </p:spPr>
        <p:txBody>
          <a:bodyPr anchor="t" rtlCol="false" tIns="0" lIns="0" bIns="0" rIns="0">
            <a:spAutoFit/>
          </a:bodyPr>
          <a:lstStyle/>
          <a:p>
            <a:pPr algn="l" marL="0" indent="0" lvl="0">
              <a:lnSpc>
                <a:spcPts val="2400"/>
              </a:lnSpc>
              <a:spcBef>
                <a:spcPct val="0"/>
              </a:spcBef>
            </a:pPr>
            <a:r>
              <a:rPr lang="en-US" sz="2000">
                <a:solidFill>
                  <a:srgbClr val="002022"/>
                </a:solidFill>
                <a:latin typeface="Poppins"/>
                <a:ea typeface="Poppins"/>
                <a:cs typeface="Poppins"/>
                <a:sym typeface="Poppins"/>
              </a:rPr>
              <a:t>Slide 18</a:t>
            </a:r>
          </a:p>
        </p:txBody>
      </p:sp>
      <p:sp>
        <p:nvSpPr>
          <p:cNvPr name="TextBox 19" id="19"/>
          <p:cNvSpPr txBox="true"/>
          <p:nvPr/>
        </p:nvSpPr>
        <p:spPr>
          <a:xfrm rot="0">
            <a:off x="1278759" y="6565718"/>
            <a:ext cx="4025696" cy="2130425"/>
          </a:xfrm>
          <a:prstGeom prst="rect">
            <a:avLst/>
          </a:prstGeom>
        </p:spPr>
        <p:txBody>
          <a:bodyPr anchor="t" rtlCol="false" tIns="0" lIns="0" bIns="0" rIns="0">
            <a:spAutoFit/>
          </a:bodyPr>
          <a:lstStyle/>
          <a:p>
            <a:pPr algn="ctr">
              <a:lnSpc>
                <a:spcPts val="2800"/>
              </a:lnSpc>
            </a:pPr>
            <a:r>
              <a:rPr lang="en-US" sz="2000">
                <a:solidFill>
                  <a:srgbClr val="FFFFFF"/>
                </a:solidFill>
                <a:latin typeface="Poppins"/>
                <a:ea typeface="Poppins"/>
                <a:cs typeface="Poppins"/>
                <a:sym typeface="Poppins"/>
              </a:rPr>
              <a:t>Germany's dual system shows the value of co-investment between state and employer in training. A model applicable to NHS apprenticeships and clinical education partnerships</a:t>
            </a:r>
          </a:p>
        </p:txBody>
      </p:sp>
      <p:sp>
        <p:nvSpPr>
          <p:cNvPr name="TextBox 20" id="20"/>
          <p:cNvSpPr txBox="true"/>
          <p:nvPr/>
        </p:nvSpPr>
        <p:spPr>
          <a:xfrm rot="0">
            <a:off x="7042724" y="6376511"/>
            <a:ext cx="4114124" cy="2482850"/>
          </a:xfrm>
          <a:prstGeom prst="rect">
            <a:avLst/>
          </a:prstGeom>
        </p:spPr>
        <p:txBody>
          <a:bodyPr anchor="t" rtlCol="false" tIns="0" lIns="0" bIns="0" rIns="0">
            <a:spAutoFit/>
          </a:bodyPr>
          <a:lstStyle/>
          <a:p>
            <a:pPr algn="ctr">
              <a:lnSpc>
                <a:spcPts val="2800"/>
              </a:lnSpc>
            </a:pPr>
            <a:r>
              <a:rPr lang="en-US" sz="2000">
                <a:solidFill>
                  <a:srgbClr val="FFFFFF"/>
                </a:solidFill>
                <a:latin typeface="Poppins"/>
                <a:ea typeface="Poppins"/>
                <a:cs typeface="Poppins"/>
                <a:sym typeface="Poppins"/>
              </a:rPr>
              <a:t>The Netherlands model demonstrates that contractualising CPD by making it a guaranteed employment right with funding attached, improves both completion and outcomes</a:t>
            </a:r>
          </a:p>
        </p:txBody>
      </p:sp>
      <p:sp>
        <p:nvSpPr>
          <p:cNvPr name="TextBox 21" id="21"/>
          <p:cNvSpPr txBox="true"/>
          <p:nvPr/>
        </p:nvSpPr>
        <p:spPr>
          <a:xfrm rot="0">
            <a:off x="12983545" y="6581887"/>
            <a:ext cx="4025696" cy="1778000"/>
          </a:xfrm>
          <a:prstGeom prst="rect">
            <a:avLst/>
          </a:prstGeom>
        </p:spPr>
        <p:txBody>
          <a:bodyPr anchor="t" rtlCol="false" tIns="0" lIns="0" bIns="0" rIns="0">
            <a:spAutoFit/>
          </a:bodyPr>
          <a:lstStyle/>
          <a:p>
            <a:pPr algn="ctr">
              <a:lnSpc>
                <a:spcPts val="2800"/>
              </a:lnSpc>
            </a:pPr>
            <a:r>
              <a:rPr lang="en-US" sz="2000">
                <a:solidFill>
                  <a:srgbClr val="FFFFFF"/>
                </a:solidFill>
                <a:latin typeface="Poppins"/>
                <a:ea typeface="Poppins"/>
                <a:cs typeface="Poppins"/>
                <a:sym typeface="Poppins"/>
              </a:rPr>
              <a:t>Canada's use of standardised T&amp;D metrics across provinces mirrors what NHS ICSs could achieve with a national T&amp;D evaluation framework</a:t>
            </a:r>
          </a:p>
        </p:txBody>
      </p:sp>
      <p:sp>
        <p:nvSpPr>
          <p:cNvPr name="TextBox 22" id="22"/>
          <p:cNvSpPr txBox="true"/>
          <p:nvPr/>
        </p:nvSpPr>
        <p:spPr>
          <a:xfrm rot="0">
            <a:off x="0" y="93413"/>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RANJITKUMAR JIVABHAI KESHVALA</a:t>
            </a:r>
          </a:p>
          <a:p>
            <a:pPr algn="ctr">
              <a:lnSpc>
                <a:spcPts val="2701"/>
              </a:lnSpc>
              <a:spcBef>
                <a:spcPct val="0"/>
              </a:spcBef>
            </a:pPr>
            <a:r>
              <a:rPr lang="en-US" sz="1800">
                <a:solidFill>
                  <a:srgbClr val="000000"/>
                </a:solidFill>
                <a:latin typeface="Poppins"/>
                <a:ea typeface="Poppins"/>
                <a:cs typeface="Poppins"/>
                <a:sym typeface="Poppins"/>
              </a:rPr>
              <a:t> Student ID: 2532564</a:t>
            </a: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F4F8FF"/>
        </a:solidFill>
      </p:bgPr>
    </p:bg>
    <p:spTree>
      <p:nvGrpSpPr>
        <p:cNvPr id="1" name=""/>
        <p:cNvGrpSpPr/>
        <p:nvPr/>
      </p:nvGrpSpPr>
      <p:grpSpPr>
        <a:xfrm>
          <a:off x="0" y="0"/>
          <a:ext cx="0" cy="0"/>
          <a:chOff x="0" y="0"/>
          <a:chExt cx="0" cy="0"/>
        </a:xfrm>
      </p:grpSpPr>
      <p:grpSp>
        <p:nvGrpSpPr>
          <p:cNvPr name="Group 2" id="2"/>
          <p:cNvGrpSpPr/>
          <p:nvPr/>
        </p:nvGrpSpPr>
        <p:grpSpPr>
          <a:xfrm rot="5400000">
            <a:off x="3428150" y="4272110"/>
            <a:ext cx="1498088" cy="446650"/>
            <a:chOff x="0" y="0"/>
            <a:chExt cx="361780" cy="107864"/>
          </a:xfrm>
        </p:grpSpPr>
        <p:sp>
          <p:nvSpPr>
            <p:cNvPr name="Freeform 3" id="3"/>
            <p:cNvSpPr/>
            <p:nvPr/>
          </p:nvSpPr>
          <p:spPr>
            <a:xfrm flipH="false" flipV="false" rot="0">
              <a:off x="29951" y="11391"/>
              <a:ext cx="301878" cy="96473"/>
            </a:xfrm>
            <a:custGeom>
              <a:avLst/>
              <a:gdLst/>
              <a:ahLst/>
              <a:cxnLst/>
              <a:rect r="r" b="b" t="t" l="l"/>
              <a:pathLst>
                <a:path h="96473" w="301878">
                  <a:moveTo>
                    <a:pt x="186448" y="9783"/>
                  </a:moveTo>
                  <a:lnTo>
                    <a:pt x="296320" y="75299"/>
                  </a:lnTo>
                  <a:cubicBezTo>
                    <a:pt x="300722" y="77924"/>
                    <a:pt x="302829" y="83166"/>
                    <a:pt x="301468" y="88108"/>
                  </a:cubicBezTo>
                  <a:cubicBezTo>
                    <a:pt x="300106" y="93049"/>
                    <a:pt x="295612" y="96473"/>
                    <a:pt x="290486" y="96473"/>
                  </a:cubicBezTo>
                  <a:lnTo>
                    <a:pt x="11392" y="96473"/>
                  </a:lnTo>
                  <a:cubicBezTo>
                    <a:pt x="6266" y="96473"/>
                    <a:pt x="1772" y="93049"/>
                    <a:pt x="411" y="88108"/>
                  </a:cubicBezTo>
                  <a:cubicBezTo>
                    <a:pt x="-951" y="83166"/>
                    <a:pt x="1156" y="77924"/>
                    <a:pt x="5558" y="75299"/>
                  </a:cubicBezTo>
                  <a:lnTo>
                    <a:pt x="115430" y="9783"/>
                  </a:lnTo>
                  <a:cubicBezTo>
                    <a:pt x="137306" y="-3262"/>
                    <a:pt x="164573" y="-3262"/>
                    <a:pt x="186448" y="9783"/>
                  </a:cubicBezTo>
                  <a:close/>
                </a:path>
              </a:pathLst>
            </a:custGeom>
            <a:solidFill>
              <a:srgbClr val="9366E4"/>
            </a:solidFill>
          </p:spPr>
        </p:sp>
        <p:sp>
          <p:nvSpPr>
            <p:cNvPr name="TextBox 4" id="4"/>
            <p:cNvSpPr txBox="true"/>
            <p:nvPr/>
          </p:nvSpPr>
          <p:spPr>
            <a:xfrm>
              <a:off x="56528" y="11980"/>
              <a:ext cx="248724" cy="88180"/>
            </a:xfrm>
            <a:prstGeom prst="rect">
              <a:avLst/>
            </a:prstGeom>
          </p:spPr>
          <p:txBody>
            <a:bodyPr anchor="ctr" rtlCol="false" tIns="71438" lIns="71438" bIns="71438" rIns="71438"/>
            <a:lstStyle/>
            <a:p>
              <a:pPr algn="ctr">
                <a:lnSpc>
                  <a:spcPts val="2756"/>
                </a:lnSpc>
              </a:pPr>
            </a:p>
          </p:txBody>
        </p:sp>
      </p:grpSp>
      <p:grpSp>
        <p:nvGrpSpPr>
          <p:cNvPr name="Group 5" id="5"/>
          <p:cNvGrpSpPr/>
          <p:nvPr/>
        </p:nvGrpSpPr>
        <p:grpSpPr>
          <a:xfrm rot="0">
            <a:off x="1338591" y="2686877"/>
            <a:ext cx="2609972" cy="3148152"/>
            <a:chOff x="0" y="0"/>
            <a:chExt cx="736265" cy="888084"/>
          </a:xfrm>
        </p:grpSpPr>
        <p:sp>
          <p:nvSpPr>
            <p:cNvPr name="Freeform 6" id="6"/>
            <p:cNvSpPr/>
            <p:nvPr/>
          </p:nvSpPr>
          <p:spPr>
            <a:xfrm flipH="false" flipV="false" rot="0">
              <a:off x="0" y="0"/>
              <a:ext cx="736265" cy="888084"/>
            </a:xfrm>
            <a:custGeom>
              <a:avLst/>
              <a:gdLst/>
              <a:ahLst/>
              <a:cxnLst/>
              <a:rect r="r" b="b" t="t" l="l"/>
              <a:pathLst>
                <a:path h="888084" w="736265">
                  <a:moveTo>
                    <a:pt x="106786" y="0"/>
                  </a:moveTo>
                  <a:lnTo>
                    <a:pt x="629479" y="0"/>
                  </a:lnTo>
                  <a:cubicBezTo>
                    <a:pt x="688455" y="0"/>
                    <a:pt x="736265" y="47810"/>
                    <a:pt x="736265" y="106786"/>
                  </a:cubicBezTo>
                  <a:lnTo>
                    <a:pt x="736265" y="781298"/>
                  </a:lnTo>
                  <a:cubicBezTo>
                    <a:pt x="736265" y="809619"/>
                    <a:pt x="725014" y="836781"/>
                    <a:pt x="704988" y="856807"/>
                  </a:cubicBezTo>
                  <a:cubicBezTo>
                    <a:pt x="684962" y="876833"/>
                    <a:pt x="657800" y="888084"/>
                    <a:pt x="629479" y="888084"/>
                  </a:cubicBezTo>
                  <a:lnTo>
                    <a:pt x="106786" y="888084"/>
                  </a:lnTo>
                  <a:cubicBezTo>
                    <a:pt x="78465" y="888084"/>
                    <a:pt x="51303" y="876833"/>
                    <a:pt x="31277" y="856807"/>
                  </a:cubicBezTo>
                  <a:cubicBezTo>
                    <a:pt x="11251" y="836781"/>
                    <a:pt x="0" y="809619"/>
                    <a:pt x="0" y="781298"/>
                  </a:cubicBezTo>
                  <a:lnTo>
                    <a:pt x="0" y="106786"/>
                  </a:lnTo>
                  <a:cubicBezTo>
                    <a:pt x="0" y="78465"/>
                    <a:pt x="11251" y="51303"/>
                    <a:pt x="31277" y="31277"/>
                  </a:cubicBezTo>
                  <a:cubicBezTo>
                    <a:pt x="51303" y="11251"/>
                    <a:pt x="78465" y="0"/>
                    <a:pt x="106786" y="0"/>
                  </a:cubicBezTo>
                  <a:close/>
                </a:path>
              </a:pathLst>
            </a:custGeom>
            <a:solidFill>
              <a:srgbClr val="EAE0FF"/>
            </a:solidFill>
          </p:spPr>
        </p:sp>
        <p:sp>
          <p:nvSpPr>
            <p:cNvPr name="TextBox 7" id="7"/>
            <p:cNvSpPr txBox="true"/>
            <p:nvPr/>
          </p:nvSpPr>
          <p:spPr>
            <a:xfrm>
              <a:off x="0" y="-38100"/>
              <a:ext cx="736265" cy="926184"/>
            </a:xfrm>
            <a:prstGeom prst="rect">
              <a:avLst/>
            </a:prstGeom>
          </p:spPr>
          <p:txBody>
            <a:bodyPr anchor="ctr" rtlCol="false" tIns="71438" lIns="71438" bIns="71438" rIns="71438"/>
            <a:lstStyle/>
            <a:p>
              <a:pPr algn="ctr">
                <a:lnSpc>
                  <a:spcPts val="2756"/>
                </a:lnSpc>
              </a:pPr>
            </a:p>
          </p:txBody>
        </p:sp>
      </p:grpSp>
      <p:grpSp>
        <p:nvGrpSpPr>
          <p:cNvPr name="Group 8" id="8"/>
          <p:cNvGrpSpPr/>
          <p:nvPr/>
        </p:nvGrpSpPr>
        <p:grpSpPr>
          <a:xfrm rot="0">
            <a:off x="1960231" y="1970789"/>
            <a:ext cx="1366693" cy="1366693"/>
            <a:chOff x="0" y="0"/>
            <a:chExt cx="812800" cy="812800"/>
          </a:xfrm>
        </p:grpSpPr>
        <p:sp>
          <p:nvSpPr>
            <p:cNvPr name="Freeform 9" id="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66E4"/>
            </a:solidFill>
          </p:spPr>
        </p:sp>
        <p:sp>
          <p:nvSpPr>
            <p:cNvPr name="TextBox 10" id="10"/>
            <p:cNvSpPr txBox="true"/>
            <p:nvPr/>
          </p:nvSpPr>
          <p:spPr>
            <a:xfrm>
              <a:off x="76200" y="38100"/>
              <a:ext cx="660400" cy="698500"/>
            </a:xfrm>
            <a:prstGeom prst="rect">
              <a:avLst/>
            </a:prstGeom>
          </p:spPr>
          <p:txBody>
            <a:bodyPr anchor="ctr" rtlCol="false" tIns="71438" lIns="71438" bIns="71438" rIns="71438"/>
            <a:lstStyle/>
            <a:p>
              <a:pPr algn="ctr">
                <a:lnSpc>
                  <a:spcPts val="2756"/>
                </a:lnSpc>
              </a:pPr>
            </a:p>
          </p:txBody>
        </p:sp>
      </p:grpSp>
      <p:sp>
        <p:nvSpPr>
          <p:cNvPr name="TextBox 11" id="11"/>
          <p:cNvSpPr txBox="true"/>
          <p:nvPr/>
        </p:nvSpPr>
        <p:spPr>
          <a:xfrm rot="0">
            <a:off x="1216194" y="7399088"/>
            <a:ext cx="2854766" cy="228600"/>
          </a:xfrm>
          <a:prstGeom prst="rect">
            <a:avLst/>
          </a:prstGeom>
        </p:spPr>
        <p:txBody>
          <a:bodyPr anchor="t" rtlCol="false" tIns="0" lIns="0" bIns="0" rIns="0">
            <a:spAutoFit/>
          </a:bodyPr>
          <a:lstStyle/>
          <a:p>
            <a:pPr algn="ctr" marL="0" indent="0" lvl="0">
              <a:lnSpc>
                <a:spcPts val="1725"/>
              </a:lnSpc>
            </a:pPr>
            <a:r>
              <a:rPr lang="en-US" b="true" sz="1500">
                <a:solidFill>
                  <a:srgbClr val="FFFFFF"/>
                </a:solidFill>
                <a:latin typeface="Montserrat Bold"/>
                <a:ea typeface="Montserrat Bold"/>
                <a:cs typeface="Montserrat Bold"/>
                <a:sym typeface="Montserrat Bold"/>
              </a:rPr>
              <a:t>Short-t</a:t>
            </a:r>
            <a:r>
              <a:rPr lang="en-US" b="true" sz="1500">
                <a:solidFill>
                  <a:srgbClr val="FFFFFF"/>
                </a:solidFill>
                <a:latin typeface="Montserrat Bold"/>
                <a:ea typeface="Montserrat Bold"/>
                <a:cs typeface="Montserrat Bold"/>
                <a:sym typeface="Montserrat Bold"/>
              </a:rPr>
              <a:t>erm (0–12 months)</a:t>
            </a:r>
          </a:p>
        </p:txBody>
      </p:sp>
      <p:sp>
        <p:nvSpPr>
          <p:cNvPr name="TextBox 12" id="12"/>
          <p:cNvSpPr txBox="true"/>
          <p:nvPr/>
        </p:nvSpPr>
        <p:spPr>
          <a:xfrm rot="0">
            <a:off x="1242079" y="7837238"/>
            <a:ext cx="2802996" cy="212026"/>
          </a:xfrm>
          <a:prstGeom prst="rect">
            <a:avLst/>
          </a:prstGeom>
        </p:spPr>
        <p:txBody>
          <a:bodyPr anchor="t" rtlCol="false" tIns="0" lIns="0" bIns="0" rIns="0">
            <a:spAutoFit/>
          </a:bodyPr>
          <a:lstStyle/>
          <a:p>
            <a:pPr algn="ctr" marL="0" indent="0" lvl="0">
              <a:lnSpc>
                <a:spcPts val="1777"/>
              </a:lnSpc>
            </a:pPr>
            <a:r>
              <a:rPr lang="en-US" b="true" sz="1185" spc="21">
                <a:solidFill>
                  <a:srgbClr val="403F3F"/>
                </a:solidFill>
                <a:latin typeface="Montserrat Medium"/>
                <a:ea typeface="Montserrat Medium"/>
                <a:cs typeface="Montserrat Medium"/>
                <a:sym typeface="Montserrat Medium"/>
              </a:rPr>
              <a:t>K</a:t>
            </a:r>
            <a:r>
              <a:rPr lang="en-US" b="true" sz="1185" spc="21">
                <a:solidFill>
                  <a:srgbClr val="403F3F"/>
                </a:solidFill>
                <a:latin typeface="Montserrat Medium"/>
                <a:ea typeface="Montserrat Medium"/>
                <a:cs typeface="Montserrat Medium"/>
                <a:sym typeface="Montserrat Medium"/>
              </a:rPr>
              <a:t>olb (1984); 70:20:10 Model</a:t>
            </a:r>
          </a:p>
        </p:txBody>
      </p:sp>
      <p:grpSp>
        <p:nvGrpSpPr>
          <p:cNvPr name="Group 13" id="13"/>
          <p:cNvGrpSpPr/>
          <p:nvPr/>
        </p:nvGrpSpPr>
        <p:grpSpPr>
          <a:xfrm rot="5400000">
            <a:off x="6677774" y="4272110"/>
            <a:ext cx="1498088" cy="446650"/>
            <a:chOff x="0" y="0"/>
            <a:chExt cx="361780" cy="107864"/>
          </a:xfrm>
        </p:grpSpPr>
        <p:sp>
          <p:nvSpPr>
            <p:cNvPr name="Freeform 14" id="14"/>
            <p:cNvSpPr/>
            <p:nvPr/>
          </p:nvSpPr>
          <p:spPr>
            <a:xfrm flipH="false" flipV="false" rot="0">
              <a:off x="29951" y="11391"/>
              <a:ext cx="301878" cy="96473"/>
            </a:xfrm>
            <a:custGeom>
              <a:avLst/>
              <a:gdLst/>
              <a:ahLst/>
              <a:cxnLst/>
              <a:rect r="r" b="b" t="t" l="l"/>
              <a:pathLst>
                <a:path h="96473" w="301878">
                  <a:moveTo>
                    <a:pt x="186448" y="9783"/>
                  </a:moveTo>
                  <a:lnTo>
                    <a:pt x="296320" y="75299"/>
                  </a:lnTo>
                  <a:cubicBezTo>
                    <a:pt x="300722" y="77924"/>
                    <a:pt x="302829" y="83166"/>
                    <a:pt x="301468" y="88108"/>
                  </a:cubicBezTo>
                  <a:cubicBezTo>
                    <a:pt x="300106" y="93049"/>
                    <a:pt x="295612" y="96473"/>
                    <a:pt x="290486" y="96473"/>
                  </a:cubicBezTo>
                  <a:lnTo>
                    <a:pt x="11392" y="96473"/>
                  </a:lnTo>
                  <a:cubicBezTo>
                    <a:pt x="6266" y="96473"/>
                    <a:pt x="1772" y="93049"/>
                    <a:pt x="411" y="88108"/>
                  </a:cubicBezTo>
                  <a:cubicBezTo>
                    <a:pt x="-951" y="83166"/>
                    <a:pt x="1156" y="77924"/>
                    <a:pt x="5558" y="75299"/>
                  </a:cubicBezTo>
                  <a:lnTo>
                    <a:pt x="115430" y="9783"/>
                  </a:lnTo>
                  <a:cubicBezTo>
                    <a:pt x="137306" y="-3262"/>
                    <a:pt x="164573" y="-3262"/>
                    <a:pt x="186448" y="9783"/>
                  </a:cubicBezTo>
                  <a:close/>
                </a:path>
              </a:pathLst>
            </a:custGeom>
            <a:solidFill>
              <a:srgbClr val="E46671"/>
            </a:solidFill>
          </p:spPr>
        </p:sp>
        <p:sp>
          <p:nvSpPr>
            <p:cNvPr name="TextBox 15" id="15"/>
            <p:cNvSpPr txBox="true"/>
            <p:nvPr/>
          </p:nvSpPr>
          <p:spPr>
            <a:xfrm>
              <a:off x="56528" y="11980"/>
              <a:ext cx="248724" cy="88180"/>
            </a:xfrm>
            <a:prstGeom prst="rect">
              <a:avLst/>
            </a:prstGeom>
          </p:spPr>
          <p:txBody>
            <a:bodyPr anchor="ctr" rtlCol="false" tIns="71438" lIns="71438" bIns="71438" rIns="71438"/>
            <a:lstStyle/>
            <a:p>
              <a:pPr algn="ctr">
                <a:lnSpc>
                  <a:spcPts val="2756"/>
                </a:lnSpc>
              </a:pPr>
            </a:p>
          </p:txBody>
        </p:sp>
      </p:grpSp>
      <p:grpSp>
        <p:nvGrpSpPr>
          <p:cNvPr name="Group 16" id="16"/>
          <p:cNvGrpSpPr/>
          <p:nvPr/>
        </p:nvGrpSpPr>
        <p:grpSpPr>
          <a:xfrm rot="0">
            <a:off x="4608453" y="2686877"/>
            <a:ext cx="2609972" cy="3148152"/>
            <a:chOff x="0" y="0"/>
            <a:chExt cx="736265" cy="888084"/>
          </a:xfrm>
        </p:grpSpPr>
        <p:sp>
          <p:nvSpPr>
            <p:cNvPr name="Freeform 17" id="17"/>
            <p:cNvSpPr/>
            <p:nvPr/>
          </p:nvSpPr>
          <p:spPr>
            <a:xfrm flipH="false" flipV="false" rot="0">
              <a:off x="0" y="0"/>
              <a:ext cx="736265" cy="888084"/>
            </a:xfrm>
            <a:custGeom>
              <a:avLst/>
              <a:gdLst/>
              <a:ahLst/>
              <a:cxnLst/>
              <a:rect r="r" b="b" t="t" l="l"/>
              <a:pathLst>
                <a:path h="888084" w="736265">
                  <a:moveTo>
                    <a:pt x="106786" y="0"/>
                  </a:moveTo>
                  <a:lnTo>
                    <a:pt x="629479" y="0"/>
                  </a:lnTo>
                  <a:cubicBezTo>
                    <a:pt x="688455" y="0"/>
                    <a:pt x="736265" y="47810"/>
                    <a:pt x="736265" y="106786"/>
                  </a:cubicBezTo>
                  <a:lnTo>
                    <a:pt x="736265" y="781298"/>
                  </a:lnTo>
                  <a:cubicBezTo>
                    <a:pt x="736265" y="809619"/>
                    <a:pt x="725014" y="836781"/>
                    <a:pt x="704988" y="856807"/>
                  </a:cubicBezTo>
                  <a:cubicBezTo>
                    <a:pt x="684962" y="876833"/>
                    <a:pt x="657800" y="888084"/>
                    <a:pt x="629479" y="888084"/>
                  </a:cubicBezTo>
                  <a:lnTo>
                    <a:pt x="106786" y="888084"/>
                  </a:lnTo>
                  <a:cubicBezTo>
                    <a:pt x="78465" y="888084"/>
                    <a:pt x="51303" y="876833"/>
                    <a:pt x="31277" y="856807"/>
                  </a:cubicBezTo>
                  <a:cubicBezTo>
                    <a:pt x="11251" y="836781"/>
                    <a:pt x="0" y="809619"/>
                    <a:pt x="0" y="781298"/>
                  </a:cubicBezTo>
                  <a:lnTo>
                    <a:pt x="0" y="106786"/>
                  </a:lnTo>
                  <a:cubicBezTo>
                    <a:pt x="0" y="78465"/>
                    <a:pt x="11251" y="51303"/>
                    <a:pt x="31277" y="31277"/>
                  </a:cubicBezTo>
                  <a:cubicBezTo>
                    <a:pt x="51303" y="11251"/>
                    <a:pt x="78465" y="0"/>
                    <a:pt x="106786" y="0"/>
                  </a:cubicBezTo>
                  <a:close/>
                </a:path>
              </a:pathLst>
            </a:custGeom>
            <a:solidFill>
              <a:srgbClr val="FFBEC4"/>
            </a:solidFill>
          </p:spPr>
        </p:sp>
        <p:sp>
          <p:nvSpPr>
            <p:cNvPr name="TextBox 18" id="18"/>
            <p:cNvSpPr txBox="true"/>
            <p:nvPr/>
          </p:nvSpPr>
          <p:spPr>
            <a:xfrm>
              <a:off x="0" y="-38100"/>
              <a:ext cx="736265" cy="926184"/>
            </a:xfrm>
            <a:prstGeom prst="rect">
              <a:avLst/>
            </a:prstGeom>
          </p:spPr>
          <p:txBody>
            <a:bodyPr anchor="ctr" rtlCol="false" tIns="71438" lIns="71438" bIns="71438" rIns="71438"/>
            <a:lstStyle/>
            <a:p>
              <a:pPr algn="ctr">
                <a:lnSpc>
                  <a:spcPts val="2756"/>
                </a:lnSpc>
              </a:pPr>
            </a:p>
          </p:txBody>
        </p:sp>
      </p:grpSp>
      <p:grpSp>
        <p:nvGrpSpPr>
          <p:cNvPr name="Group 19" id="19"/>
          <p:cNvGrpSpPr/>
          <p:nvPr/>
        </p:nvGrpSpPr>
        <p:grpSpPr>
          <a:xfrm rot="0">
            <a:off x="5230093" y="1970789"/>
            <a:ext cx="1366693" cy="1366693"/>
            <a:chOff x="0" y="0"/>
            <a:chExt cx="812800" cy="812800"/>
          </a:xfrm>
        </p:grpSpPr>
        <p:sp>
          <p:nvSpPr>
            <p:cNvPr name="Freeform 20" id="2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46671"/>
            </a:solidFill>
          </p:spPr>
        </p:sp>
        <p:sp>
          <p:nvSpPr>
            <p:cNvPr name="TextBox 21" id="21"/>
            <p:cNvSpPr txBox="true"/>
            <p:nvPr/>
          </p:nvSpPr>
          <p:spPr>
            <a:xfrm>
              <a:off x="76200" y="38100"/>
              <a:ext cx="660400" cy="698500"/>
            </a:xfrm>
            <a:prstGeom prst="rect">
              <a:avLst/>
            </a:prstGeom>
          </p:spPr>
          <p:txBody>
            <a:bodyPr anchor="ctr" rtlCol="false" tIns="71438" lIns="71438" bIns="71438" rIns="71438"/>
            <a:lstStyle/>
            <a:p>
              <a:pPr algn="ctr">
                <a:lnSpc>
                  <a:spcPts val="2756"/>
                </a:lnSpc>
              </a:pPr>
            </a:p>
          </p:txBody>
        </p:sp>
      </p:grpSp>
      <p:sp>
        <p:nvSpPr>
          <p:cNvPr name="TextBox 22" id="22"/>
          <p:cNvSpPr txBox="true"/>
          <p:nvPr/>
        </p:nvSpPr>
        <p:spPr>
          <a:xfrm rot="0">
            <a:off x="4486056" y="7399088"/>
            <a:ext cx="2854766" cy="228600"/>
          </a:xfrm>
          <a:prstGeom prst="rect">
            <a:avLst/>
          </a:prstGeom>
        </p:spPr>
        <p:txBody>
          <a:bodyPr anchor="t" rtlCol="false" tIns="0" lIns="0" bIns="0" rIns="0">
            <a:spAutoFit/>
          </a:bodyPr>
          <a:lstStyle/>
          <a:p>
            <a:pPr algn="ctr" marL="0" indent="0" lvl="0">
              <a:lnSpc>
                <a:spcPts val="1725"/>
              </a:lnSpc>
            </a:pPr>
            <a:r>
              <a:rPr lang="en-US" b="true" sz="1500">
                <a:solidFill>
                  <a:srgbClr val="FFFFFF"/>
                </a:solidFill>
                <a:latin typeface="Montserrat Bold"/>
                <a:ea typeface="Montserrat Bold"/>
                <a:cs typeface="Montserrat Bold"/>
                <a:sym typeface="Montserrat Bold"/>
              </a:rPr>
              <a:t>M</a:t>
            </a:r>
            <a:r>
              <a:rPr lang="en-US" b="true" sz="1500">
                <a:solidFill>
                  <a:srgbClr val="FFFFFF"/>
                </a:solidFill>
                <a:latin typeface="Montserrat Bold"/>
                <a:ea typeface="Montserrat Bold"/>
                <a:cs typeface="Montserrat Bold"/>
                <a:sym typeface="Montserrat Bold"/>
              </a:rPr>
              <a:t>edium-term (6–24 months)</a:t>
            </a:r>
          </a:p>
        </p:txBody>
      </p:sp>
      <p:sp>
        <p:nvSpPr>
          <p:cNvPr name="TextBox 23" id="23"/>
          <p:cNvSpPr txBox="true"/>
          <p:nvPr/>
        </p:nvSpPr>
        <p:spPr>
          <a:xfrm rot="0">
            <a:off x="4511941" y="7837238"/>
            <a:ext cx="2802996" cy="431102"/>
          </a:xfrm>
          <a:prstGeom prst="rect">
            <a:avLst/>
          </a:prstGeom>
        </p:spPr>
        <p:txBody>
          <a:bodyPr anchor="t" rtlCol="false" tIns="0" lIns="0" bIns="0" rIns="0">
            <a:spAutoFit/>
          </a:bodyPr>
          <a:lstStyle/>
          <a:p>
            <a:pPr algn="ctr" marL="0" indent="0" lvl="0">
              <a:lnSpc>
                <a:spcPts val="1777"/>
              </a:lnSpc>
            </a:pPr>
            <a:r>
              <a:rPr lang="en-US" b="true" sz="1185" spc="21">
                <a:solidFill>
                  <a:srgbClr val="403F3F"/>
                </a:solidFill>
                <a:latin typeface="Montserrat Medium"/>
                <a:ea typeface="Montserrat Medium"/>
                <a:cs typeface="Montserrat Medium"/>
                <a:sym typeface="Montserrat Medium"/>
              </a:rPr>
              <a:t>S</a:t>
            </a:r>
            <a:r>
              <a:rPr lang="en-US" b="true" sz="1185" spc="21">
                <a:solidFill>
                  <a:srgbClr val="403F3F"/>
                </a:solidFill>
                <a:latin typeface="Montserrat Medium"/>
                <a:ea typeface="Montserrat Medium"/>
                <a:cs typeface="Montserrat Medium"/>
                <a:sym typeface="Montserrat Medium"/>
              </a:rPr>
              <a:t>ocial Learning Theory (Bandura, 1977)</a:t>
            </a:r>
          </a:p>
        </p:txBody>
      </p:sp>
      <p:sp>
        <p:nvSpPr>
          <p:cNvPr name="TextBox 24" id="24"/>
          <p:cNvSpPr txBox="true"/>
          <p:nvPr/>
        </p:nvSpPr>
        <p:spPr>
          <a:xfrm rot="0">
            <a:off x="7770836" y="8033738"/>
            <a:ext cx="2802996" cy="212026"/>
          </a:xfrm>
          <a:prstGeom prst="rect">
            <a:avLst/>
          </a:prstGeom>
        </p:spPr>
        <p:txBody>
          <a:bodyPr anchor="t" rtlCol="false" tIns="0" lIns="0" bIns="0" rIns="0">
            <a:spAutoFit/>
          </a:bodyPr>
          <a:lstStyle/>
          <a:p>
            <a:pPr algn="ctr" marL="0" indent="0" lvl="0">
              <a:lnSpc>
                <a:spcPts val="1777"/>
              </a:lnSpc>
            </a:pPr>
            <a:r>
              <a:rPr lang="en-US" b="true" sz="1185" spc="21">
                <a:solidFill>
                  <a:srgbClr val="403F3F"/>
                </a:solidFill>
                <a:latin typeface="Montserrat Medium"/>
                <a:ea typeface="Montserrat Medium"/>
                <a:cs typeface="Montserrat Medium"/>
                <a:sym typeface="Montserrat Medium"/>
              </a:rPr>
              <a:t>T</a:t>
            </a:r>
            <a:r>
              <a:rPr lang="en-US" b="true" sz="1185" spc="21">
                <a:solidFill>
                  <a:srgbClr val="403F3F"/>
                </a:solidFill>
                <a:latin typeface="Montserrat Medium"/>
                <a:ea typeface="Montserrat Medium"/>
                <a:cs typeface="Montserrat Medium"/>
                <a:sym typeface="Montserrat Medium"/>
              </a:rPr>
              <a:t>opol Review (2019); Digital HRM</a:t>
            </a:r>
          </a:p>
        </p:txBody>
      </p:sp>
      <p:sp>
        <p:nvSpPr>
          <p:cNvPr name="TextBox 25" id="25"/>
          <p:cNvSpPr txBox="true"/>
          <p:nvPr/>
        </p:nvSpPr>
        <p:spPr>
          <a:xfrm rot="0">
            <a:off x="11103127" y="7814663"/>
            <a:ext cx="2802996" cy="431102"/>
          </a:xfrm>
          <a:prstGeom prst="rect">
            <a:avLst/>
          </a:prstGeom>
        </p:spPr>
        <p:txBody>
          <a:bodyPr anchor="t" rtlCol="false" tIns="0" lIns="0" bIns="0" rIns="0">
            <a:spAutoFit/>
          </a:bodyPr>
          <a:lstStyle/>
          <a:p>
            <a:pPr algn="ctr" marL="0" indent="0" lvl="0">
              <a:lnSpc>
                <a:spcPts val="1777"/>
              </a:lnSpc>
            </a:pPr>
            <a:r>
              <a:rPr lang="en-US" b="true" sz="1185" spc="21">
                <a:solidFill>
                  <a:srgbClr val="403F3F"/>
                </a:solidFill>
                <a:latin typeface="Montserrat Medium"/>
                <a:ea typeface="Montserrat Medium"/>
                <a:cs typeface="Montserrat Medium"/>
                <a:sym typeface="Montserrat Medium"/>
              </a:rPr>
              <a:t>Transf</a:t>
            </a:r>
            <a:r>
              <a:rPr lang="en-US" b="true" sz="1185" spc="21">
                <a:solidFill>
                  <a:srgbClr val="403F3F"/>
                </a:solidFill>
                <a:latin typeface="Montserrat Medium"/>
                <a:ea typeface="Montserrat Medium"/>
                <a:cs typeface="Montserrat Medium"/>
                <a:sym typeface="Montserrat Medium"/>
              </a:rPr>
              <a:t>ormational Leadership (Bass, 1985)</a:t>
            </a:r>
          </a:p>
        </p:txBody>
      </p:sp>
      <p:sp>
        <p:nvSpPr>
          <p:cNvPr name="TextBox 26" id="26"/>
          <p:cNvSpPr txBox="true"/>
          <p:nvPr/>
        </p:nvSpPr>
        <p:spPr>
          <a:xfrm rot="0">
            <a:off x="14271171" y="7814663"/>
            <a:ext cx="2802996" cy="212026"/>
          </a:xfrm>
          <a:prstGeom prst="rect">
            <a:avLst/>
          </a:prstGeom>
        </p:spPr>
        <p:txBody>
          <a:bodyPr anchor="t" rtlCol="false" tIns="0" lIns="0" bIns="0" rIns="0">
            <a:spAutoFit/>
          </a:bodyPr>
          <a:lstStyle/>
          <a:p>
            <a:pPr algn="ctr" marL="0" indent="0" lvl="0">
              <a:lnSpc>
                <a:spcPts val="1777"/>
              </a:lnSpc>
            </a:pPr>
            <a:r>
              <a:rPr lang="en-US" b="true" sz="1185" spc="21">
                <a:solidFill>
                  <a:srgbClr val="403F3F"/>
                </a:solidFill>
                <a:latin typeface="Montserrat Medium"/>
                <a:ea typeface="Montserrat Medium"/>
                <a:cs typeface="Montserrat Medium"/>
                <a:sym typeface="Montserrat Medium"/>
              </a:rPr>
              <a:t>Critica</a:t>
            </a:r>
            <a:r>
              <a:rPr lang="en-US" b="true" sz="1185" spc="21">
                <a:solidFill>
                  <a:srgbClr val="403F3F"/>
                </a:solidFill>
                <a:latin typeface="Montserrat Medium"/>
                <a:ea typeface="Montserrat Medium"/>
                <a:cs typeface="Montserrat Medium"/>
                <a:sym typeface="Montserrat Medium"/>
              </a:rPr>
              <a:t>l Race Theory; WRES</a:t>
            </a:r>
          </a:p>
        </p:txBody>
      </p:sp>
      <p:grpSp>
        <p:nvGrpSpPr>
          <p:cNvPr name="Group 27" id="27"/>
          <p:cNvGrpSpPr/>
          <p:nvPr/>
        </p:nvGrpSpPr>
        <p:grpSpPr>
          <a:xfrm rot="5400000">
            <a:off x="9922824" y="4272110"/>
            <a:ext cx="1498088" cy="446650"/>
            <a:chOff x="0" y="0"/>
            <a:chExt cx="361780" cy="107864"/>
          </a:xfrm>
        </p:grpSpPr>
        <p:sp>
          <p:nvSpPr>
            <p:cNvPr name="Freeform 28" id="28"/>
            <p:cNvSpPr/>
            <p:nvPr/>
          </p:nvSpPr>
          <p:spPr>
            <a:xfrm flipH="false" flipV="false" rot="0">
              <a:off x="29951" y="11391"/>
              <a:ext cx="301878" cy="96473"/>
            </a:xfrm>
            <a:custGeom>
              <a:avLst/>
              <a:gdLst/>
              <a:ahLst/>
              <a:cxnLst/>
              <a:rect r="r" b="b" t="t" l="l"/>
              <a:pathLst>
                <a:path h="96473" w="301878">
                  <a:moveTo>
                    <a:pt x="186448" y="9783"/>
                  </a:moveTo>
                  <a:lnTo>
                    <a:pt x="296320" y="75299"/>
                  </a:lnTo>
                  <a:cubicBezTo>
                    <a:pt x="300722" y="77924"/>
                    <a:pt x="302829" y="83166"/>
                    <a:pt x="301468" y="88108"/>
                  </a:cubicBezTo>
                  <a:cubicBezTo>
                    <a:pt x="300106" y="93049"/>
                    <a:pt x="295612" y="96473"/>
                    <a:pt x="290486" y="96473"/>
                  </a:cubicBezTo>
                  <a:lnTo>
                    <a:pt x="11392" y="96473"/>
                  </a:lnTo>
                  <a:cubicBezTo>
                    <a:pt x="6266" y="96473"/>
                    <a:pt x="1772" y="93049"/>
                    <a:pt x="411" y="88108"/>
                  </a:cubicBezTo>
                  <a:cubicBezTo>
                    <a:pt x="-951" y="83166"/>
                    <a:pt x="1156" y="77924"/>
                    <a:pt x="5558" y="75299"/>
                  </a:cubicBezTo>
                  <a:lnTo>
                    <a:pt x="115430" y="9783"/>
                  </a:lnTo>
                  <a:cubicBezTo>
                    <a:pt x="137306" y="-3262"/>
                    <a:pt x="164573" y="-3262"/>
                    <a:pt x="186448" y="9783"/>
                  </a:cubicBezTo>
                  <a:close/>
                </a:path>
              </a:pathLst>
            </a:custGeom>
            <a:solidFill>
              <a:srgbClr val="DDA707"/>
            </a:solidFill>
          </p:spPr>
        </p:sp>
        <p:sp>
          <p:nvSpPr>
            <p:cNvPr name="TextBox 29" id="29"/>
            <p:cNvSpPr txBox="true"/>
            <p:nvPr/>
          </p:nvSpPr>
          <p:spPr>
            <a:xfrm>
              <a:off x="56528" y="11980"/>
              <a:ext cx="248724" cy="88180"/>
            </a:xfrm>
            <a:prstGeom prst="rect">
              <a:avLst/>
            </a:prstGeom>
          </p:spPr>
          <p:txBody>
            <a:bodyPr anchor="ctr" rtlCol="false" tIns="71438" lIns="71438" bIns="71438" rIns="71438"/>
            <a:lstStyle/>
            <a:p>
              <a:pPr algn="ctr">
                <a:lnSpc>
                  <a:spcPts val="2756"/>
                </a:lnSpc>
              </a:pPr>
            </a:p>
          </p:txBody>
        </p:sp>
      </p:grpSp>
      <p:grpSp>
        <p:nvGrpSpPr>
          <p:cNvPr name="Group 30" id="30"/>
          <p:cNvGrpSpPr/>
          <p:nvPr/>
        </p:nvGrpSpPr>
        <p:grpSpPr>
          <a:xfrm rot="0">
            <a:off x="7858077" y="2686877"/>
            <a:ext cx="2609972" cy="3148152"/>
            <a:chOff x="0" y="0"/>
            <a:chExt cx="736265" cy="888084"/>
          </a:xfrm>
        </p:grpSpPr>
        <p:sp>
          <p:nvSpPr>
            <p:cNvPr name="Freeform 31" id="31"/>
            <p:cNvSpPr/>
            <p:nvPr/>
          </p:nvSpPr>
          <p:spPr>
            <a:xfrm flipH="false" flipV="false" rot="0">
              <a:off x="0" y="0"/>
              <a:ext cx="736265" cy="888084"/>
            </a:xfrm>
            <a:custGeom>
              <a:avLst/>
              <a:gdLst/>
              <a:ahLst/>
              <a:cxnLst/>
              <a:rect r="r" b="b" t="t" l="l"/>
              <a:pathLst>
                <a:path h="888084" w="736265">
                  <a:moveTo>
                    <a:pt x="106786" y="0"/>
                  </a:moveTo>
                  <a:lnTo>
                    <a:pt x="629479" y="0"/>
                  </a:lnTo>
                  <a:cubicBezTo>
                    <a:pt x="688455" y="0"/>
                    <a:pt x="736265" y="47810"/>
                    <a:pt x="736265" y="106786"/>
                  </a:cubicBezTo>
                  <a:lnTo>
                    <a:pt x="736265" y="781298"/>
                  </a:lnTo>
                  <a:cubicBezTo>
                    <a:pt x="736265" y="809619"/>
                    <a:pt x="725014" y="836781"/>
                    <a:pt x="704988" y="856807"/>
                  </a:cubicBezTo>
                  <a:cubicBezTo>
                    <a:pt x="684962" y="876833"/>
                    <a:pt x="657800" y="888084"/>
                    <a:pt x="629479" y="888084"/>
                  </a:cubicBezTo>
                  <a:lnTo>
                    <a:pt x="106786" y="888084"/>
                  </a:lnTo>
                  <a:cubicBezTo>
                    <a:pt x="78465" y="888084"/>
                    <a:pt x="51303" y="876833"/>
                    <a:pt x="31277" y="856807"/>
                  </a:cubicBezTo>
                  <a:cubicBezTo>
                    <a:pt x="11251" y="836781"/>
                    <a:pt x="0" y="809619"/>
                    <a:pt x="0" y="781298"/>
                  </a:cubicBezTo>
                  <a:lnTo>
                    <a:pt x="0" y="106786"/>
                  </a:lnTo>
                  <a:cubicBezTo>
                    <a:pt x="0" y="78465"/>
                    <a:pt x="11251" y="51303"/>
                    <a:pt x="31277" y="31277"/>
                  </a:cubicBezTo>
                  <a:cubicBezTo>
                    <a:pt x="51303" y="11251"/>
                    <a:pt x="78465" y="0"/>
                    <a:pt x="106786" y="0"/>
                  </a:cubicBezTo>
                  <a:close/>
                </a:path>
              </a:pathLst>
            </a:custGeom>
            <a:solidFill>
              <a:srgbClr val="FFE8A3"/>
            </a:solidFill>
          </p:spPr>
        </p:sp>
        <p:sp>
          <p:nvSpPr>
            <p:cNvPr name="TextBox 32" id="32"/>
            <p:cNvSpPr txBox="true"/>
            <p:nvPr/>
          </p:nvSpPr>
          <p:spPr>
            <a:xfrm>
              <a:off x="0" y="-38100"/>
              <a:ext cx="736265" cy="926184"/>
            </a:xfrm>
            <a:prstGeom prst="rect">
              <a:avLst/>
            </a:prstGeom>
          </p:spPr>
          <p:txBody>
            <a:bodyPr anchor="ctr" rtlCol="false" tIns="71438" lIns="71438" bIns="71438" rIns="71438"/>
            <a:lstStyle/>
            <a:p>
              <a:pPr algn="ctr">
                <a:lnSpc>
                  <a:spcPts val="2756"/>
                </a:lnSpc>
              </a:pPr>
            </a:p>
          </p:txBody>
        </p:sp>
      </p:grpSp>
      <p:grpSp>
        <p:nvGrpSpPr>
          <p:cNvPr name="Group 33" id="33"/>
          <p:cNvGrpSpPr/>
          <p:nvPr/>
        </p:nvGrpSpPr>
        <p:grpSpPr>
          <a:xfrm rot="0">
            <a:off x="8479717" y="1970789"/>
            <a:ext cx="1366693" cy="1366693"/>
            <a:chOff x="0" y="0"/>
            <a:chExt cx="812800" cy="812800"/>
          </a:xfrm>
        </p:grpSpPr>
        <p:sp>
          <p:nvSpPr>
            <p:cNvPr name="Freeform 34" id="3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A707"/>
            </a:solidFill>
          </p:spPr>
        </p:sp>
        <p:sp>
          <p:nvSpPr>
            <p:cNvPr name="TextBox 35" id="35"/>
            <p:cNvSpPr txBox="true"/>
            <p:nvPr/>
          </p:nvSpPr>
          <p:spPr>
            <a:xfrm>
              <a:off x="76200" y="38100"/>
              <a:ext cx="660400" cy="698500"/>
            </a:xfrm>
            <a:prstGeom prst="rect">
              <a:avLst/>
            </a:prstGeom>
          </p:spPr>
          <p:txBody>
            <a:bodyPr anchor="ctr" rtlCol="false" tIns="71438" lIns="71438" bIns="71438" rIns="71438"/>
            <a:lstStyle/>
            <a:p>
              <a:pPr algn="ctr">
                <a:lnSpc>
                  <a:spcPts val="2756"/>
                </a:lnSpc>
              </a:pPr>
            </a:p>
          </p:txBody>
        </p:sp>
      </p:grpSp>
      <p:sp>
        <p:nvSpPr>
          <p:cNvPr name="TextBox 36" id="36"/>
          <p:cNvSpPr txBox="true"/>
          <p:nvPr/>
        </p:nvSpPr>
        <p:spPr>
          <a:xfrm rot="0">
            <a:off x="7764014" y="7399088"/>
            <a:ext cx="2854766" cy="447675"/>
          </a:xfrm>
          <a:prstGeom prst="rect">
            <a:avLst/>
          </a:prstGeom>
        </p:spPr>
        <p:txBody>
          <a:bodyPr anchor="t" rtlCol="false" tIns="0" lIns="0" bIns="0" rIns="0">
            <a:spAutoFit/>
          </a:bodyPr>
          <a:lstStyle/>
          <a:p>
            <a:pPr algn="ctr" marL="0" indent="0" lvl="0">
              <a:lnSpc>
                <a:spcPts val="1725"/>
              </a:lnSpc>
            </a:pPr>
            <a:r>
              <a:rPr lang="en-US" b="true" sz="1500">
                <a:solidFill>
                  <a:srgbClr val="FFFFFF"/>
                </a:solidFill>
                <a:latin typeface="Montserrat Bold"/>
                <a:ea typeface="Montserrat Bold"/>
                <a:cs typeface="Montserrat Bold"/>
                <a:sym typeface="Montserrat Bold"/>
              </a:rPr>
              <a:t>Medium-t</a:t>
            </a:r>
            <a:r>
              <a:rPr lang="en-US" b="true" sz="1500">
                <a:solidFill>
                  <a:srgbClr val="FFFFFF"/>
                </a:solidFill>
                <a:latin typeface="Montserrat Bold"/>
                <a:ea typeface="Montserrat Bold"/>
                <a:cs typeface="Montserrat Bold"/>
                <a:sym typeface="Montserrat Bold"/>
              </a:rPr>
              <a:t>erm (12–24 months)</a:t>
            </a:r>
          </a:p>
        </p:txBody>
      </p:sp>
      <p:grpSp>
        <p:nvGrpSpPr>
          <p:cNvPr name="Group 37" id="37"/>
          <p:cNvGrpSpPr/>
          <p:nvPr/>
        </p:nvGrpSpPr>
        <p:grpSpPr>
          <a:xfrm rot="5400000">
            <a:off x="13163240" y="4272110"/>
            <a:ext cx="1498088" cy="446650"/>
            <a:chOff x="0" y="0"/>
            <a:chExt cx="361780" cy="107864"/>
          </a:xfrm>
        </p:grpSpPr>
        <p:sp>
          <p:nvSpPr>
            <p:cNvPr name="Freeform 38" id="38"/>
            <p:cNvSpPr/>
            <p:nvPr/>
          </p:nvSpPr>
          <p:spPr>
            <a:xfrm flipH="false" flipV="false" rot="0">
              <a:off x="29951" y="11391"/>
              <a:ext cx="301878" cy="96473"/>
            </a:xfrm>
            <a:custGeom>
              <a:avLst/>
              <a:gdLst/>
              <a:ahLst/>
              <a:cxnLst/>
              <a:rect r="r" b="b" t="t" l="l"/>
              <a:pathLst>
                <a:path h="96473" w="301878">
                  <a:moveTo>
                    <a:pt x="186448" y="9783"/>
                  </a:moveTo>
                  <a:lnTo>
                    <a:pt x="296320" y="75299"/>
                  </a:lnTo>
                  <a:cubicBezTo>
                    <a:pt x="300722" y="77924"/>
                    <a:pt x="302829" y="83166"/>
                    <a:pt x="301468" y="88108"/>
                  </a:cubicBezTo>
                  <a:cubicBezTo>
                    <a:pt x="300106" y="93049"/>
                    <a:pt x="295612" y="96473"/>
                    <a:pt x="290486" y="96473"/>
                  </a:cubicBezTo>
                  <a:lnTo>
                    <a:pt x="11392" y="96473"/>
                  </a:lnTo>
                  <a:cubicBezTo>
                    <a:pt x="6266" y="96473"/>
                    <a:pt x="1772" y="93049"/>
                    <a:pt x="411" y="88108"/>
                  </a:cubicBezTo>
                  <a:cubicBezTo>
                    <a:pt x="-951" y="83166"/>
                    <a:pt x="1156" y="77924"/>
                    <a:pt x="5558" y="75299"/>
                  </a:cubicBezTo>
                  <a:lnTo>
                    <a:pt x="115430" y="9783"/>
                  </a:lnTo>
                  <a:cubicBezTo>
                    <a:pt x="137306" y="-3262"/>
                    <a:pt x="164573" y="-3262"/>
                    <a:pt x="186448" y="9783"/>
                  </a:cubicBezTo>
                  <a:close/>
                </a:path>
              </a:pathLst>
            </a:custGeom>
            <a:solidFill>
              <a:srgbClr val="38AEB6"/>
            </a:solidFill>
          </p:spPr>
        </p:sp>
        <p:sp>
          <p:nvSpPr>
            <p:cNvPr name="TextBox 39" id="39"/>
            <p:cNvSpPr txBox="true"/>
            <p:nvPr/>
          </p:nvSpPr>
          <p:spPr>
            <a:xfrm>
              <a:off x="56528" y="11980"/>
              <a:ext cx="248724" cy="88180"/>
            </a:xfrm>
            <a:prstGeom prst="rect">
              <a:avLst/>
            </a:prstGeom>
          </p:spPr>
          <p:txBody>
            <a:bodyPr anchor="ctr" rtlCol="false" tIns="71438" lIns="71438" bIns="71438" rIns="71438"/>
            <a:lstStyle/>
            <a:p>
              <a:pPr algn="ctr">
                <a:lnSpc>
                  <a:spcPts val="2756"/>
                </a:lnSpc>
              </a:pPr>
            </a:p>
          </p:txBody>
        </p:sp>
      </p:grpSp>
      <p:grpSp>
        <p:nvGrpSpPr>
          <p:cNvPr name="Group 40" id="40"/>
          <p:cNvGrpSpPr/>
          <p:nvPr/>
        </p:nvGrpSpPr>
        <p:grpSpPr>
          <a:xfrm rot="0">
            <a:off x="11103127" y="2686877"/>
            <a:ext cx="2609972" cy="3148152"/>
            <a:chOff x="0" y="0"/>
            <a:chExt cx="736265" cy="888084"/>
          </a:xfrm>
        </p:grpSpPr>
        <p:sp>
          <p:nvSpPr>
            <p:cNvPr name="Freeform 41" id="41"/>
            <p:cNvSpPr/>
            <p:nvPr/>
          </p:nvSpPr>
          <p:spPr>
            <a:xfrm flipH="false" flipV="false" rot="0">
              <a:off x="0" y="0"/>
              <a:ext cx="736265" cy="888084"/>
            </a:xfrm>
            <a:custGeom>
              <a:avLst/>
              <a:gdLst/>
              <a:ahLst/>
              <a:cxnLst/>
              <a:rect r="r" b="b" t="t" l="l"/>
              <a:pathLst>
                <a:path h="888084" w="736265">
                  <a:moveTo>
                    <a:pt x="106786" y="0"/>
                  </a:moveTo>
                  <a:lnTo>
                    <a:pt x="629479" y="0"/>
                  </a:lnTo>
                  <a:cubicBezTo>
                    <a:pt x="688455" y="0"/>
                    <a:pt x="736265" y="47810"/>
                    <a:pt x="736265" y="106786"/>
                  </a:cubicBezTo>
                  <a:lnTo>
                    <a:pt x="736265" y="781298"/>
                  </a:lnTo>
                  <a:cubicBezTo>
                    <a:pt x="736265" y="809619"/>
                    <a:pt x="725014" y="836781"/>
                    <a:pt x="704988" y="856807"/>
                  </a:cubicBezTo>
                  <a:cubicBezTo>
                    <a:pt x="684962" y="876833"/>
                    <a:pt x="657800" y="888084"/>
                    <a:pt x="629479" y="888084"/>
                  </a:cubicBezTo>
                  <a:lnTo>
                    <a:pt x="106786" y="888084"/>
                  </a:lnTo>
                  <a:cubicBezTo>
                    <a:pt x="78465" y="888084"/>
                    <a:pt x="51303" y="876833"/>
                    <a:pt x="31277" y="856807"/>
                  </a:cubicBezTo>
                  <a:cubicBezTo>
                    <a:pt x="11251" y="836781"/>
                    <a:pt x="0" y="809619"/>
                    <a:pt x="0" y="781298"/>
                  </a:cubicBezTo>
                  <a:lnTo>
                    <a:pt x="0" y="106786"/>
                  </a:lnTo>
                  <a:cubicBezTo>
                    <a:pt x="0" y="78465"/>
                    <a:pt x="11251" y="51303"/>
                    <a:pt x="31277" y="31277"/>
                  </a:cubicBezTo>
                  <a:cubicBezTo>
                    <a:pt x="51303" y="11251"/>
                    <a:pt x="78465" y="0"/>
                    <a:pt x="106786" y="0"/>
                  </a:cubicBezTo>
                  <a:close/>
                </a:path>
              </a:pathLst>
            </a:custGeom>
            <a:solidFill>
              <a:srgbClr val="B5EBEF"/>
            </a:solidFill>
            <a:ln cap="rnd">
              <a:noFill/>
              <a:prstDash val="solid"/>
              <a:round/>
            </a:ln>
          </p:spPr>
        </p:sp>
        <p:sp>
          <p:nvSpPr>
            <p:cNvPr name="TextBox 42" id="42"/>
            <p:cNvSpPr txBox="true"/>
            <p:nvPr/>
          </p:nvSpPr>
          <p:spPr>
            <a:xfrm>
              <a:off x="0" y="-38100"/>
              <a:ext cx="736265" cy="926184"/>
            </a:xfrm>
            <a:prstGeom prst="rect">
              <a:avLst/>
            </a:prstGeom>
          </p:spPr>
          <p:txBody>
            <a:bodyPr anchor="ctr" rtlCol="false" tIns="71438" lIns="71438" bIns="71438" rIns="71438"/>
            <a:lstStyle/>
            <a:p>
              <a:pPr algn="ctr" marL="0" indent="0" lvl="0">
                <a:lnSpc>
                  <a:spcPts val="2756"/>
                </a:lnSpc>
                <a:spcBef>
                  <a:spcPct val="0"/>
                </a:spcBef>
              </a:pPr>
            </a:p>
          </p:txBody>
        </p:sp>
      </p:grpSp>
      <p:grpSp>
        <p:nvGrpSpPr>
          <p:cNvPr name="Group 43" id="43"/>
          <p:cNvGrpSpPr/>
          <p:nvPr/>
        </p:nvGrpSpPr>
        <p:grpSpPr>
          <a:xfrm rot="0">
            <a:off x="11724767" y="1970789"/>
            <a:ext cx="1366693" cy="1366693"/>
            <a:chOff x="0" y="0"/>
            <a:chExt cx="812800" cy="812800"/>
          </a:xfrm>
        </p:grpSpPr>
        <p:sp>
          <p:nvSpPr>
            <p:cNvPr name="Freeform 44" id="4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8AEB6"/>
            </a:solidFill>
          </p:spPr>
        </p:sp>
        <p:sp>
          <p:nvSpPr>
            <p:cNvPr name="TextBox 45" id="45"/>
            <p:cNvSpPr txBox="true"/>
            <p:nvPr/>
          </p:nvSpPr>
          <p:spPr>
            <a:xfrm>
              <a:off x="76200" y="38100"/>
              <a:ext cx="660400" cy="698500"/>
            </a:xfrm>
            <a:prstGeom prst="rect">
              <a:avLst/>
            </a:prstGeom>
          </p:spPr>
          <p:txBody>
            <a:bodyPr anchor="ctr" rtlCol="false" tIns="71438" lIns="71438" bIns="71438" rIns="71438"/>
            <a:lstStyle/>
            <a:p>
              <a:pPr algn="ctr">
                <a:lnSpc>
                  <a:spcPts val="2756"/>
                </a:lnSpc>
              </a:pPr>
            </a:p>
          </p:txBody>
        </p:sp>
      </p:grpSp>
      <p:sp>
        <p:nvSpPr>
          <p:cNvPr name="TextBox 46" id="46"/>
          <p:cNvSpPr txBox="true"/>
          <p:nvPr/>
        </p:nvSpPr>
        <p:spPr>
          <a:xfrm rot="0">
            <a:off x="10980730" y="7399088"/>
            <a:ext cx="2854766" cy="228600"/>
          </a:xfrm>
          <a:prstGeom prst="rect">
            <a:avLst/>
          </a:prstGeom>
        </p:spPr>
        <p:txBody>
          <a:bodyPr anchor="t" rtlCol="false" tIns="0" lIns="0" bIns="0" rIns="0">
            <a:spAutoFit/>
          </a:bodyPr>
          <a:lstStyle/>
          <a:p>
            <a:pPr algn="ctr" marL="0" indent="0" lvl="0">
              <a:lnSpc>
                <a:spcPts val="1725"/>
              </a:lnSpc>
            </a:pPr>
            <a:r>
              <a:rPr lang="en-US" b="true" sz="1500">
                <a:solidFill>
                  <a:srgbClr val="FFFFFF"/>
                </a:solidFill>
                <a:latin typeface="Montserrat Bold"/>
                <a:ea typeface="Montserrat Bold"/>
                <a:cs typeface="Montserrat Bold"/>
                <a:sym typeface="Montserrat Bold"/>
              </a:rPr>
              <a:t>L</a:t>
            </a:r>
            <a:r>
              <a:rPr lang="en-US" b="true" sz="1500">
                <a:solidFill>
                  <a:srgbClr val="FFFFFF"/>
                </a:solidFill>
                <a:latin typeface="Montserrat Bold"/>
                <a:ea typeface="Montserrat Bold"/>
                <a:cs typeface="Montserrat Bold"/>
                <a:sym typeface="Montserrat Bold"/>
              </a:rPr>
              <a:t>ong-term (2–5 years)</a:t>
            </a:r>
          </a:p>
        </p:txBody>
      </p:sp>
      <p:grpSp>
        <p:nvGrpSpPr>
          <p:cNvPr name="Group 47" id="47"/>
          <p:cNvGrpSpPr/>
          <p:nvPr/>
        </p:nvGrpSpPr>
        <p:grpSpPr>
          <a:xfrm rot="0">
            <a:off x="14367683" y="2686877"/>
            <a:ext cx="2609972" cy="3148152"/>
            <a:chOff x="0" y="0"/>
            <a:chExt cx="736265" cy="888084"/>
          </a:xfrm>
        </p:grpSpPr>
        <p:sp>
          <p:nvSpPr>
            <p:cNvPr name="Freeform 48" id="48"/>
            <p:cNvSpPr/>
            <p:nvPr/>
          </p:nvSpPr>
          <p:spPr>
            <a:xfrm flipH="false" flipV="false" rot="0">
              <a:off x="0" y="0"/>
              <a:ext cx="736265" cy="888084"/>
            </a:xfrm>
            <a:custGeom>
              <a:avLst/>
              <a:gdLst/>
              <a:ahLst/>
              <a:cxnLst/>
              <a:rect r="r" b="b" t="t" l="l"/>
              <a:pathLst>
                <a:path h="888084" w="736265">
                  <a:moveTo>
                    <a:pt x="106786" y="0"/>
                  </a:moveTo>
                  <a:lnTo>
                    <a:pt x="629479" y="0"/>
                  </a:lnTo>
                  <a:cubicBezTo>
                    <a:pt x="688455" y="0"/>
                    <a:pt x="736265" y="47810"/>
                    <a:pt x="736265" y="106786"/>
                  </a:cubicBezTo>
                  <a:lnTo>
                    <a:pt x="736265" y="781298"/>
                  </a:lnTo>
                  <a:cubicBezTo>
                    <a:pt x="736265" y="809619"/>
                    <a:pt x="725014" y="836781"/>
                    <a:pt x="704988" y="856807"/>
                  </a:cubicBezTo>
                  <a:cubicBezTo>
                    <a:pt x="684962" y="876833"/>
                    <a:pt x="657800" y="888084"/>
                    <a:pt x="629479" y="888084"/>
                  </a:cubicBezTo>
                  <a:lnTo>
                    <a:pt x="106786" y="888084"/>
                  </a:lnTo>
                  <a:cubicBezTo>
                    <a:pt x="78465" y="888084"/>
                    <a:pt x="51303" y="876833"/>
                    <a:pt x="31277" y="856807"/>
                  </a:cubicBezTo>
                  <a:cubicBezTo>
                    <a:pt x="11251" y="836781"/>
                    <a:pt x="0" y="809619"/>
                    <a:pt x="0" y="781298"/>
                  </a:cubicBezTo>
                  <a:lnTo>
                    <a:pt x="0" y="106786"/>
                  </a:lnTo>
                  <a:cubicBezTo>
                    <a:pt x="0" y="78465"/>
                    <a:pt x="11251" y="51303"/>
                    <a:pt x="31277" y="31277"/>
                  </a:cubicBezTo>
                  <a:cubicBezTo>
                    <a:pt x="51303" y="11251"/>
                    <a:pt x="78465" y="0"/>
                    <a:pt x="106786" y="0"/>
                  </a:cubicBezTo>
                  <a:close/>
                </a:path>
              </a:pathLst>
            </a:custGeom>
            <a:solidFill>
              <a:srgbClr val="EAE0FF"/>
            </a:solidFill>
          </p:spPr>
        </p:sp>
        <p:sp>
          <p:nvSpPr>
            <p:cNvPr name="TextBox 49" id="49"/>
            <p:cNvSpPr txBox="true"/>
            <p:nvPr/>
          </p:nvSpPr>
          <p:spPr>
            <a:xfrm>
              <a:off x="0" y="-38100"/>
              <a:ext cx="736265" cy="926184"/>
            </a:xfrm>
            <a:prstGeom prst="rect">
              <a:avLst/>
            </a:prstGeom>
          </p:spPr>
          <p:txBody>
            <a:bodyPr anchor="ctr" rtlCol="false" tIns="71438" lIns="71438" bIns="71438" rIns="71438"/>
            <a:lstStyle/>
            <a:p>
              <a:pPr algn="ctr">
                <a:lnSpc>
                  <a:spcPts val="2756"/>
                </a:lnSpc>
              </a:pPr>
            </a:p>
          </p:txBody>
        </p:sp>
      </p:grpSp>
      <p:grpSp>
        <p:nvGrpSpPr>
          <p:cNvPr name="Group 50" id="50"/>
          <p:cNvGrpSpPr/>
          <p:nvPr/>
        </p:nvGrpSpPr>
        <p:grpSpPr>
          <a:xfrm rot="0">
            <a:off x="14989322" y="1970789"/>
            <a:ext cx="1366693" cy="1366693"/>
            <a:chOff x="0" y="0"/>
            <a:chExt cx="812800" cy="812800"/>
          </a:xfrm>
        </p:grpSpPr>
        <p:sp>
          <p:nvSpPr>
            <p:cNvPr name="Freeform 51" id="5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66E4"/>
            </a:solidFill>
          </p:spPr>
        </p:sp>
        <p:sp>
          <p:nvSpPr>
            <p:cNvPr name="TextBox 52" id="52"/>
            <p:cNvSpPr txBox="true"/>
            <p:nvPr/>
          </p:nvSpPr>
          <p:spPr>
            <a:xfrm>
              <a:off x="76200" y="38100"/>
              <a:ext cx="660400" cy="698500"/>
            </a:xfrm>
            <a:prstGeom prst="rect">
              <a:avLst/>
            </a:prstGeom>
          </p:spPr>
          <p:txBody>
            <a:bodyPr anchor="ctr" rtlCol="false" tIns="71438" lIns="71438" bIns="71438" rIns="71438"/>
            <a:lstStyle/>
            <a:p>
              <a:pPr algn="ctr">
                <a:lnSpc>
                  <a:spcPts val="2756"/>
                </a:lnSpc>
              </a:pPr>
            </a:p>
          </p:txBody>
        </p:sp>
      </p:grpSp>
      <p:sp>
        <p:nvSpPr>
          <p:cNvPr name="TextBox 53" id="53"/>
          <p:cNvSpPr txBox="true"/>
          <p:nvPr/>
        </p:nvSpPr>
        <p:spPr>
          <a:xfrm rot="0">
            <a:off x="14245286" y="7399088"/>
            <a:ext cx="2854766" cy="228600"/>
          </a:xfrm>
          <a:prstGeom prst="rect">
            <a:avLst/>
          </a:prstGeom>
        </p:spPr>
        <p:txBody>
          <a:bodyPr anchor="t" rtlCol="false" tIns="0" lIns="0" bIns="0" rIns="0">
            <a:spAutoFit/>
          </a:bodyPr>
          <a:lstStyle/>
          <a:p>
            <a:pPr algn="ctr" marL="0" indent="0" lvl="0">
              <a:lnSpc>
                <a:spcPts val="1725"/>
              </a:lnSpc>
              <a:spcBef>
                <a:spcPct val="0"/>
              </a:spcBef>
            </a:pPr>
            <a:r>
              <a:rPr lang="en-US" b="true" sz="1500">
                <a:solidFill>
                  <a:srgbClr val="FFFFFF"/>
                </a:solidFill>
                <a:latin typeface="Montserrat Bold"/>
                <a:ea typeface="Montserrat Bold"/>
                <a:cs typeface="Montserrat Bold"/>
                <a:sym typeface="Montserrat Bold"/>
              </a:rPr>
              <a:t>O</a:t>
            </a:r>
            <a:r>
              <a:rPr lang="en-US" b="true" sz="1500">
                <a:solidFill>
                  <a:srgbClr val="FFFFFF"/>
                </a:solidFill>
                <a:latin typeface="Montserrat Bold"/>
                <a:ea typeface="Montserrat Bold"/>
                <a:cs typeface="Montserrat Bold"/>
                <a:sym typeface="Montserrat Bold"/>
              </a:rPr>
              <a:t>ngoing</a:t>
            </a:r>
          </a:p>
        </p:txBody>
      </p:sp>
      <p:sp>
        <p:nvSpPr>
          <p:cNvPr name="TextBox 54" id="54"/>
          <p:cNvSpPr txBox="true"/>
          <p:nvPr/>
        </p:nvSpPr>
        <p:spPr>
          <a:xfrm rot="0">
            <a:off x="2181540" y="2276317"/>
            <a:ext cx="924073" cy="671195"/>
          </a:xfrm>
          <a:prstGeom prst="rect">
            <a:avLst/>
          </a:prstGeom>
        </p:spPr>
        <p:txBody>
          <a:bodyPr anchor="t" rtlCol="false" tIns="0" lIns="0" bIns="0" rIns="0">
            <a:spAutoFit/>
          </a:bodyPr>
          <a:lstStyle/>
          <a:p>
            <a:pPr algn="ctr" marL="0" indent="0" lvl="1">
              <a:lnSpc>
                <a:spcPts val="5529"/>
              </a:lnSpc>
            </a:pPr>
            <a:r>
              <a:rPr lang="en-US" b="true" sz="3949" spc="165">
                <a:solidFill>
                  <a:srgbClr val="FFFFFF"/>
                </a:solidFill>
                <a:latin typeface="Montserrat Ultra-Bold"/>
                <a:ea typeface="Montserrat Ultra-Bold"/>
                <a:cs typeface="Montserrat Ultra-Bold"/>
                <a:sym typeface="Montserrat Ultra-Bold"/>
              </a:rPr>
              <a:t>01</a:t>
            </a:r>
          </a:p>
        </p:txBody>
      </p:sp>
      <p:sp>
        <p:nvSpPr>
          <p:cNvPr name="TextBox 55" id="55"/>
          <p:cNvSpPr txBox="true"/>
          <p:nvPr/>
        </p:nvSpPr>
        <p:spPr>
          <a:xfrm rot="0">
            <a:off x="5451403" y="2276317"/>
            <a:ext cx="924073" cy="671195"/>
          </a:xfrm>
          <a:prstGeom prst="rect">
            <a:avLst/>
          </a:prstGeom>
        </p:spPr>
        <p:txBody>
          <a:bodyPr anchor="t" rtlCol="false" tIns="0" lIns="0" bIns="0" rIns="0">
            <a:spAutoFit/>
          </a:bodyPr>
          <a:lstStyle/>
          <a:p>
            <a:pPr algn="ctr" marL="0" indent="0" lvl="1">
              <a:lnSpc>
                <a:spcPts val="5529"/>
              </a:lnSpc>
            </a:pPr>
            <a:r>
              <a:rPr lang="en-US" b="true" sz="3949" spc="165">
                <a:solidFill>
                  <a:srgbClr val="FFFFFF"/>
                </a:solidFill>
                <a:latin typeface="Montserrat Ultra-Bold"/>
                <a:ea typeface="Montserrat Ultra-Bold"/>
                <a:cs typeface="Montserrat Ultra-Bold"/>
                <a:sym typeface="Montserrat Ultra-Bold"/>
              </a:rPr>
              <a:t>02</a:t>
            </a:r>
          </a:p>
        </p:txBody>
      </p:sp>
      <p:sp>
        <p:nvSpPr>
          <p:cNvPr name="TextBox 56" id="56"/>
          <p:cNvSpPr txBox="true"/>
          <p:nvPr/>
        </p:nvSpPr>
        <p:spPr>
          <a:xfrm rot="0">
            <a:off x="8701026" y="2276317"/>
            <a:ext cx="924073" cy="671195"/>
          </a:xfrm>
          <a:prstGeom prst="rect">
            <a:avLst/>
          </a:prstGeom>
        </p:spPr>
        <p:txBody>
          <a:bodyPr anchor="t" rtlCol="false" tIns="0" lIns="0" bIns="0" rIns="0">
            <a:spAutoFit/>
          </a:bodyPr>
          <a:lstStyle/>
          <a:p>
            <a:pPr algn="ctr" marL="0" indent="0" lvl="1">
              <a:lnSpc>
                <a:spcPts val="5529"/>
              </a:lnSpc>
            </a:pPr>
            <a:r>
              <a:rPr lang="en-US" b="true" sz="3949" spc="165">
                <a:solidFill>
                  <a:srgbClr val="FFFFFF"/>
                </a:solidFill>
                <a:latin typeface="Montserrat Ultra-Bold"/>
                <a:ea typeface="Montserrat Ultra-Bold"/>
                <a:cs typeface="Montserrat Ultra-Bold"/>
                <a:sym typeface="Montserrat Ultra-Bold"/>
              </a:rPr>
              <a:t>03</a:t>
            </a:r>
          </a:p>
        </p:txBody>
      </p:sp>
      <p:sp>
        <p:nvSpPr>
          <p:cNvPr name="TextBox 57" id="57"/>
          <p:cNvSpPr txBox="true"/>
          <p:nvPr/>
        </p:nvSpPr>
        <p:spPr>
          <a:xfrm rot="0">
            <a:off x="11946076" y="2276317"/>
            <a:ext cx="924073" cy="671195"/>
          </a:xfrm>
          <a:prstGeom prst="rect">
            <a:avLst/>
          </a:prstGeom>
        </p:spPr>
        <p:txBody>
          <a:bodyPr anchor="t" rtlCol="false" tIns="0" lIns="0" bIns="0" rIns="0">
            <a:spAutoFit/>
          </a:bodyPr>
          <a:lstStyle/>
          <a:p>
            <a:pPr algn="ctr" marL="0" indent="0" lvl="1">
              <a:lnSpc>
                <a:spcPts val="5529"/>
              </a:lnSpc>
            </a:pPr>
            <a:r>
              <a:rPr lang="en-US" b="true" sz="3949" spc="165">
                <a:solidFill>
                  <a:srgbClr val="FFFFFF"/>
                </a:solidFill>
                <a:latin typeface="Montserrat Ultra-Bold"/>
                <a:ea typeface="Montserrat Ultra-Bold"/>
                <a:cs typeface="Montserrat Ultra-Bold"/>
                <a:sym typeface="Montserrat Ultra-Bold"/>
              </a:rPr>
              <a:t>04</a:t>
            </a:r>
          </a:p>
        </p:txBody>
      </p:sp>
      <p:sp>
        <p:nvSpPr>
          <p:cNvPr name="TextBox 58" id="58"/>
          <p:cNvSpPr txBox="true"/>
          <p:nvPr/>
        </p:nvSpPr>
        <p:spPr>
          <a:xfrm rot="0">
            <a:off x="15210632" y="2276317"/>
            <a:ext cx="924073" cy="671195"/>
          </a:xfrm>
          <a:prstGeom prst="rect">
            <a:avLst/>
          </a:prstGeom>
        </p:spPr>
        <p:txBody>
          <a:bodyPr anchor="t" rtlCol="false" tIns="0" lIns="0" bIns="0" rIns="0">
            <a:spAutoFit/>
          </a:bodyPr>
          <a:lstStyle/>
          <a:p>
            <a:pPr algn="ctr" marL="0" indent="0" lvl="1">
              <a:lnSpc>
                <a:spcPts val="5529"/>
              </a:lnSpc>
            </a:pPr>
            <a:r>
              <a:rPr lang="en-US" b="true" sz="3949" spc="165">
                <a:solidFill>
                  <a:srgbClr val="FFFFFF"/>
                </a:solidFill>
                <a:latin typeface="Montserrat Ultra-Bold"/>
                <a:ea typeface="Montserrat Ultra-Bold"/>
                <a:cs typeface="Montserrat Ultra-Bold"/>
                <a:sym typeface="Montserrat Ultra-Bold"/>
              </a:rPr>
              <a:t>05</a:t>
            </a:r>
          </a:p>
        </p:txBody>
      </p:sp>
      <p:sp>
        <p:nvSpPr>
          <p:cNvPr name="AutoShape 59" id="59"/>
          <p:cNvSpPr/>
          <p:nvPr/>
        </p:nvSpPr>
        <p:spPr>
          <a:xfrm flipV="true">
            <a:off x="2643577" y="6177683"/>
            <a:ext cx="0" cy="1108198"/>
          </a:xfrm>
          <a:prstGeom prst="line">
            <a:avLst/>
          </a:prstGeom>
          <a:ln cap="flat" w="47625">
            <a:solidFill>
              <a:srgbClr val="8D9193"/>
            </a:solidFill>
            <a:prstDash val="sysDot"/>
            <a:headEnd type="none" len="sm" w="sm"/>
            <a:tailEnd type="triangle" len="med" w="lg"/>
          </a:ln>
        </p:spPr>
      </p:sp>
      <p:sp>
        <p:nvSpPr>
          <p:cNvPr name="AutoShape 60" id="60"/>
          <p:cNvSpPr/>
          <p:nvPr/>
        </p:nvSpPr>
        <p:spPr>
          <a:xfrm flipV="true">
            <a:off x="5913439" y="6177683"/>
            <a:ext cx="0" cy="1108198"/>
          </a:xfrm>
          <a:prstGeom prst="line">
            <a:avLst/>
          </a:prstGeom>
          <a:ln cap="flat" w="47625">
            <a:solidFill>
              <a:srgbClr val="8D9193"/>
            </a:solidFill>
            <a:prstDash val="sysDot"/>
            <a:headEnd type="none" len="sm" w="sm"/>
            <a:tailEnd type="triangle" len="med" w="lg"/>
          </a:ln>
        </p:spPr>
      </p:sp>
      <p:sp>
        <p:nvSpPr>
          <p:cNvPr name="AutoShape 61" id="61"/>
          <p:cNvSpPr/>
          <p:nvPr/>
        </p:nvSpPr>
        <p:spPr>
          <a:xfrm flipV="true">
            <a:off x="9163063" y="6177683"/>
            <a:ext cx="0" cy="1108198"/>
          </a:xfrm>
          <a:prstGeom prst="line">
            <a:avLst/>
          </a:prstGeom>
          <a:ln cap="flat" w="47625">
            <a:solidFill>
              <a:srgbClr val="8D9193"/>
            </a:solidFill>
            <a:prstDash val="sysDot"/>
            <a:headEnd type="none" len="sm" w="sm"/>
            <a:tailEnd type="triangle" len="med" w="lg"/>
          </a:ln>
        </p:spPr>
      </p:sp>
      <p:sp>
        <p:nvSpPr>
          <p:cNvPr name="AutoShape 62" id="62"/>
          <p:cNvSpPr/>
          <p:nvPr/>
        </p:nvSpPr>
        <p:spPr>
          <a:xfrm flipV="true">
            <a:off x="12408113" y="6177683"/>
            <a:ext cx="0" cy="1108198"/>
          </a:xfrm>
          <a:prstGeom prst="line">
            <a:avLst/>
          </a:prstGeom>
          <a:ln cap="flat" w="47625">
            <a:solidFill>
              <a:srgbClr val="8D9193"/>
            </a:solidFill>
            <a:prstDash val="sysDot"/>
            <a:headEnd type="none" len="sm" w="sm"/>
            <a:tailEnd type="triangle" len="med" w="lg"/>
          </a:ln>
        </p:spPr>
      </p:sp>
      <p:sp>
        <p:nvSpPr>
          <p:cNvPr name="AutoShape 63" id="63"/>
          <p:cNvSpPr/>
          <p:nvPr/>
        </p:nvSpPr>
        <p:spPr>
          <a:xfrm flipV="true">
            <a:off x="15672669" y="6177683"/>
            <a:ext cx="0" cy="1108198"/>
          </a:xfrm>
          <a:prstGeom prst="line">
            <a:avLst/>
          </a:prstGeom>
          <a:ln cap="flat" w="47625">
            <a:solidFill>
              <a:srgbClr val="8D9193"/>
            </a:solidFill>
            <a:prstDash val="sysDot"/>
            <a:headEnd type="none" len="sm" w="sm"/>
            <a:tailEnd type="triangle" len="med" w="lg"/>
          </a:ln>
        </p:spPr>
      </p:sp>
      <p:grpSp>
        <p:nvGrpSpPr>
          <p:cNvPr name="Group 64" id="64"/>
          <p:cNvGrpSpPr/>
          <p:nvPr/>
        </p:nvGrpSpPr>
        <p:grpSpPr>
          <a:xfrm rot="0">
            <a:off x="2409232" y="5996954"/>
            <a:ext cx="468690" cy="361458"/>
            <a:chOff x="0" y="0"/>
            <a:chExt cx="922188" cy="711200"/>
          </a:xfrm>
        </p:grpSpPr>
        <p:sp>
          <p:nvSpPr>
            <p:cNvPr name="Freeform 65" id="65"/>
            <p:cNvSpPr/>
            <p:nvPr/>
          </p:nvSpPr>
          <p:spPr>
            <a:xfrm flipH="false" flipV="false" rot="0">
              <a:off x="75415" y="89768"/>
              <a:ext cx="771359" cy="621432"/>
            </a:xfrm>
            <a:custGeom>
              <a:avLst/>
              <a:gdLst/>
              <a:ahLst/>
              <a:cxnLst/>
              <a:rect r="r" b="b" t="t" l="l"/>
              <a:pathLst>
                <a:path h="621432" w="771359">
                  <a:moveTo>
                    <a:pt x="475539" y="48834"/>
                  </a:moveTo>
                  <a:lnTo>
                    <a:pt x="756913" y="482830"/>
                  </a:lnTo>
                  <a:cubicBezTo>
                    <a:pt x="774811" y="510436"/>
                    <a:pt x="776173" y="545621"/>
                    <a:pt x="760464" y="574528"/>
                  </a:cubicBezTo>
                  <a:cubicBezTo>
                    <a:pt x="744754" y="603435"/>
                    <a:pt x="714490" y="621432"/>
                    <a:pt x="681590" y="621432"/>
                  </a:cubicBezTo>
                  <a:lnTo>
                    <a:pt x="89767" y="621432"/>
                  </a:lnTo>
                  <a:cubicBezTo>
                    <a:pt x="56867" y="621432"/>
                    <a:pt x="26604" y="603435"/>
                    <a:pt x="10894" y="574528"/>
                  </a:cubicBezTo>
                  <a:cubicBezTo>
                    <a:pt x="-4815" y="545621"/>
                    <a:pt x="-3453" y="510436"/>
                    <a:pt x="14445" y="482830"/>
                  </a:cubicBezTo>
                  <a:lnTo>
                    <a:pt x="295819" y="48834"/>
                  </a:lnTo>
                  <a:cubicBezTo>
                    <a:pt x="315563" y="18381"/>
                    <a:pt x="349386" y="0"/>
                    <a:pt x="385679" y="0"/>
                  </a:cubicBezTo>
                  <a:cubicBezTo>
                    <a:pt x="421972" y="0"/>
                    <a:pt x="455795" y="18381"/>
                    <a:pt x="475539" y="48834"/>
                  </a:cubicBezTo>
                  <a:close/>
                </a:path>
              </a:pathLst>
            </a:custGeom>
            <a:solidFill>
              <a:srgbClr val="9366E4"/>
            </a:solidFill>
            <a:ln cap="sq">
              <a:noFill/>
              <a:prstDash val="solid"/>
              <a:miter/>
            </a:ln>
          </p:spPr>
        </p:sp>
        <p:sp>
          <p:nvSpPr>
            <p:cNvPr name="TextBox 66" id="66"/>
            <p:cNvSpPr txBox="true"/>
            <p:nvPr/>
          </p:nvSpPr>
          <p:spPr>
            <a:xfrm>
              <a:off x="144092" y="292100"/>
              <a:ext cx="634004" cy="368300"/>
            </a:xfrm>
            <a:prstGeom prst="rect">
              <a:avLst/>
            </a:prstGeom>
          </p:spPr>
          <p:txBody>
            <a:bodyPr anchor="ctr" rtlCol="false" tIns="50800" lIns="50800" bIns="50800" rIns="50800"/>
            <a:lstStyle/>
            <a:p>
              <a:pPr algn="ctr">
                <a:lnSpc>
                  <a:spcPts val="2756"/>
                </a:lnSpc>
              </a:pPr>
            </a:p>
          </p:txBody>
        </p:sp>
      </p:grpSp>
      <p:grpSp>
        <p:nvGrpSpPr>
          <p:cNvPr name="Group 67" id="67"/>
          <p:cNvGrpSpPr/>
          <p:nvPr/>
        </p:nvGrpSpPr>
        <p:grpSpPr>
          <a:xfrm rot="0">
            <a:off x="5679094" y="5996954"/>
            <a:ext cx="468690" cy="361458"/>
            <a:chOff x="0" y="0"/>
            <a:chExt cx="922188" cy="711200"/>
          </a:xfrm>
        </p:grpSpPr>
        <p:sp>
          <p:nvSpPr>
            <p:cNvPr name="Freeform 68" id="68"/>
            <p:cNvSpPr/>
            <p:nvPr/>
          </p:nvSpPr>
          <p:spPr>
            <a:xfrm flipH="false" flipV="false" rot="0">
              <a:off x="75415" y="89768"/>
              <a:ext cx="771359" cy="621432"/>
            </a:xfrm>
            <a:custGeom>
              <a:avLst/>
              <a:gdLst/>
              <a:ahLst/>
              <a:cxnLst/>
              <a:rect r="r" b="b" t="t" l="l"/>
              <a:pathLst>
                <a:path h="621432" w="771359">
                  <a:moveTo>
                    <a:pt x="475539" y="48834"/>
                  </a:moveTo>
                  <a:lnTo>
                    <a:pt x="756913" y="482830"/>
                  </a:lnTo>
                  <a:cubicBezTo>
                    <a:pt x="774811" y="510436"/>
                    <a:pt x="776173" y="545621"/>
                    <a:pt x="760464" y="574528"/>
                  </a:cubicBezTo>
                  <a:cubicBezTo>
                    <a:pt x="744754" y="603435"/>
                    <a:pt x="714490" y="621432"/>
                    <a:pt x="681590" y="621432"/>
                  </a:cubicBezTo>
                  <a:lnTo>
                    <a:pt x="89767" y="621432"/>
                  </a:lnTo>
                  <a:cubicBezTo>
                    <a:pt x="56867" y="621432"/>
                    <a:pt x="26604" y="603435"/>
                    <a:pt x="10894" y="574528"/>
                  </a:cubicBezTo>
                  <a:cubicBezTo>
                    <a:pt x="-4815" y="545621"/>
                    <a:pt x="-3453" y="510436"/>
                    <a:pt x="14445" y="482830"/>
                  </a:cubicBezTo>
                  <a:lnTo>
                    <a:pt x="295819" y="48834"/>
                  </a:lnTo>
                  <a:cubicBezTo>
                    <a:pt x="315563" y="18381"/>
                    <a:pt x="349386" y="0"/>
                    <a:pt x="385679" y="0"/>
                  </a:cubicBezTo>
                  <a:cubicBezTo>
                    <a:pt x="421972" y="0"/>
                    <a:pt x="455795" y="18381"/>
                    <a:pt x="475539" y="48834"/>
                  </a:cubicBezTo>
                  <a:close/>
                </a:path>
              </a:pathLst>
            </a:custGeom>
            <a:solidFill>
              <a:srgbClr val="E46671"/>
            </a:solidFill>
            <a:ln cap="sq">
              <a:noFill/>
              <a:prstDash val="solid"/>
              <a:miter/>
            </a:ln>
          </p:spPr>
        </p:sp>
        <p:sp>
          <p:nvSpPr>
            <p:cNvPr name="TextBox 69" id="69"/>
            <p:cNvSpPr txBox="true"/>
            <p:nvPr/>
          </p:nvSpPr>
          <p:spPr>
            <a:xfrm>
              <a:off x="144092" y="292100"/>
              <a:ext cx="634004" cy="368300"/>
            </a:xfrm>
            <a:prstGeom prst="rect">
              <a:avLst/>
            </a:prstGeom>
          </p:spPr>
          <p:txBody>
            <a:bodyPr anchor="ctr" rtlCol="false" tIns="50800" lIns="50800" bIns="50800" rIns="50800"/>
            <a:lstStyle/>
            <a:p>
              <a:pPr algn="ctr">
                <a:lnSpc>
                  <a:spcPts val="2756"/>
                </a:lnSpc>
              </a:pPr>
            </a:p>
          </p:txBody>
        </p:sp>
      </p:grpSp>
      <p:grpSp>
        <p:nvGrpSpPr>
          <p:cNvPr name="Group 70" id="70"/>
          <p:cNvGrpSpPr/>
          <p:nvPr/>
        </p:nvGrpSpPr>
        <p:grpSpPr>
          <a:xfrm rot="0">
            <a:off x="8928718" y="5996954"/>
            <a:ext cx="468690" cy="361458"/>
            <a:chOff x="0" y="0"/>
            <a:chExt cx="922188" cy="711200"/>
          </a:xfrm>
        </p:grpSpPr>
        <p:sp>
          <p:nvSpPr>
            <p:cNvPr name="Freeform 71" id="71"/>
            <p:cNvSpPr/>
            <p:nvPr/>
          </p:nvSpPr>
          <p:spPr>
            <a:xfrm flipH="false" flipV="false" rot="0">
              <a:off x="75415" y="89768"/>
              <a:ext cx="771359" cy="621432"/>
            </a:xfrm>
            <a:custGeom>
              <a:avLst/>
              <a:gdLst/>
              <a:ahLst/>
              <a:cxnLst/>
              <a:rect r="r" b="b" t="t" l="l"/>
              <a:pathLst>
                <a:path h="621432" w="771359">
                  <a:moveTo>
                    <a:pt x="475539" y="48834"/>
                  </a:moveTo>
                  <a:lnTo>
                    <a:pt x="756913" y="482830"/>
                  </a:lnTo>
                  <a:cubicBezTo>
                    <a:pt x="774811" y="510436"/>
                    <a:pt x="776173" y="545621"/>
                    <a:pt x="760464" y="574528"/>
                  </a:cubicBezTo>
                  <a:cubicBezTo>
                    <a:pt x="744754" y="603435"/>
                    <a:pt x="714490" y="621432"/>
                    <a:pt x="681590" y="621432"/>
                  </a:cubicBezTo>
                  <a:lnTo>
                    <a:pt x="89767" y="621432"/>
                  </a:lnTo>
                  <a:cubicBezTo>
                    <a:pt x="56867" y="621432"/>
                    <a:pt x="26604" y="603435"/>
                    <a:pt x="10894" y="574528"/>
                  </a:cubicBezTo>
                  <a:cubicBezTo>
                    <a:pt x="-4815" y="545621"/>
                    <a:pt x="-3453" y="510436"/>
                    <a:pt x="14445" y="482830"/>
                  </a:cubicBezTo>
                  <a:lnTo>
                    <a:pt x="295819" y="48834"/>
                  </a:lnTo>
                  <a:cubicBezTo>
                    <a:pt x="315563" y="18381"/>
                    <a:pt x="349386" y="0"/>
                    <a:pt x="385679" y="0"/>
                  </a:cubicBezTo>
                  <a:cubicBezTo>
                    <a:pt x="421972" y="0"/>
                    <a:pt x="455795" y="18381"/>
                    <a:pt x="475539" y="48834"/>
                  </a:cubicBezTo>
                  <a:close/>
                </a:path>
              </a:pathLst>
            </a:custGeom>
            <a:solidFill>
              <a:srgbClr val="DDA707"/>
            </a:solidFill>
            <a:ln cap="sq">
              <a:noFill/>
              <a:prstDash val="solid"/>
              <a:miter/>
            </a:ln>
          </p:spPr>
        </p:sp>
        <p:sp>
          <p:nvSpPr>
            <p:cNvPr name="TextBox 72" id="72"/>
            <p:cNvSpPr txBox="true"/>
            <p:nvPr/>
          </p:nvSpPr>
          <p:spPr>
            <a:xfrm>
              <a:off x="144092" y="292100"/>
              <a:ext cx="634004" cy="368300"/>
            </a:xfrm>
            <a:prstGeom prst="rect">
              <a:avLst/>
            </a:prstGeom>
          </p:spPr>
          <p:txBody>
            <a:bodyPr anchor="ctr" rtlCol="false" tIns="50800" lIns="50800" bIns="50800" rIns="50800"/>
            <a:lstStyle/>
            <a:p>
              <a:pPr algn="ctr">
                <a:lnSpc>
                  <a:spcPts val="2756"/>
                </a:lnSpc>
              </a:pPr>
            </a:p>
          </p:txBody>
        </p:sp>
      </p:grpSp>
      <p:grpSp>
        <p:nvGrpSpPr>
          <p:cNvPr name="Group 73" id="73"/>
          <p:cNvGrpSpPr/>
          <p:nvPr/>
        </p:nvGrpSpPr>
        <p:grpSpPr>
          <a:xfrm rot="0">
            <a:off x="12173768" y="5996954"/>
            <a:ext cx="468690" cy="361458"/>
            <a:chOff x="0" y="0"/>
            <a:chExt cx="922188" cy="711200"/>
          </a:xfrm>
        </p:grpSpPr>
        <p:sp>
          <p:nvSpPr>
            <p:cNvPr name="Freeform 74" id="74"/>
            <p:cNvSpPr/>
            <p:nvPr/>
          </p:nvSpPr>
          <p:spPr>
            <a:xfrm flipH="false" flipV="false" rot="0">
              <a:off x="75415" y="89768"/>
              <a:ext cx="771359" cy="621432"/>
            </a:xfrm>
            <a:custGeom>
              <a:avLst/>
              <a:gdLst/>
              <a:ahLst/>
              <a:cxnLst/>
              <a:rect r="r" b="b" t="t" l="l"/>
              <a:pathLst>
                <a:path h="621432" w="771359">
                  <a:moveTo>
                    <a:pt x="475539" y="48834"/>
                  </a:moveTo>
                  <a:lnTo>
                    <a:pt x="756913" y="482830"/>
                  </a:lnTo>
                  <a:cubicBezTo>
                    <a:pt x="774811" y="510436"/>
                    <a:pt x="776173" y="545621"/>
                    <a:pt x="760464" y="574528"/>
                  </a:cubicBezTo>
                  <a:cubicBezTo>
                    <a:pt x="744754" y="603435"/>
                    <a:pt x="714490" y="621432"/>
                    <a:pt x="681590" y="621432"/>
                  </a:cubicBezTo>
                  <a:lnTo>
                    <a:pt x="89767" y="621432"/>
                  </a:lnTo>
                  <a:cubicBezTo>
                    <a:pt x="56867" y="621432"/>
                    <a:pt x="26604" y="603435"/>
                    <a:pt x="10894" y="574528"/>
                  </a:cubicBezTo>
                  <a:cubicBezTo>
                    <a:pt x="-4815" y="545621"/>
                    <a:pt x="-3453" y="510436"/>
                    <a:pt x="14445" y="482830"/>
                  </a:cubicBezTo>
                  <a:lnTo>
                    <a:pt x="295819" y="48834"/>
                  </a:lnTo>
                  <a:cubicBezTo>
                    <a:pt x="315563" y="18381"/>
                    <a:pt x="349386" y="0"/>
                    <a:pt x="385679" y="0"/>
                  </a:cubicBezTo>
                  <a:cubicBezTo>
                    <a:pt x="421972" y="0"/>
                    <a:pt x="455795" y="18381"/>
                    <a:pt x="475539" y="48834"/>
                  </a:cubicBezTo>
                  <a:close/>
                </a:path>
              </a:pathLst>
            </a:custGeom>
            <a:solidFill>
              <a:srgbClr val="38AEB6"/>
            </a:solidFill>
            <a:ln cap="sq">
              <a:noFill/>
              <a:prstDash val="solid"/>
              <a:miter/>
            </a:ln>
          </p:spPr>
        </p:sp>
        <p:sp>
          <p:nvSpPr>
            <p:cNvPr name="TextBox 75" id="75"/>
            <p:cNvSpPr txBox="true"/>
            <p:nvPr/>
          </p:nvSpPr>
          <p:spPr>
            <a:xfrm>
              <a:off x="144092" y="292100"/>
              <a:ext cx="634004" cy="368300"/>
            </a:xfrm>
            <a:prstGeom prst="rect">
              <a:avLst/>
            </a:prstGeom>
          </p:spPr>
          <p:txBody>
            <a:bodyPr anchor="ctr" rtlCol="false" tIns="50800" lIns="50800" bIns="50800" rIns="50800"/>
            <a:lstStyle/>
            <a:p>
              <a:pPr algn="ctr">
                <a:lnSpc>
                  <a:spcPts val="2756"/>
                </a:lnSpc>
              </a:pPr>
            </a:p>
          </p:txBody>
        </p:sp>
      </p:grpSp>
      <p:grpSp>
        <p:nvGrpSpPr>
          <p:cNvPr name="Group 76" id="76"/>
          <p:cNvGrpSpPr/>
          <p:nvPr/>
        </p:nvGrpSpPr>
        <p:grpSpPr>
          <a:xfrm rot="0">
            <a:off x="15438324" y="5996954"/>
            <a:ext cx="468690" cy="361458"/>
            <a:chOff x="0" y="0"/>
            <a:chExt cx="922188" cy="711200"/>
          </a:xfrm>
        </p:grpSpPr>
        <p:sp>
          <p:nvSpPr>
            <p:cNvPr name="Freeform 77" id="77"/>
            <p:cNvSpPr/>
            <p:nvPr/>
          </p:nvSpPr>
          <p:spPr>
            <a:xfrm flipH="false" flipV="false" rot="0">
              <a:off x="75415" y="89768"/>
              <a:ext cx="771359" cy="621432"/>
            </a:xfrm>
            <a:custGeom>
              <a:avLst/>
              <a:gdLst/>
              <a:ahLst/>
              <a:cxnLst/>
              <a:rect r="r" b="b" t="t" l="l"/>
              <a:pathLst>
                <a:path h="621432" w="771359">
                  <a:moveTo>
                    <a:pt x="475539" y="48834"/>
                  </a:moveTo>
                  <a:lnTo>
                    <a:pt x="756913" y="482830"/>
                  </a:lnTo>
                  <a:cubicBezTo>
                    <a:pt x="774811" y="510436"/>
                    <a:pt x="776173" y="545621"/>
                    <a:pt x="760464" y="574528"/>
                  </a:cubicBezTo>
                  <a:cubicBezTo>
                    <a:pt x="744754" y="603435"/>
                    <a:pt x="714490" y="621432"/>
                    <a:pt x="681590" y="621432"/>
                  </a:cubicBezTo>
                  <a:lnTo>
                    <a:pt x="89767" y="621432"/>
                  </a:lnTo>
                  <a:cubicBezTo>
                    <a:pt x="56867" y="621432"/>
                    <a:pt x="26604" y="603435"/>
                    <a:pt x="10894" y="574528"/>
                  </a:cubicBezTo>
                  <a:cubicBezTo>
                    <a:pt x="-4815" y="545621"/>
                    <a:pt x="-3453" y="510436"/>
                    <a:pt x="14445" y="482830"/>
                  </a:cubicBezTo>
                  <a:lnTo>
                    <a:pt x="295819" y="48834"/>
                  </a:lnTo>
                  <a:cubicBezTo>
                    <a:pt x="315563" y="18381"/>
                    <a:pt x="349386" y="0"/>
                    <a:pt x="385679" y="0"/>
                  </a:cubicBezTo>
                  <a:cubicBezTo>
                    <a:pt x="421972" y="0"/>
                    <a:pt x="455795" y="18381"/>
                    <a:pt x="475539" y="48834"/>
                  </a:cubicBezTo>
                  <a:close/>
                </a:path>
              </a:pathLst>
            </a:custGeom>
            <a:solidFill>
              <a:srgbClr val="9366E4"/>
            </a:solidFill>
            <a:ln cap="sq">
              <a:noFill/>
              <a:prstDash val="solid"/>
              <a:miter/>
            </a:ln>
          </p:spPr>
        </p:sp>
        <p:sp>
          <p:nvSpPr>
            <p:cNvPr name="TextBox 78" id="78"/>
            <p:cNvSpPr txBox="true"/>
            <p:nvPr/>
          </p:nvSpPr>
          <p:spPr>
            <a:xfrm>
              <a:off x="144092" y="292100"/>
              <a:ext cx="634004" cy="368300"/>
            </a:xfrm>
            <a:prstGeom prst="rect">
              <a:avLst/>
            </a:prstGeom>
          </p:spPr>
          <p:txBody>
            <a:bodyPr anchor="ctr" rtlCol="false" tIns="50800" lIns="50800" bIns="50800" rIns="50800"/>
            <a:lstStyle/>
            <a:p>
              <a:pPr algn="ctr">
                <a:lnSpc>
                  <a:spcPts val="2756"/>
                </a:lnSpc>
              </a:pPr>
            </a:p>
          </p:txBody>
        </p:sp>
      </p:grpSp>
      <p:sp>
        <p:nvSpPr>
          <p:cNvPr name="TextBox 79" id="79"/>
          <p:cNvSpPr txBox="true"/>
          <p:nvPr/>
        </p:nvSpPr>
        <p:spPr>
          <a:xfrm rot="0">
            <a:off x="3509646" y="783590"/>
            <a:ext cx="11268707" cy="547370"/>
          </a:xfrm>
          <a:prstGeom prst="rect">
            <a:avLst/>
          </a:prstGeom>
        </p:spPr>
        <p:txBody>
          <a:bodyPr anchor="t" rtlCol="false" tIns="0" lIns="0" bIns="0" rIns="0">
            <a:spAutoFit/>
          </a:bodyPr>
          <a:lstStyle/>
          <a:p>
            <a:pPr algn="ctr" marL="0" indent="0" lvl="0">
              <a:lnSpc>
                <a:spcPts val="4239"/>
              </a:lnSpc>
            </a:pPr>
            <a:r>
              <a:rPr lang="en-US" b="true" sz="3999">
                <a:solidFill>
                  <a:srgbClr val="1C1C1A"/>
                </a:solidFill>
                <a:latin typeface="Montserrat Ultra-Bold"/>
                <a:ea typeface="Montserrat Ultra-Bold"/>
                <a:cs typeface="Montserrat Ultra-Bold"/>
                <a:sym typeface="Montserrat Ultra-Bold"/>
              </a:rPr>
              <a:t>Strateg</a:t>
            </a:r>
            <a:r>
              <a:rPr lang="en-US" b="true" sz="3999">
                <a:solidFill>
                  <a:srgbClr val="1C1C1A"/>
                </a:solidFill>
                <a:latin typeface="Montserrat Ultra-Bold"/>
                <a:ea typeface="Montserrat Ultra-Bold"/>
                <a:cs typeface="Montserrat Ultra-Bold"/>
                <a:sym typeface="Montserrat Ultra-Bold"/>
              </a:rPr>
              <a:t>ic Recommendations</a:t>
            </a:r>
          </a:p>
        </p:txBody>
      </p:sp>
      <p:sp>
        <p:nvSpPr>
          <p:cNvPr name="TextBox 80" id="80"/>
          <p:cNvSpPr txBox="true"/>
          <p:nvPr/>
        </p:nvSpPr>
        <p:spPr>
          <a:xfrm rot="0">
            <a:off x="1642995" y="3994096"/>
            <a:ext cx="2001165" cy="1035050"/>
          </a:xfrm>
          <a:prstGeom prst="rect">
            <a:avLst/>
          </a:prstGeom>
        </p:spPr>
        <p:txBody>
          <a:bodyPr anchor="t" rtlCol="false" tIns="0" lIns="0" bIns="0" rIns="0">
            <a:spAutoFit/>
          </a:bodyPr>
          <a:lstStyle/>
          <a:p>
            <a:pPr algn="ctr" marL="0" indent="0" lvl="0">
              <a:lnSpc>
                <a:spcPts val="2799"/>
              </a:lnSpc>
              <a:spcBef>
                <a:spcPct val="0"/>
              </a:spcBef>
            </a:pPr>
            <a:r>
              <a:rPr lang="en-US" b="true" sz="1999">
                <a:solidFill>
                  <a:srgbClr val="1C1C1A"/>
                </a:solidFill>
                <a:latin typeface="Montserrat Ultra-Bold"/>
                <a:ea typeface="Montserrat Ultra-Bold"/>
                <a:cs typeface="Montserrat Ultra-Bold"/>
                <a:sym typeface="Montserrat Ultra-Bold"/>
              </a:rPr>
              <a:t>Blended Learning Str</a:t>
            </a:r>
            <a:r>
              <a:rPr lang="en-US" b="true" sz="1999">
                <a:solidFill>
                  <a:srgbClr val="1C1C1A"/>
                </a:solidFill>
                <a:latin typeface="Montserrat Ultra-Bold"/>
                <a:ea typeface="Montserrat Ultra-Bold"/>
                <a:cs typeface="Montserrat Ultra-Bold"/>
                <a:sym typeface="Montserrat Ultra-Bold"/>
              </a:rPr>
              <a:t>ategy</a:t>
            </a:r>
          </a:p>
        </p:txBody>
      </p:sp>
      <p:sp>
        <p:nvSpPr>
          <p:cNvPr name="TextBox 81" id="81"/>
          <p:cNvSpPr txBox="true"/>
          <p:nvPr/>
        </p:nvSpPr>
        <p:spPr>
          <a:xfrm rot="0">
            <a:off x="4912857" y="3994096"/>
            <a:ext cx="2001165" cy="1035050"/>
          </a:xfrm>
          <a:prstGeom prst="rect">
            <a:avLst/>
          </a:prstGeom>
        </p:spPr>
        <p:txBody>
          <a:bodyPr anchor="t" rtlCol="false" tIns="0" lIns="0" bIns="0" rIns="0">
            <a:spAutoFit/>
          </a:bodyPr>
          <a:lstStyle/>
          <a:p>
            <a:pPr algn="ctr" marL="0" indent="0" lvl="0">
              <a:lnSpc>
                <a:spcPts val="2799"/>
              </a:lnSpc>
              <a:spcBef>
                <a:spcPct val="0"/>
              </a:spcBef>
            </a:pPr>
            <a:r>
              <a:rPr lang="en-US" b="true" sz="1999">
                <a:solidFill>
                  <a:srgbClr val="1C1C1A"/>
                </a:solidFill>
                <a:latin typeface="Montserrat Ultra-Bold"/>
                <a:ea typeface="Montserrat Ultra-Bold"/>
                <a:cs typeface="Montserrat Ultra-Bold"/>
                <a:sym typeface="Montserrat Ultra-Bold"/>
              </a:rPr>
              <a:t>St</a:t>
            </a:r>
            <a:r>
              <a:rPr lang="en-US" b="true" sz="1999">
                <a:solidFill>
                  <a:srgbClr val="1C1C1A"/>
                </a:solidFill>
                <a:latin typeface="Montserrat Ultra-Bold"/>
                <a:ea typeface="Montserrat Ultra-Bold"/>
                <a:cs typeface="Montserrat Ultra-Bold"/>
                <a:sym typeface="Montserrat Ultra-Bold"/>
              </a:rPr>
              <a:t>ructured Coaching &amp; Mentoring</a:t>
            </a:r>
          </a:p>
        </p:txBody>
      </p:sp>
      <p:sp>
        <p:nvSpPr>
          <p:cNvPr name="TextBox 82" id="82"/>
          <p:cNvSpPr txBox="true"/>
          <p:nvPr/>
        </p:nvSpPr>
        <p:spPr>
          <a:xfrm rot="0">
            <a:off x="8143418" y="3994096"/>
            <a:ext cx="2001165" cy="1035050"/>
          </a:xfrm>
          <a:prstGeom prst="rect">
            <a:avLst/>
          </a:prstGeom>
        </p:spPr>
        <p:txBody>
          <a:bodyPr anchor="t" rtlCol="false" tIns="0" lIns="0" bIns="0" rIns="0">
            <a:spAutoFit/>
          </a:bodyPr>
          <a:lstStyle/>
          <a:p>
            <a:pPr algn="ctr" marL="0" indent="0" lvl="0">
              <a:lnSpc>
                <a:spcPts val="2799"/>
              </a:lnSpc>
              <a:spcBef>
                <a:spcPct val="0"/>
              </a:spcBef>
            </a:pPr>
            <a:r>
              <a:rPr lang="en-US" b="true" sz="1999">
                <a:solidFill>
                  <a:srgbClr val="1C1C1A"/>
                </a:solidFill>
                <a:latin typeface="Montserrat Ultra-Bold"/>
                <a:ea typeface="Montserrat Ultra-Bold"/>
                <a:cs typeface="Montserrat Ultra-Bold"/>
                <a:sym typeface="Montserrat Ultra-Bold"/>
              </a:rPr>
              <a:t>NHS Digital Learning Infrastructure</a:t>
            </a:r>
          </a:p>
        </p:txBody>
      </p:sp>
      <p:sp>
        <p:nvSpPr>
          <p:cNvPr name="TextBox 83" id="83"/>
          <p:cNvSpPr txBox="true"/>
          <p:nvPr/>
        </p:nvSpPr>
        <p:spPr>
          <a:xfrm rot="0">
            <a:off x="11291494" y="3994096"/>
            <a:ext cx="2001165" cy="1035050"/>
          </a:xfrm>
          <a:prstGeom prst="rect">
            <a:avLst/>
          </a:prstGeom>
        </p:spPr>
        <p:txBody>
          <a:bodyPr anchor="t" rtlCol="false" tIns="0" lIns="0" bIns="0" rIns="0">
            <a:spAutoFit/>
          </a:bodyPr>
          <a:lstStyle/>
          <a:p>
            <a:pPr algn="ctr" marL="0" indent="0" lvl="0">
              <a:lnSpc>
                <a:spcPts val="2799"/>
              </a:lnSpc>
              <a:spcBef>
                <a:spcPct val="0"/>
              </a:spcBef>
            </a:pPr>
            <a:r>
              <a:rPr lang="en-US" b="true" sz="1999">
                <a:solidFill>
                  <a:srgbClr val="1C1C1A"/>
                </a:solidFill>
                <a:latin typeface="Montserrat Ultra-Bold"/>
                <a:ea typeface="Montserrat Ultra-Bold"/>
                <a:cs typeface="Montserrat Ultra-Bold"/>
                <a:sym typeface="Montserrat Ultra-Bold"/>
              </a:rPr>
              <a:t>Integrated Leadership Pipeline</a:t>
            </a:r>
          </a:p>
        </p:txBody>
      </p:sp>
      <p:sp>
        <p:nvSpPr>
          <p:cNvPr name="TextBox 84" id="84"/>
          <p:cNvSpPr txBox="true"/>
          <p:nvPr/>
        </p:nvSpPr>
        <p:spPr>
          <a:xfrm rot="0">
            <a:off x="14672086" y="3817884"/>
            <a:ext cx="2001165" cy="1387475"/>
          </a:xfrm>
          <a:prstGeom prst="rect">
            <a:avLst/>
          </a:prstGeom>
        </p:spPr>
        <p:txBody>
          <a:bodyPr anchor="t" rtlCol="false" tIns="0" lIns="0" bIns="0" rIns="0">
            <a:spAutoFit/>
          </a:bodyPr>
          <a:lstStyle/>
          <a:p>
            <a:pPr algn="ctr" marL="0" indent="0" lvl="0">
              <a:lnSpc>
                <a:spcPts val="2799"/>
              </a:lnSpc>
              <a:spcBef>
                <a:spcPct val="0"/>
              </a:spcBef>
            </a:pPr>
            <a:r>
              <a:rPr lang="en-US" b="true" sz="1999">
                <a:solidFill>
                  <a:srgbClr val="1C1C1A"/>
                </a:solidFill>
                <a:latin typeface="Montserrat Ultra-Bold"/>
                <a:ea typeface="Montserrat Ultra-Bold"/>
                <a:cs typeface="Montserrat Ultra-Bold"/>
                <a:sym typeface="Montserrat Ultra-Bold"/>
              </a:rPr>
              <a:t>EDI-Emb</a:t>
            </a:r>
            <a:r>
              <a:rPr lang="en-US" b="true" sz="1999">
                <a:solidFill>
                  <a:srgbClr val="1C1C1A"/>
                </a:solidFill>
                <a:latin typeface="Montserrat Ultra-Bold"/>
                <a:ea typeface="Montserrat Ultra-Bold"/>
                <a:cs typeface="Montserrat Ultra-Bold"/>
                <a:sym typeface="Montserrat Ultra-Bold"/>
              </a:rPr>
              <a:t>edded T&amp;D Framework</a:t>
            </a:r>
          </a:p>
        </p:txBody>
      </p:sp>
      <p:sp>
        <p:nvSpPr>
          <p:cNvPr name="TextBox 85" id="85"/>
          <p:cNvSpPr txBox="true"/>
          <p:nvPr/>
        </p:nvSpPr>
        <p:spPr>
          <a:xfrm rot="0">
            <a:off x="2136994" y="9201150"/>
            <a:ext cx="14014012" cy="692944"/>
          </a:xfrm>
          <a:prstGeom prst="rect">
            <a:avLst/>
          </a:prstGeom>
        </p:spPr>
        <p:txBody>
          <a:bodyPr anchor="t" rtlCol="false" tIns="0" lIns="0" bIns="0" rIns="0">
            <a:spAutoFit/>
          </a:bodyPr>
          <a:lstStyle/>
          <a:p>
            <a:pPr algn="ctr">
              <a:lnSpc>
                <a:spcPts val="2756"/>
              </a:lnSpc>
              <a:spcBef>
                <a:spcPct val="0"/>
              </a:spcBef>
            </a:pPr>
            <a:r>
              <a:rPr lang="en-US" b="true" sz="1968" i="true">
                <a:solidFill>
                  <a:srgbClr val="000000"/>
                </a:solidFill>
                <a:latin typeface="Poppins Bold Italics"/>
                <a:ea typeface="Poppins Bold Italics"/>
                <a:cs typeface="Poppins Bold Italics"/>
                <a:sym typeface="Poppins Bold Italics"/>
              </a:rPr>
              <a:t>Overarching principle:</a:t>
            </a:r>
            <a:r>
              <a:rPr lang="en-US" sz="1968" i="true">
                <a:solidFill>
                  <a:srgbClr val="000000"/>
                </a:solidFill>
                <a:latin typeface="Poppins Italics"/>
                <a:ea typeface="Poppins Italics"/>
                <a:cs typeface="Poppins Italics"/>
                <a:sym typeface="Poppins Italics"/>
              </a:rPr>
              <a:t> Recommendations follow Ulrich's (1997) HR Business Partner model — T&amp;D must be strategically aligned to organisational goals, not treated as a compliance checkbox.</a:t>
            </a:r>
          </a:p>
        </p:txBody>
      </p:sp>
      <p:sp>
        <p:nvSpPr>
          <p:cNvPr name="TextBox 86" id="86"/>
          <p:cNvSpPr txBox="true"/>
          <p:nvPr/>
        </p:nvSpPr>
        <p:spPr>
          <a:xfrm rot="0">
            <a:off x="-129454" y="134396"/>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RANJITKUMAR JIVABHAI KESHVALA</a:t>
            </a:r>
          </a:p>
          <a:p>
            <a:pPr algn="ctr">
              <a:lnSpc>
                <a:spcPts val="2701"/>
              </a:lnSpc>
              <a:spcBef>
                <a:spcPct val="0"/>
              </a:spcBef>
            </a:pPr>
            <a:r>
              <a:rPr lang="en-US" sz="1800">
                <a:solidFill>
                  <a:srgbClr val="000000"/>
                </a:solidFill>
                <a:latin typeface="Poppins"/>
                <a:ea typeface="Poppins"/>
                <a:cs typeface="Poppins"/>
                <a:sym typeface="Poppins"/>
              </a:rPr>
              <a:t> Student ID: 2532564</a:t>
            </a:r>
          </a:p>
        </p:txBody>
      </p:sp>
    </p:spTree>
  </p:cSld>
  <p:clrMapOvr>
    <a:masterClrMapping/>
  </p:clrMapOvr>
</p:sld>
</file>

<file path=ppt/slides/slide21.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8436581" y="1028700"/>
            <a:ext cx="8115300" cy="2110703"/>
            <a:chOff x="0" y="0"/>
            <a:chExt cx="2137363" cy="555905"/>
          </a:xfrm>
        </p:grpSpPr>
        <p:sp>
          <p:nvSpPr>
            <p:cNvPr name="Freeform 3" id="3"/>
            <p:cNvSpPr/>
            <p:nvPr/>
          </p:nvSpPr>
          <p:spPr>
            <a:xfrm flipH="false" flipV="false" rot="0">
              <a:off x="0" y="0"/>
              <a:ext cx="2137363" cy="555905"/>
            </a:xfrm>
            <a:custGeom>
              <a:avLst/>
              <a:gdLst/>
              <a:ahLst/>
              <a:cxnLst/>
              <a:rect r="r" b="b" t="t" l="l"/>
              <a:pathLst>
                <a:path h="555905" w="2137363">
                  <a:moveTo>
                    <a:pt x="48654" y="0"/>
                  </a:moveTo>
                  <a:lnTo>
                    <a:pt x="2088710" y="0"/>
                  </a:lnTo>
                  <a:cubicBezTo>
                    <a:pt x="2115580" y="0"/>
                    <a:pt x="2137363" y="21783"/>
                    <a:pt x="2137363" y="48654"/>
                  </a:cubicBezTo>
                  <a:lnTo>
                    <a:pt x="2137363" y="507252"/>
                  </a:lnTo>
                  <a:cubicBezTo>
                    <a:pt x="2137363" y="534122"/>
                    <a:pt x="2115580" y="555905"/>
                    <a:pt x="2088710" y="555905"/>
                  </a:cubicBezTo>
                  <a:lnTo>
                    <a:pt x="48654" y="555905"/>
                  </a:lnTo>
                  <a:cubicBezTo>
                    <a:pt x="21783" y="555905"/>
                    <a:pt x="0" y="534122"/>
                    <a:pt x="0" y="507252"/>
                  </a:cubicBezTo>
                  <a:lnTo>
                    <a:pt x="0" y="48654"/>
                  </a:lnTo>
                  <a:cubicBezTo>
                    <a:pt x="0" y="21783"/>
                    <a:pt x="21783" y="0"/>
                    <a:pt x="48654" y="0"/>
                  </a:cubicBezTo>
                  <a:close/>
                </a:path>
              </a:pathLst>
            </a:custGeom>
            <a:solidFill>
              <a:srgbClr val="004AAD"/>
            </a:solidFill>
          </p:spPr>
        </p:sp>
        <p:sp>
          <p:nvSpPr>
            <p:cNvPr name="TextBox 4" id="4"/>
            <p:cNvSpPr txBox="true"/>
            <p:nvPr/>
          </p:nvSpPr>
          <p:spPr>
            <a:xfrm>
              <a:off x="0" y="-47625"/>
              <a:ext cx="2137363" cy="603530"/>
            </a:xfrm>
            <a:prstGeom prst="rect">
              <a:avLst/>
            </a:prstGeom>
          </p:spPr>
          <p:txBody>
            <a:bodyPr anchor="ctr" rtlCol="false" tIns="50800" lIns="50800" bIns="50800" rIns="50800"/>
            <a:lstStyle/>
            <a:p>
              <a:pPr algn="ctr">
                <a:lnSpc>
                  <a:spcPts val="2659"/>
                </a:lnSpc>
              </a:pPr>
            </a:p>
          </p:txBody>
        </p:sp>
      </p:grpSp>
      <p:sp>
        <p:nvSpPr>
          <p:cNvPr name="TextBox 5" id="5"/>
          <p:cNvSpPr txBox="true"/>
          <p:nvPr/>
        </p:nvSpPr>
        <p:spPr>
          <a:xfrm rot="0">
            <a:off x="1028700" y="1717003"/>
            <a:ext cx="5898349" cy="1422400"/>
          </a:xfrm>
          <a:prstGeom prst="rect">
            <a:avLst/>
          </a:prstGeom>
        </p:spPr>
        <p:txBody>
          <a:bodyPr anchor="t" rtlCol="false" tIns="0" lIns="0" bIns="0" rIns="0">
            <a:spAutoFit/>
          </a:bodyPr>
          <a:lstStyle/>
          <a:p>
            <a:pPr algn="l">
              <a:lnSpc>
                <a:spcPts val="5599"/>
              </a:lnSpc>
            </a:pPr>
            <a:r>
              <a:rPr lang="en-US" b="true" sz="3999">
                <a:solidFill>
                  <a:srgbClr val="004AAD"/>
                </a:solidFill>
                <a:latin typeface="Poppins Bold"/>
                <a:ea typeface="Poppins Bold"/>
                <a:cs typeface="Poppins Bold"/>
                <a:sym typeface="Poppins Bold"/>
              </a:rPr>
              <a:t>BLENDED LEARNING STRATEGY</a:t>
            </a:r>
          </a:p>
        </p:txBody>
      </p:sp>
      <p:sp>
        <p:nvSpPr>
          <p:cNvPr name="TextBox 6" id="6"/>
          <p:cNvSpPr txBox="true"/>
          <p:nvPr/>
        </p:nvSpPr>
        <p:spPr>
          <a:xfrm rot="0">
            <a:off x="1028700" y="1113753"/>
            <a:ext cx="5634574" cy="717550"/>
          </a:xfrm>
          <a:prstGeom prst="rect">
            <a:avLst/>
          </a:prstGeom>
        </p:spPr>
        <p:txBody>
          <a:bodyPr anchor="t" rtlCol="false" tIns="0" lIns="0" bIns="0" rIns="0">
            <a:spAutoFit/>
          </a:bodyPr>
          <a:lstStyle/>
          <a:p>
            <a:pPr algn="l">
              <a:lnSpc>
                <a:spcPts val="5599"/>
              </a:lnSpc>
            </a:pPr>
            <a:r>
              <a:rPr lang="en-US" sz="3999">
                <a:solidFill>
                  <a:srgbClr val="000000"/>
                </a:solidFill>
                <a:latin typeface="Poppins"/>
                <a:ea typeface="Poppins"/>
                <a:cs typeface="Poppins"/>
                <a:sym typeface="Poppins"/>
              </a:rPr>
              <a:t>RECOMMENDATION 1</a:t>
            </a:r>
          </a:p>
        </p:txBody>
      </p:sp>
      <p:sp>
        <p:nvSpPr>
          <p:cNvPr name="TextBox 7" id="7"/>
          <p:cNvSpPr txBox="true"/>
          <p:nvPr/>
        </p:nvSpPr>
        <p:spPr>
          <a:xfrm rot="0">
            <a:off x="1028700" y="3282975"/>
            <a:ext cx="5634574" cy="1860525"/>
          </a:xfrm>
          <a:prstGeom prst="rect">
            <a:avLst/>
          </a:prstGeom>
        </p:spPr>
        <p:txBody>
          <a:bodyPr anchor="t" rtlCol="false" tIns="0" lIns="0" bIns="0" rIns="0">
            <a:spAutoFit/>
          </a:bodyPr>
          <a:lstStyle/>
          <a:p>
            <a:pPr algn="l">
              <a:lnSpc>
                <a:spcPts val="2976"/>
              </a:lnSpc>
              <a:spcBef>
                <a:spcPct val="0"/>
              </a:spcBef>
            </a:pPr>
            <a:r>
              <a:rPr lang="en-US" sz="2125">
                <a:solidFill>
                  <a:srgbClr val="000000"/>
                </a:solidFill>
                <a:latin typeface="Poppins"/>
                <a:ea typeface="Poppins"/>
                <a:cs typeface="Poppins"/>
                <a:sym typeface="Poppins"/>
              </a:rPr>
              <a:t>The NHS should formally adopt a Blended Learning Strategy — combining face-to-face, simulation-based, eLearning and work-based learning — as the standard T&amp;D delivery model across all trusts.</a:t>
            </a:r>
          </a:p>
        </p:txBody>
      </p:sp>
      <p:sp>
        <p:nvSpPr>
          <p:cNvPr name="TextBox 8" id="8"/>
          <p:cNvSpPr txBox="true"/>
          <p:nvPr/>
        </p:nvSpPr>
        <p:spPr>
          <a:xfrm rot="0">
            <a:off x="1028700" y="6283350"/>
            <a:ext cx="5767215" cy="2974950"/>
          </a:xfrm>
          <a:prstGeom prst="rect">
            <a:avLst/>
          </a:prstGeom>
        </p:spPr>
        <p:txBody>
          <a:bodyPr anchor="t" rtlCol="false" tIns="0" lIns="0" bIns="0" rIns="0">
            <a:spAutoFit/>
          </a:bodyPr>
          <a:lstStyle/>
          <a:p>
            <a:pPr algn="l">
              <a:lnSpc>
                <a:spcPts val="2976"/>
              </a:lnSpc>
              <a:spcBef>
                <a:spcPct val="0"/>
              </a:spcBef>
            </a:pPr>
            <a:r>
              <a:rPr lang="en-US" sz="2125">
                <a:solidFill>
                  <a:srgbClr val="000000"/>
                </a:solidFill>
                <a:latin typeface="Poppins"/>
                <a:ea typeface="Poppins"/>
                <a:cs typeface="Poppins"/>
                <a:sym typeface="Poppins"/>
              </a:rPr>
              <a:t>Garrison and Vaughan (2008) defined blended learning as the "thoughtful fusion of face-to-face and online learning experiences" — a model proven to increase both knowledge retention (+25%) and learning engagement compared to purely classroom or purely eLearning approaches (Means et al., 2013).</a:t>
            </a:r>
          </a:p>
        </p:txBody>
      </p:sp>
      <p:sp>
        <p:nvSpPr>
          <p:cNvPr name="TextBox 9" id="9"/>
          <p:cNvSpPr txBox="true"/>
          <p:nvPr/>
        </p:nvSpPr>
        <p:spPr>
          <a:xfrm rot="0">
            <a:off x="8688719" y="1353801"/>
            <a:ext cx="7611024" cy="1384300"/>
          </a:xfrm>
          <a:prstGeom prst="rect">
            <a:avLst/>
          </a:prstGeom>
        </p:spPr>
        <p:txBody>
          <a:bodyPr anchor="t" rtlCol="false" tIns="0" lIns="0" bIns="0" rIns="0">
            <a:spAutoFit/>
          </a:bodyPr>
          <a:lstStyle/>
          <a:p>
            <a:pPr algn="ctr">
              <a:lnSpc>
                <a:spcPts val="5599"/>
              </a:lnSpc>
            </a:pPr>
            <a:r>
              <a:rPr lang="en-US" sz="3999">
                <a:solidFill>
                  <a:srgbClr val="FFFFFF"/>
                </a:solidFill>
                <a:latin typeface="League Spartan"/>
                <a:ea typeface="League Spartan"/>
                <a:cs typeface="League Spartan"/>
                <a:sym typeface="League Spartan"/>
              </a:rPr>
              <a:t>APPL</a:t>
            </a:r>
            <a:r>
              <a:rPr lang="en-US" sz="3999">
                <a:solidFill>
                  <a:srgbClr val="FFFFFF"/>
                </a:solidFill>
                <a:latin typeface="League Spartan"/>
                <a:ea typeface="League Spartan"/>
                <a:cs typeface="League Spartan"/>
                <a:sym typeface="League Spartan"/>
              </a:rPr>
              <a:t>ICATION &amp; REQUIREMENTS FOR NHS</a:t>
            </a:r>
          </a:p>
        </p:txBody>
      </p:sp>
      <p:sp>
        <p:nvSpPr>
          <p:cNvPr name="TextBox 10" id="10"/>
          <p:cNvSpPr txBox="true"/>
          <p:nvPr/>
        </p:nvSpPr>
        <p:spPr>
          <a:xfrm rot="0">
            <a:off x="8436581" y="3340100"/>
            <a:ext cx="8822719" cy="3540125"/>
          </a:xfrm>
          <a:prstGeom prst="rect">
            <a:avLst/>
          </a:prstGeom>
        </p:spPr>
        <p:txBody>
          <a:bodyPr anchor="t" rtlCol="false" tIns="0" lIns="0" bIns="0" rIns="0">
            <a:spAutoFit/>
          </a:bodyPr>
          <a:lstStyle/>
          <a:p>
            <a:pPr algn="l" marL="431801" indent="-215900" lvl="1">
              <a:lnSpc>
                <a:spcPts val="2800"/>
              </a:lnSpc>
              <a:buFont typeface="Arial"/>
              <a:buChar char="•"/>
            </a:pPr>
            <a:r>
              <a:rPr lang="en-US" b="true" sz="2000">
                <a:solidFill>
                  <a:srgbClr val="000000"/>
                </a:solidFill>
                <a:latin typeface="Poppins Bold"/>
                <a:ea typeface="Poppins Bold"/>
                <a:cs typeface="Poppins Bold"/>
                <a:sym typeface="Poppins Bold"/>
              </a:rPr>
              <a:t>Mandatory training modules:</a:t>
            </a:r>
            <a:r>
              <a:rPr lang="en-US" sz="2000">
                <a:solidFill>
                  <a:srgbClr val="000000"/>
                </a:solidFill>
                <a:latin typeface="Poppins"/>
                <a:ea typeface="Poppins"/>
                <a:cs typeface="Poppins"/>
                <a:sym typeface="Poppins"/>
              </a:rPr>
              <a:t> transition to interactive eLearning with scenario-based assessments rather than passive video and tick-box completion</a:t>
            </a:r>
          </a:p>
          <a:p>
            <a:pPr algn="l" marL="431801" indent="-215900" lvl="1">
              <a:lnSpc>
                <a:spcPts val="2800"/>
              </a:lnSpc>
              <a:buFont typeface="Arial"/>
              <a:buChar char="•"/>
            </a:pPr>
            <a:r>
              <a:rPr lang="en-US" b="true" sz="2000">
                <a:solidFill>
                  <a:srgbClr val="000000"/>
                </a:solidFill>
                <a:latin typeface="Poppins Bold"/>
                <a:ea typeface="Poppins Bold"/>
                <a:cs typeface="Poppins Bold"/>
                <a:sym typeface="Poppins Bold"/>
              </a:rPr>
              <a:t>Clinical skills:</a:t>
            </a:r>
            <a:r>
              <a:rPr lang="en-US" sz="2000">
                <a:solidFill>
                  <a:srgbClr val="000000"/>
                </a:solidFill>
                <a:latin typeface="Poppins"/>
                <a:ea typeface="Poppins"/>
                <a:cs typeface="Poppins"/>
                <a:sym typeface="Poppins"/>
              </a:rPr>
              <a:t> invest in high-fidelity simulation centres, evidence shows simulation-based training reduces clinical errors by up to 30% (Zendejas et al., 2013)</a:t>
            </a:r>
          </a:p>
          <a:p>
            <a:pPr algn="l" marL="431801" indent="-215900" lvl="1">
              <a:lnSpc>
                <a:spcPts val="2800"/>
              </a:lnSpc>
              <a:buFont typeface="Arial"/>
              <a:buChar char="•"/>
            </a:pPr>
            <a:r>
              <a:rPr lang="en-US" b="true" sz="2000">
                <a:solidFill>
                  <a:srgbClr val="000000"/>
                </a:solidFill>
                <a:latin typeface="Poppins Bold"/>
                <a:ea typeface="Poppins Bold"/>
                <a:cs typeface="Poppins Bold"/>
                <a:sym typeface="Poppins Bold"/>
              </a:rPr>
              <a:t>Leadership development:</a:t>
            </a:r>
            <a:r>
              <a:rPr lang="en-US" sz="2000">
                <a:solidFill>
                  <a:srgbClr val="000000"/>
                </a:solidFill>
                <a:latin typeface="Poppins"/>
                <a:ea typeface="Poppins"/>
                <a:cs typeface="Poppins"/>
                <a:sym typeface="Poppins"/>
              </a:rPr>
              <a:t> combine formal modules with action learning sets — small peer groups working on real organisational problems</a:t>
            </a:r>
          </a:p>
          <a:p>
            <a:pPr algn="l">
              <a:lnSpc>
                <a:spcPts val="2800"/>
              </a:lnSpc>
              <a:spcBef>
                <a:spcPct val="0"/>
              </a:spcBef>
            </a:pPr>
          </a:p>
        </p:txBody>
      </p:sp>
      <p:sp>
        <p:nvSpPr>
          <p:cNvPr name="TextBox 11" id="11"/>
          <p:cNvSpPr txBox="true"/>
          <p:nvPr/>
        </p:nvSpPr>
        <p:spPr>
          <a:xfrm rot="0">
            <a:off x="8436581" y="6823075"/>
            <a:ext cx="9117476" cy="3328975"/>
          </a:xfrm>
          <a:prstGeom prst="rect">
            <a:avLst/>
          </a:prstGeom>
        </p:spPr>
        <p:txBody>
          <a:bodyPr anchor="t" rtlCol="false" tIns="0" lIns="0" bIns="0" rIns="0">
            <a:spAutoFit/>
          </a:bodyPr>
          <a:lstStyle/>
          <a:p>
            <a:pPr algn="l" marL="458997" indent="-229499" lvl="1">
              <a:lnSpc>
                <a:spcPts val="2976"/>
              </a:lnSpc>
              <a:buFont typeface="Arial"/>
              <a:buChar char="•"/>
            </a:pPr>
            <a:r>
              <a:rPr lang="en-US" sz="2125">
                <a:solidFill>
                  <a:srgbClr val="000000"/>
                </a:solidFill>
                <a:latin typeface="Poppins"/>
                <a:ea typeface="Poppins"/>
                <a:cs typeface="Poppins"/>
                <a:sym typeface="Poppins"/>
              </a:rPr>
              <a:t>National investment in a unified NHS Learning Management System to replace the fragmented trust-by-trust eLearning platforms</a:t>
            </a:r>
          </a:p>
          <a:p>
            <a:pPr algn="l" marL="458997" indent="-229499" lvl="1">
              <a:lnSpc>
                <a:spcPts val="2976"/>
              </a:lnSpc>
              <a:buFont typeface="Arial"/>
              <a:buChar char="•"/>
            </a:pPr>
            <a:r>
              <a:rPr lang="en-US" sz="2125">
                <a:solidFill>
                  <a:srgbClr val="000000"/>
                </a:solidFill>
                <a:latin typeface="Poppins"/>
                <a:ea typeface="Poppins"/>
                <a:cs typeface="Poppins"/>
                <a:sym typeface="Poppins"/>
              </a:rPr>
              <a:t>Staff protected learning time — minimum 5 days per year guaranteed and funded at trust level</a:t>
            </a:r>
          </a:p>
          <a:p>
            <a:pPr algn="l" marL="458997" indent="-229499" lvl="1">
              <a:lnSpc>
                <a:spcPts val="2976"/>
              </a:lnSpc>
              <a:buFont typeface="Arial"/>
              <a:buChar char="•"/>
            </a:pPr>
            <a:r>
              <a:rPr lang="en-US" sz="2125">
                <a:solidFill>
                  <a:srgbClr val="000000"/>
                </a:solidFill>
                <a:latin typeface="Poppins"/>
                <a:ea typeface="Poppins"/>
                <a:cs typeface="Poppins"/>
                <a:sym typeface="Poppins"/>
              </a:rPr>
              <a:t>Evaluation using Kirkpatrick's Level 3 and 4 metrics: measuring behaviour change and patient outcomes, not just completion rates</a:t>
            </a:r>
          </a:p>
          <a:p>
            <a:pPr algn="l">
              <a:lnSpc>
                <a:spcPts val="2800"/>
              </a:lnSpc>
              <a:spcBef>
                <a:spcPct val="0"/>
              </a:spcBef>
            </a:pPr>
          </a:p>
        </p:txBody>
      </p:sp>
      <p:sp>
        <p:nvSpPr>
          <p:cNvPr name="TextBox 12" id="12"/>
          <p:cNvSpPr txBox="true"/>
          <p:nvPr/>
        </p:nvSpPr>
        <p:spPr>
          <a:xfrm rot="0">
            <a:off x="9525" y="20982"/>
            <a:ext cx="7298439"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a:t>
            </a:r>
            <a:r>
              <a:rPr lang="en-US" sz="1800">
                <a:solidFill>
                  <a:srgbClr val="000000"/>
                </a:solidFill>
                <a:latin typeface="Poppins"/>
                <a:ea typeface="Poppins"/>
                <a:cs typeface="Poppins"/>
                <a:sym typeface="Poppins"/>
              </a:rPr>
              <a:t>RANJITKUMAR JIVABHAI KESHVALA</a:t>
            </a:r>
          </a:p>
          <a:p>
            <a:pPr algn="ctr">
              <a:lnSpc>
                <a:spcPts val="2701"/>
              </a:lnSpc>
              <a:spcBef>
                <a:spcPct val="0"/>
              </a:spcBef>
            </a:pPr>
            <a:r>
              <a:rPr lang="en-US" sz="1800">
                <a:solidFill>
                  <a:srgbClr val="000000"/>
                </a:solidFill>
                <a:latin typeface="Poppins"/>
                <a:ea typeface="Poppins"/>
                <a:cs typeface="Poppins"/>
                <a:sym typeface="Poppins"/>
              </a:rPr>
              <a:t> Student ID: 2532564</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grpSp>
        <p:nvGrpSpPr>
          <p:cNvPr name="Group 3" id="3"/>
          <p:cNvGrpSpPr/>
          <p:nvPr/>
        </p:nvGrpSpPr>
        <p:grpSpPr>
          <a:xfrm rot="0">
            <a:off x="1028700" y="8997950"/>
            <a:ext cx="2514600" cy="260350"/>
            <a:chOff x="0" y="0"/>
            <a:chExt cx="662281" cy="68570"/>
          </a:xfrm>
        </p:grpSpPr>
        <p:sp>
          <p:nvSpPr>
            <p:cNvPr name="Freeform 4" id="4"/>
            <p:cNvSpPr/>
            <p:nvPr/>
          </p:nvSpPr>
          <p:spPr>
            <a:xfrm flipH="false" flipV="false" rot="0">
              <a:off x="0" y="0"/>
              <a:ext cx="662281" cy="68570"/>
            </a:xfrm>
            <a:custGeom>
              <a:avLst/>
              <a:gdLst/>
              <a:ahLst/>
              <a:cxnLst/>
              <a:rect r="r" b="b" t="t" l="l"/>
              <a:pathLst>
                <a:path h="68570" w="662281">
                  <a:moveTo>
                    <a:pt x="0" y="0"/>
                  </a:moveTo>
                  <a:lnTo>
                    <a:pt x="662281" y="0"/>
                  </a:lnTo>
                  <a:lnTo>
                    <a:pt x="662281" y="68570"/>
                  </a:lnTo>
                  <a:lnTo>
                    <a:pt x="0" y="68570"/>
                  </a:lnTo>
                  <a:close/>
                </a:path>
              </a:pathLst>
            </a:custGeom>
            <a:solidFill>
              <a:srgbClr val="004AAD"/>
            </a:solidFill>
          </p:spPr>
        </p:sp>
        <p:sp>
          <p:nvSpPr>
            <p:cNvPr name="TextBox 5" id="5"/>
            <p:cNvSpPr txBox="true"/>
            <p:nvPr/>
          </p:nvSpPr>
          <p:spPr>
            <a:xfrm>
              <a:off x="0" y="-47625"/>
              <a:ext cx="662281" cy="116195"/>
            </a:xfrm>
            <a:prstGeom prst="rect">
              <a:avLst/>
            </a:prstGeom>
          </p:spPr>
          <p:txBody>
            <a:bodyPr anchor="ctr" rtlCol="false" tIns="50800" lIns="50800" bIns="50800" rIns="50800"/>
            <a:lstStyle/>
            <a:p>
              <a:pPr algn="ctr">
                <a:lnSpc>
                  <a:spcPts val="2659"/>
                </a:lnSpc>
              </a:pPr>
            </a:p>
          </p:txBody>
        </p:sp>
      </p:grpSp>
      <p:grpSp>
        <p:nvGrpSpPr>
          <p:cNvPr name="Group 6" id="6"/>
          <p:cNvGrpSpPr/>
          <p:nvPr/>
        </p:nvGrpSpPr>
        <p:grpSpPr>
          <a:xfrm rot="0">
            <a:off x="10267950" y="806450"/>
            <a:ext cx="6294884" cy="8674100"/>
            <a:chOff x="0" y="0"/>
            <a:chExt cx="1657912" cy="2284537"/>
          </a:xfrm>
        </p:grpSpPr>
        <p:sp>
          <p:nvSpPr>
            <p:cNvPr name="Freeform 7" id="7"/>
            <p:cNvSpPr/>
            <p:nvPr/>
          </p:nvSpPr>
          <p:spPr>
            <a:xfrm flipH="false" flipV="false" rot="0">
              <a:off x="0" y="0"/>
              <a:ext cx="1657912" cy="2284537"/>
            </a:xfrm>
            <a:custGeom>
              <a:avLst/>
              <a:gdLst/>
              <a:ahLst/>
              <a:cxnLst/>
              <a:rect r="r" b="b" t="t" l="l"/>
              <a:pathLst>
                <a:path h="2284537" w="1657912">
                  <a:moveTo>
                    <a:pt x="62724" y="0"/>
                  </a:moveTo>
                  <a:lnTo>
                    <a:pt x="1595188" y="0"/>
                  </a:lnTo>
                  <a:cubicBezTo>
                    <a:pt x="1611824" y="0"/>
                    <a:pt x="1627778" y="6608"/>
                    <a:pt x="1639541" y="18371"/>
                  </a:cubicBezTo>
                  <a:cubicBezTo>
                    <a:pt x="1651304" y="30134"/>
                    <a:pt x="1657912" y="46088"/>
                    <a:pt x="1657912" y="62724"/>
                  </a:cubicBezTo>
                  <a:lnTo>
                    <a:pt x="1657912" y="2221813"/>
                  </a:lnTo>
                  <a:cubicBezTo>
                    <a:pt x="1657912" y="2256454"/>
                    <a:pt x="1629830" y="2284537"/>
                    <a:pt x="1595188" y="2284537"/>
                  </a:cubicBezTo>
                  <a:lnTo>
                    <a:pt x="62724" y="2284537"/>
                  </a:lnTo>
                  <a:cubicBezTo>
                    <a:pt x="46088" y="2284537"/>
                    <a:pt x="30134" y="2277928"/>
                    <a:pt x="18371" y="2266165"/>
                  </a:cubicBezTo>
                  <a:cubicBezTo>
                    <a:pt x="6608" y="2254403"/>
                    <a:pt x="0" y="2238448"/>
                    <a:pt x="0" y="2221813"/>
                  </a:cubicBezTo>
                  <a:lnTo>
                    <a:pt x="0" y="62724"/>
                  </a:lnTo>
                  <a:cubicBezTo>
                    <a:pt x="0" y="46088"/>
                    <a:pt x="6608" y="30134"/>
                    <a:pt x="18371" y="18371"/>
                  </a:cubicBezTo>
                  <a:cubicBezTo>
                    <a:pt x="30134" y="6608"/>
                    <a:pt x="46088" y="0"/>
                    <a:pt x="62724" y="0"/>
                  </a:cubicBezTo>
                  <a:close/>
                </a:path>
              </a:pathLst>
            </a:custGeom>
            <a:solidFill>
              <a:srgbClr val="004AAD"/>
            </a:solidFill>
          </p:spPr>
        </p:sp>
        <p:sp>
          <p:nvSpPr>
            <p:cNvPr name="TextBox 8" id="8"/>
            <p:cNvSpPr txBox="true"/>
            <p:nvPr/>
          </p:nvSpPr>
          <p:spPr>
            <a:xfrm>
              <a:off x="0" y="-47625"/>
              <a:ext cx="1657912" cy="2332162"/>
            </a:xfrm>
            <a:prstGeom prst="rect">
              <a:avLst/>
            </a:prstGeom>
          </p:spPr>
          <p:txBody>
            <a:bodyPr anchor="ctr" rtlCol="false" tIns="50800" lIns="50800" bIns="50800" rIns="50800"/>
            <a:lstStyle/>
            <a:p>
              <a:pPr algn="ctr">
                <a:lnSpc>
                  <a:spcPts val="2659"/>
                </a:lnSpc>
              </a:pPr>
            </a:p>
          </p:txBody>
        </p:sp>
      </p:grpSp>
      <p:sp>
        <p:nvSpPr>
          <p:cNvPr name="TextBox 9" id="9"/>
          <p:cNvSpPr txBox="true"/>
          <p:nvPr/>
        </p:nvSpPr>
        <p:spPr>
          <a:xfrm rot="0">
            <a:off x="1028700" y="1674001"/>
            <a:ext cx="6851986" cy="1422400"/>
          </a:xfrm>
          <a:prstGeom prst="rect">
            <a:avLst/>
          </a:prstGeom>
        </p:spPr>
        <p:txBody>
          <a:bodyPr anchor="t" rtlCol="false" tIns="0" lIns="0" bIns="0" rIns="0">
            <a:spAutoFit/>
          </a:bodyPr>
          <a:lstStyle/>
          <a:p>
            <a:pPr algn="l">
              <a:lnSpc>
                <a:spcPts val="5599"/>
              </a:lnSpc>
            </a:pPr>
            <a:r>
              <a:rPr lang="en-US" b="true" sz="3999">
                <a:solidFill>
                  <a:srgbClr val="004AAD"/>
                </a:solidFill>
                <a:latin typeface="Poppins Bold"/>
                <a:ea typeface="Poppins Bold"/>
                <a:cs typeface="Poppins Bold"/>
                <a:sym typeface="Poppins Bold"/>
              </a:rPr>
              <a:t>STRUCTURED COACHING &amp; MENTORING PROGRAMME</a:t>
            </a:r>
          </a:p>
        </p:txBody>
      </p:sp>
      <p:sp>
        <p:nvSpPr>
          <p:cNvPr name="TextBox 10" id="10"/>
          <p:cNvSpPr txBox="true"/>
          <p:nvPr/>
        </p:nvSpPr>
        <p:spPr>
          <a:xfrm rot="0">
            <a:off x="1028700" y="914400"/>
            <a:ext cx="5634574" cy="717550"/>
          </a:xfrm>
          <a:prstGeom prst="rect">
            <a:avLst/>
          </a:prstGeom>
        </p:spPr>
        <p:txBody>
          <a:bodyPr anchor="t" rtlCol="false" tIns="0" lIns="0" bIns="0" rIns="0">
            <a:spAutoFit/>
          </a:bodyPr>
          <a:lstStyle/>
          <a:p>
            <a:pPr algn="l">
              <a:lnSpc>
                <a:spcPts val="5599"/>
              </a:lnSpc>
            </a:pPr>
            <a:r>
              <a:rPr lang="en-US" sz="3999">
                <a:solidFill>
                  <a:srgbClr val="000000"/>
                </a:solidFill>
                <a:latin typeface="Poppins"/>
                <a:ea typeface="Poppins"/>
                <a:cs typeface="Poppins"/>
                <a:sym typeface="Poppins"/>
              </a:rPr>
              <a:t>RECOMMENDATION 2</a:t>
            </a:r>
          </a:p>
        </p:txBody>
      </p:sp>
      <p:sp>
        <p:nvSpPr>
          <p:cNvPr name="TextBox 11" id="11"/>
          <p:cNvSpPr txBox="true"/>
          <p:nvPr/>
        </p:nvSpPr>
        <p:spPr>
          <a:xfrm rot="0">
            <a:off x="1028700" y="3661654"/>
            <a:ext cx="5634574" cy="1778000"/>
          </a:xfrm>
          <a:prstGeom prst="rect">
            <a:avLst/>
          </a:prstGeom>
        </p:spPr>
        <p:txBody>
          <a:bodyPr anchor="t" rtlCol="false" tIns="0" lIns="0" bIns="0" rIns="0">
            <a:spAutoFit/>
          </a:bodyPr>
          <a:lstStyle/>
          <a:p>
            <a:pPr algn="l">
              <a:lnSpc>
                <a:spcPts val="2800"/>
              </a:lnSpc>
              <a:spcBef>
                <a:spcPct val="0"/>
              </a:spcBef>
            </a:pPr>
            <a:r>
              <a:rPr lang="en-US" sz="2000">
                <a:solidFill>
                  <a:srgbClr val="000000"/>
                </a:solidFill>
                <a:latin typeface="Poppins"/>
                <a:ea typeface="Poppins"/>
                <a:cs typeface="Poppins"/>
                <a:sym typeface="Poppins"/>
              </a:rPr>
              <a:t>The NHS should implement a Trust-wide structured coaching and mentoring programme, embedded as a core component of every staff member's personal development plan.</a:t>
            </a:r>
          </a:p>
        </p:txBody>
      </p:sp>
      <p:sp>
        <p:nvSpPr>
          <p:cNvPr name="TextBox 12" id="12"/>
          <p:cNvSpPr txBox="true"/>
          <p:nvPr/>
        </p:nvSpPr>
        <p:spPr>
          <a:xfrm rot="0">
            <a:off x="1028700" y="5665079"/>
            <a:ext cx="5870380" cy="2232000"/>
          </a:xfrm>
          <a:prstGeom prst="rect">
            <a:avLst/>
          </a:prstGeom>
        </p:spPr>
        <p:txBody>
          <a:bodyPr anchor="t" rtlCol="false" tIns="0" lIns="0" bIns="0" rIns="0">
            <a:spAutoFit/>
          </a:bodyPr>
          <a:lstStyle/>
          <a:p>
            <a:pPr algn="l">
              <a:lnSpc>
                <a:spcPts val="2976"/>
              </a:lnSpc>
              <a:spcBef>
                <a:spcPct val="0"/>
              </a:spcBef>
            </a:pPr>
            <a:r>
              <a:rPr lang="en-US" sz="2125">
                <a:solidFill>
                  <a:srgbClr val="000000"/>
                </a:solidFill>
                <a:latin typeface="Poppins"/>
                <a:ea typeface="Poppins"/>
                <a:cs typeface="Poppins"/>
                <a:sym typeface="Poppins"/>
              </a:rPr>
              <a:t>This matters because the 20% social learning component of the 70:20:10 model is the most underdeveloped aspect of NHS T&amp;D despite being one of the most cost-effective and evidence-supported interventions (Clutterbuck, 2014).</a:t>
            </a:r>
          </a:p>
        </p:txBody>
      </p:sp>
      <p:grpSp>
        <p:nvGrpSpPr>
          <p:cNvPr name="Group 13" id="13"/>
          <p:cNvGrpSpPr/>
          <p:nvPr/>
        </p:nvGrpSpPr>
        <p:grpSpPr>
          <a:xfrm rot="0">
            <a:off x="9682001" y="1420476"/>
            <a:ext cx="934133" cy="934133"/>
            <a:chOff x="0" y="0"/>
            <a:chExt cx="812800" cy="812800"/>
          </a:xfrm>
        </p:grpSpPr>
        <p:sp>
          <p:nvSpPr>
            <p:cNvPr name="Freeform 14" id="1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sp>
        <p:sp>
          <p:nvSpPr>
            <p:cNvPr name="TextBox 15" id="15"/>
            <p:cNvSpPr txBox="true"/>
            <p:nvPr/>
          </p:nvSpPr>
          <p:spPr>
            <a:xfrm>
              <a:off x="76200" y="28575"/>
              <a:ext cx="660400" cy="708025"/>
            </a:xfrm>
            <a:prstGeom prst="rect">
              <a:avLst/>
            </a:prstGeom>
          </p:spPr>
          <p:txBody>
            <a:bodyPr anchor="ctr" rtlCol="false" tIns="50800" lIns="50800" bIns="50800" rIns="50800"/>
            <a:lstStyle/>
            <a:p>
              <a:pPr algn="ctr">
                <a:lnSpc>
                  <a:spcPts val="2659"/>
                </a:lnSpc>
              </a:pPr>
            </a:p>
          </p:txBody>
        </p:sp>
      </p:grpSp>
      <p:sp>
        <p:nvSpPr>
          <p:cNvPr name="TextBox 16" id="16"/>
          <p:cNvSpPr txBox="true"/>
          <p:nvPr/>
        </p:nvSpPr>
        <p:spPr>
          <a:xfrm rot="0">
            <a:off x="9739358" y="1567836"/>
            <a:ext cx="819418" cy="667989"/>
          </a:xfrm>
          <a:prstGeom prst="rect">
            <a:avLst/>
          </a:prstGeom>
        </p:spPr>
        <p:txBody>
          <a:bodyPr anchor="t" rtlCol="false" tIns="0" lIns="0" bIns="0" rIns="0">
            <a:spAutoFit/>
          </a:bodyPr>
          <a:lstStyle/>
          <a:p>
            <a:pPr algn="ctr">
              <a:lnSpc>
                <a:spcPts val="5501"/>
              </a:lnSpc>
            </a:pPr>
            <a:r>
              <a:rPr lang="en-US" sz="3929">
                <a:solidFill>
                  <a:srgbClr val="000000"/>
                </a:solidFill>
                <a:latin typeface="League Spartan"/>
                <a:ea typeface="League Spartan"/>
                <a:cs typeface="League Spartan"/>
                <a:sym typeface="League Spartan"/>
              </a:rPr>
              <a:t>1</a:t>
            </a:r>
          </a:p>
        </p:txBody>
      </p:sp>
      <p:sp>
        <p:nvSpPr>
          <p:cNvPr name="TextBox 17" id="17"/>
          <p:cNvSpPr txBox="true"/>
          <p:nvPr/>
        </p:nvSpPr>
        <p:spPr>
          <a:xfrm rot="0">
            <a:off x="10987347" y="1372851"/>
            <a:ext cx="4856091" cy="972636"/>
          </a:xfrm>
          <a:prstGeom prst="rect">
            <a:avLst/>
          </a:prstGeom>
        </p:spPr>
        <p:txBody>
          <a:bodyPr anchor="t" rtlCol="false" tIns="0" lIns="0" bIns="0" rIns="0">
            <a:spAutoFit/>
          </a:bodyPr>
          <a:lstStyle/>
          <a:p>
            <a:pPr algn="l">
              <a:lnSpc>
                <a:spcPts val="2565"/>
              </a:lnSpc>
              <a:spcBef>
                <a:spcPct val="0"/>
              </a:spcBef>
            </a:pPr>
            <a:r>
              <a:rPr lang="en-US" sz="1832" b="true">
                <a:solidFill>
                  <a:srgbClr val="FFFFFF"/>
                </a:solidFill>
                <a:latin typeface="Poppins Bold"/>
                <a:ea typeface="Poppins Bold"/>
                <a:cs typeface="Poppins Bold"/>
                <a:sym typeface="Poppins Bold"/>
              </a:rPr>
              <a:t>Peer mentoring at Band 2–5 level: </a:t>
            </a:r>
            <a:r>
              <a:rPr lang="en-US" sz="1832">
                <a:solidFill>
                  <a:srgbClr val="FFFFFF"/>
                </a:solidFill>
                <a:latin typeface="Poppins"/>
                <a:ea typeface="Poppins"/>
                <a:cs typeface="Poppins"/>
                <a:sym typeface="Poppins"/>
              </a:rPr>
              <a:t>experienced staff paired with newer colleagues for first 12 months</a:t>
            </a:r>
          </a:p>
        </p:txBody>
      </p:sp>
      <p:grpSp>
        <p:nvGrpSpPr>
          <p:cNvPr name="Group 18" id="18"/>
          <p:cNvGrpSpPr/>
          <p:nvPr/>
        </p:nvGrpSpPr>
        <p:grpSpPr>
          <a:xfrm rot="0">
            <a:off x="9682001" y="2889447"/>
            <a:ext cx="934133" cy="934133"/>
            <a:chOff x="0" y="0"/>
            <a:chExt cx="812800" cy="812800"/>
          </a:xfrm>
        </p:grpSpPr>
        <p:sp>
          <p:nvSpPr>
            <p:cNvPr name="Freeform 19" id="1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sp>
        <p:sp>
          <p:nvSpPr>
            <p:cNvPr name="TextBox 20" id="20"/>
            <p:cNvSpPr txBox="true"/>
            <p:nvPr/>
          </p:nvSpPr>
          <p:spPr>
            <a:xfrm>
              <a:off x="76200" y="28575"/>
              <a:ext cx="660400" cy="708025"/>
            </a:xfrm>
            <a:prstGeom prst="rect">
              <a:avLst/>
            </a:prstGeom>
          </p:spPr>
          <p:txBody>
            <a:bodyPr anchor="ctr" rtlCol="false" tIns="50800" lIns="50800" bIns="50800" rIns="50800"/>
            <a:lstStyle/>
            <a:p>
              <a:pPr algn="ctr">
                <a:lnSpc>
                  <a:spcPts val="2659"/>
                </a:lnSpc>
              </a:pPr>
            </a:p>
          </p:txBody>
        </p:sp>
      </p:grpSp>
      <p:sp>
        <p:nvSpPr>
          <p:cNvPr name="TextBox 21" id="21"/>
          <p:cNvSpPr txBox="true"/>
          <p:nvPr/>
        </p:nvSpPr>
        <p:spPr>
          <a:xfrm rot="0">
            <a:off x="9739358" y="3036806"/>
            <a:ext cx="819418" cy="667989"/>
          </a:xfrm>
          <a:prstGeom prst="rect">
            <a:avLst/>
          </a:prstGeom>
        </p:spPr>
        <p:txBody>
          <a:bodyPr anchor="t" rtlCol="false" tIns="0" lIns="0" bIns="0" rIns="0">
            <a:spAutoFit/>
          </a:bodyPr>
          <a:lstStyle/>
          <a:p>
            <a:pPr algn="ctr">
              <a:lnSpc>
                <a:spcPts val="5501"/>
              </a:lnSpc>
            </a:pPr>
            <a:r>
              <a:rPr lang="en-US" sz="3929">
                <a:solidFill>
                  <a:srgbClr val="000000"/>
                </a:solidFill>
                <a:latin typeface="League Spartan"/>
                <a:ea typeface="League Spartan"/>
                <a:cs typeface="League Spartan"/>
                <a:sym typeface="League Spartan"/>
              </a:rPr>
              <a:t>2</a:t>
            </a:r>
          </a:p>
        </p:txBody>
      </p:sp>
      <p:sp>
        <p:nvSpPr>
          <p:cNvPr name="TextBox 22" id="22"/>
          <p:cNvSpPr txBox="true"/>
          <p:nvPr/>
        </p:nvSpPr>
        <p:spPr>
          <a:xfrm rot="0">
            <a:off x="10987347" y="2841822"/>
            <a:ext cx="4856091" cy="1296486"/>
          </a:xfrm>
          <a:prstGeom prst="rect">
            <a:avLst/>
          </a:prstGeom>
        </p:spPr>
        <p:txBody>
          <a:bodyPr anchor="t" rtlCol="false" tIns="0" lIns="0" bIns="0" rIns="0">
            <a:spAutoFit/>
          </a:bodyPr>
          <a:lstStyle/>
          <a:p>
            <a:pPr algn="l">
              <a:lnSpc>
                <a:spcPts val="2565"/>
              </a:lnSpc>
              <a:spcBef>
                <a:spcPct val="0"/>
              </a:spcBef>
            </a:pPr>
            <a:r>
              <a:rPr lang="en-US" sz="1832" b="true">
                <a:solidFill>
                  <a:srgbClr val="FFFFFF"/>
                </a:solidFill>
                <a:latin typeface="Poppins Bold"/>
                <a:ea typeface="Poppins Bold"/>
                <a:cs typeface="Poppins Bold"/>
                <a:sym typeface="Poppins Bold"/>
              </a:rPr>
              <a:t>Reverse mentoring at senior levels: </a:t>
            </a:r>
            <a:r>
              <a:rPr lang="en-US" sz="1832">
                <a:solidFill>
                  <a:srgbClr val="FFFFFF"/>
                </a:solidFill>
                <a:latin typeface="Poppins"/>
                <a:ea typeface="Poppins"/>
                <a:cs typeface="Poppins"/>
                <a:sym typeface="Poppins"/>
              </a:rPr>
              <a:t>junior staff mentoring executives on digital skills, diversity perspectives and frontline realities</a:t>
            </a:r>
          </a:p>
        </p:txBody>
      </p:sp>
      <p:grpSp>
        <p:nvGrpSpPr>
          <p:cNvPr name="Group 23" id="23"/>
          <p:cNvGrpSpPr/>
          <p:nvPr/>
        </p:nvGrpSpPr>
        <p:grpSpPr>
          <a:xfrm rot="0">
            <a:off x="9739358" y="4576054"/>
            <a:ext cx="934133" cy="934133"/>
            <a:chOff x="0" y="0"/>
            <a:chExt cx="812800" cy="812800"/>
          </a:xfrm>
        </p:grpSpPr>
        <p:sp>
          <p:nvSpPr>
            <p:cNvPr name="Freeform 24" id="2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sp>
        <p:sp>
          <p:nvSpPr>
            <p:cNvPr name="TextBox 25" id="25"/>
            <p:cNvSpPr txBox="true"/>
            <p:nvPr/>
          </p:nvSpPr>
          <p:spPr>
            <a:xfrm>
              <a:off x="76200" y="28575"/>
              <a:ext cx="660400" cy="708025"/>
            </a:xfrm>
            <a:prstGeom prst="rect">
              <a:avLst/>
            </a:prstGeom>
          </p:spPr>
          <p:txBody>
            <a:bodyPr anchor="ctr" rtlCol="false" tIns="50800" lIns="50800" bIns="50800" rIns="50800"/>
            <a:lstStyle/>
            <a:p>
              <a:pPr algn="ctr">
                <a:lnSpc>
                  <a:spcPts val="2659"/>
                </a:lnSpc>
              </a:pPr>
            </a:p>
          </p:txBody>
        </p:sp>
      </p:grpSp>
      <p:sp>
        <p:nvSpPr>
          <p:cNvPr name="TextBox 26" id="26"/>
          <p:cNvSpPr txBox="true"/>
          <p:nvPr/>
        </p:nvSpPr>
        <p:spPr>
          <a:xfrm rot="0">
            <a:off x="9796715" y="4723414"/>
            <a:ext cx="819418" cy="667989"/>
          </a:xfrm>
          <a:prstGeom prst="rect">
            <a:avLst/>
          </a:prstGeom>
        </p:spPr>
        <p:txBody>
          <a:bodyPr anchor="t" rtlCol="false" tIns="0" lIns="0" bIns="0" rIns="0">
            <a:spAutoFit/>
          </a:bodyPr>
          <a:lstStyle/>
          <a:p>
            <a:pPr algn="ctr">
              <a:lnSpc>
                <a:spcPts val="5501"/>
              </a:lnSpc>
            </a:pPr>
            <a:r>
              <a:rPr lang="en-US" sz="3929">
                <a:solidFill>
                  <a:srgbClr val="000000"/>
                </a:solidFill>
                <a:latin typeface="League Spartan"/>
                <a:ea typeface="League Spartan"/>
                <a:cs typeface="League Spartan"/>
                <a:sym typeface="League Spartan"/>
              </a:rPr>
              <a:t>3</a:t>
            </a:r>
          </a:p>
        </p:txBody>
      </p:sp>
      <p:sp>
        <p:nvSpPr>
          <p:cNvPr name="TextBox 27" id="27"/>
          <p:cNvSpPr txBox="true"/>
          <p:nvPr/>
        </p:nvSpPr>
        <p:spPr>
          <a:xfrm rot="0">
            <a:off x="11044704" y="4528429"/>
            <a:ext cx="4856091" cy="972636"/>
          </a:xfrm>
          <a:prstGeom prst="rect">
            <a:avLst/>
          </a:prstGeom>
        </p:spPr>
        <p:txBody>
          <a:bodyPr anchor="t" rtlCol="false" tIns="0" lIns="0" bIns="0" rIns="0">
            <a:spAutoFit/>
          </a:bodyPr>
          <a:lstStyle/>
          <a:p>
            <a:pPr algn="l">
              <a:lnSpc>
                <a:spcPts val="2565"/>
              </a:lnSpc>
              <a:spcBef>
                <a:spcPct val="0"/>
              </a:spcBef>
            </a:pPr>
            <a:r>
              <a:rPr lang="en-US" sz="1832" b="true">
                <a:solidFill>
                  <a:srgbClr val="FFFFFF"/>
                </a:solidFill>
                <a:latin typeface="Poppins Bold"/>
                <a:ea typeface="Poppins Bold"/>
                <a:cs typeface="Poppins Bold"/>
                <a:sym typeface="Poppins Bold"/>
              </a:rPr>
              <a:t>Executive coaching for Band 8+ and clinical leaders:</a:t>
            </a:r>
            <a:r>
              <a:rPr lang="en-US" sz="1832">
                <a:solidFill>
                  <a:srgbClr val="FFFFFF"/>
                </a:solidFill>
                <a:latin typeface="Poppins"/>
                <a:ea typeface="Poppins"/>
                <a:cs typeface="Poppins"/>
                <a:sym typeface="Poppins"/>
              </a:rPr>
              <a:t> minimum 6 sessions per year with accredited coaches</a:t>
            </a:r>
          </a:p>
        </p:txBody>
      </p:sp>
      <p:grpSp>
        <p:nvGrpSpPr>
          <p:cNvPr name="Group 28" id="28"/>
          <p:cNvGrpSpPr/>
          <p:nvPr/>
        </p:nvGrpSpPr>
        <p:grpSpPr>
          <a:xfrm rot="0">
            <a:off x="9682001" y="6167412"/>
            <a:ext cx="934133" cy="934133"/>
            <a:chOff x="0" y="0"/>
            <a:chExt cx="812800" cy="812800"/>
          </a:xfrm>
        </p:grpSpPr>
        <p:sp>
          <p:nvSpPr>
            <p:cNvPr name="Freeform 29" id="2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sp>
        <p:sp>
          <p:nvSpPr>
            <p:cNvPr name="TextBox 30" id="30"/>
            <p:cNvSpPr txBox="true"/>
            <p:nvPr/>
          </p:nvSpPr>
          <p:spPr>
            <a:xfrm>
              <a:off x="76200" y="28575"/>
              <a:ext cx="660400" cy="708025"/>
            </a:xfrm>
            <a:prstGeom prst="rect">
              <a:avLst/>
            </a:prstGeom>
          </p:spPr>
          <p:txBody>
            <a:bodyPr anchor="ctr" rtlCol="false" tIns="50800" lIns="50800" bIns="50800" rIns="50800"/>
            <a:lstStyle/>
            <a:p>
              <a:pPr algn="ctr">
                <a:lnSpc>
                  <a:spcPts val="2659"/>
                </a:lnSpc>
              </a:pPr>
            </a:p>
          </p:txBody>
        </p:sp>
      </p:grpSp>
      <p:sp>
        <p:nvSpPr>
          <p:cNvPr name="TextBox 31" id="31"/>
          <p:cNvSpPr txBox="true"/>
          <p:nvPr/>
        </p:nvSpPr>
        <p:spPr>
          <a:xfrm rot="0">
            <a:off x="9739358" y="6314772"/>
            <a:ext cx="819418" cy="667989"/>
          </a:xfrm>
          <a:prstGeom prst="rect">
            <a:avLst/>
          </a:prstGeom>
        </p:spPr>
        <p:txBody>
          <a:bodyPr anchor="t" rtlCol="false" tIns="0" lIns="0" bIns="0" rIns="0">
            <a:spAutoFit/>
          </a:bodyPr>
          <a:lstStyle/>
          <a:p>
            <a:pPr algn="ctr">
              <a:lnSpc>
                <a:spcPts val="5501"/>
              </a:lnSpc>
            </a:pPr>
            <a:r>
              <a:rPr lang="en-US" sz="3929">
                <a:solidFill>
                  <a:srgbClr val="000000"/>
                </a:solidFill>
                <a:latin typeface="League Spartan"/>
                <a:ea typeface="League Spartan"/>
                <a:cs typeface="League Spartan"/>
                <a:sym typeface="League Spartan"/>
              </a:rPr>
              <a:t>4</a:t>
            </a:r>
          </a:p>
        </p:txBody>
      </p:sp>
      <p:sp>
        <p:nvSpPr>
          <p:cNvPr name="TextBox 32" id="32"/>
          <p:cNvSpPr txBox="true"/>
          <p:nvPr/>
        </p:nvSpPr>
        <p:spPr>
          <a:xfrm rot="0">
            <a:off x="10987347" y="6119787"/>
            <a:ext cx="4856091" cy="641389"/>
          </a:xfrm>
          <a:prstGeom prst="rect">
            <a:avLst/>
          </a:prstGeom>
        </p:spPr>
        <p:txBody>
          <a:bodyPr anchor="t" rtlCol="false" tIns="0" lIns="0" bIns="0" rIns="0">
            <a:spAutoFit/>
          </a:bodyPr>
          <a:lstStyle/>
          <a:p>
            <a:pPr algn="l">
              <a:lnSpc>
                <a:spcPts val="2565"/>
              </a:lnSpc>
              <a:spcBef>
                <a:spcPct val="0"/>
              </a:spcBef>
            </a:pPr>
            <a:r>
              <a:rPr lang="en-US" sz="1832">
                <a:solidFill>
                  <a:srgbClr val="FFFFFF"/>
                </a:solidFill>
                <a:latin typeface="Poppins"/>
                <a:ea typeface="Poppins"/>
                <a:cs typeface="Poppins"/>
                <a:sym typeface="Poppins"/>
              </a:rPr>
              <a:t>All mentors to complete CIPD-aligned mentor training (minimum 2 days)</a:t>
            </a:r>
          </a:p>
        </p:txBody>
      </p:sp>
      <p:grpSp>
        <p:nvGrpSpPr>
          <p:cNvPr name="Group 33" id="33"/>
          <p:cNvGrpSpPr/>
          <p:nvPr/>
        </p:nvGrpSpPr>
        <p:grpSpPr>
          <a:xfrm rot="0">
            <a:off x="9682001" y="7568270"/>
            <a:ext cx="934133" cy="934133"/>
            <a:chOff x="0" y="0"/>
            <a:chExt cx="812800" cy="812800"/>
          </a:xfrm>
        </p:grpSpPr>
        <p:sp>
          <p:nvSpPr>
            <p:cNvPr name="Freeform 34" id="3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sp>
        <p:sp>
          <p:nvSpPr>
            <p:cNvPr name="TextBox 35" id="35"/>
            <p:cNvSpPr txBox="true"/>
            <p:nvPr/>
          </p:nvSpPr>
          <p:spPr>
            <a:xfrm>
              <a:off x="76200" y="28575"/>
              <a:ext cx="660400" cy="708025"/>
            </a:xfrm>
            <a:prstGeom prst="rect">
              <a:avLst/>
            </a:prstGeom>
          </p:spPr>
          <p:txBody>
            <a:bodyPr anchor="ctr" rtlCol="false" tIns="50800" lIns="50800" bIns="50800" rIns="50800"/>
            <a:lstStyle/>
            <a:p>
              <a:pPr algn="ctr">
                <a:lnSpc>
                  <a:spcPts val="2659"/>
                </a:lnSpc>
              </a:pPr>
            </a:p>
          </p:txBody>
        </p:sp>
      </p:grpSp>
      <p:sp>
        <p:nvSpPr>
          <p:cNvPr name="TextBox 36" id="36"/>
          <p:cNvSpPr txBox="true"/>
          <p:nvPr/>
        </p:nvSpPr>
        <p:spPr>
          <a:xfrm rot="0">
            <a:off x="9739358" y="7715630"/>
            <a:ext cx="819418" cy="667989"/>
          </a:xfrm>
          <a:prstGeom prst="rect">
            <a:avLst/>
          </a:prstGeom>
        </p:spPr>
        <p:txBody>
          <a:bodyPr anchor="t" rtlCol="false" tIns="0" lIns="0" bIns="0" rIns="0">
            <a:spAutoFit/>
          </a:bodyPr>
          <a:lstStyle/>
          <a:p>
            <a:pPr algn="ctr">
              <a:lnSpc>
                <a:spcPts val="5501"/>
              </a:lnSpc>
            </a:pPr>
            <a:r>
              <a:rPr lang="en-US" sz="3929">
                <a:solidFill>
                  <a:srgbClr val="000000"/>
                </a:solidFill>
                <a:latin typeface="League Spartan"/>
                <a:ea typeface="League Spartan"/>
                <a:cs typeface="League Spartan"/>
                <a:sym typeface="League Spartan"/>
              </a:rPr>
              <a:t>5</a:t>
            </a:r>
          </a:p>
        </p:txBody>
      </p:sp>
      <p:sp>
        <p:nvSpPr>
          <p:cNvPr name="TextBox 37" id="37"/>
          <p:cNvSpPr txBox="true"/>
          <p:nvPr/>
        </p:nvSpPr>
        <p:spPr>
          <a:xfrm rot="0">
            <a:off x="10987347" y="7520645"/>
            <a:ext cx="4856091" cy="961540"/>
          </a:xfrm>
          <a:prstGeom prst="rect">
            <a:avLst/>
          </a:prstGeom>
        </p:spPr>
        <p:txBody>
          <a:bodyPr anchor="t" rtlCol="false" tIns="0" lIns="0" bIns="0" rIns="0">
            <a:spAutoFit/>
          </a:bodyPr>
          <a:lstStyle/>
          <a:p>
            <a:pPr algn="l">
              <a:lnSpc>
                <a:spcPts val="2565"/>
              </a:lnSpc>
              <a:spcBef>
                <a:spcPct val="0"/>
              </a:spcBef>
            </a:pPr>
            <a:r>
              <a:rPr lang="en-US" sz="1832">
                <a:solidFill>
                  <a:srgbClr val="FFFFFF"/>
                </a:solidFill>
                <a:latin typeface="Poppins"/>
                <a:ea typeface="Poppins"/>
                <a:cs typeface="Poppins"/>
                <a:sym typeface="Poppins"/>
              </a:rPr>
              <a:t>Outcomes monitored via NHS Staff Survey questions and 360-degree appraisal data</a:t>
            </a:r>
          </a:p>
        </p:txBody>
      </p:sp>
      <p:sp>
        <p:nvSpPr>
          <p:cNvPr name="TextBox 38" id="38"/>
          <p:cNvSpPr txBox="true"/>
          <p:nvPr/>
        </p:nvSpPr>
        <p:spPr>
          <a:xfrm rot="0">
            <a:off x="145942" y="182907"/>
            <a:ext cx="6517331"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a:t>
            </a:r>
            <a:r>
              <a:rPr lang="en-US" sz="1800">
                <a:solidFill>
                  <a:srgbClr val="000000"/>
                </a:solidFill>
                <a:latin typeface="Poppins"/>
                <a:ea typeface="Poppins"/>
                <a:cs typeface="Poppins"/>
                <a:sym typeface="Poppins"/>
              </a:rPr>
              <a:t>RANJITKUMAR JIVABHAI KESHVALA</a:t>
            </a:r>
          </a:p>
          <a:p>
            <a:pPr algn="ctr">
              <a:lnSpc>
                <a:spcPts val="2701"/>
              </a:lnSpc>
              <a:spcBef>
                <a:spcPct val="0"/>
              </a:spcBef>
            </a:pPr>
            <a:r>
              <a:rPr lang="en-US" sz="1800">
                <a:solidFill>
                  <a:srgbClr val="000000"/>
                </a:solidFill>
                <a:latin typeface="Poppins"/>
                <a:ea typeface="Poppins"/>
                <a:cs typeface="Poppins"/>
                <a:sym typeface="Poppins"/>
              </a:rPr>
              <a:t> Student ID: 2532564</a:t>
            </a:r>
          </a:p>
        </p:txBody>
      </p:sp>
    </p:spTree>
  </p:cSld>
  <p:clrMapOvr>
    <a:masterClrMapping/>
  </p:clrMapOvr>
</p:sld>
</file>

<file path=ppt/slides/slide23.xml><?xml version="1.0" encoding="utf-8"?>
<p:sld xmlns:p="http://schemas.openxmlformats.org/presentationml/2006/main" xmlns:a="http://schemas.openxmlformats.org/drawingml/2006/main">
  <p:cSld>
    <p:bg>
      <p:bgPr>
        <a:solidFill>
          <a:srgbClr val="F5F5F5"/>
        </a:solidFill>
      </p:bgPr>
    </p:bg>
    <p:spTree>
      <p:nvGrpSpPr>
        <p:cNvPr id="1" name=""/>
        <p:cNvGrpSpPr/>
        <p:nvPr/>
      </p:nvGrpSpPr>
      <p:grpSpPr>
        <a:xfrm>
          <a:off x="0" y="0"/>
          <a:ext cx="0" cy="0"/>
          <a:chOff x="0" y="0"/>
          <a:chExt cx="0" cy="0"/>
        </a:xfrm>
      </p:grpSpPr>
      <p:grpSp>
        <p:nvGrpSpPr>
          <p:cNvPr name="Group 2" id="2"/>
          <p:cNvGrpSpPr/>
          <p:nvPr/>
        </p:nvGrpSpPr>
        <p:grpSpPr>
          <a:xfrm rot="0">
            <a:off x="1028700" y="8115300"/>
            <a:ext cx="2335327" cy="1143000"/>
            <a:chOff x="0" y="0"/>
            <a:chExt cx="615066" cy="301037"/>
          </a:xfrm>
        </p:grpSpPr>
        <p:sp>
          <p:nvSpPr>
            <p:cNvPr name="Freeform 3" id="3"/>
            <p:cNvSpPr/>
            <p:nvPr/>
          </p:nvSpPr>
          <p:spPr>
            <a:xfrm flipH="false" flipV="false" rot="0">
              <a:off x="0" y="0"/>
              <a:ext cx="615066" cy="301037"/>
            </a:xfrm>
            <a:custGeom>
              <a:avLst/>
              <a:gdLst/>
              <a:ahLst/>
              <a:cxnLst/>
              <a:rect r="r" b="b" t="t" l="l"/>
              <a:pathLst>
                <a:path h="301037" w="615066">
                  <a:moveTo>
                    <a:pt x="150519" y="0"/>
                  </a:moveTo>
                  <a:lnTo>
                    <a:pt x="464547" y="0"/>
                  </a:lnTo>
                  <a:cubicBezTo>
                    <a:pt x="504467" y="0"/>
                    <a:pt x="542752" y="15858"/>
                    <a:pt x="570980" y="44086"/>
                  </a:cubicBezTo>
                  <a:cubicBezTo>
                    <a:pt x="599207" y="72314"/>
                    <a:pt x="615066" y="110599"/>
                    <a:pt x="615066" y="150519"/>
                  </a:cubicBezTo>
                  <a:lnTo>
                    <a:pt x="615066" y="150519"/>
                  </a:lnTo>
                  <a:cubicBezTo>
                    <a:pt x="615066" y="190439"/>
                    <a:pt x="599207" y="228723"/>
                    <a:pt x="570980" y="256951"/>
                  </a:cubicBezTo>
                  <a:cubicBezTo>
                    <a:pt x="542752" y="285179"/>
                    <a:pt x="504467" y="301037"/>
                    <a:pt x="464547" y="301037"/>
                  </a:cubicBezTo>
                  <a:lnTo>
                    <a:pt x="150519" y="301037"/>
                  </a:lnTo>
                  <a:cubicBezTo>
                    <a:pt x="110599" y="301037"/>
                    <a:pt x="72314" y="285179"/>
                    <a:pt x="44086" y="256951"/>
                  </a:cubicBezTo>
                  <a:cubicBezTo>
                    <a:pt x="15858" y="228723"/>
                    <a:pt x="0" y="190439"/>
                    <a:pt x="0" y="150519"/>
                  </a:cubicBezTo>
                  <a:lnTo>
                    <a:pt x="0" y="150519"/>
                  </a:lnTo>
                  <a:cubicBezTo>
                    <a:pt x="0" y="110599"/>
                    <a:pt x="15858" y="72314"/>
                    <a:pt x="44086" y="44086"/>
                  </a:cubicBezTo>
                  <a:cubicBezTo>
                    <a:pt x="72314" y="15858"/>
                    <a:pt x="110599" y="0"/>
                    <a:pt x="150519" y="0"/>
                  </a:cubicBezTo>
                  <a:close/>
                </a:path>
              </a:pathLst>
            </a:custGeom>
            <a:solidFill>
              <a:srgbClr val="00A994"/>
            </a:solidFill>
          </p:spPr>
        </p:sp>
        <p:sp>
          <p:nvSpPr>
            <p:cNvPr name="TextBox 4" id="4"/>
            <p:cNvSpPr txBox="true"/>
            <p:nvPr/>
          </p:nvSpPr>
          <p:spPr>
            <a:xfrm>
              <a:off x="0" y="-47625"/>
              <a:ext cx="615066" cy="348662"/>
            </a:xfrm>
            <a:prstGeom prst="rect">
              <a:avLst/>
            </a:prstGeom>
          </p:spPr>
          <p:txBody>
            <a:bodyPr anchor="ctr" rtlCol="false" tIns="50800" lIns="50800" bIns="50800" rIns="50800"/>
            <a:lstStyle/>
            <a:p>
              <a:pPr algn="ctr">
                <a:lnSpc>
                  <a:spcPts val="2239"/>
                </a:lnSpc>
              </a:pPr>
              <a:r>
                <a:rPr lang="en-US" b="true" sz="1599">
                  <a:solidFill>
                    <a:srgbClr val="333333"/>
                  </a:solidFill>
                  <a:latin typeface="Poppins Bold"/>
                  <a:ea typeface="Poppins Bold"/>
                  <a:cs typeface="Poppins Bold"/>
                  <a:sym typeface="Poppins Bold"/>
                </a:rPr>
                <a:t>Live An</a:t>
              </a:r>
              <a:r>
                <a:rPr lang="en-US" b="true" sz="1599">
                  <a:solidFill>
                    <a:srgbClr val="333333"/>
                  </a:solidFill>
                  <a:latin typeface="Poppins Bold"/>
                  <a:ea typeface="Poppins Bold"/>
                  <a:cs typeface="Poppins Bold"/>
                  <a:sym typeface="Poppins Bold"/>
                </a:rPr>
                <a:t>alytics Dashboard</a:t>
              </a:r>
            </a:p>
          </p:txBody>
        </p:sp>
      </p:grpSp>
      <p:grpSp>
        <p:nvGrpSpPr>
          <p:cNvPr name="Group 5" id="5"/>
          <p:cNvGrpSpPr/>
          <p:nvPr/>
        </p:nvGrpSpPr>
        <p:grpSpPr>
          <a:xfrm rot="0">
            <a:off x="3745027" y="8115300"/>
            <a:ext cx="4817984" cy="1143000"/>
            <a:chOff x="0" y="0"/>
            <a:chExt cx="1268934" cy="301037"/>
          </a:xfrm>
        </p:grpSpPr>
        <p:sp>
          <p:nvSpPr>
            <p:cNvPr name="Freeform 6" id="6"/>
            <p:cNvSpPr/>
            <p:nvPr/>
          </p:nvSpPr>
          <p:spPr>
            <a:xfrm flipH="false" flipV="false" rot="0">
              <a:off x="0" y="0"/>
              <a:ext cx="1268934" cy="301037"/>
            </a:xfrm>
            <a:custGeom>
              <a:avLst/>
              <a:gdLst/>
              <a:ahLst/>
              <a:cxnLst/>
              <a:rect r="r" b="b" t="t" l="l"/>
              <a:pathLst>
                <a:path h="301037" w="1268934">
                  <a:moveTo>
                    <a:pt x="150519" y="0"/>
                  </a:moveTo>
                  <a:lnTo>
                    <a:pt x="1118416" y="0"/>
                  </a:lnTo>
                  <a:cubicBezTo>
                    <a:pt x="1158336" y="0"/>
                    <a:pt x="1196621" y="15858"/>
                    <a:pt x="1224848" y="44086"/>
                  </a:cubicBezTo>
                  <a:cubicBezTo>
                    <a:pt x="1253076" y="72314"/>
                    <a:pt x="1268934" y="110599"/>
                    <a:pt x="1268934" y="150519"/>
                  </a:cubicBezTo>
                  <a:lnTo>
                    <a:pt x="1268934" y="150519"/>
                  </a:lnTo>
                  <a:cubicBezTo>
                    <a:pt x="1268934" y="190439"/>
                    <a:pt x="1253076" y="228723"/>
                    <a:pt x="1224848" y="256951"/>
                  </a:cubicBezTo>
                  <a:cubicBezTo>
                    <a:pt x="1196621" y="285179"/>
                    <a:pt x="1158336" y="301037"/>
                    <a:pt x="1118416" y="301037"/>
                  </a:cubicBezTo>
                  <a:lnTo>
                    <a:pt x="150519" y="301037"/>
                  </a:lnTo>
                  <a:cubicBezTo>
                    <a:pt x="110599" y="301037"/>
                    <a:pt x="72314" y="285179"/>
                    <a:pt x="44086" y="256951"/>
                  </a:cubicBezTo>
                  <a:cubicBezTo>
                    <a:pt x="15858" y="228723"/>
                    <a:pt x="0" y="190439"/>
                    <a:pt x="0" y="150519"/>
                  </a:cubicBezTo>
                  <a:lnTo>
                    <a:pt x="0" y="150519"/>
                  </a:lnTo>
                  <a:cubicBezTo>
                    <a:pt x="0" y="110599"/>
                    <a:pt x="15858" y="72314"/>
                    <a:pt x="44086" y="44086"/>
                  </a:cubicBezTo>
                  <a:cubicBezTo>
                    <a:pt x="72314" y="15858"/>
                    <a:pt x="110599" y="0"/>
                    <a:pt x="150519" y="0"/>
                  </a:cubicBezTo>
                  <a:close/>
                </a:path>
              </a:pathLst>
            </a:custGeom>
            <a:solidFill>
              <a:srgbClr val="DFE1E6"/>
            </a:solidFill>
          </p:spPr>
        </p:sp>
        <p:sp>
          <p:nvSpPr>
            <p:cNvPr name="TextBox 7" id="7"/>
            <p:cNvSpPr txBox="true"/>
            <p:nvPr/>
          </p:nvSpPr>
          <p:spPr>
            <a:xfrm>
              <a:off x="0" y="-57150"/>
              <a:ext cx="1268934" cy="358187"/>
            </a:xfrm>
            <a:prstGeom prst="rect">
              <a:avLst/>
            </a:prstGeom>
          </p:spPr>
          <p:txBody>
            <a:bodyPr anchor="ctr" rtlCol="false" tIns="50800" lIns="50800" bIns="50800" rIns="50800"/>
            <a:lstStyle/>
            <a:p>
              <a:pPr algn="ctr">
                <a:lnSpc>
                  <a:spcPts val="2519"/>
                </a:lnSpc>
              </a:pPr>
            </a:p>
          </p:txBody>
        </p:sp>
      </p:grpSp>
      <p:grpSp>
        <p:nvGrpSpPr>
          <p:cNvPr name="Group 8" id="8"/>
          <p:cNvGrpSpPr/>
          <p:nvPr/>
        </p:nvGrpSpPr>
        <p:grpSpPr>
          <a:xfrm rot="0">
            <a:off x="1028700" y="6765140"/>
            <a:ext cx="2202686" cy="1143000"/>
            <a:chOff x="0" y="0"/>
            <a:chExt cx="580131" cy="301037"/>
          </a:xfrm>
        </p:grpSpPr>
        <p:sp>
          <p:nvSpPr>
            <p:cNvPr name="Freeform 9" id="9"/>
            <p:cNvSpPr/>
            <p:nvPr/>
          </p:nvSpPr>
          <p:spPr>
            <a:xfrm flipH="false" flipV="false" rot="0">
              <a:off x="0" y="0"/>
              <a:ext cx="580131" cy="301037"/>
            </a:xfrm>
            <a:custGeom>
              <a:avLst/>
              <a:gdLst/>
              <a:ahLst/>
              <a:cxnLst/>
              <a:rect r="r" b="b" t="t" l="l"/>
              <a:pathLst>
                <a:path h="301037" w="580131">
                  <a:moveTo>
                    <a:pt x="150519" y="0"/>
                  </a:moveTo>
                  <a:lnTo>
                    <a:pt x="429613" y="0"/>
                  </a:lnTo>
                  <a:cubicBezTo>
                    <a:pt x="512742" y="0"/>
                    <a:pt x="580131" y="67389"/>
                    <a:pt x="580131" y="150519"/>
                  </a:cubicBezTo>
                  <a:lnTo>
                    <a:pt x="580131" y="150519"/>
                  </a:lnTo>
                  <a:cubicBezTo>
                    <a:pt x="580131" y="190439"/>
                    <a:pt x="564273" y="228723"/>
                    <a:pt x="536045" y="256951"/>
                  </a:cubicBezTo>
                  <a:cubicBezTo>
                    <a:pt x="507818" y="285179"/>
                    <a:pt x="469533" y="301037"/>
                    <a:pt x="429613" y="301037"/>
                  </a:cubicBezTo>
                  <a:lnTo>
                    <a:pt x="150519" y="301037"/>
                  </a:lnTo>
                  <a:cubicBezTo>
                    <a:pt x="110599" y="301037"/>
                    <a:pt x="72314" y="285179"/>
                    <a:pt x="44086" y="256951"/>
                  </a:cubicBezTo>
                  <a:cubicBezTo>
                    <a:pt x="15858" y="228723"/>
                    <a:pt x="0" y="190439"/>
                    <a:pt x="0" y="150519"/>
                  </a:cubicBezTo>
                  <a:lnTo>
                    <a:pt x="0" y="150519"/>
                  </a:lnTo>
                  <a:cubicBezTo>
                    <a:pt x="0" y="110599"/>
                    <a:pt x="15858" y="72314"/>
                    <a:pt x="44086" y="44086"/>
                  </a:cubicBezTo>
                  <a:cubicBezTo>
                    <a:pt x="72314" y="15858"/>
                    <a:pt x="110599" y="0"/>
                    <a:pt x="150519" y="0"/>
                  </a:cubicBezTo>
                  <a:close/>
                </a:path>
              </a:pathLst>
            </a:custGeom>
            <a:solidFill>
              <a:srgbClr val="0097A0"/>
            </a:solidFill>
          </p:spPr>
        </p:sp>
        <p:sp>
          <p:nvSpPr>
            <p:cNvPr name="TextBox 10" id="10"/>
            <p:cNvSpPr txBox="true"/>
            <p:nvPr/>
          </p:nvSpPr>
          <p:spPr>
            <a:xfrm>
              <a:off x="0" y="-47625"/>
              <a:ext cx="580131" cy="348662"/>
            </a:xfrm>
            <a:prstGeom prst="rect">
              <a:avLst/>
            </a:prstGeom>
          </p:spPr>
          <p:txBody>
            <a:bodyPr anchor="ctr" rtlCol="false" tIns="50800" lIns="50800" bIns="50800" rIns="50800"/>
            <a:lstStyle/>
            <a:p>
              <a:pPr algn="ctr">
                <a:lnSpc>
                  <a:spcPts val="2239"/>
                </a:lnSpc>
              </a:pPr>
              <a:r>
                <a:rPr lang="en-US" b="true" sz="1599">
                  <a:solidFill>
                    <a:srgbClr val="FFFFFF"/>
                  </a:solidFill>
                  <a:latin typeface="Poppins Bold"/>
                  <a:ea typeface="Poppins Bold"/>
                  <a:cs typeface="Poppins Bold"/>
                  <a:sym typeface="Poppins Bold"/>
                </a:rPr>
                <a:t>Digital Skills </a:t>
              </a:r>
              <a:r>
                <a:rPr lang="en-US" b="true" sz="1599">
                  <a:solidFill>
                    <a:srgbClr val="FFFFFF"/>
                  </a:solidFill>
                  <a:latin typeface="Poppins Bold"/>
                  <a:ea typeface="Poppins Bold"/>
                  <a:cs typeface="Poppins Bold"/>
                  <a:sym typeface="Poppins Bold"/>
                </a:rPr>
                <a:t>Passport</a:t>
              </a:r>
            </a:p>
          </p:txBody>
        </p:sp>
      </p:grpSp>
      <p:grpSp>
        <p:nvGrpSpPr>
          <p:cNvPr name="Group 11" id="11"/>
          <p:cNvGrpSpPr/>
          <p:nvPr/>
        </p:nvGrpSpPr>
        <p:grpSpPr>
          <a:xfrm rot="0">
            <a:off x="3745027" y="6765140"/>
            <a:ext cx="4817984" cy="1143000"/>
            <a:chOff x="0" y="0"/>
            <a:chExt cx="1268934" cy="301037"/>
          </a:xfrm>
        </p:grpSpPr>
        <p:sp>
          <p:nvSpPr>
            <p:cNvPr name="Freeform 12" id="12"/>
            <p:cNvSpPr/>
            <p:nvPr/>
          </p:nvSpPr>
          <p:spPr>
            <a:xfrm flipH="false" flipV="false" rot="0">
              <a:off x="0" y="0"/>
              <a:ext cx="1268934" cy="301037"/>
            </a:xfrm>
            <a:custGeom>
              <a:avLst/>
              <a:gdLst/>
              <a:ahLst/>
              <a:cxnLst/>
              <a:rect r="r" b="b" t="t" l="l"/>
              <a:pathLst>
                <a:path h="301037" w="1268934">
                  <a:moveTo>
                    <a:pt x="150519" y="0"/>
                  </a:moveTo>
                  <a:lnTo>
                    <a:pt x="1118416" y="0"/>
                  </a:lnTo>
                  <a:cubicBezTo>
                    <a:pt x="1158336" y="0"/>
                    <a:pt x="1196621" y="15858"/>
                    <a:pt x="1224848" y="44086"/>
                  </a:cubicBezTo>
                  <a:cubicBezTo>
                    <a:pt x="1253076" y="72314"/>
                    <a:pt x="1268934" y="110599"/>
                    <a:pt x="1268934" y="150519"/>
                  </a:cubicBezTo>
                  <a:lnTo>
                    <a:pt x="1268934" y="150519"/>
                  </a:lnTo>
                  <a:cubicBezTo>
                    <a:pt x="1268934" y="190439"/>
                    <a:pt x="1253076" y="228723"/>
                    <a:pt x="1224848" y="256951"/>
                  </a:cubicBezTo>
                  <a:cubicBezTo>
                    <a:pt x="1196621" y="285179"/>
                    <a:pt x="1158336" y="301037"/>
                    <a:pt x="1118416" y="301037"/>
                  </a:cubicBezTo>
                  <a:lnTo>
                    <a:pt x="150519" y="301037"/>
                  </a:lnTo>
                  <a:cubicBezTo>
                    <a:pt x="110599" y="301037"/>
                    <a:pt x="72314" y="285179"/>
                    <a:pt x="44086" y="256951"/>
                  </a:cubicBezTo>
                  <a:cubicBezTo>
                    <a:pt x="15858" y="228723"/>
                    <a:pt x="0" y="190439"/>
                    <a:pt x="0" y="150519"/>
                  </a:cubicBezTo>
                  <a:lnTo>
                    <a:pt x="0" y="150519"/>
                  </a:lnTo>
                  <a:cubicBezTo>
                    <a:pt x="0" y="110599"/>
                    <a:pt x="15858" y="72314"/>
                    <a:pt x="44086" y="44086"/>
                  </a:cubicBezTo>
                  <a:cubicBezTo>
                    <a:pt x="72314" y="15858"/>
                    <a:pt x="110599" y="0"/>
                    <a:pt x="150519" y="0"/>
                  </a:cubicBezTo>
                  <a:close/>
                </a:path>
              </a:pathLst>
            </a:custGeom>
            <a:solidFill>
              <a:srgbClr val="DFE1E6"/>
            </a:solidFill>
          </p:spPr>
        </p:sp>
        <p:sp>
          <p:nvSpPr>
            <p:cNvPr name="TextBox 13" id="13"/>
            <p:cNvSpPr txBox="true"/>
            <p:nvPr/>
          </p:nvSpPr>
          <p:spPr>
            <a:xfrm>
              <a:off x="0" y="-57150"/>
              <a:ext cx="1268934" cy="358187"/>
            </a:xfrm>
            <a:prstGeom prst="rect">
              <a:avLst/>
            </a:prstGeom>
          </p:spPr>
          <p:txBody>
            <a:bodyPr anchor="ctr" rtlCol="false" tIns="50800" lIns="50800" bIns="50800" rIns="50800"/>
            <a:lstStyle/>
            <a:p>
              <a:pPr algn="ctr">
                <a:lnSpc>
                  <a:spcPts val="2519"/>
                </a:lnSpc>
              </a:pPr>
            </a:p>
          </p:txBody>
        </p:sp>
      </p:grpSp>
      <p:grpSp>
        <p:nvGrpSpPr>
          <p:cNvPr name="Group 14" id="14"/>
          <p:cNvGrpSpPr/>
          <p:nvPr/>
        </p:nvGrpSpPr>
        <p:grpSpPr>
          <a:xfrm rot="0">
            <a:off x="1028700" y="5414981"/>
            <a:ext cx="2335327" cy="1143000"/>
            <a:chOff x="0" y="0"/>
            <a:chExt cx="615066" cy="301037"/>
          </a:xfrm>
        </p:grpSpPr>
        <p:sp>
          <p:nvSpPr>
            <p:cNvPr name="Freeform 15" id="15"/>
            <p:cNvSpPr/>
            <p:nvPr/>
          </p:nvSpPr>
          <p:spPr>
            <a:xfrm flipH="false" flipV="false" rot="0">
              <a:off x="0" y="0"/>
              <a:ext cx="615066" cy="301037"/>
            </a:xfrm>
            <a:custGeom>
              <a:avLst/>
              <a:gdLst/>
              <a:ahLst/>
              <a:cxnLst/>
              <a:rect r="r" b="b" t="t" l="l"/>
              <a:pathLst>
                <a:path h="301037" w="615066">
                  <a:moveTo>
                    <a:pt x="150519" y="0"/>
                  </a:moveTo>
                  <a:lnTo>
                    <a:pt x="464547" y="0"/>
                  </a:lnTo>
                  <a:cubicBezTo>
                    <a:pt x="504467" y="0"/>
                    <a:pt x="542752" y="15858"/>
                    <a:pt x="570980" y="44086"/>
                  </a:cubicBezTo>
                  <a:cubicBezTo>
                    <a:pt x="599207" y="72314"/>
                    <a:pt x="615066" y="110599"/>
                    <a:pt x="615066" y="150519"/>
                  </a:cubicBezTo>
                  <a:lnTo>
                    <a:pt x="615066" y="150519"/>
                  </a:lnTo>
                  <a:cubicBezTo>
                    <a:pt x="615066" y="190439"/>
                    <a:pt x="599207" y="228723"/>
                    <a:pt x="570980" y="256951"/>
                  </a:cubicBezTo>
                  <a:cubicBezTo>
                    <a:pt x="542752" y="285179"/>
                    <a:pt x="504467" y="301037"/>
                    <a:pt x="464547" y="301037"/>
                  </a:cubicBezTo>
                  <a:lnTo>
                    <a:pt x="150519" y="301037"/>
                  </a:lnTo>
                  <a:cubicBezTo>
                    <a:pt x="110599" y="301037"/>
                    <a:pt x="72314" y="285179"/>
                    <a:pt x="44086" y="256951"/>
                  </a:cubicBezTo>
                  <a:cubicBezTo>
                    <a:pt x="15858" y="228723"/>
                    <a:pt x="0" y="190439"/>
                    <a:pt x="0" y="150519"/>
                  </a:cubicBezTo>
                  <a:lnTo>
                    <a:pt x="0" y="150519"/>
                  </a:lnTo>
                  <a:cubicBezTo>
                    <a:pt x="0" y="110599"/>
                    <a:pt x="15858" y="72314"/>
                    <a:pt x="44086" y="44086"/>
                  </a:cubicBezTo>
                  <a:cubicBezTo>
                    <a:pt x="72314" y="15858"/>
                    <a:pt x="110599" y="0"/>
                    <a:pt x="150519" y="0"/>
                  </a:cubicBezTo>
                  <a:close/>
                </a:path>
              </a:pathLst>
            </a:custGeom>
            <a:solidFill>
              <a:srgbClr val="0085A8"/>
            </a:solidFill>
          </p:spPr>
        </p:sp>
        <p:sp>
          <p:nvSpPr>
            <p:cNvPr name="TextBox 16" id="16"/>
            <p:cNvSpPr txBox="true"/>
            <p:nvPr/>
          </p:nvSpPr>
          <p:spPr>
            <a:xfrm>
              <a:off x="0" y="-47625"/>
              <a:ext cx="615066" cy="348662"/>
            </a:xfrm>
            <a:prstGeom prst="rect">
              <a:avLst/>
            </a:prstGeom>
          </p:spPr>
          <p:txBody>
            <a:bodyPr anchor="ctr" rtlCol="false" tIns="50800" lIns="50800" bIns="50800" rIns="50800"/>
            <a:lstStyle/>
            <a:p>
              <a:pPr algn="ctr">
                <a:lnSpc>
                  <a:spcPts val="2239"/>
                </a:lnSpc>
              </a:pPr>
              <a:r>
                <a:rPr lang="en-US" b="true" sz="1599">
                  <a:solidFill>
                    <a:srgbClr val="FFFFFF"/>
                  </a:solidFill>
                  <a:latin typeface="Poppins Bold"/>
                  <a:ea typeface="Poppins Bold"/>
                  <a:cs typeface="Poppins Bold"/>
                  <a:sym typeface="Poppins Bold"/>
                </a:rPr>
                <a:t>AI-Personalised Pathways</a:t>
              </a:r>
            </a:p>
          </p:txBody>
        </p:sp>
      </p:grpSp>
      <p:grpSp>
        <p:nvGrpSpPr>
          <p:cNvPr name="Group 17" id="17"/>
          <p:cNvGrpSpPr/>
          <p:nvPr/>
        </p:nvGrpSpPr>
        <p:grpSpPr>
          <a:xfrm rot="0">
            <a:off x="3745027" y="5414981"/>
            <a:ext cx="4817984" cy="1143000"/>
            <a:chOff x="0" y="0"/>
            <a:chExt cx="1268934" cy="301037"/>
          </a:xfrm>
        </p:grpSpPr>
        <p:sp>
          <p:nvSpPr>
            <p:cNvPr name="Freeform 18" id="18"/>
            <p:cNvSpPr/>
            <p:nvPr/>
          </p:nvSpPr>
          <p:spPr>
            <a:xfrm flipH="false" flipV="false" rot="0">
              <a:off x="0" y="0"/>
              <a:ext cx="1268934" cy="301037"/>
            </a:xfrm>
            <a:custGeom>
              <a:avLst/>
              <a:gdLst/>
              <a:ahLst/>
              <a:cxnLst/>
              <a:rect r="r" b="b" t="t" l="l"/>
              <a:pathLst>
                <a:path h="301037" w="1268934">
                  <a:moveTo>
                    <a:pt x="150519" y="0"/>
                  </a:moveTo>
                  <a:lnTo>
                    <a:pt x="1118416" y="0"/>
                  </a:lnTo>
                  <a:cubicBezTo>
                    <a:pt x="1158336" y="0"/>
                    <a:pt x="1196621" y="15858"/>
                    <a:pt x="1224848" y="44086"/>
                  </a:cubicBezTo>
                  <a:cubicBezTo>
                    <a:pt x="1253076" y="72314"/>
                    <a:pt x="1268934" y="110599"/>
                    <a:pt x="1268934" y="150519"/>
                  </a:cubicBezTo>
                  <a:lnTo>
                    <a:pt x="1268934" y="150519"/>
                  </a:lnTo>
                  <a:cubicBezTo>
                    <a:pt x="1268934" y="190439"/>
                    <a:pt x="1253076" y="228723"/>
                    <a:pt x="1224848" y="256951"/>
                  </a:cubicBezTo>
                  <a:cubicBezTo>
                    <a:pt x="1196621" y="285179"/>
                    <a:pt x="1158336" y="301037"/>
                    <a:pt x="1118416" y="301037"/>
                  </a:cubicBezTo>
                  <a:lnTo>
                    <a:pt x="150519" y="301037"/>
                  </a:lnTo>
                  <a:cubicBezTo>
                    <a:pt x="110599" y="301037"/>
                    <a:pt x="72314" y="285179"/>
                    <a:pt x="44086" y="256951"/>
                  </a:cubicBezTo>
                  <a:cubicBezTo>
                    <a:pt x="15858" y="228723"/>
                    <a:pt x="0" y="190439"/>
                    <a:pt x="0" y="150519"/>
                  </a:cubicBezTo>
                  <a:lnTo>
                    <a:pt x="0" y="150519"/>
                  </a:lnTo>
                  <a:cubicBezTo>
                    <a:pt x="0" y="110599"/>
                    <a:pt x="15858" y="72314"/>
                    <a:pt x="44086" y="44086"/>
                  </a:cubicBezTo>
                  <a:cubicBezTo>
                    <a:pt x="72314" y="15858"/>
                    <a:pt x="110599" y="0"/>
                    <a:pt x="150519" y="0"/>
                  </a:cubicBezTo>
                  <a:close/>
                </a:path>
              </a:pathLst>
            </a:custGeom>
            <a:solidFill>
              <a:srgbClr val="DFE1E6"/>
            </a:solidFill>
          </p:spPr>
        </p:sp>
        <p:sp>
          <p:nvSpPr>
            <p:cNvPr name="TextBox 19" id="19"/>
            <p:cNvSpPr txBox="true"/>
            <p:nvPr/>
          </p:nvSpPr>
          <p:spPr>
            <a:xfrm>
              <a:off x="0" y="-57150"/>
              <a:ext cx="1268934" cy="358187"/>
            </a:xfrm>
            <a:prstGeom prst="rect">
              <a:avLst/>
            </a:prstGeom>
          </p:spPr>
          <p:txBody>
            <a:bodyPr anchor="ctr" rtlCol="false" tIns="50800" lIns="50800" bIns="50800" rIns="50800"/>
            <a:lstStyle/>
            <a:p>
              <a:pPr algn="ctr">
                <a:lnSpc>
                  <a:spcPts val="2519"/>
                </a:lnSpc>
              </a:pPr>
            </a:p>
          </p:txBody>
        </p:sp>
      </p:grpSp>
      <p:grpSp>
        <p:nvGrpSpPr>
          <p:cNvPr name="Group 20" id="20"/>
          <p:cNvGrpSpPr/>
          <p:nvPr/>
        </p:nvGrpSpPr>
        <p:grpSpPr>
          <a:xfrm rot="0">
            <a:off x="1028700" y="4064821"/>
            <a:ext cx="2335327" cy="1143000"/>
            <a:chOff x="0" y="0"/>
            <a:chExt cx="615066" cy="301037"/>
          </a:xfrm>
        </p:grpSpPr>
        <p:sp>
          <p:nvSpPr>
            <p:cNvPr name="Freeform 21" id="21"/>
            <p:cNvSpPr/>
            <p:nvPr/>
          </p:nvSpPr>
          <p:spPr>
            <a:xfrm flipH="false" flipV="false" rot="0">
              <a:off x="0" y="0"/>
              <a:ext cx="615066" cy="301037"/>
            </a:xfrm>
            <a:custGeom>
              <a:avLst/>
              <a:gdLst/>
              <a:ahLst/>
              <a:cxnLst/>
              <a:rect r="r" b="b" t="t" l="l"/>
              <a:pathLst>
                <a:path h="301037" w="615066">
                  <a:moveTo>
                    <a:pt x="150519" y="0"/>
                  </a:moveTo>
                  <a:lnTo>
                    <a:pt x="464547" y="0"/>
                  </a:lnTo>
                  <a:cubicBezTo>
                    <a:pt x="504467" y="0"/>
                    <a:pt x="542752" y="15858"/>
                    <a:pt x="570980" y="44086"/>
                  </a:cubicBezTo>
                  <a:cubicBezTo>
                    <a:pt x="599207" y="72314"/>
                    <a:pt x="615066" y="110599"/>
                    <a:pt x="615066" y="150519"/>
                  </a:cubicBezTo>
                  <a:lnTo>
                    <a:pt x="615066" y="150519"/>
                  </a:lnTo>
                  <a:cubicBezTo>
                    <a:pt x="615066" y="190439"/>
                    <a:pt x="599207" y="228723"/>
                    <a:pt x="570980" y="256951"/>
                  </a:cubicBezTo>
                  <a:cubicBezTo>
                    <a:pt x="542752" y="285179"/>
                    <a:pt x="504467" y="301037"/>
                    <a:pt x="464547" y="301037"/>
                  </a:cubicBezTo>
                  <a:lnTo>
                    <a:pt x="150519" y="301037"/>
                  </a:lnTo>
                  <a:cubicBezTo>
                    <a:pt x="110599" y="301037"/>
                    <a:pt x="72314" y="285179"/>
                    <a:pt x="44086" y="256951"/>
                  </a:cubicBezTo>
                  <a:cubicBezTo>
                    <a:pt x="15858" y="228723"/>
                    <a:pt x="0" y="190439"/>
                    <a:pt x="0" y="150519"/>
                  </a:cubicBezTo>
                  <a:lnTo>
                    <a:pt x="0" y="150519"/>
                  </a:lnTo>
                  <a:cubicBezTo>
                    <a:pt x="0" y="110599"/>
                    <a:pt x="15858" y="72314"/>
                    <a:pt x="44086" y="44086"/>
                  </a:cubicBezTo>
                  <a:cubicBezTo>
                    <a:pt x="72314" y="15858"/>
                    <a:pt x="110599" y="0"/>
                    <a:pt x="150519" y="0"/>
                  </a:cubicBezTo>
                  <a:close/>
                </a:path>
              </a:pathLst>
            </a:custGeom>
            <a:solidFill>
              <a:srgbClr val="FFAB00"/>
            </a:solidFill>
          </p:spPr>
        </p:sp>
        <p:sp>
          <p:nvSpPr>
            <p:cNvPr name="TextBox 22" id="22"/>
            <p:cNvSpPr txBox="true"/>
            <p:nvPr/>
          </p:nvSpPr>
          <p:spPr>
            <a:xfrm>
              <a:off x="0" y="-47625"/>
              <a:ext cx="615066" cy="348662"/>
            </a:xfrm>
            <a:prstGeom prst="rect">
              <a:avLst/>
            </a:prstGeom>
          </p:spPr>
          <p:txBody>
            <a:bodyPr anchor="ctr" rtlCol="false" tIns="50800" lIns="50800" bIns="50800" rIns="50800"/>
            <a:lstStyle/>
            <a:p>
              <a:pPr algn="ctr">
                <a:lnSpc>
                  <a:spcPts val="2239"/>
                </a:lnSpc>
              </a:pPr>
              <a:r>
                <a:rPr lang="en-US" b="true" sz="1599">
                  <a:solidFill>
                    <a:srgbClr val="333333"/>
                  </a:solidFill>
                  <a:latin typeface="Poppins Bold"/>
                  <a:ea typeface="Poppins Bold"/>
                  <a:cs typeface="Poppins Bold"/>
                  <a:sym typeface="Poppins Bold"/>
                </a:rPr>
                <a:t>Unifi</a:t>
              </a:r>
              <a:r>
                <a:rPr lang="en-US" b="true" sz="1599">
                  <a:solidFill>
                    <a:srgbClr val="333333"/>
                  </a:solidFill>
                  <a:latin typeface="Poppins Bold"/>
                  <a:ea typeface="Poppins Bold"/>
                  <a:cs typeface="Poppins Bold"/>
                  <a:sym typeface="Poppins Bold"/>
                </a:rPr>
                <a:t>ed NHS LMS</a:t>
              </a:r>
            </a:p>
          </p:txBody>
        </p:sp>
      </p:grpSp>
      <p:grpSp>
        <p:nvGrpSpPr>
          <p:cNvPr name="Group 23" id="23"/>
          <p:cNvGrpSpPr/>
          <p:nvPr/>
        </p:nvGrpSpPr>
        <p:grpSpPr>
          <a:xfrm rot="0">
            <a:off x="3745027" y="4064821"/>
            <a:ext cx="4817984" cy="1143000"/>
            <a:chOff x="0" y="0"/>
            <a:chExt cx="1268934" cy="301037"/>
          </a:xfrm>
        </p:grpSpPr>
        <p:sp>
          <p:nvSpPr>
            <p:cNvPr name="Freeform 24" id="24"/>
            <p:cNvSpPr/>
            <p:nvPr/>
          </p:nvSpPr>
          <p:spPr>
            <a:xfrm flipH="false" flipV="false" rot="0">
              <a:off x="0" y="0"/>
              <a:ext cx="1268934" cy="301037"/>
            </a:xfrm>
            <a:custGeom>
              <a:avLst/>
              <a:gdLst/>
              <a:ahLst/>
              <a:cxnLst/>
              <a:rect r="r" b="b" t="t" l="l"/>
              <a:pathLst>
                <a:path h="301037" w="1268934">
                  <a:moveTo>
                    <a:pt x="150519" y="0"/>
                  </a:moveTo>
                  <a:lnTo>
                    <a:pt x="1118416" y="0"/>
                  </a:lnTo>
                  <a:cubicBezTo>
                    <a:pt x="1158336" y="0"/>
                    <a:pt x="1196621" y="15858"/>
                    <a:pt x="1224848" y="44086"/>
                  </a:cubicBezTo>
                  <a:cubicBezTo>
                    <a:pt x="1253076" y="72314"/>
                    <a:pt x="1268934" y="110599"/>
                    <a:pt x="1268934" y="150519"/>
                  </a:cubicBezTo>
                  <a:lnTo>
                    <a:pt x="1268934" y="150519"/>
                  </a:lnTo>
                  <a:cubicBezTo>
                    <a:pt x="1268934" y="190439"/>
                    <a:pt x="1253076" y="228723"/>
                    <a:pt x="1224848" y="256951"/>
                  </a:cubicBezTo>
                  <a:cubicBezTo>
                    <a:pt x="1196621" y="285179"/>
                    <a:pt x="1158336" y="301037"/>
                    <a:pt x="1118416" y="301037"/>
                  </a:cubicBezTo>
                  <a:lnTo>
                    <a:pt x="150519" y="301037"/>
                  </a:lnTo>
                  <a:cubicBezTo>
                    <a:pt x="110599" y="301037"/>
                    <a:pt x="72314" y="285179"/>
                    <a:pt x="44086" y="256951"/>
                  </a:cubicBezTo>
                  <a:cubicBezTo>
                    <a:pt x="15858" y="228723"/>
                    <a:pt x="0" y="190439"/>
                    <a:pt x="0" y="150519"/>
                  </a:cubicBezTo>
                  <a:lnTo>
                    <a:pt x="0" y="150519"/>
                  </a:lnTo>
                  <a:cubicBezTo>
                    <a:pt x="0" y="110599"/>
                    <a:pt x="15858" y="72314"/>
                    <a:pt x="44086" y="44086"/>
                  </a:cubicBezTo>
                  <a:cubicBezTo>
                    <a:pt x="72314" y="15858"/>
                    <a:pt x="110599" y="0"/>
                    <a:pt x="150519" y="0"/>
                  </a:cubicBezTo>
                  <a:close/>
                </a:path>
              </a:pathLst>
            </a:custGeom>
            <a:solidFill>
              <a:srgbClr val="DFE1E6"/>
            </a:solidFill>
          </p:spPr>
        </p:sp>
        <p:sp>
          <p:nvSpPr>
            <p:cNvPr name="TextBox 25" id="25"/>
            <p:cNvSpPr txBox="true"/>
            <p:nvPr/>
          </p:nvSpPr>
          <p:spPr>
            <a:xfrm>
              <a:off x="0" y="-57150"/>
              <a:ext cx="1268934" cy="358187"/>
            </a:xfrm>
            <a:prstGeom prst="rect">
              <a:avLst/>
            </a:prstGeom>
          </p:spPr>
          <p:txBody>
            <a:bodyPr anchor="ctr" rtlCol="false" tIns="50800" lIns="50800" bIns="50800" rIns="50800"/>
            <a:lstStyle/>
            <a:p>
              <a:pPr algn="ctr">
                <a:lnSpc>
                  <a:spcPts val="2519"/>
                </a:lnSpc>
              </a:pPr>
            </a:p>
          </p:txBody>
        </p:sp>
      </p:grpSp>
      <p:sp>
        <p:nvSpPr>
          <p:cNvPr name="TextBox 26" id="26"/>
          <p:cNvSpPr txBox="true"/>
          <p:nvPr/>
        </p:nvSpPr>
        <p:spPr>
          <a:xfrm rot="0">
            <a:off x="1028700" y="942975"/>
            <a:ext cx="14069832" cy="542925"/>
          </a:xfrm>
          <a:prstGeom prst="rect">
            <a:avLst/>
          </a:prstGeom>
        </p:spPr>
        <p:txBody>
          <a:bodyPr anchor="t" rtlCol="false" tIns="0" lIns="0" bIns="0" rIns="0">
            <a:spAutoFit/>
          </a:bodyPr>
          <a:lstStyle/>
          <a:p>
            <a:pPr algn="l">
              <a:lnSpc>
                <a:spcPts val="4200"/>
              </a:lnSpc>
              <a:spcBef>
                <a:spcPct val="0"/>
              </a:spcBef>
            </a:pPr>
            <a:r>
              <a:rPr lang="en-US" b="true" sz="3000">
                <a:solidFill>
                  <a:srgbClr val="333333"/>
                </a:solidFill>
                <a:latin typeface="Poppins Bold"/>
                <a:ea typeface="Poppins Bold"/>
                <a:cs typeface="Poppins Bold"/>
                <a:sym typeface="Poppins Bold"/>
              </a:rPr>
              <a:t>RECOMM</a:t>
            </a:r>
            <a:r>
              <a:rPr lang="en-US" b="true" sz="3000">
                <a:solidFill>
                  <a:srgbClr val="333333"/>
                </a:solidFill>
                <a:latin typeface="Poppins Bold"/>
                <a:ea typeface="Poppins Bold"/>
                <a:cs typeface="Poppins Bold"/>
                <a:sym typeface="Poppins Bold"/>
              </a:rPr>
              <a:t>ENDATION 3 : NHS DIGITAL LEARNING INFRASTRUCTURE</a:t>
            </a:r>
          </a:p>
        </p:txBody>
      </p:sp>
      <p:sp>
        <p:nvSpPr>
          <p:cNvPr name="TextBox 27" id="27"/>
          <p:cNvSpPr txBox="true"/>
          <p:nvPr/>
        </p:nvSpPr>
        <p:spPr>
          <a:xfrm rot="0">
            <a:off x="1028700" y="1736349"/>
            <a:ext cx="13686647" cy="1778000"/>
          </a:xfrm>
          <a:prstGeom prst="rect">
            <a:avLst/>
          </a:prstGeom>
        </p:spPr>
        <p:txBody>
          <a:bodyPr anchor="t" rtlCol="false" tIns="0" lIns="0" bIns="0" rIns="0">
            <a:spAutoFit/>
          </a:bodyPr>
          <a:lstStyle/>
          <a:p>
            <a:pPr algn="l">
              <a:lnSpc>
                <a:spcPts val="2800"/>
              </a:lnSpc>
            </a:pPr>
            <a:r>
              <a:rPr lang="en-US" sz="2000">
                <a:solidFill>
                  <a:srgbClr val="333333"/>
                </a:solidFill>
                <a:latin typeface="Poppins"/>
                <a:ea typeface="Poppins"/>
                <a:cs typeface="Poppins"/>
                <a:sym typeface="Poppins"/>
              </a:rPr>
              <a:t>The NHS currently operates through hundreds of separate, incompatible eLearning systems across trusts. NHS must build a unified, AI-enhanced Digital Learning Infrastructure. A single national Learning Management System (LMS) with personalised learning pathways for every NHS employee.</a:t>
            </a:r>
          </a:p>
          <a:p>
            <a:pPr algn="l">
              <a:lnSpc>
                <a:spcPts val="2800"/>
              </a:lnSpc>
            </a:pPr>
          </a:p>
          <a:p>
            <a:pPr algn="l">
              <a:lnSpc>
                <a:spcPts val="2800"/>
              </a:lnSpc>
              <a:spcBef>
                <a:spcPct val="0"/>
              </a:spcBef>
            </a:pPr>
            <a:r>
              <a:rPr lang="en-US" sz="2000">
                <a:solidFill>
                  <a:srgbClr val="333333"/>
                </a:solidFill>
                <a:latin typeface="Poppins"/>
                <a:ea typeface="Poppins"/>
                <a:cs typeface="Poppins"/>
                <a:sym typeface="Poppins"/>
              </a:rPr>
              <a:t>Here are proposed infrastructure components :</a:t>
            </a:r>
          </a:p>
        </p:txBody>
      </p:sp>
      <p:sp>
        <p:nvSpPr>
          <p:cNvPr name="TextBox 28" id="28"/>
          <p:cNvSpPr txBox="true"/>
          <p:nvPr/>
        </p:nvSpPr>
        <p:spPr>
          <a:xfrm rot="0">
            <a:off x="9694876" y="5595153"/>
            <a:ext cx="7879919" cy="3892550"/>
          </a:xfrm>
          <a:prstGeom prst="rect">
            <a:avLst/>
          </a:prstGeom>
        </p:spPr>
        <p:txBody>
          <a:bodyPr anchor="t" rtlCol="false" tIns="0" lIns="0" bIns="0" rIns="0">
            <a:spAutoFit/>
          </a:bodyPr>
          <a:lstStyle/>
          <a:p>
            <a:pPr algn="l">
              <a:lnSpc>
                <a:spcPts val="2800"/>
              </a:lnSpc>
            </a:pPr>
            <a:r>
              <a:rPr lang="en-US" sz="2000">
                <a:solidFill>
                  <a:srgbClr val="333333"/>
                </a:solidFill>
                <a:latin typeface="Poppins"/>
                <a:ea typeface="Poppins"/>
                <a:cs typeface="Poppins"/>
                <a:sym typeface="Poppins"/>
              </a:rPr>
              <a:t>The Topol Review (2019) estimated that failu</a:t>
            </a:r>
            <a:r>
              <a:rPr lang="en-US" sz="2000">
                <a:solidFill>
                  <a:srgbClr val="333333"/>
                </a:solidFill>
                <a:latin typeface="Poppins"/>
                <a:ea typeface="Poppins"/>
                <a:cs typeface="Poppins"/>
                <a:sym typeface="Poppins"/>
              </a:rPr>
              <a:t>re to upskill the NHS workforce for digital healthcare would cost the NHS £billions in lost productivity and delayed digital transformation.This figure is far greater than the investment required to build the digital learning infrastructure.</a:t>
            </a:r>
          </a:p>
          <a:p>
            <a:pPr algn="l">
              <a:lnSpc>
                <a:spcPts val="2800"/>
              </a:lnSpc>
            </a:pPr>
          </a:p>
          <a:p>
            <a:pPr algn="l">
              <a:lnSpc>
                <a:spcPts val="2800"/>
              </a:lnSpc>
            </a:pPr>
            <a:r>
              <a:rPr lang="en-US" sz="2000">
                <a:solidFill>
                  <a:srgbClr val="333333"/>
                </a:solidFill>
                <a:latin typeface="Poppins"/>
                <a:ea typeface="Poppins"/>
                <a:cs typeface="Poppins"/>
                <a:sym typeface="Poppins"/>
              </a:rPr>
              <a:t>Countries with unified national healthcare LMS platforms (Denmark, Estonia) have achieved 25–35% greater training efficiency and better staff digital confidence scores (OECD, 2022).</a:t>
            </a:r>
          </a:p>
          <a:p>
            <a:pPr algn="l">
              <a:lnSpc>
                <a:spcPts val="2800"/>
              </a:lnSpc>
              <a:spcBef>
                <a:spcPct val="0"/>
              </a:spcBef>
            </a:pPr>
          </a:p>
        </p:txBody>
      </p:sp>
      <p:sp>
        <p:nvSpPr>
          <p:cNvPr name="TextBox 29" id="29"/>
          <p:cNvSpPr txBox="true"/>
          <p:nvPr/>
        </p:nvSpPr>
        <p:spPr>
          <a:xfrm rot="0">
            <a:off x="4201755" y="8429625"/>
            <a:ext cx="3907676" cy="495300"/>
          </a:xfrm>
          <a:prstGeom prst="rect">
            <a:avLst/>
          </a:prstGeom>
        </p:spPr>
        <p:txBody>
          <a:bodyPr anchor="t" rtlCol="false" tIns="0" lIns="0" bIns="0" rIns="0">
            <a:spAutoFit/>
          </a:bodyPr>
          <a:lstStyle/>
          <a:p>
            <a:pPr algn="l">
              <a:lnSpc>
                <a:spcPts val="1919"/>
              </a:lnSpc>
            </a:pPr>
            <a:r>
              <a:rPr lang="en-US" sz="1599">
                <a:solidFill>
                  <a:srgbClr val="333333"/>
                </a:solidFill>
                <a:latin typeface="Poppins"/>
                <a:ea typeface="Poppins"/>
                <a:cs typeface="Poppins"/>
                <a:sym typeface="Poppins"/>
              </a:rPr>
              <a:t>That shows tru</a:t>
            </a:r>
            <a:r>
              <a:rPr lang="en-US" sz="1599">
                <a:solidFill>
                  <a:srgbClr val="333333"/>
                </a:solidFill>
                <a:latin typeface="Poppins"/>
                <a:ea typeface="Poppins"/>
                <a:cs typeface="Poppins"/>
                <a:sym typeface="Poppins"/>
              </a:rPr>
              <a:t>st/ICS-level real-time T&amp;D complia</a:t>
            </a:r>
            <a:r>
              <a:rPr lang="en-US" sz="1599">
                <a:solidFill>
                  <a:srgbClr val="333333"/>
                </a:solidFill>
                <a:latin typeface="Poppins"/>
                <a:ea typeface="Poppins"/>
                <a:cs typeface="Poppins"/>
                <a:sym typeface="Poppins"/>
              </a:rPr>
              <a:t>nce and quality data</a:t>
            </a:r>
          </a:p>
        </p:txBody>
      </p:sp>
      <p:sp>
        <p:nvSpPr>
          <p:cNvPr name="TextBox 30" id="30"/>
          <p:cNvSpPr txBox="true"/>
          <p:nvPr/>
        </p:nvSpPr>
        <p:spPr>
          <a:xfrm rot="0">
            <a:off x="4201755" y="7079465"/>
            <a:ext cx="3907676" cy="495300"/>
          </a:xfrm>
          <a:prstGeom prst="rect">
            <a:avLst/>
          </a:prstGeom>
        </p:spPr>
        <p:txBody>
          <a:bodyPr anchor="t" rtlCol="false" tIns="0" lIns="0" bIns="0" rIns="0">
            <a:spAutoFit/>
          </a:bodyPr>
          <a:lstStyle/>
          <a:p>
            <a:pPr algn="l">
              <a:lnSpc>
                <a:spcPts val="1919"/>
              </a:lnSpc>
            </a:pPr>
            <a:r>
              <a:rPr lang="en-US" sz="1599">
                <a:solidFill>
                  <a:srgbClr val="333333"/>
                </a:solidFill>
                <a:latin typeface="Poppins"/>
                <a:ea typeface="Poppins"/>
                <a:cs typeface="Poppins"/>
                <a:sym typeface="Poppins"/>
              </a:rPr>
              <a:t>P</a:t>
            </a:r>
            <a:r>
              <a:rPr lang="en-US" sz="1599">
                <a:solidFill>
                  <a:srgbClr val="333333"/>
                </a:solidFill>
                <a:latin typeface="Poppins"/>
                <a:ea typeface="Poppins"/>
                <a:cs typeface="Poppins"/>
                <a:sym typeface="Poppins"/>
              </a:rPr>
              <a:t>ortable, verifiable digit</a:t>
            </a:r>
            <a:r>
              <a:rPr lang="en-US" sz="1599">
                <a:solidFill>
                  <a:srgbClr val="333333"/>
                </a:solidFill>
                <a:latin typeface="Poppins"/>
                <a:ea typeface="Poppins"/>
                <a:cs typeface="Poppins"/>
                <a:sym typeface="Poppins"/>
              </a:rPr>
              <a:t>al record of all training</a:t>
            </a:r>
          </a:p>
        </p:txBody>
      </p:sp>
      <p:sp>
        <p:nvSpPr>
          <p:cNvPr name="TextBox 31" id="31"/>
          <p:cNvSpPr txBox="true"/>
          <p:nvPr/>
        </p:nvSpPr>
        <p:spPr>
          <a:xfrm rot="0">
            <a:off x="4258905" y="5643581"/>
            <a:ext cx="3907676" cy="733425"/>
          </a:xfrm>
          <a:prstGeom prst="rect">
            <a:avLst/>
          </a:prstGeom>
        </p:spPr>
        <p:txBody>
          <a:bodyPr anchor="t" rtlCol="false" tIns="0" lIns="0" bIns="0" rIns="0">
            <a:spAutoFit/>
          </a:bodyPr>
          <a:lstStyle/>
          <a:p>
            <a:pPr algn="l">
              <a:lnSpc>
                <a:spcPts val="1919"/>
              </a:lnSpc>
            </a:pPr>
            <a:r>
              <a:rPr lang="en-US" sz="1599">
                <a:solidFill>
                  <a:srgbClr val="333333"/>
                </a:solidFill>
                <a:latin typeface="Poppins"/>
                <a:ea typeface="Poppins"/>
                <a:cs typeface="Poppins"/>
                <a:sym typeface="Poppins"/>
              </a:rPr>
              <a:t>Ma</a:t>
            </a:r>
            <a:r>
              <a:rPr lang="en-US" sz="1599">
                <a:solidFill>
                  <a:srgbClr val="333333"/>
                </a:solidFill>
                <a:latin typeface="Poppins"/>
                <a:ea typeface="Poppins"/>
                <a:cs typeface="Poppins"/>
                <a:sym typeface="Poppins"/>
              </a:rPr>
              <a:t>chine learning recomm</a:t>
            </a:r>
            <a:r>
              <a:rPr lang="en-US" sz="1599">
                <a:solidFill>
                  <a:srgbClr val="333333"/>
                </a:solidFill>
                <a:latin typeface="Poppins"/>
                <a:ea typeface="Poppins"/>
                <a:cs typeface="Poppins"/>
                <a:sym typeface="Poppins"/>
              </a:rPr>
              <a:t>ends training based on role, skills gap, career goals</a:t>
            </a:r>
          </a:p>
        </p:txBody>
      </p:sp>
      <p:sp>
        <p:nvSpPr>
          <p:cNvPr name="TextBox 32" id="32"/>
          <p:cNvSpPr txBox="true"/>
          <p:nvPr/>
        </p:nvSpPr>
        <p:spPr>
          <a:xfrm rot="0">
            <a:off x="4201755" y="4379146"/>
            <a:ext cx="4180351" cy="495300"/>
          </a:xfrm>
          <a:prstGeom prst="rect">
            <a:avLst/>
          </a:prstGeom>
        </p:spPr>
        <p:txBody>
          <a:bodyPr anchor="t" rtlCol="false" tIns="0" lIns="0" bIns="0" rIns="0">
            <a:spAutoFit/>
          </a:bodyPr>
          <a:lstStyle/>
          <a:p>
            <a:pPr algn="l">
              <a:lnSpc>
                <a:spcPts val="1919"/>
              </a:lnSpc>
            </a:pPr>
            <a:r>
              <a:rPr lang="en-US" sz="1599">
                <a:solidFill>
                  <a:srgbClr val="333333"/>
                </a:solidFill>
                <a:latin typeface="Poppins"/>
                <a:ea typeface="Poppins"/>
                <a:cs typeface="Poppins"/>
                <a:sym typeface="Poppins"/>
              </a:rPr>
              <a:t>Sin</a:t>
            </a:r>
            <a:r>
              <a:rPr lang="en-US" sz="1599">
                <a:solidFill>
                  <a:srgbClr val="333333"/>
                </a:solidFill>
                <a:latin typeface="Poppins"/>
                <a:ea typeface="Poppins"/>
                <a:cs typeface="Poppins"/>
                <a:sym typeface="Poppins"/>
              </a:rPr>
              <a:t>gle plat</a:t>
            </a:r>
            <a:r>
              <a:rPr lang="en-US" sz="1599">
                <a:solidFill>
                  <a:srgbClr val="333333"/>
                </a:solidFill>
                <a:latin typeface="Poppins"/>
                <a:ea typeface="Poppins"/>
                <a:cs typeface="Poppins"/>
                <a:sym typeface="Poppins"/>
              </a:rPr>
              <a:t>form replacing all trust eLearning, Just like NHS app</a:t>
            </a:r>
          </a:p>
        </p:txBody>
      </p:sp>
      <p:sp>
        <p:nvSpPr>
          <p:cNvPr name="TextBox 33" id="33"/>
          <p:cNvSpPr txBox="true"/>
          <p:nvPr/>
        </p:nvSpPr>
        <p:spPr>
          <a:xfrm rot="0">
            <a:off x="13981352" y="-76200"/>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RANJITKUMAR JIVABHAI KESHVALA</a:t>
            </a:r>
          </a:p>
          <a:p>
            <a:pPr algn="ctr">
              <a:lnSpc>
                <a:spcPts val="2701"/>
              </a:lnSpc>
              <a:spcBef>
                <a:spcPct val="0"/>
              </a:spcBef>
            </a:pPr>
            <a:r>
              <a:rPr lang="en-US" sz="1800">
                <a:solidFill>
                  <a:srgbClr val="000000"/>
                </a:solidFill>
                <a:latin typeface="Poppins"/>
                <a:ea typeface="Poppins"/>
                <a:cs typeface="Poppins"/>
                <a:sym typeface="Poppins"/>
              </a:rPr>
              <a:t> Student ID: 2532564</a:t>
            </a: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9FBFF"/>
        </a:solidFill>
      </p:bgPr>
    </p:bg>
    <p:spTree>
      <p:nvGrpSpPr>
        <p:cNvPr id="1" name=""/>
        <p:cNvGrpSpPr/>
        <p:nvPr/>
      </p:nvGrpSpPr>
      <p:grpSpPr>
        <a:xfrm>
          <a:off x="0" y="0"/>
          <a:ext cx="0" cy="0"/>
          <a:chOff x="0" y="0"/>
          <a:chExt cx="0" cy="0"/>
        </a:xfrm>
      </p:grpSpPr>
      <p:sp>
        <p:nvSpPr>
          <p:cNvPr name="Freeform 2" id="2"/>
          <p:cNvSpPr/>
          <p:nvPr/>
        </p:nvSpPr>
        <p:spPr>
          <a:xfrm flipH="false" flipV="false" rot="0">
            <a:off x="6829613" y="4788854"/>
            <a:ext cx="10778002" cy="1050673"/>
          </a:xfrm>
          <a:custGeom>
            <a:avLst/>
            <a:gdLst/>
            <a:ahLst/>
            <a:cxnLst/>
            <a:rect r="r" b="b" t="t" l="l"/>
            <a:pathLst>
              <a:path h="1050673" w="10778002">
                <a:moveTo>
                  <a:pt x="0" y="0"/>
                </a:moveTo>
                <a:lnTo>
                  <a:pt x="10778002" y="0"/>
                </a:lnTo>
                <a:lnTo>
                  <a:pt x="10778002" y="1050672"/>
                </a:lnTo>
                <a:lnTo>
                  <a:pt x="0" y="1050672"/>
                </a:lnTo>
                <a:lnTo>
                  <a:pt x="0" y="0"/>
                </a:lnTo>
                <a:close/>
              </a:path>
            </a:pathLst>
          </a:custGeom>
          <a:blipFill>
            <a:blip r:embed="rId2">
              <a:extLst>
                <a:ext uri="{96DAC541-7B7A-43D3-8B79-37D633B846F1}">
                  <asvg:svgBlip xmlns:asvg="http://schemas.microsoft.com/office/drawing/2016/SVG/main" r:embed="rId3"/>
                </a:ext>
              </a:extLst>
            </a:blip>
            <a:stretch>
              <a:fillRect l="0" t="0" r="-67628" b="0"/>
            </a:stretch>
          </a:blipFill>
        </p:spPr>
      </p:sp>
      <p:grpSp>
        <p:nvGrpSpPr>
          <p:cNvPr name="Group 3" id="3"/>
          <p:cNvGrpSpPr/>
          <p:nvPr/>
        </p:nvGrpSpPr>
        <p:grpSpPr>
          <a:xfrm rot="0">
            <a:off x="8156911" y="4381200"/>
            <a:ext cx="913404" cy="908394"/>
            <a:chOff x="0" y="0"/>
            <a:chExt cx="812800" cy="808341"/>
          </a:xfrm>
        </p:grpSpPr>
        <p:sp>
          <p:nvSpPr>
            <p:cNvPr name="Freeform 4" id="4"/>
            <p:cNvSpPr/>
            <p:nvPr/>
          </p:nvSpPr>
          <p:spPr>
            <a:xfrm flipH="false" flipV="false" rot="0">
              <a:off x="0" y="0"/>
              <a:ext cx="812800" cy="808341"/>
            </a:xfrm>
            <a:custGeom>
              <a:avLst/>
              <a:gdLst/>
              <a:ahLst/>
              <a:cxnLst/>
              <a:rect r="r" b="b" t="t" l="l"/>
              <a:pathLst>
                <a:path h="808341" w="812800">
                  <a:moveTo>
                    <a:pt x="406400" y="0"/>
                  </a:moveTo>
                  <a:cubicBezTo>
                    <a:pt x="181951" y="0"/>
                    <a:pt x="0" y="180953"/>
                    <a:pt x="0" y="404171"/>
                  </a:cubicBezTo>
                  <a:cubicBezTo>
                    <a:pt x="0" y="627388"/>
                    <a:pt x="181951" y="808341"/>
                    <a:pt x="406400" y="808341"/>
                  </a:cubicBezTo>
                  <a:cubicBezTo>
                    <a:pt x="630849" y="808341"/>
                    <a:pt x="812800" y="627388"/>
                    <a:pt x="812800" y="404171"/>
                  </a:cubicBezTo>
                  <a:cubicBezTo>
                    <a:pt x="812800" y="180953"/>
                    <a:pt x="630849" y="0"/>
                    <a:pt x="406400" y="0"/>
                  </a:cubicBezTo>
                  <a:close/>
                </a:path>
              </a:pathLst>
            </a:custGeom>
            <a:solidFill>
              <a:srgbClr val="9366E4"/>
            </a:solidFill>
            <a:ln cap="sq">
              <a:noFill/>
              <a:prstDash val="solid"/>
              <a:miter/>
            </a:ln>
          </p:spPr>
        </p:sp>
        <p:sp>
          <p:nvSpPr>
            <p:cNvPr name="TextBox 5" id="5"/>
            <p:cNvSpPr txBox="true"/>
            <p:nvPr/>
          </p:nvSpPr>
          <p:spPr>
            <a:xfrm>
              <a:off x="76200" y="47207"/>
              <a:ext cx="660400" cy="685352"/>
            </a:xfrm>
            <a:prstGeom prst="rect">
              <a:avLst/>
            </a:prstGeom>
          </p:spPr>
          <p:txBody>
            <a:bodyPr anchor="ctr" rtlCol="false" tIns="65468" lIns="65468" bIns="65468" rIns="65468"/>
            <a:lstStyle/>
            <a:p>
              <a:pPr algn="ctr">
                <a:lnSpc>
                  <a:spcPts val="1960"/>
                </a:lnSpc>
              </a:pPr>
            </a:p>
          </p:txBody>
        </p:sp>
      </p:grpSp>
      <p:grpSp>
        <p:nvGrpSpPr>
          <p:cNvPr name="Group 6" id="6"/>
          <p:cNvGrpSpPr/>
          <p:nvPr/>
        </p:nvGrpSpPr>
        <p:grpSpPr>
          <a:xfrm rot="0">
            <a:off x="9865185" y="5331762"/>
            <a:ext cx="913404" cy="908394"/>
            <a:chOff x="0" y="0"/>
            <a:chExt cx="812800" cy="808341"/>
          </a:xfrm>
        </p:grpSpPr>
        <p:sp>
          <p:nvSpPr>
            <p:cNvPr name="Freeform 7" id="7"/>
            <p:cNvSpPr/>
            <p:nvPr/>
          </p:nvSpPr>
          <p:spPr>
            <a:xfrm flipH="false" flipV="false" rot="0">
              <a:off x="0" y="0"/>
              <a:ext cx="812800" cy="808341"/>
            </a:xfrm>
            <a:custGeom>
              <a:avLst/>
              <a:gdLst/>
              <a:ahLst/>
              <a:cxnLst/>
              <a:rect r="r" b="b" t="t" l="l"/>
              <a:pathLst>
                <a:path h="808341" w="812800">
                  <a:moveTo>
                    <a:pt x="406400" y="0"/>
                  </a:moveTo>
                  <a:cubicBezTo>
                    <a:pt x="181951" y="0"/>
                    <a:pt x="0" y="180953"/>
                    <a:pt x="0" y="404171"/>
                  </a:cubicBezTo>
                  <a:cubicBezTo>
                    <a:pt x="0" y="627388"/>
                    <a:pt x="181951" y="808341"/>
                    <a:pt x="406400" y="808341"/>
                  </a:cubicBezTo>
                  <a:cubicBezTo>
                    <a:pt x="630849" y="808341"/>
                    <a:pt x="812800" y="627388"/>
                    <a:pt x="812800" y="404171"/>
                  </a:cubicBezTo>
                  <a:cubicBezTo>
                    <a:pt x="812800" y="180953"/>
                    <a:pt x="630849" y="0"/>
                    <a:pt x="406400" y="0"/>
                  </a:cubicBezTo>
                  <a:close/>
                </a:path>
              </a:pathLst>
            </a:custGeom>
            <a:solidFill>
              <a:srgbClr val="BF66E4"/>
            </a:solidFill>
            <a:ln cap="sq">
              <a:noFill/>
              <a:prstDash val="solid"/>
              <a:miter/>
            </a:ln>
          </p:spPr>
        </p:sp>
        <p:sp>
          <p:nvSpPr>
            <p:cNvPr name="TextBox 8" id="8"/>
            <p:cNvSpPr txBox="true"/>
            <p:nvPr/>
          </p:nvSpPr>
          <p:spPr>
            <a:xfrm>
              <a:off x="76200" y="47207"/>
              <a:ext cx="660400" cy="685352"/>
            </a:xfrm>
            <a:prstGeom prst="rect">
              <a:avLst/>
            </a:prstGeom>
          </p:spPr>
          <p:txBody>
            <a:bodyPr anchor="ctr" rtlCol="false" tIns="65468" lIns="65468" bIns="65468" rIns="65468"/>
            <a:lstStyle/>
            <a:p>
              <a:pPr algn="ctr">
                <a:lnSpc>
                  <a:spcPts val="1960"/>
                </a:lnSpc>
              </a:pPr>
            </a:p>
          </p:txBody>
        </p:sp>
      </p:grpSp>
      <p:grpSp>
        <p:nvGrpSpPr>
          <p:cNvPr name="Group 9" id="9"/>
          <p:cNvGrpSpPr/>
          <p:nvPr/>
        </p:nvGrpSpPr>
        <p:grpSpPr>
          <a:xfrm rot="0">
            <a:off x="13605794" y="5385329"/>
            <a:ext cx="913404" cy="908394"/>
            <a:chOff x="0" y="0"/>
            <a:chExt cx="812800" cy="808341"/>
          </a:xfrm>
        </p:grpSpPr>
        <p:sp>
          <p:nvSpPr>
            <p:cNvPr name="Freeform 10" id="10"/>
            <p:cNvSpPr/>
            <p:nvPr/>
          </p:nvSpPr>
          <p:spPr>
            <a:xfrm flipH="false" flipV="false" rot="0">
              <a:off x="0" y="0"/>
              <a:ext cx="812800" cy="808341"/>
            </a:xfrm>
            <a:custGeom>
              <a:avLst/>
              <a:gdLst/>
              <a:ahLst/>
              <a:cxnLst/>
              <a:rect r="r" b="b" t="t" l="l"/>
              <a:pathLst>
                <a:path h="808341" w="812800">
                  <a:moveTo>
                    <a:pt x="406400" y="0"/>
                  </a:moveTo>
                  <a:cubicBezTo>
                    <a:pt x="181951" y="0"/>
                    <a:pt x="0" y="180953"/>
                    <a:pt x="0" y="404171"/>
                  </a:cubicBezTo>
                  <a:cubicBezTo>
                    <a:pt x="0" y="627388"/>
                    <a:pt x="181951" y="808341"/>
                    <a:pt x="406400" y="808341"/>
                  </a:cubicBezTo>
                  <a:cubicBezTo>
                    <a:pt x="630849" y="808341"/>
                    <a:pt x="812800" y="627388"/>
                    <a:pt x="812800" y="404171"/>
                  </a:cubicBezTo>
                  <a:cubicBezTo>
                    <a:pt x="812800" y="180953"/>
                    <a:pt x="630849" y="0"/>
                    <a:pt x="406400" y="0"/>
                  </a:cubicBezTo>
                  <a:close/>
                </a:path>
              </a:pathLst>
            </a:custGeom>
            <a:solidFill>
              <a:srgbClr val="E46671"/>
            </a:solidFill>
            <a:ln cap="sq">
              <a:noFill/>
              <a:prstDash val="solid"/>
              <a:miter/>
            </a:ln>
          </p:spPr>
        </p:sp>
        <p:sp>
          <p:nvSpPr>
            <p:cNvPr name="TextBox 11" id="11"/>
            <p:cNvSpPr txBox="true"/>
            <p:nvPr/>
          </p:nvSpPr>
          <p:spPr>
            <a:xfrm>
              <a:off x="76200" y="47207"/>
              <a:ext cx="660400" cy="685352"/>
            </a:xfrm>
            <a:prstGeom prst="rect">
              <a:avLst/>
            </a:prstGeom>
          </p:spPr>
          <p:txBody>
            <a:bodyPr anchor="ctr" rtlCol="false" tIns="65468" lIns="65468" bIns="65468" rIns="65468"/>
            <a:lstStyle/>
            <a:p>
              <a:pPr algn="ctr">
                <a:lnSpc>
                  <a:spcPts val="1960"/>
                </a:lnSpc>
              </a:pPr>
            </a:p>
          </p:txBody>
        </p:sp>
      </p:grpSp>
      <p:grpSp>
        <p:nvGrpSpPr>
          <p:cNvPr name="Group 12" id="12"/>
          <p:cNvGrpSpPr/>
          <p:nvPr/>
        </p:nvGrpSpPr>
        <p:grpSpPr>
          <a:xfrm rot="0">
            <a:off x="11761912" y="4392694"/>
            <a:ext cx="913404" cy="908394"/>
            <a:chOff x="0" y="0"/>
            <a:chExt cx="812800" cy="808341"/>
          </a:xfrm>
        </p:grpSpPr>
        <p:sp>
          <p:nvSpPr>
            <p:cNvPr name="Freeform 13" id="13"/>
            <p:cNvSpPr/>
            <p:nvPr/>
          </p:nvSpPr>
          <p:spPr>
            <a:xfrm flipH="false" flipV="false" rot="0">
              <a:off x="0" y="0"/>
              <a:ext cx="812800" cy="808341"/>
            </a:xfrm>
            <a:custGeom>
              <a:avLst/>
              <a:gdLst/>
              <a:ahLst/>
              <a:cxnLst/>
              <a:rect r="r" b="b" t="t" l="l"/>
              <a:pathLst>
                <a:path h="808341" w="812800">
                  <a:moveTo>
                    <a:pt x="406400" y="0"/>
                  </a:moveTo>
                  <a:cubicBezTo>
                    <a:pt x="181951" y="0"/>
                    <a:pt x="0" y="180953"/>
                    <a:pt x="0" y="404171"/>
                  </a:cubicBezTo>
                  <a:cubicBezTo>
                    <a:pt x="0" y="627388"/>
                    <a:pt x="181951" y="808341"/>
                    <a:pt x="406400" y="808341"/>
                  </a:cubicBezTo>
                  <a:cubicBezTo>
                    <a:pt x="630849" y="808341"/>
                    <a:pt x="812800" y="627388"/>
                    <a:pt x="812800" y="404171"/>
                  </a:cubicBezTo>
                  <a:cubicBezTo>
                    <a:pt x="812800" y="180953"/>
                    <a:pt x="630849" y="0"/>
                    <a:pt x="406400" y="0"/>
                  </a:cubicBezTo>
                  <a:close/>
                </a:path>
              </a:pathLst>
            </a:custGeom>
            <a:solidFill>
              <a:srgbClr val="E466B5"/>
            </a:solidFill>
            <a:ln cap="sq">
              <a:noFill/>
              <a:prstDash val="solid"/>
              <a:miter/>
            </a:ln>
          </p:spPr>
        </p:sp>
        <p:sp>
          <p:nvSpPr>
            <p:cNvPr name="TextBox 14" id="14"/>
            <p:cNvSpPr txBox="true"/>
            <p:nvPr/>
          </p:nvSpPr>
          <p:spPr>
            <a:xfrm>
              <a:off x="76200" y="47207"/>
              <a:ext cx="660400" cy="685352"/>
            </a:xfrm>
            <a:prstGeom prst="rect">
              <a:avLst/>
            </a:prstGeom>
          </p:spPr>
          <p:txBody>
            <a:bodyPr anchor="ctr" rtlCol="false" tIns="65468" lIns="65468" bIns="65468" rIns="65468"/>
            <a:lstStyle/>
            <a:p>
              <a:pPr algn="ctr">
                <a:lnSpc>
                  <a:spcPts val="1960"/>
                </a:lnSpc>
              </a:pPr>
            </a:p>
          </p:txBody>
        </p:sp>
      </p:grpSp>
      <p:grpSp>
        <p:nvGrpSpPr>
          <p:cNvPr name="Group 15" id="15"/>
          <p:cNvGrpSpPr/>
          <p:nvPr/>
        </p:nvGrpSpPr>
        <p:grpSpPr>
          <a:xfrm rot="0">
            <a:off x="8482142" y="5619871"/>
            <a:ext cx="262941" cy="262941"/>
            <a:chOff x="0" y="0"/>
            <a:chExt cx="812800" cy="812800"/>
          </a:xfrm>
        </p:grpSpPr>
        <p:sp>
          <p:nvSpPr>
            <p:cNvPr name="Freeform 16" id="1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66E4"/>
            </a:solidFill>
            <a:ln cap="sq">
              <a:noFill/>
              <a:prstDash val="solid"/>
              <a:miter/>
            </a:ln>
          </p:spPr>
        </p:sp>
        <p:sp>
          <p:nvSpPr>
            <p:cNvPr name="TextBox 17" id="17"/>
            <p:cNvSpPr txBox="true"/>
            <p:nvPr/>
          </p:nvSpPr>
          <p:spPr>
            <a:xfrm>
              <a:off x="76200" y="47625"/>
              <a:ext cx="660400" cy="688975"/>
            </a:xfrm>
            <a:prstGeom prst="rect">
              <a:avLst/>
            </a:prstGeom>
          </p:spPr>
          <p:txBody>
            <a:bodyPr anchor="ctr" rtlCol="false" tIns="50800" lIns="50800" bIns="50800" rIns="50800"/>
            <a:lstStyle/>
            <a:p>
              <a:pPr algn="ctr">
                <a:lnSpc>
                  <a:spcPts val="1960"/>
                </a:lnSpc>
              </a:pPr>
            </a:p>
          </p:txBody>
        </p:sp>
      </p:grpSp>
      <p:grpSp>
        <p:nvGrpSpPr>
          <p:cNvPr name="Group 18" id="18"/>
          <p:cNvGrpSpPr/>
          <p:nvPr/>
        </p:nvGrpSpPr>
        <p:grpSpPr>
          <a:xfrm rot="0">
            <a:off x="10190417" y="4680110"/>
            <a:ext cx="262941" cy="262941"/>
            <a:chOff x="0" y="0"/>
            <a:chExt cx="812800" cy="812800"/>
          </a:xfrm>
        </p:grpSpPr>
        <p:sp>
          <p:nvSpPr>
            <p:cNvPr name="Freeform 19" id="1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F66E4"/>
            </a:solidFill>
            <a:ln cap="sq">
              <a:noFill/>
              <a:prstDash val="solid"/>
              <a:miter/>
            </a:ln>
          </p:spPr>
        </p:sp>
        <p:sp>
          <p:nvSpPr>
            <p:cNvPr name="TextBox 20" id="20"/>
            <p:cNvSpPr txBox="true"/>
            <p:nvPr/>
          </p:nvSpPr>
          <p:spPr>
            <a:xfrm>
              <a:off x="76200" y="47625"/>
              <a:ext cx="660400" cy="688975"/>
            </a:xfrm>
            <a:prstGeom prst="rect">
              <a:avLst/>
            </a:prstGeom>
          </p:spPr>
          <p:txBody>
            <a:bodyPr anchor="ctr" rtlCol="false" tIns="50800" lIns="50800" bIns="50800" rIns="50800"/>
            <a:lstStyle/>
            <a:p>
              <a:pPr algn="ctr">
                <a:lnSpc>
                  <a:spcPts val="1960"/>
                </a:lnSpc>
              </a:pPr>
            </a:p>
          </p:txBody>
        </p:sp>
      </p:grpSp>
      <p:grpSp>
        <p:nvGrpSpPr>
          <p:cNvPr name="Group 21" id="21"/>
          <p:cNvGrpSpPr/>
          <p:nvPr/>
        </p:nvGrpSpPr>
        <p:grpSpPr>
          <a:xfrm rot="0">
            <a:off x="13931025" y="4715420"/>
            <a:ext cx="262941" cy="262941"/>
            <a:chOff x="0" y="0"/>
            <a:chExt cx="812800" cy="812800"/>
          </a:xfrm>
        </p:grpSpPr>
        <p:sp>
          <p:nvSpPr>
            <p:cNvPr name="Freeform 22" id="2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46671"/>
            </a:solidFill>
            <a:ln cap="sq">
              <a:noFill/>
              <a:prstDash val="solid"/>
              <a:miter/>
            </a:ln>
          </p:spPr>
        </p:sp>
        <p:sp>
          <p:nvSpPr>
            <p:cNvPr name="TextBox 23" id="23"/>
            <p:cNvSpPr txBox="true"/>
            <p:nvPr/>
          </p:nvSpPr>
          <p:spPr>
            <a:xfrm>
              <a:off x="76200" y="47625"/>
              <a:ext cx="660400" cy="688975"/>
            </a:xfrm>
            <a:prstGeom prst="rect">
              <a:avLst/>
            </a:prstGeom>
          </p:spPr>
          <p:txBody>
            <a:bodyPr anchor="ctr" rtlCol="false" tIns="50800" lIns="50800" bIns="50800" rIns="50800"/>
            <a:lstStyle/>
            <a:p>
              <a:pPr algn="ctr">
                <a:lnSpc>
                  <a:spcPts val="1960"/>
                </a:lnSpc>
              </a:pPr>
            </a:p>
          </p:txBody>
        </p:sp>
      </p:grpSp>
      <p:grpSp>
        <p:nvGrpSpPr>
          <p:cNvPr name="Group 24" id="24"/>
          <p:cNvGrpSpPr/>
          <p:nvPr/>
        </p:nvGrpSpPr>
        <p:grpSpPr>
          <a:xfrm rot="0">
            <a:off x="12135056" y="5654488"/>
            <a:ext cx="262941" cy="262941"/>
            <a:chOff x="0" y="0"/>
            <a:chExt cx="812800" cy="812800"/>
          </a:xfrm>
        </p:grpSpPr>
        <p:sp>
          <p:nvSpPr>
            <p:cNvPr name="Freeform 25" id="2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466B5"/>
            </a:solidFill>
            <a:ln cap="sq">
              <a:noFill/>
              <a:prstDash val="solid"/>
              <a:miter/>
            </a:ln>
          </p:spPr>
        </p:sp>
        <p:sp>
          <p:nvSpPr>
            <p:cNvPr name="TextBox 26" id="26"/>
            <p:cNvSpPr txBox="true"/>
            <p:nvPr/>
          </p:nvSpPr>
          <p:spPr>
            <a:xfrm>
              <a:off x="76200" y="47625"/>
              <a:ext cx="660400" cy="688975"/>
            </a:xfrm>
            <a:prstGeom prst="rect">
              <a:avLst/>
            </a:prstGeom>
          </p:spPr>
          <p:txBody>
            <a:bodyPr anchor="ctr" rtlCol="false" tIns="50800" lIns="50800" bIns="50800" rIns="50800"/>
            <a:lstStyle/>
            <a:p>
              <a:pPr algn="ctr">
                <a:lnSpc>
                  <a:spcPts val="1960"/>
                </a:lnSpc>
              </a:pPr>
            </a:p>
          </p:txBody>
        </p:sp>
      </p:grpSp>
      <p:grpSp>
        <p:nvGrpSpPr>
          <p:cNvPr name="Group 27" id="27"/>
          <p:cNvGrpSpPr/>
          <p:nvPr/>
        </p:nvGrpSpPr>
        <p:grpSpPr>
          <a:xfrm rot="0">
            <a:off x="15496030" y="4392694"/>
            <a:ext cx="913404" cy="908394"/>
            <a:chOff x="0" y="0"/>
            <a:chExt cx="812800" cy="808341"/>
          </a:xfrm>
        </p:grpSpPr>
        <p:sp>
          <p:nvSpPr>
            <p:cNvPr name="Freeform 28" id="28"/>
            <p:cNvSpPr/>
            <p:nvPr/>
          </p:nvSpPr>
          <p:spPr>
            <a:xfrm flipH="false" flipV="false" rot="0">
              <a:off x="0" y="0"/>
              <a:ext cx="812800" cy="808341"/>
            </a:xfrm>
            <a:custGeom>
              <a:avLst/>
              <a:gdLst/>
              <a:ahLst/>
              <a:cxnLst/>
              <a:rect r="r" b="b" t="t" l="l"/>
              <a:pathLst>
                <a:path h="808341" w="812800">
                  <a:moveTo>
                    <a:pt x="406400" y="0"/>
                  </a:moveTo>
                  <a:cubicBezTo>
                    <a:pt x="181951" y="0"/>
                    <a:pt x="0" y="180953"/>
                    <a:pt x="0" y="404171"/>
                  </a:cubicBezTo>
                  <a:cubicBezTo>
                    <a:pt x="0" y="627388"/>
                    <a:pt x="181951" y="808341"/>
                    <a:pt x="406400" y="808341"/>
                  </a:cubicBezTo>
                  <a:cubicBezTo>
                    <a:pt x="630849" y="808341"/>
                    <a:pt x="812800" y="627388"/>
                    <a:pt x="812800" y="404171"/>
                  </a:cubicBezTo>
                  <a:cubicBezTo>
                    <a:pt x="812800" y="180953"/>
                    <a:pt x="630849" y="0"/>
                    <a:pt x="406400" y="0"/>
                  </a:cubicBezTo>
                  <a:close/>
                </a:path>
              </a:pathLst>
            </a:custGeom>
            <a:solidFill>
              <a:srgbClr val="E48C66"/>
            </a:solidFill>
            <a:ln cap="sq">
              <a:noFill/>
              <a:prstDash val="solid"/>
              <a:miter/>
            </a:ln>
          </p:spPr>
        </p:sp>
        <p:sp>
          <p:nvSpPr>
            <p:cNvPr name="TextBox 29" id="29"/>
            <p:cNvSpPr txBox="true"/>
            <p:nvPr/>
          </p:nvSpPr>
          <p:spPr>
            <a:xfrm>
              <a:off x="76200" y="47207"/>
              <a:ext cx="660400" cy="685352"/>
            </a:xfrm>
            <a:prstGeom prst="rect">
              <a:avLst/>
            </a:prstGeom>
          </p:spPr>
          <p:txBody>
            <a:bodyPr anchor="ctr" rtlCol="false" tIns="65468" lIns="65468" bIns="65468" rIns="65468"/>
            <a:lstStyle/>
            <a:p>
              <a:pPr algn="ctr">
                <a:lnSpc>
                  <a:spcPts val="1960"/>
                </a:lnSpc>
              </a:pPr>
            </a:p>
          </p:txBody>
        </p:sp>
      </p:grpSp>
      <p:grpSp>
        <p:nvGrpSpPr>
          <p:cNvPr name="Group 30" id="30"/>
          <p:cNvGrpSpPr/>
          <p:nvPr/>
        </p:nvGrpSpPr>
        <p:grpSpPr>
          <a:xfrm rot="0">
            <a:off x="15821261" y="5631365"/>
            <a:ext cx="262941" cy="262941"/>
            <a:chOff x="0" y="0"/>
            <a:chExt cx="812800" cy="812800"/>
          </a:xfrm>
        </p:grpSpPr>
        <p:sp>
          <p:nvSpPr>
            <p:cNvPr name="Freeform 31" id="3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48C66"/>
            </a:solidFill>
            <a:ln cap="sq">
              <a:noFill/>
              <a:prstDash val="solid"/>
              <a:miter/>
            </a:ln>
          </p:spPr>
        </p:sp>
        <p:sp>
          <p:nvSpPr>
            <p:cNvPr name="TextBox 32" id="32"/>
            <p:cNvSpPr txBox="true"/>
            <p:nvPr/>
          </p:nvSpPr>
          <p:spPr>
            <a:xfrm>
              <a:off x="76200" y="47625"/>
              <a:ext cx="660400" cy="688975"/>
            </a:xfrm>
            <a:prstGeom prst="rect">
              <a:avLst/>
            </a:prstGeom>
          </p:spPr>
          <p:txBody>
            <a:bodyPr anchor="ctr" rtlCol="false" tIns="50800" lIns="50800" bIns="50800" rIns="50800"/>
            <a:lstStyle/>
            <a:p>
              <a:pPr algn="ctr">
                <a:lnSpc>
                  <a:spcPts val="1960"/>
                </a:lnSpc>
              </a:pPr>
            </a:p>
          </p:txBody>
        </p:sp>
      </p:grpSp>
      <p:grpSp>
        <p:nvGrpSpPr>
          <p:cNvPr name="Group 33" id="33"/>
          <p:cNvGrpSpPr/>
          <p:nvPr/>
        </p:nvGrpSpPr>
        <p:grpSpPr>
          <a:xfrm rot="0">
            <a:off x="6955929" y="6634456"/>
            <a:ext cx="2991134" cy="648737"/>
            <a:chOff x="0" y="0"/>
            <a:chExt cx="1873791" cy="406400"/>
          </a:xfrm>
        </p:grpSpPr>
        <p:sp>
          <p:nvSpPr>
            <p:cNvPr name="Freeform 34" id="34"/>
            <p:cNvSpPr/>
            <p:nvPr/>
          </p:nvSpPr>
          <p:spPr>
            <a:xfrm flipH="false" flipV="false" rot="0">
              <a:off x="0" y="0"/>
              <a:ext cx="1873791" cy="406400"/>
            </a:xfrm>
            <a:custGeom>
              <a:avLst/>
              <a:gdLst/>
              <a:ahLst/>
              <a:cxnLst/>
              <a:rect r="r" b="b" t="t" l="l"/>
              <a:pathLst>
                <a:path h="406400" w="1873791">
                  <a:moveTo>
                    <a:pt x="1670591" y="0"/>
                  </a:moveTo>
                  <a:cubicBezTo>
                    <a:pt x="1782815" y="0"/>
                    <a:pt x="1873791" y="90976"/>
                    <a:pt x="1873791" y="203200"/>
                  </a:cubicBezTo>
                  <a:cubicBezTo>
                    <a:pt x="1873791" y="315424"/>
                    <a:pt x="1782815" y="406400"/>
                    <a:pt x="1670591" y="406400"/>
                  </a:cubicBezTo>
                  <a:lnTo>
                    <a:pt x="203200" y="406400"/>
                  </a:lnTo>
                  <a:cubicBezTo>
                    <a:pt x="90976" y="406400"/>
                    <a:pt x="0" y="315424"/>
                    <a:pt x="0" y="203200"/>
                  </a:cubicBezTo>
                  <a:cubicBezTo>
                    <a:pt x="0" y="90976"/>
                    <a:pt x="90976" y="0"/>
                    <a:pt x="203200" y="0"/>
                  </a:cubicBezTo>
                  <a:close/>
                </a:path>
              </a:pathLst>
            </a:custGeom>
            <a:ln w="38100" cap="sq">
              <a:solidFill>
                <a:srgbClr val="9366E4"/>
              </a:solidFill>
              <a:prstDash val="solid"/>
              <a:miter/>
            </a:ln>
          </p:spPr>
        </p:sp>
        <p:sp>
          <p:nvSpPr>
            <p:cNvPr name="TextBox 35" id="35"/>
            <p:cNvSpPr txBox="true"/>
            <p:nvPr/>
          </p:nvSpPr>
          <p:spPr>
            <a:xfrm>
              <a:off x="0" y="-28575"/>
              <a:ext cx="1873791" cy="434975"/>
            </a:xfrm>
            <a:prstGeom prst="rect">
              <a:avLst/>
            </a:prstGeom>
          </p:spPr>
          <p:txBody>
            <a:bodyPr anchor="ctr" rtlCol="false" tIns="50800" lIns="50800" bIns="50800" rIns="50800"/>
            <a:lstStyle/>
            <a:p>
              <a:pPr algn="ctr">
                <a:lnSpc>
                  <a:spcPts val="1960"/>
                </a:lnSpc>
              </a:pPr>
            </a:p>
          </p:txBody>
        </p:sp>
      </p:grpSp>
      <p:grpSp>
        <p:nvGrpSpPr>
          <p:cNvPr name="Group 36" id="36"/>
          <p:cNvGrpSpPr/>
          <p:nvPr/>
        </p:nvGrpSpPr>
        <p:grpSpPr>
          <a:xfrm rot="0">
            <a:off x="8921644" y="2922838"/>
            <a:ext cx="2666900" cy="905912"/>
            <a:chOff x="0" y="0"/>
            <a:chExt cx="1670675" cy="567507"/>
          </a:xfrm>
        </p:grpSpPr>
        <p:sp>
          <p:nvSpPr>
            <p:cNvPr name="Freeform 37" id="37"/>
            <p:cNvSpPr/>
            <p:nvPr/>
          </p:nvSpPr>
          <p:spPr>
            <a:xfrm flipH="false" flipV="false" rot="0">
              <a:off x="0" y="0"/>
              <a:ext cx="1670675" cy="567507"/>
            </a:xfrm>
            <a:custGeom>
              <a:avLst/>
              <a:gdLst/>
              <a:ahLst/>
              <a:cxnLst/>
              <a:rect r="r" b="b" t="t" l="l"/>
              <a:pathLst>
                <a:path h="567507" w="1670675">
                  <a:moveTo>
                    <a:pt x="1467475" y="0"/>
                  </a:moveTo>
                  <a:cubicBezTo>
                    <a:pt x="1579700" y="0"/>
                    <a:pt x="1670675" y="127041"/>
                    <a:pt x="1670675" y="283753"/>
                  </a:cubicBezTo>
                  <a:cubicBezTo>
                    <a:pt x="1670675" y="440466"/>
                    <a:pt x="1579700" y="567507"/>
                    <a:pt x="1467475" y="567507"/>
                  </a:cubicBezTo>
                  <a:lnTo>
                    <a:pt x="203200" y="567507"/>
                  </a:lnTo>
                  <a:cubicBezTo>
                    <a:pt x="90976" y="567507"/>
                    <a:pt x="0" y="440466"/>
                    <a:pt x="0" y="283753"/>
                  </a:cubicBezTo>
                  <a:cubicBezTo>
                    <a:pt x="0" y="127041"/>
                    <a:pt x="90976" y="0"/>
                    <a:pt x="203200" y="0"/>
                  </a:cubicBezTo>
                  <a:close/>
                </a:path>
              </a:pathLst>
            </a:custGeom>
            <a:ln w="38100" cap="sq">
              <a:solidFill>
                <a:srgbClr val="BF66E4"/>
              </a:solidFill>
              <a:prstDash val="solid"/>
              <a:miter/>
            </a:ln>
          </p:spPr>
        </p:sp>
        <p:sp>
          <p:nvSpPr>
            <p:cNvPr name="TextBox 38" id="38"/>
            <p:cNvSpPr txBox="true"/>
            <p:nvPr/>
          </p:nvSpPr>
          <p:spPr>
            <a:xfrm>
              <a:off x="0" y="-28575"/>
              <a:ext cx="1670675" cy="596082"/>
            </a:xfrm>
            <a:prstGeom prst="rect">
              <a:avLst/>
            </a:prstGeom>
          </p:spPr>
          <p:txBody>
            <a:bodyPr anchor="ctr" rtlCol="false" tIns="50800" lIns="50800" bIns="50800" rIns="50800"/>
            <a:lstStyle/>
            <a:p>
              <a:pPr algn="ctr">
                <a:lnSpc>
                  <a:spcPts val="1960"/>
                </a:lnSpc>
              </a:pPr>
            </a:p>
          </p:txBody>
        </p:sp>
      </p:grpSp>
      <p:grpSp>
        <p:nvGrpSpPr>
          <p:cNvPr name="Group 39" id="39"/>
          <p:cNvGrpSpPr/>
          <p:nvPr/>
        </p:nvGrpSpPr>
        <p:grpSpPr>
          <a:xfrm rot="0">
            <a:off x="12485692" y="2730153"/>
            <a:ext cx="3153608" cy="1146222"/>
            <a:chOff x="0" y="0"/>
            <a:chExt cx="1975573" cy="718049"/>
          </a:xfrm>
        </p:grpSpPr>
        <p:sp>
          <p:nvSpPr>
            <p:cNvPr name="Freeform 40" id="40"/>
            <p:cNvSpPr/>
            <p:nvPr/>
          </p:nvSpPr>
          <p:spPr>
            <a:xfrm flipH="false" flipV="false" rot="0">
              <a:off x="0" y="0"/>
              <a:ext cx="1975573" cy="718049"/>
            </a:xfrm>
            <a:custGeom>
              <a:avLst/>
              <a:gdLst/>
              <a:ahLst/>
              <a:cxnLst/>
              <a:rect r="r" b="b" t="t" l="l"/>
              <a:pathLst>
                <a:path h="718049" w="1975573">
                  <a:moveTo>
                    <a:pt x="1772373" y="0"/>
                  </a:moveTo>
                  <a:cubicBezTo>
                    <a:pt x="1884597" y="0"/>
                    <a:pt x="1975573" y="160741"/>
                    <a:pt x="1975573" y="359024"/>
                  </a:cubicBezTo>
                  <a:cubicBezTo>
                    <a:pt x="1975573" y="557308"/>
                    <a:pt x="1884597" y="718049"/>
                    <a:pt x="1772373" y="718049"/>
                  </a:cubicBezTo>
                  <a:lnTo>
                    <a:pt x="203200" y="718049"/>
                  </a:lnTo>
                  <a:cubicBezTo>
                    <a:pt x="90976" y="718049"/>
                    <a:pt x="0" y="557308"/>
                    <a:pt x="0" y="359024"/>
                  </a:cubicBezTo>
                  <a:cubicBezTo>
                    <a:pt x="0" y="160741"/>
                    <a:pt x="90976" y="0"/>
                    <a:pt x="203200" y="0"/>
                  </a:cubicBezTo>
                  <a:close/>
                </a:path>
              </a:pathLst>
            </a:custGeom>
            <a:ln w="38100" cap="sq">
              <a:solidFill>
                <a:srgbClr val="E46671"/>
              </a:solidFill>
              <a:prstDash val="solid"/>
              <a:miter/>
            </a:ln>
          </p:spPr>
        </p:sp>
        <p:sp>
          <p:nvSpPr>
            <p:cNvPr name="TextBox 41" id="41"/>
            <p:cNvSpPr txBox="true"/>
            <p:nvPr/>
          </p:nvSpPr>
          <p:spPr>
            <a:xfrm>
              <a:off x="0" y="-28575"/>
              <a:ext cx="1975573" cy="746624"/>
            </a:xfrm>
            <a:prstGeom prst="rect">
              <a:avLst/>
            </a:prstGeom>
          </p:spPr>
          <p:txBody>
            <a:bodyPr anchor="ctr" rtlCol="false" tIns="50800" lIns="50800" bIns="50800" rIns="50800"/>
            <a:lstStyle/>
            <a:p>
              <a:pPr algn="ctr">
                <a:lnSpc>
                  <a:spcPts val="1960"/>
                </a:lnSpc>
              </a:pPr>
            </a:p>
          </p:txBody>
        </p:sp>
      </p:grpSp>
      <p:grpSp>
        <p:nvGrpSpPr>
          <p:cNvPr name="Group 42" id="42"/>
          <p:cNvGrpSpPr/>
          <p:nvPr/>
        </p:nvGrpSpPr>
        <p:grpSpPr>
          <a:xfrm rot="0">
            <a:off x="10874924" y="6541373"/>
            <a:ext cx="2666900" cy="928745"/>
            <a:chOff x="0" y="0"/>
            <a:chExt cx="1670675" cy="581811"/>
          </a:xfrm>
        </p:grpSpPr>
        <p:sp>
          <p:nvSpPr>
            <p:cNvPr name="Freeform 43" id="43"/>
            <p:cNvSpPr/>
            <p:nvPr/>
          </p:nvSpPr>
          <p:spPr>
            <a:xfrm flipH="false" flipV="false" rot="0">
              <a:off x="0" y="0"/>
              <a:ext cx="1670675" cy="581811"/>
            </a:xfrm>
            <a:custGeom>
              <a:avLst/>
              <a:gdLst/>
              <a:ahLst/>
              <a:cxnLst/>
              <a:rect r="r" b="b" t="t" l="l"/>
              <a:pathLst>
                <a:path h="581811" w="1670675">
                  <a:moveTo>
                    <a:pt x="1467475" y="0"/>
                  </a:moveTo>
                  <a:cubicBezTo>
                    <a:pt x="1579700" y="0"/>
                    <a:pt x="1670675" y="130243"/>
                    <a:pt x="1670675" y="290905"/>
                  </a:cubicBezTo>
                  <a:cubicBezTo>
                    <a:pt x="1670675" y="451568"/>
                    <a:pt x="1579700" y="581811"/>
                    <a:pt x="1467475" y="581811"/>
                  </a:cubicBezTo>
                  <a:lnTo>
                    <a:pt x="203200" y="581811"/>
                  </a:lnTo>
                  <a:cubicBezTo>
                    <a:pt x="90976" y="581811"/>
                    <a:pt x="0" y="451568"/>
                    <a:pt x="0" y="290905"/>
                  </a:cubicBezTo>
                  <a:cubicBezTo>
                    <a:pt x="0" y="130243"/>
                    <a:pt x="90976" y="0"/>
                    <a:pt x="203200" y="0"/>
                  </a:cubicBezTo>
                  <a:close/>
                </a:path>
              </a:pathLst>
            </a:custGeom>
            <a:ln w="38100" cap="sq">
              <a:solidFill>
                <a:srgbClr val="E466B5"/>
              </a:solidFill>
              <a:prstDash val="solid"/>
              <a:miter/>
            </a:ln>
          </p:spPr>
        </p:sp>
        <p:sp>
          <p:nvSpPr>
            <p:cNvPr name="TextBox 44" id="44"/>
            <p:cNvSpPr txBox="true"/>
            <p:nvPr/>
          </p:nvSpPr>
          <p:spPr>
            <a:xfrm>
              <a:off x="0" y="-28575"/>
              <a:ext cx="1670675" cy="610386"/>
            </a:xfrm>
            <a:prstGeom prst="rect">
              <a:avLst/>
            </a:prstGeom>
          </p:spPr>
          <p:txBody>
            <a:bodyPr anchor="ctr" rtlCol="false" tIns="50800" lIns="50800" bIns="50800" rIns="50800"/>
            <a:lstStyle/>
            <a:p>
              <a:pPr algn="ctr">
                <a:lnSpc>
                  <a:spcPts val="1960"/>
                </a:lnSpc>
              </a:pPr>
            </a:p>
          </p:txBody>
        </p:sp>
      </p:grpSp>
      <p:grpSp>
        <p:nvGrpSpPr>
          <p:cNvPr name="Group 45" id="45"/>
          <p:cNvGrpSpPr/>
          <p:nvPr/>
        </p:nvGrpSpPr>
        <p:grpSpPr>
          <a:xfrm rot="0">
            <a:off x="14800071" y="6634456"/>
            <a:ext cx="2666900" cy="648737"/>
            <a:chOff x="0" y="0"/>
            <a:chExt cx="1670675" cy="406400"/>
          </a:xfrm>
        </p:grpSpPr>
        <p:sp>
          <p:nvSpPr>
            <p:cNvPr name="Freeform 46" id="46"/>
            <p:cNvSpPr/>
            <p:nvPr/>
          </p:nvSpPr>
          <p:spPr>
            <a:xfrm flipH="false" flipV="false" rot="0">
              <a:off x="0" y="0"/>
              <a:ext cx="1670675" cy="406400"/>
            </a:xfrm>
            <a:custGeom>
              <a:avLst/>
              <a:gdLst/>
              <a:ahLst/>
              <a:cxnLst/>
              <a:rect r="r" b="b" t="t" l="l"/>
              <a:pathLst>
                <a:path h="406400" w="1670675">
                  <a:moveTo>
                    <a:pt x="1467475" y="0"/>
                  </a:moveTo>
                  <a:cubicBezTo>
                    <a:pt x="1579700" y="0"/>
                    <a:pt x="1670675" y="90976"/>
                    <a:pt x="1670675" y="203200"/>
                  </a:cubicBezTo>
                  <a:cubicBezTo>
                    <a:pt x="1670675" y="315424"/>
                    <a:pt x="1579700" y="406400"/>
                    <a:pt x="1467475" y="406400"/>
                  </a:cubicBezTo>
                  <a:lnTo>
                    <a:pt x="203200" y="406400"/>
                  </a:lnTo>
                  <a:cubicBezTo>
                    <a:pt x="90976" y="406400"/>
                    <a:pt x="0" y="315424"/>
                    <a:pt x="0" y="203200"/>
                  </a:cubicBezTo>
                  <a:cubicBezTo>
                    <a:pt x="0" y="90976"/>
                    <a:pt x="90976" y="0"/>
                    <a:pt x="203200" y="0"/>
                  </a:cubicBezTo>
                  <a:close/>
                </a:path>
              </a:pathLst>
            </a:custGeom>
            <a:ln w="38100" cap="sq">
              <a:solidFill>
                <a:srgbClr val="E48C66"/>
              </a:solidFill>
              <a:prstDash val="solid"/>
              <a:miter/>
            </a:ln>
          </p:spPr>
        </p:sp>
        <p:sp>
          <p:nvSpPr>
            <p:cNvPr name="TextBox 47" id="47"/>
            <p:cNvSpPr txBox="true"/>
            <p:nvPr/>
          </p:nvSpPr>
          <p:spPr>
            <a:xfrm>
              <a:off x="0" y="-28575"/>
              <a:ext cx="1670675" cy="434975"/>
            </a:xfrm>
            <a:prstGeom prst="rect">
              <a:avLst/>
            </a:prstGeom>
          </p:spPr>
          <p:txBody>
            <a:bodyPr anchor="ctr" rtlCol="false" tIns="50800" lIns="50800" bIns="50800" rIns="50800"/>
            <a:lstStyle/>
            <a:p>
              <a:pPr algn="ctr">
                <a:lnSpc>
                  <a:spcPts val="1960"/>
                </a:lnSpc>
              </a:pPr>
            </a:p>
          </p:txBody>
        </p:sp>
      </p:grpSp>
      <p:sp>
        <p:nvSpPr>
          <p:cNvPr name="TextBox 48" id="48"/>
          <p:cNvSpPr txBox="true"/>
          <p:nvPr/>
        </p:nvSpPr>
        <p:spPr>
          <a:xfrm rot="0">
            <a:off x="7019149" y="6785132"/>
            <a:ext cx="2864695" cy="337859"/>
          </a:xfrm>
          <a:prstGeom prst="rect">
            <a:avLst/>
          </a:prstGeom>
        </p:spPr>
        <p:txBody>
          <a:bodyPr anchor="t" rtlCol="false" tIns="0" lIns="0" bIns="0" rIns="0">
            <a:spAutoFit/>
          </a:bodyPr>
          <a:lstStyle/>
          <a:p>
            <a:pPr algn="ctr" marL="0" indent="0" lvl="0">
              <a:lnSpc>
                <a:spcPts val="2793"/>
              </a:lnSpc>
            </a:pPr>
            <a:r>
              <a:rPr lang="en-US" b="true" sz="2182">
                <a:solidFill>
                  <a:srgbClr val="000000"/>
                </a:solidFill>
                <a:latin typeface="Montserrat Bold"/>
                <a:ea typeface="Montserrat Bold"/>
                <a:cs typeface="Montserrat Bold"/>
                <a:sym typeface="Montserrat Bold"/>
              </a:rPr>
              <a:t>E</a:t>
            </a:r>
            <a:r>
              <a:rPr lang="en-US" b="true" sz="2182">
                <a:solidFill>
                  <a:srgbClr val="000000"/>
                </a:solidFill>
                <a:latin typeface="Montserrat Bold"/>
                <a:ea typeface="Montserrat Bold"/>
                <a:cs typeface="Montserrat Bold"/>
                <a:sym typeface="Montserrat Bold"/>
              </a:rPr>
              <a:t>ntry (Bands 2–4)</a:t>
            </a:r>
          </a:p>
        </p:txBody>
      </p:sp>
      <p:sp>
        <p:nvSpPr>
          <p:cNvPr name="TextBox 49" id="49"/>
          <p:cNvSpPr txBox="true"/>
          <p:nvPr/>
        </p:nvSpPr>
        <p:spPr>
          <a:xfrm rot="0">
            <a:off x="8305582" y="4505196"/>
            <a:ext cx="616063" cy="555157"/>
          </a:xfrm>
          <a:prstGeom prst="rect">
            <a:avLst/>
          </a:prstGeom>
        </p:spPr>
        <p:txBody>
          <a:bodyPr anchor="t" rtlCol="false" tIns="0" lIns="0" bIns="0" rIns="0">
            <a:spAutoFit/>
          </a:bodyPr>
          <a:lstStyle/>
          <a:p>
            <a:pPr algn="ctr" marL="0" indent="0" lvl="0">
              <a:lnSpc>
                <a:spcPts val="4599"/>
              </a:lnSpc>
            </a:pPr>
            <a:r>
              <a:rPr lang="en-US" b="true" sz="3381">
                <a:solidFill>
                  <a:srgbClr val="FFFFFF"/>
                </a:solidFill>
                <a:latin typeface="Montserrat Ultra-Bold"/>
                <a:ea typeface="Montserrat Ultra-Bold"/>
                <a:cs typeface="Montserrat Ultra-Bold"/>
                <a:sym typeface="Montserrat Ultra-Bold"/>
              </a:rPr>
              <a:t>1</a:t>
            </a:r>
          </a:p>
        </p:txBody>
      </p:sp>
      <p:sp>
        <p:nvSpPr>
          <p:cNvPr name="TextBox 50" id="50"/>
          <p:cNvSpPr txBox="true"/>
          <p:nvPr/>
        </p:nvSpPr>
        <p:spPr>
          <a:xfrm rot="0">
            <a:off x="10013856" y="5455759"/>
            <a:ext cx="616063" cy="565160"/>
          </a:xfrm>
          <a:prstGeom prst="rect">
            <a:avLst/>
          </a:prstGeom>
        </p:spPr>
        <p:txBody>
          <a:bodyPr anchor="t" rtlCol="false" tIns="0" lIns="0" bIns="0" rIns="0">
            <a:spAutoFit/>
          </a:bodyPr>
          <a:lstStyle/>
          <a:p>
            <a:pPr algn="ctr" marL="0" indent="0" lvl="0">
              <a:lnSpc>
                <a:spcPts val="4657"/>
              </a:lnSpc>
            </a:pPr>
            <a:r>
              <a:rPr lang="en-US" b="true" sz="3424">
                <a:solidFill>
                  <a:srgbClr val="FFFFFF"/>
                </a:solidFill>
                <a:latin typeface="Montserrat Ultra-Bold"/>
                <a:ea typeface="Montserrat Ultra-Bold"/>
                <a:cs typeface="Montserrat Ultra-Bold"/>
                <a:sym typeface="Montserrat Ultra-Bold"/>
              </a:rPr>
              <a:t>2</a:t>
            </a:r>
          </a:p>
        </p:txBody>
      </p:sp>
      <p:sp>
        <p:nvSpPr>
          <p:cNvPr name="TextBox 51" id="51"/>
          <p:cNvSpPr txBox="true"/>
          <p:nvPr/>
        </p:nvSpPr>
        <p:spPr>
          <a:xfrm rot="0">
            <a:off x="13754465" y="5509326"/>
            <a:ext cx="616063" cy="565160"/>
          </a:xfrm>
          <a:prstGeom prst="rect">
            <a:avLst/>
          </a:prstGeom>
        </p:spPr>
        <p:txBody>
          <a:bodyPr anchor="t" rtlCol="false" tIns="0" lIns="0" bIns="0" rIns="0">
            <a:spAutoFit/>
          </a:bodyPr>
          <a:lstStyle/>
          <a:p>
            <a:pPr algn="ctr" marL="0" indent="0" lvl="0">
              <a:lnSpc>
                <a:spcPts val="4657"/>
              </a:lnSpc>
            </a:pPr>
            <a:r>
              <a:rPr lang="en-US" b="true" sz="3424">
                <a:solidFill>
                  <a:srgbClr val="FFFFFF"/>
                </a:solidFill>
                <a:latin typeface="Montserrat Ultra-Bold"/>
                <a:ea typeface="Montserrat Ultra-Bold"/>
                <a:cs typeface="Montserrat Ultra-Bold"/>
                <a:sym typeface="Montserrat Ultra-Bold"/>
              </a:rPr>
              <a:t>4</a:t>
            </a:r>
          </a:p>
        </p:txBody>
      </p:sp>
      <p:sp>
        <p:nvSpPr>
          <p:cNvPr name="TextBox 52" id="52"/>
          <p:cNvSpPr txBox="true"/>
          <p:nvPr/>
        </p:nvSpPr>
        <p:spPr>
          <a:xfrm rot="0">
            <a:off x="11910583" y="4516690"/>
            <a:ext cx="616063" cy="565160"/>
          </a:xfrm>
          <a:prstGeom prst="rect">
            <a:avLst/>
          </a:prstGeom>
        </p:spPr>
        <p:txBody>
          <a:bodyPr anchor="t" rtlCol="false" tIns="0" lIns="0" bIns="0" rIns="0">
            <a:spAutoFit/>
          </a:bodyPr>
          <a:lstStyle/>
          <a:p>
            <a:pPr algn="ctr" marL="0" indent="0" lvl="0">
              <a:lnSpc>
                <a:spcPts val="4657"/>
              </a:lnSpc>
            </a:pPr>
            <a:r>
              <a:rPr lang="en-US" b="true" sz="3424">
                <a:solidFill>
                  <a:srgbClr val="FFFFFF"/>
                </a:solidFill>
                <a:latin typeface="Montserrat Ultra-Bold"/>
                <a:ea typeface="Montserrat Ultra-Bold"/>
                <a:cs typeface="Montserrat Ultra-Bold"/>
                <a:sym typeface="Montserrat Ultra-Bold"/>
              </a:rPr>
              <a:t>3</a:t>
            </a:r>
          </a:p>
        </p:txBody>
      </p:sp>
      <p:sp>
        <p:nvSpPr>
          <p:cNvPr name="TextBox 53" id="53"/>
          <p:cNvSpPr txBox="true"/>
          <p:nvPr/>
        </p:nvSpPr>
        <p:spPr>
          <a:xfrm rot="0">
            <a:off x="15644701" y="4516690"/>
            <a:ext cx="616063" cy="565160"/>
          </a:xfrm>
          <a:prstGeom prst="rect">
            <a:avLst/>
          </a:prstGeom>
        </p:spPr>
        <p:txBody>
          <a:bodyPr anchor="t" rtlCol="false" tIns="0" lIns="0" bIns="0" rIns="0">
            <a:spAutoFit/>
          </a:bodyPr>
          <a:lstStyle/>
          <a:p>
            <a:pPr algn="ctr" marL="0" indent="0" lvl="0">
              <a:lnSpc>
                <a:spcPts val="4657"/>
              </a:lnSpc>
            </a:pPr>
            <a:r>
              <a:rPr lang="en-US" b="true" sz="3424">
                <a:solidFill>
                  <a:srgbClr val="FFFFFF"/>
                </a:solidFill>
                <a:latin typeface="Montserrat Ultra-Bold"/>
                <a:ea typeface="Montserrat Ultra-Bold"/>
                <a:cs typeface="Montserrat Ultra-Bold"/>
                <a:sym typeface="Montserrat Ultra-Bold"/>
              </a:rPr>
              <a:t>5</a:t>
            </a:r>
          </a:p>
        </p:txBody>
      </p:sp>
      <p:sp>
        <p:nvSpPr>
          <p:cNvPr name="TextBox 54" id="54"/>
          <p:cNvSpPr txBox="true"/>
          <p:nvPr/>
        </p:nvSpPr>
        <p:spPr>
          <a:xfrm rot="0">
            <a:off x="7200177" y="7654667"/>
            <a:ext cx="2826871" cy="1715262"/>
          </a:xfrm>
          <a:prstGeom prst="rect">
            <a:avLst/>
          </a:prstGeom>
        </p:spPr>
        <p:txBody>
          <a:bodyPr anchor="t" rtlCol="false" tIns="0" lIns="0" bIns="0" rIns="0">
            <a:spAutoFit/>
          </a:bodyPr>
          <a:lstStyle/>
          <a:p>
            <a:pPr algn="ctr" marL="0" indent="0" lvl="0">
              <a:lnSpc>
                <a:spcPts val="2753"/>
              </a:lnSpc>
            </a:pPr>
            <a:r>
              <a:rPr lang="en-US" sz="1799">
                <a:solidFill>
                  <a:srgbClr val="000000"/>
                </a:solidFill>
                <a:latin typeface="Poppins"/>
                <a:ea typeface="Poppins"/>
                <a:cs typeface="Poppins"/>
                <a:sym typeface="Poppins"/>
              </a:rPr>
              <a:t>(HCAs,</a:t>
            </a:r>
            <a:r>
              <a:rPr lang="en-US" sz="1799">
                <a:solidFill>
                  <a:srgbClr val="000000"/>
                </a:solidFill>
                <a:latin typeface="Poppins"/>
                <a:ea typeface="Poppins"/>
                <a:cs typeface="Poppins"/>
                <a:sym typeface="Poppins"/>
              </a:rPr>
              <a:t> Admin, Support)</a:t>
            </a:r>
          </a:p>
          <a:p>
            <a:pPr algn="ctr" marL="0" indent="0" lvl="0">
              <a:lnSpc>
                <a:spcPts val="2753"/>
              </a:lnSpc>
            </a:pPr>
          </a:p>
          <a:p>
            <a:pPr algn="ctr" marL="0" indent="0" lvl="0">
              <a:lnSpc>
                <a:spcPts val="2753"/>
              </a:lnSpc>
            </a:pPr>
            <a:r>
              <a:rPr lang="en-US" sz="1799">
                <a:solidFill>
                  <a:srgbClr val="000000"/>
                </a:solidFill>
                <a:latin typeface="Poppins"/>
                <a:ea typeface="Poppins"/>
                <a:cs typeface="Poppins"/>
                <a:sym typeface="Poppins"/>
              </a:rPr>
              <a:t>Induction + peer mentoring + functional skills</a:t>
            </a:r>
          </a:p>
        </p:txBody>
      </p:sp>
      <p:sp>
        <p:nvSpPr>
          <p:cNvPr name="TextBox 55" id="55"/>
          <p:cNvSpPr txBox="true"/>
          <p:nvPr/>
        </p:nvSpPr>
        <p:spPr>
          <a:xfrm rot="0">
            <a:off x="8908452" y="864676"/>
            <a:ext cx="2826871" cy="2058162"/>
          </a:xfrm>
          <a:prstGeom prst="rect">
            <a:avLst/>
          </a:prstGeom>
        </p:spPr>
        <p:txBody>
          <a:bodyPr anchor="t" rtlCol="false" tIns="0" lIns="0" bIns="0" rIns="0">
            <a:spAutoFit/>
          </a:bodyPr>
          <a:lstStyle/>
          <a:p>
            <a:pPr algn="ctr">
              <a:lnSpc>
                <a:spcPts val="2754"/>
              </a:lnSpc>
            </a:pPr>
            <a:r>
              <a:rPr lang="en-US" sz="1800">
                <a:solidFill>
                  <a:srgbClr val="000000"/>
                </a:solidFill>
                <a:latin typeface="Poppins"/>
                <a:ea typeface="Poppins"/>
                <a:cs typeface="Poppins"/>
                <a:sym typeface="Poppins"/>
              </a:rPr>
              <a:t>Leadership foundation programme + coaching</a:t>
            </a:r>
          </a:p>
          <a:p>
            <a:pPr algn="ctr">
              <a:lnSpc>
                <a:spcPts val="2754"/>
              </a:lnSpc>
            </a:pPr>
          </a:p>
          <a:p>
            <a:pPr algn="ctr" marL="0" indent="0" lvl="0">
              <a:lnSpc>
                <a:spcPts val="2754"/>
              </a:lnSpc>
            </a:pPr>
            <a:r>
              <a:rPr lang="en-US" sz="1800">
                <a:solidFill>
                  <a:srgbClr val="000000"/>
                </a:solidFill>
                <a:latin typeface="Poppins"/>
                <a:ea typeface="Poppins"/>
                <a:cs typeface="Poppins"/>
                <a:sym typeface="Poppins"/>
              </a:rPr>
              <a:t>(N</a:t>
            </a:r>
            <a:r>
              <a:rPr lang="en-US" sz="1800">
                <a:solidFill>
                  <a:srgbClr val="000000"/>
                </a:solidFill>
                <a:latin typeface="Poppins"/>
                <a:ea typeface="Poppins"/>
                <a:cs typeface="Poppins"/>
                <a:sym typeface="Poppins"/>
              </a:rPr>
              <a:t>ewly qualified clinicians)</a:t>
            </a:r>
          </a:p>
          <a:p>
            <a:pPr algn="ctr" marL="0" indent="0" lvl="0">
              <a:lnSpc>
                <a:spcPts val="2754"/>
              </a:lnSpc>
            </a:pPr>
          </a:p>
        </p:txBody>
      </p:sp>
      <p:sp>
        <p:nvSpPr>
          <p:cNvPr name="TextBox 56" id="56"/>
          <p:cNvSpPr txBox="true"/>
          <p:nvPr/>
        </p:nvSpPr>
        <p:spPr>
          <a:xfrm rot="0">
            <a:off x="12666800" y="681516"/>
            <a:ext cx="2826871" cy="1715262"/>
          </a:xfrm>
          <a:prstGeom prst="rect">
            <a:avLst/>
          </a:prstGeom>
        </p:spPr>
        <p:txBody>
          <a:bodyPr anchor="t" rtlCol="false" tIns="0" lIns="0" bIns="0" rIns="0">
            <a:spAutoFit/>
          </a:bodyPr>
          <a:lstStyle/>
          <a:p>
            <a:pPr algn="ctr" marL="0" indent="0" lvl="0">
              <a:lnSpc>
                <a:spcPts val="2754"/>
              </a:lnSpc>
            </a:pPr>
            <a:r>
              <a:rPr lang="en-US" sz="1800">
                <a:solidFill>
                  <a:srgbClr val="000000"/>
                </a:solidFill>
                <a:latin typeface="Poppins"/>
                <a:ea typeface="Poppins"/>
                <a:cs typeface="Poppins"/>
                <a:sym typeface="Poppins"/>
              </a:rPr>
              <a:t>NHS Director programme + Executive MBA support</a:t>
            </a:r>
          </a:p>
          <a:p>
            <a:pPr algn="ctr" marL="0" indent="0" lvl="0">
              <a:lnSpc>
                <a:spcPts val="2754"/>
              </a:lnSpc>
            </a:pPr>
          </a:p>
          <a:p>
            <a:pPr algn="ctr" marL="0" indent="0" lvl="0">
              <a:lnSpc>
                <a:spcPts val="2754"/>
              </a:lnSpc>
            </a:pPr>
            <a:r>
              <a:rPr lang="en-US" sz="1800">
                <a:solidFill>
                  <a:srgbClr val="000000"/>
                </a:solidFill>
                <a:latin typeface="Poppins"/>
                <a:ea typeface="Poppins"/>
                <a:cs typeface="Poppins"/>
                <a:sym typeface="Poppins"/>
              </a:rPr>
              <a:t>(Senior managers)</a:t>
            </a:r>
          </a:p>
        </p:txBody>
      </p:sp>
      <p:sp>
        <p:nvSpPr>
          <p:cNvPr name="TextBox 57" id="57"/>
          <p:cNvSpPr txBox="true"/>
          <p:nvPr/>
        </p:nvSpPr>
        <p:spPr>
          <a:xfrm rot="0">
            <a:off x="10764403" y="7822543"/>
            <a:ext cx="2826871" cy="1715262"/>
          </a:xfrm>
          <a:prstGeom prst="rect">
            <a:avLst/>
          </a:prstGeom>
        </p:spPr>
        <p:txBody>
          <a:bodyPr anchor="t" rtlCol="false" tIns="0" lIns="0" bIns="0" rIns="0">
            <a:spAutoFit/>
          </a:bodyPr>
          <a:lstStyle/>
          <a:p>
            <a:pPr algn="ctr" marL="0" indent="0" lvl="0">
              <a:lnSpc>
                <a:spcPts val="2753"/>
              </a:lnSpc>
            </a:pPr>
            <a:r>
              <a:rPr lang="en-US" sz="1799">
                <a:solidFill>
                  <a:srgbClr val="000000"/>
                </a:solidFill>
                <a:latin typeface="Poppins"/>
                <a:ea typeface="Poppins"/>
                <a:cs typeface="Poppins"/>
                <a:sym typeface="Poppins"/>
              </a:rPr>
              <a:t>(Clinica</a:t>
            </a:r>
            <a:r>
              <a:rPr lang="en-US" sz="1799">
                <a:solidFill>
                  <a:srgbClr val="000000"/>
                </a:solidFill>
                <a:latin typeface="Poppins"/>
                <a:ea typeface="Poppins"/>
                <a:cs typeface="Poppins"/>
                <a:sym typeface="Poppins"/>
              </a:rPr>
              <a:t>l leads, managers)</a:t>
            </a:r>
          </a:p>
          <a:p>
            <a:pPr algn="ctr" marL="0" indent="0" lvl="0">
              <a:lnSpc>
                <a:spcPts val="2753"/>
              </a:lnSpc>
            </a:pPr>
          </a:p>
          <a:p>
            <a:pPr algn="ctr" marL="0" indent="0" lvl="0">
              <a:lnSpc>
                <a:spcPts val="2753"/>
              </a:lnSpc>
            </a:pPr>
            <a:r>
              <a:rPr lang="en-US" sz="1799">
                <a:solidFill>
                  <a:srgbClr val="000000"/>
                </a:solidFill>
                <a:latin typeface="Poppins"/>
                <a:ea typeface="Poppins"/>
                <a:cs typeface="Poppins"/>
                <a:sym typeface="Poppins"/>
              </a:rPr>
              <a:t>NHS Elizabeth Garrett Anderson Programme</a:t>
            </a:r>
          </a:p>
        </p:txBody>
      </p:sp>
      <p:sp>
        <p:nvSpPr>
          <p:cNvPr name="TextBox 58" id="58"/>
          <p:cNvSpPr txBox="true"/>
          <p:nvPr/>
        </p:nvSpPr>
        <p:spPr>
          <a:xfrm rot="0">
            <a:off x="8889540" y="2998642"/>
            <a:ext cx="2864695" cy="688365"/>
          </a:xfrm>
          <a:prstGeom prst="rect">
            <a:avLst/>
          </a:prstGeom>
        </p:spPr>
        <p:txBody>
          <a:bodyPr anchor="t" rtlCol="false" tIns="0" lIns="0" bIns="0" rIns="0">
            <a:spAutoFit/>
          </a:bodyPr>
          <a:lstStyle/>
          <a:p>
            <a:pPr algn="ctr" marL="0" indent="0" lvl="0">
              <a:lnSpc>
                <a:spcPts val="2793"/>
              </a:lnSpc>
            </a:pPr>
            <a:r>
              <a:rPr lang="en-US" b="true" sz="2182">
                <a:solidFill>
                  <a:srgbClr val="000000"/>
                </a:solidFill>
                <a:latin typeface="Montserrat Bold"/>
                <a:ea typeface="Montserrat Bold"/>
                <a:cs typeface="Montserrat Bold"/>
                <a:sym typeface="Montserrat Bold"/>
              </a:rPr>
              <a:t>Early car</a:t>
            </a:r>
            <a:r>
              <a:rPr lang="en-US" b="true" sz="2182">
                <a:solidFill>
                  <a:srgbClr val="000000"/>
                </a:solidFill>
                <a:latin typeface="Montserrat Bold"/>
                <a:ea typeface="Montserrat Bold"/>
                <a:cs typeface="Montserrat Bold"/>
                <a:sym typeface="Montserrat Bold"/>
              </a:rPr>
              <a:t>eer </a:t>
            </a:r>
          </a:p>
          <a:p>
            <a:pPr algn="ctr" marL="0" indent="0" lvl="0">
              <a:lnSpc>
                <a:spcPts val="2793"/>
              </a:lnSpc>
            </a:pPr>
            <a:r>
              <a:rPr lang="en-US" b="true" sz="2182">
                <a:solidFill>
                  <a:srgbClr val="000000"/>
                </a:solidFill>
                <a:latin typeface="Montserrat Bold"/>
                <a:ea typeface="Montserrat Bold"/>
                <a:cs typeface="Montserrat Bold"/>
                <a:sym typeface="Montserrat Bold"/>
              </a:rPr>
              <a:t>(Bands 5–6)</a:t>
            </a:r>
          </a:p>
        </p:txBody>
      </p:sp>
      <p:sp>
        <p:nvSpPr>
          <p:cNvPr name="TextBox 59" id="59"/>
          <p:cNvSpPr txBox="true"/>
          <p:nvPr/>
        </p:nvSpPr>
        <p:spPr>
          <a:xfrm rot="0">
            <a:off x="12628976" y="2911356"/>
            <a:ext cx="2864695" cy="688365"/>
          </a:xfrm>
          <a:prstGeom prst="rect">
            <a:avLst/>
          </a:prstGeom>
        </p:spPr>
        <p:txBody>
          <a:bodyPr anchor="t" rtlCol="false" tIns="0" lIns="0" bIns="0" rIns="0">
            <a:spAutoFit/>
          </a:bodyPr>
          <a:lstStyle/>
          <a:p>
            <a:pPr algn="ctr" marL="0" indent="0" lvl="0">
              <a:lnSpc>
                <a:spcPts val="2793"/>
              </a:lnSpc>
            </a:pPr>
            <a:r>
              <a:rPr lang="en-US" b="true" sz="2182">
                <a:solidFill>
                  <a:srgbClr val="000000"/>
                </a:solidFill>
                <a:latin typeface="Montserrat Bold"/>
                <a:ea typeface="Montserrat Bold"/>
                <a:cs typeface="Montserrat Bold"/>
                <a:sym typeface="Montserrat Bold"/>
              </a:rPr>
              <a:t>Se</a:t>
            </a:r>
            <a:r>
              <a:rPr lang="en-US" b="true" sz="2182">
                <a:solidFill>
                  <a:srgbClr val="000000"/>
                </a:solidFill>
                <a:latin typeface="Montserrat Bold"/>
                <a:ea typeface="Montserrat Bold"/>
                <a:cs typeface="Montserrat Bold"/>
                <a:sym typeface="Montserrat Bold"/>
              </a:rPr>
              <a:t>nior leadership (Bands 8b+)</a:t>
            </a:r>
          </a:p>
        </p:txBody>
      </p:sp>
      <p:sp>
        <p:nvSpPr>
          <p:cNvPr name="TextBox 60" id="60"/>
          <p:cNvSpPr txBox="true"/>
          <p:nvPr/>
        </p:nvSpPr>
        <p:spPr>
          <a:xfrm rot="0">
            <a:off x="10808130" y="6693773"/>
            <a:ext cx="2864695" cy="636905"/>
          </a:xfrm>
          <a:prstGeom prst="rect">
            <a:avLst/>
          </a:prstGeom>
        </p:spPr>
        <p:txBody>
          <a:bodyPr anchor="t" rtlCol="false" tIns="0" lIns="0" bIns="0" rIns="0">
            <a:spAutoFit/>
          </a:bodyPr>
          <a:lstStyle/>
          <a:p>
            <a:pPr algn="ctr" marL="0" indent="0" lvl="0">
              <a:lnSpc>
                <a:spcPts val="2560"/>
              </a:lnSpc>
            </a:pPr>
            <a:r>
              <a:rPr lang="en-US" b="true" sz="2000">
                <a:solidFill>
                  <a:srgbClr val="000000"/>
                </a:solidFill>
                <a:latin typeface="Montserrat Bold"/>
                <a:ea typeface="Montserrat Bold"/>
                <a:cs typeface="Montserrat Bold"/>
                <a:sym typeface="Montserrat Bold"/>
              </a:rPr>
              <a:t>Mid-</a:t>
            </a:r>
            <a:r>
              <a:rPr lang="en-US" b="true" sz="2000">
                <a:solidFill>
                  <a:srgbClr val="000000"/>
                </a:solidFill>
                <a:latin typeface="Montserrat Bold"/>
                <a:ea typeface="Montserrat Bold"/>
                <a:cs typeface="Montserrat Bold"/>
                <a:sym typeface="Montserrat Bold"/>
              </a:rPr>
              <a:t>career </a:t>
            </a:r>
          </a:p>
          <a:p>
            <a:pPr algn="ctr" marL="0" indent="0" lvl="0">
              <a:lnSpc>
                <a:spcPts val="2560"/>
              </a:lnSpc>
            </a:pPr>
            <a:r>
              <a:rPr lang="en-US" b="true" sz="2000">
                <a:solidFill>
                  <a:srgbClr val="000000"/>
                </a:solidFill>
                <a:latin typeface="Montserrat Bold"/>
                <a:ea typeface="Montserrat Bold"/>
                <a:cs typeface="Montserrat Bold"/>
                <a:sym typeface="Montserrat Bold"/>
              </a:rPr>
              <a:t>(Bands 7–8a)</a:t>
            </a:r>
          </a:p>
        </p:txBody>
      </p:sp>
      <p:sp>
        <p:nvSpPr>
          <p:cNvPr name="TextBox 61" id="61"/>
          <p:cNvSpPr txBox="true"/>
          <p:nvPr/>
        </p:nvSpPr>
        <p:spPr>
          <a:xfrm rot="0">
            <a:off x="14670767" y="7597517"/>
            <a:ext cx="2826871" cy="1372362"/>
          </a:xfrm>
          <a:prstGeom prst="rect">
            <a:avLst/>
          </a:prstGeom>
        </p:spPr>
        <p:txBody>
          <a:bodyPr anchor="t" rtlCol="false" tIns="0" lIns="0" bIns="0" rIns="0">
            <a:spAutoFit/>
          </a:bodyPr>
          <a:lstStyle/>
          <a:p>
            <a:pPr algn="ctr" marL="0" indent="0" lvl="0">
              <a:lnSpc>
                <a:spcPts val="2753"/>
              </a:lnSpc>
            </a:pPr>
            <a:r>
              <a:rPr lang="en-US" sz="1799">
                <a:solidFill>
                  <a:srgbClr val="000000"/>
                </a:solidFill>
                <a:latin typeface="Poppins"/>
                <a:ea typeface="Poppins"/>
                <a:cs typeface="Poppins"/>
                <a:sym typeface="Poppins"/>
              </a:rPr>
              <a:t>(Ex</a:t>
            </a:r>
            <a:r>
              <a:rPr lang="en-US" sz="1799">
                <a:solidFill>
                  <a:srgbClr val="000000"/>
                </a:solidFill>
                <a:latin typeface="Poppins"/>
                <a:ea typeface="Poppins"/>
                <a:cs typeface="Poppins"/>
                <a:sym typeface="Poppins"/>
              </a:rPr>
              <a:t>ecutives, NEDs)</a:t>
            </a:r>
          </a:p>
          <a:p>
            <a:pPr algn="ctr" marL="0" indent="0" lvl="0">
              <a:lnSpc>
                <a:spcPts val="2753"/>
              </a:lnSpc>
            </a:pPr>
          </a:p>
          <a:p>
            <a:pPr algn="ctr" marL="0" indent="0" lvl="0">
              <a:lnSpc>
                <a:spcPts val="2753"/>
              </a:lnSpc>
            </a:pPr>
            <a:r>
              <a:rPr lang="en-US" sz="1799">
                <a:solidFill>
                  <a:srgbClr val="000000"/>
                </a:solidFill>
                <a:latin typeface="Poppins"/>
                <a:ea typeface="Poppins"/>
                <a:cs typeface="Poppins"/>
                <a:sym typeface="Poppins"/>
              </a:rPr>
              <a:t>NHS Board Development Programme</a:t>
            </a:r>
          </a:p>
        </p:txBody>
      </p:sp>
      <p:sp>
        <p:nvSpPr>
          <p:cNvPr name="TextBox 62" id="62"/>
          <p:cNvSpPr txBox="true"/>
          <p:nvPr/>
        </p:nvSpPr>
        <p:spPr>
          <a:xfrm rot="0">
            <a:off x="14651855" y="6785132"/>
            <a:ext cx="2864695" cy="337859"/>
          </a:xfrm>
          <a:prstGeom prst="rect">
            <a:avLst/>
          </a:prstGeom>
        </p:spPr>
        <p:txBody>
          <a:bodyPr anchor="t" rtlCol="false" tIns="0" lIns="0" bIns="0" rIns="0">
            <a:spAutoFit/>
          </a:bodyPr>
          <a:lstStyle/>
          <a:p>
            <a:pPr algn="ctr" marL="0" indent="0" lvl="0">
              <a:lnSpc>
                <a:spcPts val="2793"/>
              </a:lnSpc>
            </a:pPr>
            <a:r>
              <a:rPr lang="en-US" b="true" sz="2182">
                <a:solidFill>
                  <a:srgbClr val="000000"/>
                </a:solidFill>
                <a:latin typeface="Montserrat Bold"/>
                <a:ea typeface="Montserrat Bold"/>
                <a:cs typeface="Montserrat Bold"/>
                <a:sym typeface="Montserrat Bold"/>
              </a:rPr>
              <a:t>Boa</a:t>
            </a:r>
            <a:r>
              <a:rPr lang="en-US" b="true" sz="2182">
                <a:solidFill>
                  <a:srgbClr val="000000"/>
                </a:solidFill>
                <a:latin typeface="Montserrat Bold"/>
                <a:ea typeface="Montserrat Bold"/>
                <a:cs typeface="Montserrat Bold"/>
                <a:sym typeface="Montserrat Bold"/>
              </a:rPr>
              <a:t>rd level</a:t>
            </a:r>
          </a:p>
        </p:txBody>
      </p:sp>
      <p:sp>
        <p:nvSpPr>
          <p:cNvPr name="TextBox 63" id="63"/>
          <p:cNvSpPr txBox="true"/>
          <p:nvPr/>
        </p:nvSpPr>
        <p:spPr>
          <a:xfrm rot="0">
            <a:off x="953637" y="1880864"/>
            <a:ext cx="5898349" cy="1422400"/>
          </a:xfrm>
          <a:prstGeom prst="rect">
            <a:avLst/>
          </a:prstGeom>
        </p:spPr>
        <p:txBody>
          <a:bodyPr anchor="t" rtlCol="false" tIns="0" lIns="0" bIns="0" rIns="0">
            <a:spAutoFit/>
          </a:bodyPr>
          <a:lstStyle/>
          <a:p>
            <a:pPr algn="l">
              <a:lnSpc>
                <a:spcPts val="5599"/>
              </a:lnSpc>
            </a:pPr>
            <a:r>
              <a:rPr lang="en-US" b="true" sz="3999">
                <a:solidFill>
                  <a:srgbClr val="004AAD"/>
                </a:solidFill>
                <a:latin typeface="Poppins Bold"/>
                <a:ea typeface="Poppins Bold"/>
                <a:cs typeface="Poppins Bold"/>
                <a:sym typeface="Poppins Bold"/>
              </a:rPr>
              <a:t>INTEGRATED LEADERSHIP PIPELINE</a:t>
            </a:r>
          </a:p>
        </p:txBody>
      </p:sp>
      <p:sp>
        <p:nvSpPr>
          <p:cNvPr name="TextBox 64" id="64"/>
          <p:cNvSpPr txBox="true"/>
          <p:nvPr/>
        </p:nvSpPr>
        <p:spPr>
          <a:xfrm rot="0">
            <a:off x="953637" y="1188278"/>
            <a:ext cx="5634574" cy="717550"/>
          </a:xfrm>
          <a:prstGeom prst="rect">
            <a:avLst/>
          </a:prstGeom>
        </p:spPr>
        <p:txBody>
          <a:bodyPr anchor="t" rtlCol="false" tIns="0" lIns="0" bIns="0" rIns="0">
            <a:spAutoFit/>
          </a:bodyPr>
          <a:lstStyle/>
          <a:p>
            <a:pPr algn="l">
              <a:lnSpc>
                <a:spcPts val="5599"/>
              </a:lnSpc>
            </a:pPr>
            <a:r>
              <a:rPr lang="en-US" sz="3999">
                <a:solidFill>
                  <a:srgbClr val="000000"/>
                </a:solidFill>
                <a:latin typeface="Poppins"/>
                <a:ea typeface="Poppins"/>
                <a:cs typeface="Poppins"/>
                <a:sym typeface="Poppins"/>
              </a:rPr>
              <a:t>RECOMMENDATION 4</a:t>
            </a:r>
          </a:p>
        </p:txBody>
      </p:sp>
      <p:sp>
        <p:nvSpPr>
          <p:cNvPr name="TextBox 65" id="65"/>
          <p:cNvSpPr txBox="true"/>
          <p:nvPr/>
        </p:nvSpPr>
        <p:spPr>
          <a:xfrm rot="0">
            <a:off x="953637" y="3771600"/>
            <a:ext cx="5634574" cy="2603475"/>
          </a:xfrm>
          <a:prstGeom prst="rect">
            <a:avLst/>
          </a:prstGeom>
        </p:spPr>
        <p:txBody>
          <a:bodyPr anchor="t" rtlCol="false" tIns="0" lIns="0" bIns="0" rIns="0">
            <a:spAutoFit/>
          </a:bodyPr>
          <a:lstStyle/>
          <a:p>
            <a:pPr algn="l">
              <a:lnSpc>
                <a:spcPts val="2976"/>
              </a:lnSpc>
              <a:spcBef>
                <a:spcPct val="0"/>
              </a:spcBef>
            </a:pPr>
            <a:r>
              <a:rPr lang="en-US" sz="2125">
                <a:solidFill>
                  <a:srgbClr val="000000"/>
                </a:solidFill>
                <a:latin typeface="Poppins"/>
                <a:ea typeface="Poppins"/>
                <a:cs typeface="Poppins"/>
                <a:sym typeface="Poppins"/>
              </a:rPr>
              <a:t>The NHS must develop an Integrated Leadership Pipeline : a structured, transparent and equitably accessible pathway from entry-level clinical/non-clinical roles through to executive leadership, with T&amp;D embedded at every transition point.</a:t>
            </a:r>
          </a:p>
        </p:txBody>
      </p:sp>
      <p:sp>
        <p:nvSpPr>
          <p:cNvPr name="TextBox 66" id="66"/>
          <p:cNvSpPr txBox="true"/>
          <p:nvPr/>
        </p:nvSpPr>
        <p:spPr>
          <a:xfrm rot="0">
            <a:off x="0" y="85309"/>
            <a:ext cx="6310044"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a:t>
            </a:r>
            <a:r>
              <a:rPr lang="en-US" sz="1800">
                <a:solidFill>
                  <a:srgbClr val="000000"/>
                </a:solidFill>
                <a:latin typeface="Poppins"/>
                <a:ea typeface="Poppins"/>
                <a:cs typeface="Poppins"/>
                <a:sym typeface="Poppins"/>
              </a:rPr>
              <a:t>RANJITKUMAR JIVABHAI KESHVALA</a:t>
            </a:r>
          </a:p>
          <a:p>
            <a:pPr algn="ctr">
              <a:lnSpc>
                <a:spcPts val="2701"/>
              </a:lnSpc>
              <a:spcBef>
                <a:spcPct val="0"/>
              </a:spcBef>
            </a:pPr>
            <a:r>
              <a:rPr lang="en-US" sz="1800">
                <a:solidFill>
                  <a:srgbClr val="000000"/>
                </a:solidFill>
                <a:latin typeface="Poppins"/>
                <a:ea typeface="Poppins"/>
                <a:cs typeface="Poppins"/>
                <a:sym typeface="Poppins"/>
              </a:rPr>
              <a:t> Student ID: 2532564</a:t>
            </a: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F2F2F2"/>
        </a:solidFill>
      </p:bgPr>
    </p:bg>
    <p:spTree>
      <p:nvGrpSpPr>
        <p:cNvPr id="1" name=""/>
        <p:cNvGrpSpPr/>
        <p:nvPr/>
      </p:nvGrpSpPr>
      <p:grpSpPr>
        <a:xfrm>
          <a:off x="0" y="0"/>
          <a:ext cx="0" cy="0"/>
          <a:chOff x="0" y="0"/>
          <a:chExt cx="0" cy="0"/>
        </a:xfrm>
      </p:grpSpPr>
      <p:grpSp>
        <p:nvGrpSpPr>
          <p:cNvPr name="Group 2" id="2"/>
          <p:cNvGrpSpPr/>
          <p:nvPr/>
        </p:nvGrpSpPr>
        <p:grpSpPr>
          <a:xfrm rot="0">
            <a:off x="1028700" y="6478341"/>
            <a:ext cx="7108583" cy="3008559"/>
            <a:chOff x="0" y="0"/>
            <a:chExt cx="1506946" cy="637784"/>
          </a:xfrm>
        </p:grpSpPr>
        <p:sp>
          <p:nvSpPr>
            <p:cNvPr name="Freeform 3" id="3"/>
            <p:cNvSpPr/>
            <p:nvPr/>
          </p:nvSpPr>
          <p:spPr>
            <a:xfrm flipH="false" flipV="false" rot="0">
              <a:off x="0" y="0"/>
              <a:ext cx="1506946" cy="637784"/>
            </a:xfrm>
            <a:custGeom>
              <a:avLst/>
              <a:gdLst/>
              <a:ahLst/>
              <a:cxnLst/>
              <a:rect r="r" b="b" t="t" l="l"/>
              <a:pathLst>
                <a:path h="637784" w="1506946">
                  <a:moveTo>
                    <a:pt x="17426" y="0"/>
                  </a:moveTo>
                  <a:lnTo>
                    <a:pt x="1489521" y="0"/>
                  </a:lnTo>
                  <a:cubicBezTo>
                    <a:pt x="1494142" y="0"/>
                    <a:pt x="1498575" y="1836"/>
                    <a:pt x="1501843" y="5104"/>
                  </a:cubicBezTo>
                  <a:cubicBezTo>
                    <a:pt x="1505110" y="8372"/>
                    <a:pt x="1506946" y="12804"/>
                    <a:pt x="1506946" y="17426"/>
                  </a:cubicBezTo>
                  <a:lnTo>
                    <a:pt x="1506946" y="620358"/>
                  </a:lnTo>
                  <a:cubicBezTo>
                    <a:pt x="1506946" y="624980"/>
                    <a:pt x="1505110" y="629412"/>
                    <a:pt x="1501843" y="632680"/>
                  </a:cubicBezTo>
                  <a:cubicBezTo>
                    <a:pt x="1498575" y="635948"/>
                    <a:pt x="1494142" y="637784"/>
                    <a:pt x="1489521" y="637784"/>
                  </a:cubicBezTo>
                  <a:lnTo>
                    <a:pt x="17426" y="637784"/>
                  </a:lnTo>
                  <a:cubicBezTo>
                    <a:pt x="12804" y="637784"/>
                    <a:pt x="8372" y="635948"/>
                    <a:pt x="5104" y="632680"/>
                  </a:cubicBezTo>
                  <a:cubicBezTo>
                    <a:pt x="1836" y="629412"/>
                    <a:pt x="0" y="624980"/>
                    <a:pt x="0" y="620358"/>
                  </a:cubicBezTo>
                  <a:lnTo>
                    <a:pt x="0" y="17426"/>
                  </a:lnTo>
                  <a:cubicBezTo>
                    <a:pt x="0" y="12804"/>
                    <a:pt x="1836" y="8372"/>
                    <a:pt x="5104" y="5104"/>
                  </a:cubicBezTo>
                  <a:cubicBezTo>
                    <a:pt x="8372" y="1836"/>
                    <a:pt x="12804" y="0"/>
                    <a:pt x="17426" y="0"/>
                  </a:cubicBezTo>
                  <a:close/>
                </a:path>
              </a:pathLst>
            </a:custGeom>
            <a:ln w="9525" cap="sq">
              <a:solidFill>
                <a:srgbClr val="262626"/>
              </a:solidFill>
              <a:prstDash val="solid"/>
              <a:miter/>
            </a:ln>
          </p:spPr>
        </p:sp>
        <p:sp>
          <p:nvSpPr>
            <p:cNvPr name="TextBox 4" id="4"/>
            <p:cNvSpPr txBox="true"/>
            <p:nvPr/>
          </p:nvSpPr>
          <p:spPr>
            <a:xfrm>
              <a:off x="0" y="-38100"/>
              <a:ext cx="1506946" cy="67588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8558259" y="6478341"/>
            <a:ext cx="7626762" cy="3008559"/>
            <a:chOff x="0" y="0"/>
            <a:chExt cx="1616795" cy="637784"/>
          </a:xfrm>
        </p:grpSpPr>
        <p:sp>
          <p:nvSpPr>
            <p:cNvPr name="Freeform 6" id="6"/>
            <p:cNvSpPr/>
            <p:nvPr/>
          </p:nvSpPr>
          <p:spPr>
            <a:xfrm flipH="false" flipV="false" rot="0">
              <a:off x="0" y="0"/>
              <a:ext cx="1616795" cy="637784"/>
            </a:xfrm>
            <a:custGeom>
              <a:avLst/>
              <a:gdLst/>
              <a:ahLst/>
              <a:cxnLst/>
              <a:rect r="r" b="b" t="t" l="l"/>
              <a:pathLst>
                <a:path h="637784" w="1616795">
                  <a:moveTo>
                    <a:pt x="16242" y="0"/>
                  </a:moveTo>
                  <a:lnTo>
                    <a:pt x="1600553" y="0"/>
                  </a:lnTo>
                  <a:cubicBezTo>
                    <a:pt x="1609523" y="0"/>
                    <a:pt x="1616795" y="7272"/>
                    <a:pt x="1616795" y="16242"/>
                  </a:cubicBezTo>
                  <a:lnTo>
                    <a:pt x="1616795" y="621542"/>
                  </a:lnTo>
                  <a:cubicBezTo>
                    <a:pt x="1616795" y="625849"/>
                    <a:pt x="1615084" y="629981"/>
                    <a:pt x="1612038" y="633026"/>
                  </a:cubicBezTo>
                  <a:cubicBezTo>
                    <a:pt x="1608992" y="636072"/>
                    <a:pt x="1604861" y="637784"/>
                    <a:pt x="1600553" y="637784"/>
                  </a:cubicBezTo>
                  <a:lnTo>
                    <a:pt x="16242" y="637784"/>
                  </a:lnTo>
                  <a:cubicBezTo>
                    <a:pt x="11934" y="637784"/>
                    <a:pt x="7803" y="636072"/>
                    <a:pt x="4757" y="633026"/>
                  </a:cubicBezTo>
                  <a:cubicBezTo>
                    <a:pt x="1711" y="629981"/>
                    <a:pt x="0" y="625849"/>
                    <a:pt x="0" y="621542"/>
                  </a:cubicBezTo>
                  <a:lnTo>
                    <a:pt x="0" y="16242"/>
                  </a:lnTo>
                  <a:cubicBezTo>
                    <a:pt x="0" y="11934"/>
                    <a:pt x="1711" y="7803"/>
                    <a:pt x="4757" y="4757"/>
                  </a:cubicBezTo>
                  <a:cubicBezTo>
                    <a:pt x="7803" y="1711"/>
                    <a:pt x="11934" y="0"/>
                    <a:pt x="16242" y="0"/>
                  </a:cubicBezTo>
                  <a:close/>
                </a:path>
              </a:pathLst>
            </a:custGeom>
            <a:ln w="9525" cap="sq">
              <a:solidFill>
                <a:srgbClr val="262626"/>
              </a:solidFill>
              <a:prstDash val="solid"/>
              <a:miter/>
            </a:ln>
          </p:spPr>
        </p:sp>
        <p:sp>
          <p:nvSpPr>
            <p:cNvPr name="TextBox 7" id="7"/>
            <p:cNvSpPr txBox="true"/>
            <p:nvPr/>
          </p:nvSpPr>
          <p:spPr>
            <a:xfrm>
              <a:off x="0" y="-38100"/>
              <a:ext cx="1616795" cy="675884"/>
            </a:xfrm>
            <a:prstGeom prst="rect">
              <a:avLst/>
            </a:prstGeom>
          </p:spPr>
          <p:txBody>
            <a:bodyPr anchor="ctr" rtlCol="false" tIns="50800" lIns="50800" bIns="50800" rIns="50800"/>
            <a:lstStyle/>
            <a:p>
              <a:pPr algn="ctr">
                <a:lnSpc>
                  <a:spcPts val="2659"/>
                </a:lnSpc>
                <a:spcBef>
                  <a:spcPct val="0"/>
                </a:spcBef>
              </a:pPr>
            </a:p>
          </p:txBody>
        </p:sp>
      </p:grpSp>
      <p:grpSp>
        <p:nvGrpSpPr>
          <p:cNvPr name="Group 8" id="8"/>
          <p:cNvGrpSpPr/>
          <p:nvPr/>
        </p:nvGrpSpPr>
        <p:grpSpPr>
          <a:xfrm rot="0">
            <a:off x="1028700" y="4177602"/>
            <a:ext cx="7108583" cy="2050597"/>
            <a:chOff x="0" y="0"/>
            <a:chExt cx="1506946" cy="434705"/>
          </a:xfrm>
        </p:grpSpPr>
        <p:sp>
          <p:nvSpPr>
            <p:cNvPr name="Freeform 9" id="9"/>
            <p:cNvSpPr/>
            <p:nvPr/>
          </p:nvSpPr>
          <p:spPr>
            <a:xfrm flipH="false" flipV="false" rot="0">
              <a:off x="0" y="0"/>
              <a:ext cx="1506946" cy="434705"/>
            </a:xfrm>
            <a:custGeom>
              <a:avLst/>
              <a:gdLst/>
              <a:ahLst/>
              <a:cxnLst/>
              <a:rect r="r" b="b" t="t" l="l"/>
              <a:pathLst>
                <a:path h="434705" w="1506946">
                  <a:moveTo>
                    <a:pt x="17426" y="0"/>
                  </a:moveTo>
                  <a:lnTo>
                    <a:pt x="1489521" y="0"/>
                  </a:lnTo>
                  <a:cubicBezTo>
                    <a:pt x="1494142" y="0"/>
                    <a:pt x="1498575" y="1836"/>
                    <a:pt x="1501843" y="5104"/>
                  </a:cubicBezTo>
                  <a:cubicBezTo>
                    <a:pt x="1505110" y="8372"/>
                    <a:pt x="1506946" y="12804"/>
                    <a:pt x="1506946" y="17426"/>
                  </a:cubicBezTo>
                  <a:lnTo>
                    <a:pt x="1506946" y="417280"/>
                  </a:lnTo>
                  <a:cubicBezTo>
                    <a:pt x="1506946" y="421901"/>
                    <a:pt x="1505110" y="426334"/>
                    <a:pt x="1501843" y="429601"/>
                  </a:cubicBezTo>
                  <a:cubicBezTo>
                    <a:pt x="1498575" y="432869"/>
                    <a:pt x="1494142" y="434705"/>
                    <a:pt x="1489521" y="434705"/>
                  </a:cubicBezTo>
                  <a:lnTo>
                    <a:pt x="17426" y="434705"/>
                  </a:lnTo>
                  <a:cubicBezTo>
                    <a:pt x="12804" y="434705"/>
                    <a:pt x="8372" y="432869"/>
                    <a:pt x="5104" y="429601"/>
                  </a:cubicBezTo>
                  <a:cubicBezTo>
                    <a:pt x="1836" y="426334"/>
                    <a:pt x="0" y="421901"/>
                    <a:pt x="0" y="417280"/>
                  </a:cubicBezTo>
                  <a:lnTo>
                    <a:pt x="0" y="17426"/>
                  </a:lnTo>
                  <a:cubicBezTo>
                    <a:pt x="0" y="12804"/>
                    <a:pt x="1836" y="8372"/>
                    <a:pt x="5104" y="5104"/>
                  </a:cubicBezTo>
                  <a:cubicBezTo>
                    <a:pt x="8372" y="1836"/>
                    <a:pt x="12804" y="0"/>
                    <a:pt x="17426" y="0"/>
                  </a:cubicBezTo>
                  <a:close/>
                </a:path>
              </a:pathLst>
            </a:custGeom>
            <a:ln w="9525" cap="sq">
              <a:solidFill>
                <a:srgbClr val="262626"/>
              </a:solidFill>
              <a:prstDash val="solid"/>
              <a:miter/>
            </a:ln>
          </p:spPr>
        </p:sp>
        <p:sp>
          <p:nvSpPr>
            <p:cNvPr name="TextBox 10" id="10"/>
            <p:cNvSpPr txBox="true"/>
            <p:nvPr/>
          </p:nvSpPr>
          <p:spPr>
            <a:xfrm>
              <a:off x="0" y="-38100"/>
              <a:ext cx="1506946" cy="472805"/>
            </a:xfrm>
            <a:prstGeom prst="rect">
              <a:avLst/>
            </a:prstGeom>
          </p:spPr>
          <p:txBody>
            <a:bodyPr anchor="ctr" rtlCol="false" tIns="50800" lIns="50800" bIns="50800" rIns="50800"/>
            <a:lstStyle/>
            <a:p>
              <a:pPr algn="ctr">
                <a:lnSpc>
                  <a:spcPts val="2659"/>
                </a:lnSpc>
                <a:spcBef>
                  <a:spcPct val="0"/>
                </a:spcBef>
              </a:pPr>
            </a:p>
          </p:txBody>
        </p:sp>
      </p:grpSp>
      <p:sp>
        <p:nvSpPr>
          <p:cNvPr name="Freeform 11" id="11"/>
          <p:cNvSpPr/>
          <p:nvPr/>
        </p:nvSpPr>
        <p:spPr>
          <a:xfrm flipH="false" flipV="false" rot="0">
            <a:off x="1175978" y="4294793"/>
            <a:ext cx="2470405" cy="1816214"/>
          </a:xfrm>
          <a:custGeom>
            <a:avLst/>
            <a:gdLst/>
            <a:ahLst/>
            <a:cxnLst/>
            <a:rect r="r" b="b" t="t" l="l"/>
            <a:pathLst>
              <a:path h="1816214" w="2470405">
                <a:moveTo>
                  <a:pt x="0" y="0"/>
                </a:moveTo>
                <a:lnTo>
                  <a:pt x="2470404" y="0"/>
                </a:lnTo>
                <a:lnTo>
                  <a:pt x="2470404" y="1816214"/>
                </a:lnTo>
                <a:lnTo>
                  <a:pt x="0" y="1816214"/>
                </a:lnTo>
                <a:lnTo>
                  <a:pt x="0" y="0"/>
                </a:lnTo>
                <a:close/>
              </a:path>
            </a:pathLst>
          </a:custGeom>
          <a:blipFill>
            <a:blip r:embed="rId2"/>
            <a:stretch>
              <a:fillRect l="-16813" t="-3011" r="0" b="-3011"/>
            </a:stretch>
          </a:blipFill>
        </p:spPr>
      </p:sp>
      <p:grpSp>
        <p:nvGrpSpPr>
          <p:cNvPr name="Group 12" id="12"/>
          <p:cNvGrpSpPr/>
          <p:nvPr/>
        </p:nvGrpSpPr>
        <p:grpSpPr>
          <a:xfrm rot="0">
            <a:off x="8628200" y="4177602"/>
            <a:ext cx="7556821" cy="2050597"/>
            <a:chOff x="0" y="0"/>
            <a:chExt cx="1601968" cy="434705"/>
          </a:xfrm>
        </p:grpSpPr>
        <p:sp>
          <p:nvSpPr>
            <p:cNvPr name="Freeform 13" id="13"/>
            <p:cNvSpPr/>
            <p:nvPr/>
          </p:nvSpPr>
          <p:spPr>
            <a:xfrm flipH="false" flipV="false" rot="0">
              <a:off x="0" y="0"/>
              <a:ext cx="1601968" cy="434705"/>
            </a:xfrm>
            <a:custGeom>
              <a:avLst/>
              <a:gdLst/>
              <a:ahLst/>
              <a:cxnLst/>
              <a:rect r="r" b="b" t="t" l="l"/>
              <a:pathLst>
                <a:path h="434705" w="1601968">
                  <a:moveTo>
                    <a:pt x="16392" y="0"/>
                  </a:moveTo>
                  <a:lnTo>
                    <a:pt x="1585576" y="0"/>
                  </a:lnTo>
                  <a:cubicBezTo>
                    <a:pt x="1594629" y="0"/>
                    <a:pt x="1601968" y="7339"/>
                    <a:pt x="1601968" y="16392"/>
                  </a:cubicBezTo>
                  <a:lnTo>
                    <a:pt x="1601968" y="418313"/>
                  </a:lnTo>
                  <a:cubicBezTo>
                    <a:pt x="1601968" y="422661"/>
                    <a:pt x="1600241" y="426830"/>
                    <a:pt x="1597167" y="429904"/>
                  </a:cubicBezTo>
                  <a:cubicBezTo>
                    <a:pt x="1594093" y="432978"/>
                    <a:pt x="1589923" y="434705"/>
                    <a:pt x="1585576" y="434705"/>
                  </a:cubicBezTo>
                  <a:lnTo>
                    <a:pt x="16392" y="434705"/>
                  </a:lnTo>
                  <a:cubicBezTo>
                    <a:pt x="12045" y="434705"/>
                    <a:pt x="7875" y="432978"/>
                    <a:pt x="4801" y="429904"/>
                  </a:cubicBezTo>
                  <a:cubicBezTo>
                    <a:pt x="1727" y="426830"/>
                    <a:pt x="0" y="422661"/>
                    <a:pt x="0" y="418313"/>
                  </a:cubicBezTo>
                  <a:lnTo>
                    <a:pt x="0" y="16392"/>
                  </a:lnTo>
                  <a:cubicBezTo>
                    <a:pt x="0" y="7339"/>
                    <a:pt x="7339" y="0"/>
                    <a:pt x="16392" y="0"/>
                  </a:cubicBezTo>
                  <a:close/>
                </a:path>
              </a:pathLst>
            </a:custGeom>
            <a:ln w="9525" cap="sq">
              <a:solidFill>
                <a:srgbClr val="262626"/>
              </a:solidFill>
              <a:prstDash val="solid"/>
              <a:miter/>
            </a:ln>
          </p:spPr>
        </p:sp>
        <p:sp>
          <p:nvSpPr>
            <p:cNvPr name="TextBox 14" id="14"/>
            <p:cNvSpPr txBox="true"/>
            <p:nvPr/>
          </p:nvSpPr>
          <p:spPr>
            <a:xfrm>
              <a:off x="0" y="-38100"/>
              <a:ext cx="1601968" cy="472805"/>
            </a:xfrm>
            <a:prstGeom prst="rect">
              <a:avLst/>
            </a:prstGeom>
          </p:spPr>
          <p:txBody>
            <a:bodyPr anchor="ctr" rtlCol="false" tIns="50800" lIns="50800" bIns="50800" rIns="50800"/>
            <a:lstStyle/>
            <a:p>
              <a:pPr algn="ctr">
                <a:lnSpc>
                  <a:spcPts val="2659"/>
                </a:lnSpc>
                <a:spcBef>
                  <a:spcPct val="0"/>
                </a:spcBef>
              </a:pPr>
            </a:p>
          </p:txBody>
        </p:sp>
      </p:grpSp>
      <p:sp>
        <p:nvSpPr>
          <p:cNvPr name="Freeform 15" id="15"/>
          <p:cNvSpPr/>
          <p:nvPr/>
        </p:nvSpPr>
        <p:spPr>
          <a:xfrm flipH="false" flipV="false" rot="0">
            <a:off x="1175978" y="6580371"/>
            <a:ext cx="2508960" cy="2741826"/>
          </a:xfrm>
          <a:custGeom>
            <a:avLst/>
            <a:gdLst/>
            <a:ahLst/>
            <a:cxnLst/>
            <a:rect r="r" b="b" t="t" l="l"/>
            <a:pathLst>
              <a:path h="2741826" w="2508960">
                <a:moveTo>
                  <a:pt x="0" y="0"/>
                </a:moveTo>
                <a:lnTo>
                  <a:pt x="2508959" y="0"/>
                </a:lnTo>
                <a:lnTo>
                  <a:pt x="2508959" y="2741826"/>
                </a:lnTo>
                <a:lnTo>
                  <a:pt x="0" y="2741826"/>
                </a:lnTo>
                <a:lnTo>
                  <a:pt x="0" y="0"/>
                </a:lnTo>
                <a:close/>
              </a:path>
            </a:pathLst>
          </a:custGeom>
          <a:blipFill>
            <a:blip r:embed="rId3"/>
            <a:stretch>
              <a:fillRect l="-48521" t="0" r="-15196" b="0"/>
            </a:stretch>
          </a:blipFill>
        </p:spPr>
      </p:sp>
      <p:sp>
        <p:nvSpPr>
          <p:cNvPr name="Freeform 16" id="16"/>
          <p:cNvSpPr/>
          <p:nvPr/>
        </p:nvSpPr>
        <p:spPr>
          <a:xfrm flipH="false" flipV="false" rot="0">
            <a:off x="8747635" y="4247144"/>
            <a:ext cx="1863863" cy="1863863"/>
          </a:xfrm>
          <a:custGeom>
            <a:avLst/>
            <a:gdLst/>
            <a:ahLst/>
            <a:cxnLst/>
            <a:rect r="r" b="b" t="t" l="l"/>
            <a:pathLst>
              <a:path h="1863863" w="1863863">
                <a:moveTo>
                  <a:pt x="0" y="0"/>
                </a:moveTo>
                <a:lnTo>
                  <a:pt x="1863863" y="0"/>
                </a:lnTo>
                <a:lnTo>
                  <a:pt x="1863863" y="1863863"/>
                </a:lnTo>
                <a:lnTo>
                  <a:pt x="0" y="1863863"/>
                </a:lnTo>
                <a:lnTo>
                  <a:pt x="0" y="0"/>
                </a:lnTo>
                <a:close/>
              </a:path>
            </a:pathLst>
          </a:custGeom>
          <a:blipFill>
            <a:blip r:embed="rId4"/>
            <a:stretch>
              <a:fillRect l="0" t="0" r="0" b="0"/>
            </a:stretch>
          </a:blipFill>
        </p:spPr>
      </p:sp>
      <p:sp>
        <p:nvSpPr>
          <p:cNvPr name="Freeform 17" id="17"/>
          <p:cNvSpPr/>
          <p:nvPr/>
        </p:nvSpPr>
        <p:spPr>
          <a:xfrm flipH="false" flipV="false" rot="0">
            <a:off x="8677694" y="6580371"/>
            <a:ext cx="2359587" cy="2734590"/>
          </a:xfrm>
          <a:custGeom>
            <a:avLst/>
            <a:gdLst/>
            <a:ahLst/>
            <a:cxnLst/>
            <a:rect r="r" b="b" t="t" l="l"/>
            <a:pathLst>
              <a:path h="2734590" w="2359587">
                <a:moveTo>
                  <a:pt x="0" y="0"/>
                </a:moveTo>
                <a:lnTo>
                  <a:pt x="2359587" y="0"/>
                </a:lnTo>
                <a:lnTo>
                  <a:pt x="2359587" y="2734591"/>
                </a:lnTo>
                <a:lnTo>
                  <a:pt x="0" y="2734591"/>
                </a:lnTo>
                <a:lnTo>
                  <a:pt x="0" y="0"/>
                </a:lnTo>
                <a:close/>
              </a:path>
            </a:pathLst>
          </a:custGeom>
          <a:blipFill>
            <a:blip r:embed="rId5"/>
            <a:stretch>
              <a:fillRect l="-78452" t="0" r="-16457" b="0"/>
            </a:stretch>
          </a:blipFill>
        </p:spPr>
      </p:sp>
      <p:sp>
        <p:nvSpPr>
          <p:cNvPr name="TextBox 18" id="18"/>
          <p:cNvSpPr txBox="true"/>
          <p:nvPr/>
        </p:nvSpPr>
        <p:spPr>
          <a:xfrm rot="0">
            <a:off x="1605119" y="879676"/>
            <a:ext cx="15491006" cy="547370"/>
          </a:xfrm>
          <a:prstGeom prst="rect">
            <a:avLst/>
          </a:prstGeom>
        </p:spPr>
        <p:txBody>
          <a:bodyPr anchor="t" rtlCol="false" tIns="0" lIns="0" bIns="0" rIns="0">
            <a:spAutoFit/>
          </a:bodyPr>
          <a:lstStyle/>
          <a:p>
            <a:pPr algn="ctr">
              <a:lnSpc>
                <a:spcPts val="4239"/>
              </a:lnSpc>
            </a:pPr>
            <a:r>
              <a:rPr lang="en-US" b="true" sz="3999" spc="-3">
                <a:solidFill>
                  <a:srgbClr val="262626"/>
                </a:solidFill>
                <a:latin typeface="Montserrat Semi-Bold"/>
                <a:ea typeface="Montserrat Semi-Bold"/>
                <a:cs typeface="Montserrat Semi-Bold"/>
                <a:sym typeface="Montserrat Semi-Bold"/>
              </a:rPr>
              <a:t>Recommendation 5: EDI-Embedded T&amp;D Framework</a:t>
            </a:r>
          </a:p>
        </p:txBody>
      </p:sp>
      <p:sp>
        <p:nvSpPr>
          <p:cNvPr name="TextBox 19" id="19"/>
          <p:cNvSpPr txBox="true"/>
          <p:nvPr/>
        </p:nvSpPr>
        <p:spPr>
          <a:xfrm rot="0">
            <a:off x="4075180" y="6773997"/>
            <a:ext cx="3078132" cy="587476"/>
          </a:xfrm>
          <a:prstGeom prst="rect">
            <a:avLst/>
          </a:prstGeom>
        </p:spPr>
        <p:txBody>
          <a:bodyPr anchor="t" rtlCol="false" tIns="0" lIns="0" bIns="0" rIns="0">
            <a:spAutoFit/>
          </a:bodyPr>
          <a:lstStyle/>
          <a:p>
            <a:pPr algn="l">
              <a:lnSpc>
                <a:spcPts val="2263"/>
              </a:lnSpc>
            </a:pPr>
            <a:r>
              <a:rPr lang="en-US" sz="2241" spc="-2" b="true">
                <a:solidFill>
                  <a:srgbClr val="262626"/>
                </a:solidFill>
                <a:latin typeface="Montserrat Semi-Bold"/>
                <a:ea typeface="Montserrat Semi-Bold"/>
                <a:cs typeface="Montserrat Semi-Bold"/>
                <a:sym typeface="Montserrat Semi-Bold"/>
              </a:rPr>
              <a:t>Flexible tr</a:t>
            </a:r>
            <a:r>
              <a:rPr lang="en-US" b="true" sz="2241" spc="-2">
                <a:solidFill>
                  <a:srgbClr val="262626"/>
                </a:solidFill>
                <a:latin typeface="Montserrat Semi-Bold"/>
                <a:ea typeface="Montserrat Semi-Bold"/>
                <a:cs typeface="Montserrat Semi-Bold"/>
                <a:sym typeface="Montserrat Semi-Bold"/>
              </a:rPr>
              <a:t>aining delivery</a:t>
            </a:r>
          </a:p>
        </p:txBody>
      </p:sp>
      <p:sp>
        <p:nvSpPr>
          <p:cNvPr name="TextBox 20" id="20"/>
          <p:cNvSpPr txBox="true"/>
          <p:nvPr/>
        </p:nvSpPr>
        <p:spPr>
          <a:xfrm rot="0">
            <a:off x="11285143" y="6773997"/>
            <a:ext cx="3861873" cy="587476"/>
          </a:xfrm>
          <a:prstGeom prst="rect">
            <a:avLst/>
          </a:prstGeom>
        </p:spPr>
        <p:txBody>
          <a:bodyPr anchor="t" rtlCol="false" tIns="0" lIns="0" bIns="0" rIns="0">
            <a:spAutoFit/>
          </a:bodyPr>
          <a:lstStyle/>
          <a:p>
            <a:pPr algn="l">
              <a:lnSpc>
                <a:spcPts val="2263"/>
              </a:lnSpc>
            </a:pPr>
            <a:r>
              <a:rPr lang="en-US" sz="2241" spc="-2" b="true">
                <a:solidFill>
                  <a:srgbClr val="262626"/>
                </a:solidFill>
                <a:latin typeface="Montserrat Semi-Bold"/>
                <a:ea typeface="Montserrat Semi-Bold"/>
                <a:cs typeface="Montserrat Semi-Bold"/>
                <a:sym typeface="Montserrat Semi-Bold"/>
              </a:rPr>
              <a:t>Sponsorship over</a:t>
            </a:r>
            <a:r>
              <a:rPr lang="en-US" b="true" sz="2241" spc="-2">
                <a:solidFill>
                  <a:srgbClr val="262626"/>
                </a:solidFill>
                <a:latin typeface="Montserrat Semi-Bold"/>
                <a:ea typeface="Montserrat Semi-Bold"/>
                <a:cs typeface="Montserrat Semi-Bold"/>
                <a:sym typeface="Montserrat Semi-Bold"/>
              </a:rPr>
              <a:t> mentoring</a:t>
            </a:r>
          </a:p>
        </p:txBody>
      </p:sp>
      <p:sp>
        <p:nvSpPr>
          <p:cNvPr name="TextBox 21" id="21"/>
          <p:cNvSpPr txBox="true"/>
          <p:nvPr/>
        </p:nvSpPr>
        <p:spPr>
          <a:xfrm rot="0">
            <a:off x="4075180" y="7433612"/>
            <a:ext cx="3770813" cy="1249680"/>
          </a:xfrm>
          <a:prstGeom prst="rect">
            <a:avLst/>
          </a:prstGeom>
        </p:spPr>
        <p:txBody>
          <a:bodyPr anchor="t" rtlCol="false" tIns="0" lIns="0" bIns="0" rIns="0">
            <a:spAutoFit/>
          </a:bodyPr>
          <a:lstStyle/>
          <a:p>
            <a:pPr algn="l">
              <a:lnSpc>
                <a:spcPts val="2520"/>
              </a:lnSpc>
            </a:pPr>
            <a:r>
              <a:rPr lang="en-US" sz="1800">
                <a:solidFill>
                  <a:srgbClr val="5A5A5A"/>
                </a:solidFill>
                <a:latin typeface="Open Sauce"/>
                <a:ea typeface="Open Sauce"/>
                <a:cs typeface="Open Sauce"/>
                <a:sym typeface="Open Sauce"/>
              </a:rPr>
              <a:t>All mandatory and developmental training offered in multiple formats to enable part-time and shift workers to participate</a:t>
            </a:r>
          </a:p>
        </p:txBody>
      </p:sp>
      <p:sp>
        <p:nvSpPr>
          <p:cNvPr name="TextBox 22" id="22"/>
          <p:cNvSpPr txBox="true"/>
          <p:nvPr/>
        </p:nvSpPr>
        <p:spPr>
          <a:xfrm rot="0">
            <a:off x="11285143" y="7590775"/>
            <a:ext cx="4611556" cy="935355"/>
          </a:xfrm>
          <a:prstGeom prst="rect">
            <a:avLst/>
          </a:prstGeom>
        </p:spPr>
        <p:txBody>
          <a:bodyPr anchor="t" rtlCol="false" tIns="0" lIns="0" bIns="0" rIns="0">
            <a:spAutoFit/>
          </a:bodyPr>
          <a:lstStyle/>
          <a:p>
            <a:pPr algn="l">
              <a:lnSpc>
                <a:spcPts val="2520"/>
              </a:lnSpc>
            </a:pPr>
            <a:r>
              <a:rPr lang="en-US" sz="1800">
                <a:solidFill>
                  <a:srgbClr val="5A5A5A"/>
                </a:solidFill>
                <a:latin typeface="Open Sauce"/>
                <a:ea typeface="Open Sauce"/>
                <a:cs typeface="Open Sauce"/>
                <a:sym typeface="Open Sauce"/>
              </a:rPr>
              <a:t>Sponsoring (actively advocating for promotion) is far more effective for closing leadership gaps than mentoring</a:t>
            </a:r>
          </a:p>
        </p:txBody>
      </p:sp>
      <p:sp>
        <p:nvSpPr>
          <p:cNvPr name="TextBox 23" id="23"/>
          <p:cNvSpPr txBox="true"/>
          <p:nvPr/>
        </p:nvSpPr>
        <p:spPr>
          <a:xfrm rot="0">
            <a:off x="2965980" y="1760507"/>
            <a:ext cx="11704787" cy="587375"/>
          </a:xfrm>
          <a:prstGeom prst="rect">
            <a:avLst/>
          </a:prstGeom>
        </p:spPr>
        <p:txBody>
          <a:bodyPr anchor="t" rtlCol="false" tIns="0" lIns="0" bIns="0" rIns="0">
            <a:spAutoFit/>
          </a:bodyPr>
          <a:lstStyle/>
          <a:p>
            <a:pPr algn="ctr" marL="0" indent="0" lvl="0">
              <a:lnSpc>
                <a:spcPts val="2200"/>
              </a:lnSpc>
              <a:spcBef>
                <a:spcPct val="0"/>
              </a:spcBef>
            </a:pPr>
            <a:r>
              <a:rPr lang="en-US" sz="2000" spc="-40">
                <a:solidFill>
                  <a:srgbClr val="002022"/>
                </a:solidFill>
                <a:latin typeface="Poppins"/>
                <a:ea typeface="Poppins"/>
                <a:cs typeface="Poppins"/>
                <a:sym typeface="Poppins"/>
              </a:rPr>
              <a:t>All NHS T&amp;D initiatives must be designed, delivered and evaluated through an EDI lens, with access equity and outcome equity as primary performance indicators.</a:t>
            </a:r>
          </a:p>
        </p:txBody>
      </p:sp>
      <p:sp>
        <p:nvSpPr>
          <p:cNvPr name="TextBox 24" id="24"/>
          <p:cNvSpPr txBox="true"/>
          <p:nvPr/>
        </p:nvSpPr>
        <p:spPr>
          <a:xfrm rot="0">
            <a:off x="1028700" y="3542318"/>
            <a:ext cx="5621563" cy="339725"/>
          </a:xfrm>
          <a:prstGeom prst="rect">
            <a:avLst/>
          </a:prstGeom>
        </p:spPr>
        <p:txBody>
          <a:bodyPr anchor="t" rtlCol="false" tIns="0" lIns="0" bIns="0" rIns="0">
            <a:spAutoFit/>
          </a:bodyPr>
          <a:lstStyle/>
          <a:p>
            <a:pPr algn="ctr">
              <a:lnSpc>
                <a:spcPts val="2650"/>
              </a:lnSpc>
            </a:pPr>
            <a:r>
              <a:rPr lang="en-US" b="true" sz="2500" spc="-2">
                <a:solidFill>
                  <a:srgbClr val="262626"/>
                </a:solidFill>
                <a:latin typeface="Montserrat Semi-Bold"/>
                <a:ea typeface="Montserrat Semi-Bold"/>
                <a:cs typeface="Montserrat Semi-Bold"/>
                <a:sym typeface="Montserrat Semi-Bold"/>
              </a:rPr>
              <a:t>Proposed EDI framework actions:</a:t>
            </a:r>
          </a:p>
        </p:txBody>
      </p:sp>
      <p:sp>
        <p:nvSpPr>
          <p:cNvPr name="TextBox 25" id="25"/>
          <p:cNvSpPr txBox="true"/>
          <p:nvPr/>
        </p:nvSpPr>
        <p:spPr>
          <a:xfrm rot="0">
            <a:off x="4075180" y="4473258"/>
            <a:ext cx="3078132" cy="587476"/>
          </a:xfrm>
          <a:prstGeom prst="rect">
            <a:avLst/>
          </a:prstGeom>
        </p:spPr>
        <p:txBody>
          <a:bodyPr anchor="t" rtlCol="false" tIns="0" lIns="0" bIns="0" rIns="0">
            <a:spAutoFit/>
          </a:bodyPr>
          <a:lstStyle/>
          <a:p>
            <a:pPr algn="l">
              <a:lnSpc>
                <a:spcPts val="2263"/>
              </a:lnSpc>
            </a:pPr>
            <a:r>
              <a:rPr lang="en-US" sz="2241" spc="-2" b="true">
                <a:solidFill>
                  <a:srgbClr val="262626"/>
                </a:solidFill>
                <a:latin typeface="Montserrat Semi-Bold"/>
                <a:ea typeface="Montserrat Semi-Bold"/>
                <a:cs typeface="Montserrat Semi-Bold"/>
                <a:sym typeface="Montserrat Semi-Bold"/>
              </a:rPr>
              <a:t>A</a:t>
            </a:r>
            <a:r>
              <a:rPr lang="en-US" b="true" sz="2241" spc="-2">
                <a:solidFill>
                  <a:srgbClr val="262626"/>
                </a:solidFill>
                <a:latin typeface="Montserrat Semi-Bold"/>
                <a:ea typeface="Montserrat Semi-Bold"/>
                <a:cs typeface="Montserrat Semi-Bold"/>
                <a:sym typeface="Montserrat Semi-Bold"/>
              </a:rPr>
              <a:t>nnual EDI T&amp;D Audit</a:t>
            </a:r>
          </a:p>
        </p:txBody>
      </p:sp>
      <p:sp>
        <p:nvSpPr>
          <p:cNvPr name="TextBox 26" id="26"/>
          <p:cNvSpPr txBox="true"/>
          <p:nvPr/>
        </p:nvSpPr>
        <p:spPr>
          <a:xfrm rot="0">
            <a:off x="10878835" y="4473258"/>
            <a:ext cx="3652565" cy="301726"/>
          </a:xfrm>
          <a:prstGeom prst="rect">
            <a:avLst/>
          </a:prstGeom>
        </p:spPr>
        <p:txBody>
          <a:bodyPr anchor="t" rtlCol="false" tIns="0" lIns="0" bIns="0" rIns="0">
            <a:spAutoFit/>
          </a:bodyPr>
          <a:lstStyle/>
          <a:p>
            <a:pPr algn="l">
              <a:lnSpc>
                <a:spcPts val="2263"/>
              </a:lnSpc>
            </a:pPr>
            <a:r>
              <a:rPr lang="en-US" sz="2241" spc="-2" b="true">
                <a:solidFill>
                  <a:srgbClr val="262626"/>
                </a:solidFill>
                <a:latin typeface="Montserrat Semi-Bold"/>
                <a:ea typeface="Montserrat Semi-Bold"/>
                <a:cs typeface="Montserrat Semi-Bold"/>
                <a:sym typeface="Montserrat Semi-Bold"/>
              </a:rPr>
              <a:t>Training Needs Analysis</a:t>
            </a:r>
          </a:p>
        </p:txBody>
      </p:sp>
      <p:sp>
        <p:nvSpPr>
          <p:cNvPr name="TextBox 27" id="27"/>
          <p:cNvSpPr txBox="true"/>
          <p:nvPr/>
        </p:nvSpPr>
        <p:spPr>
          <a:xfrm rot="0">
            <a:off x="4075180" y="5132873"/>
            <a:ext cx="3903454" cy="935355"/>
          </a:xfrm>
          <a:prstGeom prst="rect">
            <a:avLst/>
          </a:prstGeom>
        </p:spPr>
        <p:txBody>
          <a:bodyPr anchor="t" rtlCol="false" tIns="0" lIns="0" bIns="0" rIns="0">
            <a:spAutoFit/>
          </a:bodyPr>
          <a:lstStyle/>
          <a:p>
            <a:pPr algn="l">
              <a:lnSpc>
                <a:spcPts val="2520"/>
              </a:lnSpc>
            </a:pPr>
            <a:r>
              <a:rPr lang="en-US" sz="1800">
                <a:solidFill>
                  <a:srgbClr val="5A5A5A"/>
                </a:solidFill>
                <a:latin typeface="Open Sauce"/>
                <a:ea typeface="Open Sauce"/>
                <a:cs typeface="Open Sauce"/>
                <a:sym typeface="Open Sauce"/>
              </a:rPr>
              <a:t>Should be published publicly per trust, audited by NHS England and linked to CQC ratings</a:t>
            </a:r>
          </a:p>
        </p:txBody>
      </p:sp>
      <p:sp>
        <p:nvSpPr>
          <p:cNvPr name="TextBox 28" id="28"/>
          <p:cNvSpPr txBox="true"/>
          <p:nvPr/>
        </p:nvSpPr>
        <p:spPr>
          <a:xfrm rot="0">
            <a:off x="10878835" y="4984534"/>
            <a:ext cx="5009479" cy="935355"/>
          </a:xfrm>
          <a:prstGeom prst="rect">
            <a:avLst/>
          </a:prstGeom>
        </p:spPr>
        <p:txBody>
          <a:bodyPr anchor="t" rtlCol="false" tIns="0" lIns="0" bIns="0" rIns="0">
            <a:spAutoFit/>
          </a:bodyPr>
          <a:lstStyle/>
          <a:p>
            <a:pPr algn="l">
              <a:lnSpc>
                <a:spcPts val="2520"/>
              </a:lnSpc>
            </a:pPr>
            <a:r>
              <a:rPr lang="en-US" sz="1800">
                <a:solidFill>
                  <a:srgbClr val="5A5A5A"/>
                </a:solidFill>
                <a:latin typeface="Open Sauce"/>
                <a:ea typeface="Open Sauce"/>
                <a:cs typeface="Open Sauce"/>
                <a:sym typeface="Open Sauce"/>
              </a:rPr>
              <a:t>Trusts must identify and report T&amp;D access gaps by race, gender, disability and grade annually</a:t>
            </a:r>
          </a:p>
        </p:txBody>
      </p:sp>
      <p:sp>
        <p:nvSpPr>
          <p:cNvPr name="TextBox 29" id="29"/>
          <p:cNvSpPr txBox="true"/>
          <p:nvPr/>
        </p:nvSpPr>
        <p:spPr>
          <a:xfrm rot="0">
            <a:off x="-132351" y="-76200"/>
            <a:ext cx="6620497" cy="693393"/>
          </a:xfrm>
          <a:prstGeom prst="rect">
            <a:avLst/>
          </a:prstGeom>
        </p:spPr>
        <p:txBody>
          <a:bodyPr anchor="t" rtlCol="false" tIns="0" lIns="0" bIns="0" rIns="0">
            <a:spAutoFit/>
          </a:bodyPr>
          <a:lstStyle/>
          <a:p>
            <a:pPr algn="ctr">
              <a:lnSpc>
                <a:spcPts val="2701"/>
              </a:lnSpc>
              <a:spcBef>
                <a:spcPct val="0"/>
              </a:spcBef>
            </a:pPr>
            <a:r>
              <a:rPr lang="en-US" sz="1800">
                <a:solidFill>
                  <a:srgbClr val="000000"/>
                </a:solidFill>
                <a:latin typeface="Poppins"/>
                <a:ea typeface="Poppins"/>
                <a:cs typeface="Poppins"/>
                <a:sym typeface="Poppins"/>
              </a:rPr>
              <a:t>Student Name : </a:t>
            </a:r>
            <a:r>
              <a:rPr lang="en-US" sz="1800">
                <a:solidFill>
                  <a:srgbClr val="000000"/>
                </a:solidFill>
                <a:latin typeface="Poppins"/>
                <a:ea typeface="Poppins"/>
                <a:cs typeface="Poppins"/>
                <a:sym typeface="Poppins"/>
              </a:rPr>
              <a:t>RANJITKUMAR JIVABHAI KESHVALA</a:t>
            </a:r>
          </a:p>
          <a:p>
            <a:pPr algn="ctr">
              <a:lnSpc>
                <a:spcPts val="2701"/>
              </a:lnSpc>
              <a:spcBef>
                <a:spcPct val="0"/>
              </a:spcBef>
            </a:pPr>
            <a:r>
              <a:rPr lang="en-US" sz="1800">
                <a:solidFill>
                  <a:srgbClr val="000000"/>
                </a:solidFill>
                <a:latin typeface="Poppins"/>
                <a:ea typeface="Poppins"/>
                <a:cs typeface="Poppins"/>
                <a:sym typeface="Poppins"/>
              </a:rPr>
              <a:t> Student ID: 2532564</a:t>
            </a: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F9FBFF"/>
        </a:solidFill>
      </p:bgPr>
    </p:bg>
    <p:spTree>
      <p:nvGrpSpPr>
        <p:cNvPr id="1" name=""/>
        <p:cNvGrpSpPr/>
        <p:nvPr/>
      </p:nvGrpSpPr>
      <p:grpSpPr>
        <a:xfrm>
          <a:off x="0" y="0"/>
          <a:ext cx="0" cy="0"/>
          <a:chOff x="0" y="0"/>
          <a:chExt cx="0" cy="0"/>
        </a:xfrm>
      </p:grpSpPr>
      <p:sp>
        <p:nvSpPr>
          <p:cNvPr name="Freeform 2" id="2"/>
          <p:cNvSpPr/>
          <p:nvPr/>
        </p:nvSpPr>
        <p:spPr>
          <a:xfrm flipH="false" flipV="false" rot="0">
            <a:off x="6478646" y="4013589"/>
            <a:ext cx="10577396" cy="2275748"/>
          </a:xfrm>
          <a:custGeom>
            <a:avLst/>
            <a:gdLst/>
            <a:ahLst/>
            <a:cxnLst/>
            <a:rect r="r" b="b" t="t" l="l"/>
            <a:pathLst>
              <a:path h="2275748" w="10577396">
                <a:moveTo>
                  <a:pt x="0" y="0"/>
                </a:moveTo>
                <a:lnTo>
                  <a:pt x="10577396" y="0"/>
                </a:lnTo>
                <a:lnTo>
                  <a:pt x="10577396" y="2275748"/>
                </a:lnTo>
                <a:lnTo>
                  <a:pt x="0" y="2275748"/>
                </a:lnTo>
                <a:lnTo>
                  <a:pt x="0" y="0"/>
                </a:lnTo>
                <a:close/>
              </a:path>
            </a:pathLst>
          </a:custGeom>
          <a:blipFill>
            <a:blip r:embed="rId2">
              <a:extLst>
                <a:ext uri="{96DAC541-7B7A-43D3-8B79-37D633B846F1}">
                  <asvg:svgBlip xmlns:asvg="http://schemas.microsoft.com/office/drawing/2016/SVG/main" r:embed="rId3"/>
                </a:ext>
              </a:extLst>
            </a:blip>
            <a:stretch>
              <a:fillRect l="0" t="0" r="-104023" b="0"/>
            </a:stretch>
          </a:blipFill>
        </p:spPr>
      </p:sp>
      <p:grpSp>
        <p:nvGrpSpPr>
          <p:cNvPr name="Group 3" id="3"/>
          <p:cNvGrpSpPr/>
          <p:nvPr/>
        </p:nvGrpSpPr>
        <p:grpSpPr>
          <a:xfrm rot="-10800000">
            <a:off x="7099342" y="402350"/>
            <a:ext cx="5118238" cy="3473667"/>
            <a:chOff x="0" y="0"/>
            <a:chExt cx="2222217" cy="1508183"/>
          </a:xfrm>
        </p:grpSpPr>
        <p:sp>
          <p:nvSpPr>
            <p:cNvPr name="Freeform 4" id="4"/>
            <p:cNvSpPr/>
            <p:nvPr/>
          </p:nvSpPr>
          <p:spPr>
            <a:xfrm flipH="false" flipV="false" rot="0">
              <a:off x="0" y="0"/>
              <a:ext cx="2222217" cy="1508184"/>
            </a:xfrm>
            <a:custGeom>
              <a:avLst/>
              <a:gdLst/>
              <a:ahLst/>
              <a:cxnLst/>
              <a:rect r="r" b="b" t="t" l="l"/>
              <a:pathLst>
                <a:path h="1508184" w="2222217">
                  <a:moveTo>
                    <a:pt x="151261" y="0"/>
                  </a:moveTo>
                  <a:lnTo>
                    <a:pt x="2070956" y="0"/>
                  </a:lnTo>
                  <a:cubicBezTo>
                    <a:pt x="2111073" y="0"/>
                    <a:pt x="2149547" y="15936"/>
                    <a:pt x="2177914" y="44303"/>
                  </a:cubicBezTo>
                  <a:cubicBezTo>
                    <a:pt x="2206281" y="72670"/>
                    <a:pt x="2222217" y="111144"/>
                    <a:pt x="2222217" y="151261"/>
                  </a:cubicBezTo>
                  <a:lnTo>
                    <a:pt x="2222217" y="1356922"/>
                  </a:lnTo>
                  <a:cubicBezTo>
                    <a:pt x="2222217" y="1440461"/>
                    <a:pt x="2154495" y="1508184"/>
                    <a:pt x="2070956" y="1508184"/>
                  </a:cubicBezTo>
                  <a:lnTo>
                    <a:pt x="151261" y="1508184"/>
                  </a:lnTo>
                  <a:cubicBezTo>
                    <a:pt x="111144" y="1508184"/>
                    <a:pt x="72670" y="1492247"/>
                    <a:pt x="44303" y="1463880"/>
                  </a:cubicBezTo>
                  <a:cubicBezTo>
                    <a:pt x="15936" y="1435513"/>
                    <a:pt x="0" y="1397039"/>
                    <a:pt x="0" y="1356922"/>
                  </a:cubicBezTo>
                  <a:lnTo>
                    <a:pt x="0" y="151261"/>
                  </a:lnTo>
                  <a:cubicBezTo>
                    <a:pt x="0" y="67722"/>
                    <a:pt x="67722" y="0"/>
                    <a:pt x="151261" y="0"/>
                  </a:cubicBezTo>
                  <a:close/>
                </a:path>
              </a:pathLst>
            </a:custGeom>
            <a:solidFill>
              <a:srgbClr val="DDCBFF"/>
            </a:solidFill>
            <a:ln cap="rnd">
              <a:noFill/>
              <a:prstDash val="solid"/>
              <a:round/>
            </a:ln>
          </p:spPr>
        </p:sp>
        <p:sp>
          <p:nvSpPr>
            <p:cNvPr name="TextBox 5" id="5"/>
            <p:cNvSpPr txBox="true"/>
            <p:nvPr/>
          </p:nvSpPr>
          <p:spPr>
            <a:xfrm>
              <a:off x="0" y="-28575"/>
              <a:ext cx="2222217" cy="1536758"/>
            </a:xfrm>
            <a:prstGeom prst="rect">
              <a:avLst/>
            </a:prstGeom>
          </p:spPr>
          <p:txBody>
            <a:bodyPr anchor="ctr" rtlCol="false" tIns="50800" lIns="50800" bIns="50800" rIns="50800"/>
            <a:lstStyle/>
            <a:p>
              <a:pPr algn="ctr" marL="0" indent="0" lvl="0">
                <a:lnSpc>
                  <a:spcPts val="1960"/>
                </a:lnSpc>
                <a:spcBef>
                  <a:spcPct val="0"/>
                </a:spcBef>
              </a:pPr>
            </a:p>
          </p:txBody>
        </p:sp>
      </p:grpSp>
      <p:grpSp>
        <p:nvGrpSpPr>
          <p:cNvPr name="Group 6" id="6"/>
          <p:cNvGrpSpPr/>
          <p:nvPr/>
        </p:nvGrpSpPr>
        <p:grpSpPr>
          <a:xfrm rot="-10800000">
            <a:off x="9658461" y="6410983"/>
            <a:ext cx="4917344" cy="3473667"/>
            <a:chOff x="0" y="0"/>
            <a:chExt cx="2134994" cy="1508183"/>
          </a:xfrm>
        </p:grpSpPr>
        <p:sp>
          <p:nvSpPr>
            <p:cNvPr name="Freeform 7" id="7"/>
            <p:cNvSpPr/>
            <p:nvPr/>
          </p:nvSpPr>
          <p:spPr>
            <a:xfrm flipH="false" flipV="false" rot="0">
              <a:off x="0" y="0"/>
              <a:ext cx="2134994" cy="1508184"/>
            </a:xfrm>
            <a:custGeom>
              <a:avLst/>
              <a:gdLst/>
              <a:ahLst/>
              <a:cxnLst/>
              <a:rect r="r" b="b" t="t" l="l"/>
              <a:pathLst>
                <a:path h="1508184" w="2134994">
                  <a:moveTo>
                    <a:pt x="157441" y="0"/>
                  </a:moveTo>
                  <a:lnTo>
                    <a:pt x="1977553" y="0"/>
                  </a:lnTo>
                  <a:cubicBezTo>
                    <a:pt x="2064505" y="0"/>
                    <a:pt x="2134994" y="70489"/>
                    <a:pt x="2134994" y="157441"/>
                  </a:cubicBezTo>
                  <a:lnTo>
                    <a:pt x="2134994" y="1350742"/>
                  </a:lnTo>
                  <a:cubicBezTo>
                    <a:pt x="2134994" y="1437695"/>
                    <a:pt x="2064505" y="1508184"/>
                    <a:pt x="1977553" y="1508184"/>
                  </a:cubicBezTo>
                  <a:lnTo>
                    <a:pt x="157441" y="1508184"/>
                  </a:lnTo>
                  <a:cubicBezTo>
                    <a:pt x="70489" y="1508184"/>
                    <a:pt x="0" y="1437695"/>
                    <a:pt x="0" y="1350742"/>
                  </a:cubicBezTo>
                  <a:lnTo>
                    <a:pt x="0" y="157441"/>
                  </a:lnTo>
                  <a:cubicBezTo>
                    <a:pt x="0" y="70489"/>
                    <a:pt x="70489" y="0"/>
                    <a:pt x="157441" y="0"/>
                  </a:cubicBezTo>
                  <a:close/>
                </a:path>
              </a:pathLst>
            </a:custGeom>
            <a:solidFill>
              <a:srgbClr val="FFBBE6"/>
            </a:solidFill>
            <a:ln cap="rnd">
              <a:noFill/>
              <a:prstDash val="solid"/>
              <a:round/>
            </a:ln>
          </p:spPr>
        </p:sp>
        <p:sp>
          <p:nvSpPr>
            <p:cNvPr name="TextBox 8" id="8"/>
            <p:cNvSpPr txBox="true"/>
            <p:nvPr/>
          </p:nvSpPr>
          <p:spPr>
            <a:xfrm>
              <a:off x="0" y="-28575"/>
              <a:ext cx="2134994" cy="1536758"/>
            </a:xfrm>
            <a:prstGeom prst="rect">
              <a:avLst/>
            </a:prstGeom>
          </p:spPr>
          <p:txBody>
            <a:bodyPr anchor="ctr" rtlCol="false" tIns="50800" lIns="50800" bIns="50800" rIns="50800"/>
            <a:lstStyle/>
            <a:p>
              <a:pPr algn="ctr" marL="0" indent="0" lvl="0">
                <a:lnSpc>
                  <a:spcPts val="1960"/>
                </a:lnSpc>
                <a:spcBef>
                  <a:spcPct val="0"/>
                </a:spcBef>
              </a:pPr>
            </a:p>
          </p:txBody>
        </p:sp>
      </p:grpSp>
      <p:grpSp>
        <p:nvGrpSpPr>
          <p:cNvPr name="Group 9" id="9"/>
          <p:cNvGrpSpPr/>
          <p:nvPr/>
        </p:nvGrpSpPr>
        <p:grpSpPr>
          <a:xfrm rot="-10800000">
            <a:off x="13142084" y="402350"/>
            <a:ext cx="4594576" cy="3473667"/>
            <a:chOff x="0" y="0"/>
            <a:chExt cx="1994856" cy="1508183"/>
          </a:xfrm>
        </p:grpSpPr>
        <p:sp>
          <p:nvSpPr>
            <p:cNvPr name="Freeform 10" id="10"/>
            <p:cNvSpPr/>
            <p:nvPr/>
          </p:nvSpPr>
          <p:spPr>
            <a:xfrm flipH="false" flipV="false" rot="0">
              <a:off x="0" y="0"/>
              <a:ext cx="1994856" cy="1508184"/>
            </a:xfrm>
            <a:custGeom>
              <a:avLst/>
              <a:gdLst/>
              <a:ahLst/>
              <a:cxnLst/>
              <a:rect r="r" b="b" t="t" l="l"/>
              <a:pathLst>
                <a:path h="1508184" w="1994856">
                  <a:moveTo>
                    <a:pt x="168501" y="0"/>
                  </a:moveTo>
                  <a:lnTo>
                    <a:pt x="1826354" y="0"/>
                  </a:lnTo>
                  <a:cubicBezTo>
                    <a:pt x="1871044" y="0"/>
                    <a:pt x="1913903" y="17753"/>
                    <a:pt x="1945503" y="49353"/>
                  </a:cubicBezTo>
                  <a:cubicBezTo>
                    <a:pt x="1977103" y="80953"/>
                    <a:pt x="1994856" y="123812"/>
                    <a:pt x="1994856" y="168501"/>
                  </a:cubicBezTo>
                  <a:lnTo>
                    <a:pt x="1994856" y="1339682"/>
                  </a:lnTo>
                  <a:cubicBezTo>
                    <a:pt x="1994856" y="1432743"/>
                    <a:pt x="1919415" y="1508184"/>
                    <a:pt x="1826354" y="1508184"/>
                  </a:cubicBezTo>
                  <a:lnTo>
                    <a:pt x="168501" y="1508184"/>
                  </a:lnTo>
                  <a:cubicBezTo>
                    <a:pt x="123812" y="1508184"/>
                    <a:pt x="80953" y="1490431"/>
                    <a:pt x="49353" y="1458831"/>
                  </a:cubicBezTo>
                  <a:cubicBezTo>
                    <a:pt x="17753" y="1427231"/>
                    <a:pt x="0" y="1384372"/>
                    <a:pt x="0" y="1339682"/>
                  </a:cubicBezTo>
                  <a:lnTo>
                    <a:pt x="0" y="168501"/>
                  </a:lnTo>
                  <a:cubicBezTo>
                    <a:pt x="0" y="123812"/>
                    <a:pt x="17753" y="80953"/>
                    <a:pt x="49353" y="49353"/>
                  </a:cubicBezTo>
                  <a:cubicBezTo>
                    <a:pt x="80953" y="17753"/>
                    <a:pt x="123812" y="0"/>
                    <a:pt x="168501" y="0"/>
                  </a:cubicBezTo>
                  <a:close/>
                </a:path>
              </a:pathLst>
            </a:custGeom>
            <a:solidFill>
              <a:srgbClr val="FFD6C5"/>
            </a:solidFill>
            <a:ln cap="rnd">
              <a:noFill/>
              <a:prstDash val="solid"/>
              <a:round/>
            </a:ln>
          </p:spPr>
        </p:sp>
        <p:sp>
          <p:nvSpPr>
            <p:cNvPr name="TextBox 11" id="11"/>
            <p:cNvSpPr txBox="true"/>
            <p:nvPr/>
          </p:nvSpPr>
          <p:spPr>
            <a:xfrm>
              <a:off x="0" y="-28575"/>
              <a:ext cx="1994856" cy="1536758"/>
            </a:xfrm>
            <a:prstGeom prst="rect">
              <a:avLst/>
            </a:prstGeom>
          </p:spPr>
          <p:txBody>
            <a:bodyPr anchor="ctr" rtlCol="false" tIns="50800" lIns="50800" bIns="50800" rIns="50800"/>
            <a:lstStyle/>
            <a:p>
              <a:pPr algn="ctr" marL="0" indent="0" lvl="0">
                <a:lnSpc>
                  <a:spcPts val="1960"/>
                </a:lnSpc>
                <a:spcBef>
                  <a:spcPct val="0"/>
                </a:spcBef>
              </a:pPr>
            </a:p>
          </p:txBody>
        </p:sp>
      </p:grpSp>
      <p:grpSp>
        <p:nvGrpSpPr>
          <p:cNvPr name="Group 12" id="12"/>
          <p:cNvGrpSpPr/>
          <p:nvPr/>
        </p:nvGrpSpPr>
        <p:grpSpPr>
          <a:xfrm rot="-5400000">
            <a:off x="8892904" y="4216613"/>
            <a:ext cx="781696" cy="781696"/>
            <a:chOff x="0" y="0"/>
            <a:chExt cx="812800" cy="812800"/>
          </a:xfrm>
        </p:grpSpPr>
        <p:sp>
          <p:nvSpPr>
            <p:cNvPr name="Freeform 13" id="1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66E4"/>
            </a:solidFill>
          </p:spPr>
        </p:sp>
        <p:sp>
          <p:nvSpPr>
            <p:cNvPr name="TextBox 14" id="14"/>
            <p:cNvSpPr txBox="true"/>
            <p:nvPr/>
          </p:nvSpPr>
          <p:spPr>
            <a:xfrm>
              <a:off x="76200" y="57150"/>
              <a:ext cx="660400" cy="679450"/>
            </a:xfrm>
            <a:prstGeom prst="rect">
              <a:avLst/>
            </a:prstGeom>
          </p:spPr>
          <p:txBody>
            <a:bodyPr anchor="ctr" rtlCol="false" tIns="25069" lIns="25069" bIns="25069" rIns="25069"/>
            <a:lstStyle/>
            <a:p>
              <a:pPr algn="ctr">
                <a:lnSpc>
                  <a:spcPts val="967"/>
                </a:lnSpc>
              </a:pPr>
            </a:p>
          </p:txBody>
        </p:sp>
      </p:grpSp>
      <p:grpSp>
        <p:nvGrpSpPr>
          <p:cNvPr name="Group 15" id="15"/>
          <p:cNvGrpSpPr/>
          <p:nvPr/>
        </p:nvGrpSpPr>
        <p:grpSpPr>
          <a:xfrm rot="-5400000">
            <a:off x="9222236" y="6173652"/>
            <a:ext cx="161132" cy="161132"/>
            <a:chOff x="0" y="0"/>
            <a:chExt cx="812800" cy="812800"/>
          </a:xfrm>
        </p:grpSpPr>
        <p:sp>
          <p:nvSpPr>
            <p:cNvPr name="Freeform 16" id="1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366E4"/>
            </a:solidFill>
          </p:spPr>
        </p:sp>
        <p:sp>
          <p:nvSpPr>
            <p:cNvPr name="TextBox 17" id="17"/>
            <p:cNvSpPr txBox="true"/>
            <p:nvPr/>
          </p:nvSpPr>
          <p:spPr>
            <a:xfrm>
              <a:off x="76200" y="57150"/>
              <a:ext cx="660400" cy="679450"/>
            </a:xfrm>
            <a:prstGeom prst="rect">
              <a:avLst/>
            </a:prstGeom>
          </p:spPr>
          <p:txBody>
            <a:bodyPr anchor="ctr" rtlCol="false" tIns="25069" lIns="25069" bIns="25069" rIns="25069"/>
            <a:lstStyle/>
            <a:p>
              <a:pPr algn="ctr">
                <a:lnSpc>
                  <a:spcPts val="967"/>
                </a:lnSpc>
              </a:pPr>
            </a:p>
          </p:txBody>
        </p:sp>
      </p:grpSp>
      <p:grpSp>
        <p:nvGrpSpPr>
          <p:cNvPr name="Group 18" id="18"/>
          <p:cNvGrpSpPr/>
          <p:nvPr/>
        </p:nvGrpSpPr>
        <p:grpSpPr>
          <a:xfrm rot="-5400000">
            <a:off x="14511378" y="6173652"/>
            <a:ext cx="161132" cy="161132"/>
            <a:chOff x="0" y="0"/>
            <a:chExt cx="812800" cy="812800"/>
          </a:xfrm>
        </p:grpSpPr>
        <p:sp>
          <p:nvSpPr>
            <p:cNvPr name="Freeform 19" id="1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48C66"/>
            </a:solidFill>
          </p:spPr>
        </p:sp>
        <p:sp>
          <p:nvSpPr>
            <p:cNvPr name="TextBox 20" id="20"/>
            <p:cNvSpPr txBox="true"/>
            <p:nvPr/>
          </p:nvSpPr>
          <p:spPr>
            <a:xfrm>
              <a:off x="76200" y="57150"/>
              <a:ext cx="660400" cy="679450"/>
            </a:xfrm>
            <a:prstGeom prst="rect">
              <a:avLst/>
            </a:prstGeom>
          </p:spPr>
          <p:txBody>
            <a:bodyPr anchor="ctr" rtlCol="false" tIns="25069" lIns="25069" bIns="25069" rIns="25069"/>
            <a:lstStyle/>
            <a:p>
              <a:pPr algn="ctr">
                <a:lnSpc>
                  <a:spcPts val="967"/>
                </a:lnSpc>
              </a:pPr>
            </a:p>
          </p:txBody>
        </p:sp>
      </p:grpSp>
      <p:grpSp>
        <p:nvGrpSpPr>
          <p:cNvPr name="Group 21" id="21"/>
          <p:cNvGrpSpPr/>
          <p:nvPr/>
        </p:nvGrpSpPr>
        <p:grpSpPr>
          <a:xfrm rot="-5400000">
            <a:off x="11547000" y="5265321"/>
            <a:ext cx="781696" cy="781696"/>
            <a:chOff x="0" y="0"/>
            <a:chExt cx="812800" cy="812800"/>
          </a:xfrm>
        </p:grpSpPr>
        <p:sp>
          <p:nvSpPr>
            <p:cNvPr name="Freeform 22" id="2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466B5"/>
            </a:solidFill>
          </p:spPr>
        </p:sp>
        <p:sp>
          <p:nvSpPr>
            <p:cNvPr name="TextBox 23" id="23"/>
            <p:cNvSpPr txBox="true"/>
            <p:nvPr/>
          </p:nvSpPr>
          <p:spPr>
            <a:xfrm>
              <a:off x="76200" y="57150"/>
              <a:ext cx="660400" cy="679450"/>
            </a:xfrm>
            <a:prstGeom prst="rect">
              <a:avLst/>
            </a:prstGeom>
          </p:spPr>
          <p:txBody>
            <a:bodyPr anchor="ctr" rtlCol="false" tIns="25069" lIns="25069" bIns="25069" rIns="25069"/>
            <a:lstStyle/>
            <a:p>
              <a:pPr algn="ctr">
                <a:lnSpc>
                  <a:spcPts val="967"/>
                </a:lnSpc>
              </a:pPr>
            </a:p>
          </p:txBody>
        </p:sp>
      </p:grpSp>
      <p:grpSp>
        <p:nvGrpSpPr>
          <p:cNvPr name="Group 24" id="24"/>
          <p:cNvGrpSpPr/>
          <p:nvPr/>
        </p:nvGrpSpPr>
        <p:grpSpPr>
          <a:xfrm rot="-5400000">
            <a:off x="14201096" y="4067476"/>
            <a:ext cx="781696" cy="781696"/>
            <a:chOff x="0" y="0"/>
            <a:chExt cx="812800" cy="812800"/>
          </a:xfrm>
        </p:grpSpPr>
        <p:sp>
          <p:nvSpPr>
            <p:cNvPr name="Freeform 25" id="2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48C66"/>
            </a:solidFill>
          </p:spPr>
        </p:sp>
        <p:sp>
          <p:nvSpPr>
            <p:cNvPr name="TextBox 26" id="26"/>
            <p:cNvSpPr txBox="true"/>
            <p:nvPr/>
          </p:nvSpPr>
          <p:spPr>
            <a:xfrm>
              <a:off x="76200" y="57150"/>
              <a:ext cx="660400" cy="679450"/>
            </a:xfrm>
            <a:prstGeom prst="rect">
              <a:avLst/>
            </a:prstGeom>
          </p:spPr>
          <p:txBody>
            <a:bodyPr anchor="ctr" rtlCol="false" tIns="25069" lIns="25069" bIns="25069" rIns="25069"/>
            <a:lstStyle/>
            <a:p>
              <a:pPr algn="ctr">
                <a:lnSpc>
                  <a:spcPts val="967"/>
                </a:lnSpc>
              </a:pPr>
            </a:p>
          </p:txBody>
        </p:sp>
      </p:grpSp>
      <p:sp>
        <p:nvSpPr>
          <p:cNvPr name="TextBox 27" id="27"/>
          <p:cNvSpPr txBox="true"/>
          <p:nvPr/>
        </p:nvSpPr>
        <p:spPr>
          <a:xfrm rot="0">
            <a:off x="9004019" y="4341838"/>
            <a:ext cx="559465" cy="476250"/>
          </a:xfrm>
          <a:prstGeom prst="rect">
            <a:avLst/>
          </a:prstGeom>
        </p:spPr>
        <p:txBody>
          <a:bodyPr anchor="t" rtlCol="false" tIns="0" lIns="0" bIns="0" rIns="0">
            <a:spAutoFit/>
          </a:bodyPr>
          <a:lstStyle/>
          <a:p>
            <a:pPr algn="ctr" marL="0" indent="0" lvl="0">
              <a:lnSpc>
                <a:spcPts val="3770"/>
              </a:lnSpc>
            </a:pPr>
            <a:r>
              <a:rPr lang="en-US" b="true" sz="3141" spc="157">
                <a:solidFill>
                  <a:srgbClr val="FFFFFF"/>
                </a:solidFill>
                <a:latin typeface="Montserrat Bold"/>
                <a:ea typeface="Montserrat Bold"/>
                <a:cs typeface="Montserrat Bold"/>
                <a:sym typeface="Montserrat Bold"/>
              </a:rPr>
              <a:t>1</a:t>
            </a:r>
          </a:p>
        </p:txBody>
      </p:sp>
      <p:sp>
        <p:nvSpPr>
          <p:cNvPr name="TextBox 28" id="28"/>
          <p:cNvSpPr txBox="true"/>
          <p:nvPr/>
        </p:nvSpPr>
        <p:spPr>
          <a:xfrm rot="0">
            <a:off x="11658115" y="5390546"/>
            <a:ext cx="559465" cy="476250"/>
          </a:xfrm>
          <a:prstGeom prst="rect">
            <a:avLst/>
          </a:prstGeom>
        </p:spPr>
        <p:txBody>
          <a:bodyPr anchor="t" rtlCol="false" tIns="0" lIns="0" bIns="0" rIns="0">
            <a:spAutoFit/>
          </a:bodyPr>
          <a:lstStyle/>
          <a:p>
            <a:pPr algn="ctr" marL="0" indent="0" lvl="0">
              <a:lnSpc>
                <a:spcPts val="3770"/>
              </a:lnSpc>
            </a:pPr>
            <a:r>
              <a:rPr lang="en-US" b="true" sz="3141" spc="157">
                <a:solidFill>
                  <a:srgbClr val="FFFFFF"/>
                </a:solidFill>
                <a:latin typeface="Montserrat Bold"/>
                <a:ea typeface="Montserrat Bold"/>
                <a:cs typeface="Montserrat Bold"/>
                <a:sym typeface="Montserrat Bold"/>
              </a:rPr>
              <a:t>2</a:t>
            </a:r>
          </a:p>
        </p:txBody>
      </p:sp>
      <p:sp>
        <p:nvSpPr>
          <p:cNvPr name="TextBox 29" id="29"/>
          <p:cNvSpPr txBox="true"/>
          <p:nvPr/>
        </p:nvSpPr>
        <p:spPr>
          <a:xfrm rot="0">
            <a:off x="14312211" y="4192701"/>
            <a:ext cx="559465" cy="476250"/>
          </a:xfrm>
          <a:prstGeom prst="rect">
            <a:avLst/>
          </a:prstGeom>
        </p:spPr>
        <p:txBody>
          <a:bodyPr anchor="t" rtlCol="false" tIns="0" lIns="0" bIns="0" rIns="0">
            <a:spAutoFit/>
          </a:bodyPr>
          <a:lstStyle/>
          <a:p>
            <a:pPr algn="ctr" marL="0" indent="0" lvl="0">
              <a:lnSpc>
                <a:spcPts val="3770"/>
              </a:lnSpc>
            </a:pPr>
            <a:r>
              <a:rPr lang="en-US" b="true" sz="3141" spc="157">
                <a:solidFill>
                  <a:srgbClr val="FFFFFF"/>
                </a:solidFill>
                <a:latin typeface="Montserrat Bold"/>
                <a:ea typeface="Montserrat Bold"/>
                <a:cs typeface="Montserrat Bold"/>
                <a:sym typeface="Montserrat Bold"/>
              </a:rPr>
              <a:t>3</a:t>
            </a:r>
          </a:p>
        </p:txBody>
      </p:sp>
      <p:sp>
        <p:nvSpPr>
          <p:cNvPr name="TextBox 30" id="30"/>
          <p:cNvSpPr txBox="true"/>
          <p:nvPr/>
        </p:nvSpPr>
        <p:spPr>
          <a:xfrm rot="0">
            <a:off x="7228213" y="1700940"/>
            <a:ext cx="4670542" cy="1594456"/>
          </a:xfrm>
          <a:prstGeom prst="rect">
            <a:avLst/>
          </a:prstGeom>
        </p:spPr>
        <p:txBody>
          <a:bodyPr anchor="t" rtlCol="false" tIns="0" lIns="0" bIns="0" rIns="0">
            <a:spAutoFit/>
          </a:bodyPr>
          <a:lstStyle/>
          <a:p>
            <a:pPr algn="ctr" marL="279802" indent="-139901" lvl="1">
              <a:lnSpc>
                <a:spcPts val="2125"/>
              </a:lnSpc>
              <a:buFont typeface="Arial"/>
              <a:buChar char="•"/>
            </a:pPr>
            <a:r>
              <a:rPr lang="en-US" sz="1295">
                <a:solidFill>
                  <a:srgbClr val="000000"/>
                </a:solidFill>
                <a:latin typeface="Poppins"/>
                <a:ea typeface="Poppins"/>
                <a:cs typeface="Poppins"/>
                <a:sym typeface="Poppins"/>
              </a:rPr>
              <a:t>Cond</a:t>
            </a:r>
            <a:r>
              <a:rPr lang="en-US" sz="1295">
                <a:solidFill>
                  <a:srgbClr val="000000"/>
                </a:solidFill>
                <a:latin typeface="Poppins"/>
                <a:ea typeface="Poppins"/>
                <a:cs typeface="Poppins"/>
                <a:sym typeface="Poppins"/>
              </a:rPr>
              <a:t>uct NHS-wide T&amp;D Needs Analysis by trust, grade and protected characteristic</a:t>
            </a:r>
          </a:p>
          <a:p>
            <a:pPr algn="ctr" marL="279802" indent="-139901" lvl="1">
              <a:lnSpc>
                <a:spcPts val="2125"/>
              </a:lnSpc>
              <a:buFont typeface="Arial"/>
              <a:buChar char="•"/>
            </a:pPr>
            <a:r>
              <a:rPr lang="en-US" sz="1295">
                <a:solidFill>
                  <a:srgbClr val="000000"/>
                </a:solidFill>
                <a:latin typeface="Poppins"/>
                <a:ea typeface="Poppins"/>
                <a:cs typeface="Poppins"/>
                <a:sym typeface="Poppins"/>
              </a:rPr>
              <a:t>Launch Blended Learning Pilot in 5 volunteer trusts</a:t>
            </a:r>
          </a:p>
          <a:p>
            <a:pPr algn="ctr" marL="279802" indent="-139901" lvl="1">
              <a:lnSpc>
                <a:spcPts val="2125"/>
              </a:lnSpc>
              <a:buFont typeface="Arial"/>
              <a:buChar char="•"/>
            </a:pPr>
            <a:r>
              <a:rPr lang="en-US" sz="1295">
                <a:solidFill>
                  <a:srgbClr val="000000"/>
                </a:solidFill>
                <a:latin typeface="Poppins"/>
                <a:ea typeface="Poppins"/>
                <a:cs typeface="Poppins"/>
                <a:sym typeface="Poppins"/>
              </a:rPr>
              <a:t>Introduce Digital Skills Passport as a voluntary tool via NHS App integration</a:t>
            </a:r>
          </a:p>
          <a:p>
            <a:pPr algn="ctr" marL="279802" indent="-139901" lvl="1">
              <a:lnSpc>
                <a:spcPts val="2125"/>
              </a:lnSpc>
              <a:buFont typeface="Arial"/>
              <a:buChar char="•"/>
            </a:pPr>
            <a:r>
              <a:rPr lang="en-US" sz="1295">
                <a:solidFill>
                  <a:srgbClr val="000000"/>
                </a:solidFill>
                <a:latin typeface="Poppins"/>
                <a:ea typeface="Poppins"/>
                <a:cs typeface="Poppins"/>
                <a:sym typeface="Poppins"/>
              </a:rPr>
              <a:t>Establish EDI T&amp;D Audit baseline across all trusts</a:t>
            </a:r>
          </a:p>
        </p:txBody>
      </p:sp>
      <p:sp>
        <p:nvSpPr>
          <p:cNvPr name="TextBox 31" id="31"/>
          <p:cNvSpPr txBox="true"/>
          <p:nvPr/>
        </p:nvSpPr>
        <p:spPr>
          <a:xfrm rot="0">
            <a:off x="10033915" y="7538081"/>
            <a:ext cx="4167180" cy="2127856"/>
          </a:xfrm>
          <a:prstGeom prst="rect">
            <a:avLst/>
          </a:prstGeom>
        </p:spPr>
        <p:txBody>
          <a:bodyPr anchor="t" rtlCol="false" tIns="0" lIns="0" bIns="0" rIns="0">
            <a:spAutoFit/>
          </a:bodyPr>
          <a:lstStyle/>
          <a:p>
            <a:pPr algn="ctr" marL="279802" indent="-139901" lvl="1">
              <a:lnSpc>
                <a:spcPts val="2125"/>
              </a:lnSpc>
              <a:buFont typeface="Arial"/>
              <a:buChar char="•"/>
            </a:pPr>
            <a:r>
              <a:rPr lang="en-US" sz="1295">
                <a:solidFill>
                  <a:srgbClr val="000000"/>
                </a:solidFill>
                <a:latin typeface="Poppins"/>
                <a:ea typeface="Poppins"/>
                <a:cs typeface="Poppins"/>
                <a:sym typeface="Poppins"/>
              </a:rPr>
              <a:t>Procure </a:t>
            </a:r>
            <a:r>
              <a:rPr lang="en-US" sz="1295">
                <a:solidFill>
                  <a:srgbClr val="000000"/>
                </a:solidFill>
                <a:latin typeface="Poppins"/>
                <a:ea typeface="Poppins"/>
                <a:cs typeface="Poppins"/>
                <a:sym typeface="Poppins"/>
              </a:rPr>
              <a:t>and implement unified NHS LMS - Target : onboard 80% of trusts</a:t>
            </a:r>
          </a:p>
          <a:p>
            <a:pPr algn="ctr" marL="279802" indent="-139901" lvl="1">
              <a:lnSpc>
                <a:spcPts val="2125"/>
              </a:lnSpc>
              <a:buFont typeface="Arial"/>
              <a:buChar char="•"/>
            </a:pPr>
            <a:r>
              <a:rPr lang="en-US" sz="1295">
                <a:solidFill>
                  <a:srgbClr val="000000"/>
                </a:solidFill>
                <a:latin typeface="Poppins"/>
                <a:ea typeface="Poppins"/>
                <a:cs typeface="Poppins"/>
                <a:sym typeface="Poppins"/>
              </a:rPr>
              <a:t>Rollout structured mentoring and coaching programme — target: 50% of staff with a mentor/coach within 24 months</a:t>
            </a:r>
          </a:p>
          <a:p>
            <a:pPr algn="ctr" marL="279802" indent="-139901" lvl="1">
              <a:lnSpc>
                <a:spcPts val="2125"/>
              </a:lnSpc>
              <a:buFont typeface="Arial"/>
              <a:buChar char="•"/>
            </a:pPr>
            <a:r>
              <a:rPr lang="en-US" sz="1295">
                <a:solidFill>
                  <a:srgbClr val="000000"/>
                </a:solidFill>
                <a:latin typeface="Poppins"/>
                <a:ea typeface="Poppins"/>
                <a:cs typeface="Poppins"/>
                <a:sym typeface="Poppins"/>
              </a:rPr>
              <a:t>Launch Leadership Pipeline Programmes at each tier — target: 5,000 enrolments in Year 2</a:t>
            </a:r>
          </a:p>
          <a:p>
            <a:pPr algn="ctr" marL="0" indent="0" lvl="0">
              <a:lnSpc>
                <a:spcPts val="2125"/>
              </a:lnSpc>
            </a:pPr>
          </a:p>
        </p:txBody>
      </p:sp>
      <p:sp>
        <p:nvSpPr>
          <p:cNvPr name="TextBox 32" id="32"/>
          <p:cNvSpPr txBox="true"/>
          <p:nvPr/>
        </p:nvSpPr>
        <p:spPr>
          <a:xfrm rot="0">
            <a:off x="13269580" y="1552358"/>
            <a:ext cx="4133253" cy="2127856"/>
          </a:xfrm>
          <a:prstGeom prst="rect">
            <a:avLst/>
          </a:prstGeom>
        </p:spPr>
        <p:txBody>
          <a:bodyPr anchor="t" rtlCol="false" tIns="0" lIns="0" bIns="0" rIns="0">
            <a:spAutoFit/>
          </a:bodyPr>
          <a:lstStyle/>
          <a:p>
            <a:pPr algn="ctr" marL="279802" indent="-139901" lvl="1">
              <a:lnSpc>
                <a:spcPts val="2125"/>
              </a:lnSpc>
              <a:buFont typeface="Arial"/>
              <a:buChar char="•"/>
            </a:pPr>
            <a:r>
              <a:rPr lang="en-US" sz="1295">
                <a:solidFill>
                  <a:srgbClr val="000000"/>
                </a:solidFill>
                <a:latin typeface="Poppins"/>
                <a:ea typeface="Poppins"/>
                <a:cs typeface="Poppins"/>
                <a:sym typeface="Poppins"/>
              </a:rPr>
              <a:t>F</a:t>
            </a:r>
            <a:r>
              <a:rPr lang="en-US" sz="1295">
                <a:solidFill>
                  <a:srgbClr val="000000"/>
                </a:solidFill>
                <a:latin typeface="Poppins"/>
                <a:ea typeface="Poppins"/>
                <a:cs typeface="Poppins"/>
                <a:sym typeface="Poppins"/>
              </a:rPr>
              <a:t>ull national digital learning infrastructure</a:t>
            </a:r>
          </a:p>
          <a:p>
            <a:pPr algn="ctr" marL="279802" indent="-139901" lvl="1">
              <a:lnSpc>
                <a:spcPts val="2125"/>
              </a:lnSpc>
              <a:buFont typeface="Arial"/>
              <a:buChar char="•"/>
            </a:pPr>
            <a:r>
              <a:rPr lang="en-US" sz="1295">
                <a:solidFill>
                  <a:srgbClr val="000000"/>
                </a:solidFill>
                <a:latin typeface="Poppins"/>
                <a:ea typeface="Poppins"/>
                <a:cs typeface="Poppins"/>
                <a:sym typeface="Poppins"/>
              </a:rPr>
              <a:t>Leadership pipeline producing measurable increases in BAME senior leadership representation</a:t>
            </a:r>
          </a:p>
          <a:p>
            <a:pPr algn="ctr" marL="279802" indent="-139901" lvl="1">
              <a:lnSpc>
                <a:spcPts val="2125"/>
              </a:lnSpc>
              <a:buFont typeface="Arial"/>
              <a:buChar char="•"/>
            </a:pPr>
            <a:r>
              <a:rPr lang="en-US" sz="1295">
                <a:solidFill>
                  <a:srgbClr val="000000"/>
                </a:solidFill>
                <a:latin typeface="Poppins"/>
                <a:ea typeface="Poppins"/>
                <a:cs typeface="Poppins"/>
                <a:sym typeface="Poppins"/>
              </a:rPr>
              <a:t>T&amp;D evaluation framework (Kirkpatrick Level 3–4) integrated with CQC inspection criteria</a:t>
            </a:r>
          </a:p>
          <a:p>
            <a:pPr algn="ctr" marL="279802" indent="-139901" lvl="1">
              <a:lnSpc>
                <a:spcPts val="2125"/>
              </a:lnSpc>
              <a:buFont typeface="Arial"/>
              <a:buChar char="•"/>
            </a:pPr>
            <a:r>
              <a:rPr lang="en-US" sz="1295">
                <a:solidFill>
                  <a:srgbClr val="000000"/>
                </a:solidFill>
                <a:latin typeface="Poppins"/>
                <a:ea typeface="Poppins"/>
                <a:cs typeface="Poppins"/>
                <a:sym typeface="Poppins"/>
              </a:rPr>
              <a:t>Annual NHS T&amp;D Report published</a:t>
            </a:r>
          </a:p>
          <a:p>
            <a:pPr algn="ctr" marL="0" indent="0" lvl="0">
              <a:lnSpc>
                <a:spcPts val="2125"/>
              </a:lnSpc>
            </a:pPr>
          </a:p>
        </p:txBody>
      </p:sp>
      <p:sp>
        <p:nvSpPr>
          <p:cNvPr name="TextBox 33" id="33"/>
          <p:cNvSpPr txBox="true"/>
          <p:nvPr/>
        </p:nvSpPr>
        <p:spPr>
          <a:xfrm rot="0">
            <a:off x="7722098" y="604896"/>
            <a:ext cx="3682773" cy="858012"/>
          </a:xfrm>
          <a:prstGeom prst="rect">
            <a:avLst/>
          </a:prstGeom>
        </p:spPr>
        <p:txBody>
          <a:bodyPr anchor="t" rtlCol="false" tIns="0" lIns="0" bIns="0" rIns="0">
            <a:spAutoFit/>
          </a:bodyPr>
          <a:lstStyle/>
          <a:p>
            <a:pPr algn="ctr">
              <a:lnSpc>
                <a:spcPts val="2304"/>
              </a:lnSpc>
            </a:pPr>
            <a:r>
              <a:rPr lang="en-US" sz="1800" b="true">
                <a:solidFill>
                  <a:srgbClr val="000000"/>
                </a:solidFill>
                <a:latin typeface="Montserrat Bold"/>
                <a:ea typeface="Montserrat Bold"/>
                <a:cs typeface="Montserrat Bold"/>
                <a:sym typeface="Montserrat Bold"/>
              </a:rPr>
              <a:t>Immediate </a:t>
            </a:r>
          </a:p>
          <a:p>
            <a:pPr algn="ctr">
              <a:lnSpc>
                <a:spcPts val="2304"/>
              </a:lnSpc>
            </a:pPr>
            <a:r>
              <a:rPr lang="en-US" sz="1800" b="true">
                <a:solidFill>
                  <a:srgbClr val="000000"/>
                </a:solidFill>
                <a:latin typeface="Montserrat Bold"/>
                <a:ea typeface="Montserrat Bold"/>
                <a:cs typeface="Montserrat Bold"/>
                <a:sym typeface="Montserrat Bold"/>
              </a:rPr>
              <a:t>(0–12 months):</a:t>
            </a:r>
          </a:p>
          <a:p>
            <a:pPr algn="ctr" marL="0" indent="0" lvl="0">
              <a:lnSpc>
                <a:spcPts val="2304"/>
              </a:lnSpc>
            </a:pPr>
            <a:r>
              <a:rPr lang="en-US" b="true" sz="1800">
                <a:solidFill>
                  <a:srgbClr val="000000"/>
                </a:solidFill>
                <a:latin typeface="Montserrat Bold"/>
                <a:ea typeface="Montserrat Bold"/>
                <a:cs typeface="Montserrat Bold"/>
                <a:sym typeface="Montserrat Bold"/>
              </a:rPr>
              <a:t>Foundation Building</a:t>
            </a:r>
          </a:p>
        </p:txBody>
      </p:sp>
      <p:sp>
        <p:nvSpPr>
          <p:cNvPr name="TextBox 34" id="34"/>
          <p:cNvSpPr txBox="true"/>
          <p:nvPr/>
        </p:nvSpPr>
        <p:spPr>
          <a:xfrm rot="0">
            <a:off x="10187563" y="6737162"/>
            <a:ext cx="3661702" cy="562794"/>
          </a:xfrm>
          <a:prstGeom prst="rect">
            <a:avLst/>
          </a:prstGeom>
        </p:spPr>
        <p:txBody>
          <a:bodyPr anchor="t" rtlCol="false" tIns="0" lIns="0" bIns="0" rIns="0">
            <a:spAutoFit/>
          </a:bodyPr>
          <a:lstStyle/>
          <a:p>
            <a:pPr algn="ctr" marL="0" indent="0" lvl="0">
              <a:lnSpc>
                <a:spcPts val="2296"/>
              </a:lnSpc>
            </a:pPr>
            <a:r>
              <a:rPr lang="en-US" b="true" sz="1794">
                <a:solidFill>
                  <a:srgbClr val="000000"/>
                </a:solidFill>
                <a:latin typeface="Montserrat Bold"/>
                <a:ea typeface="Montserrat Bold"/>
                <a:cs typeface="Montserrat Bold"/>
                <a:sym typeface="Montserrat Bold"/>
              </a:rPr>
              <a:t>Medium-term (12–24 months): </a:t>
            </a:r>
            <a:r>
              <a:rPr lang="en-US" b="true" sz="1794">
                <a:solidFill>
                  <a:srgbClr val="000000"/>
                </a:solidFill>
                <a:latin typeface="Montserrat Bold"/>
                <a:ea typeface="Montserrat Bold"/>
                <a:cs typeface="Montserrat Bold"/>
                <a:sym typeface="Montserrat Bold"/>
              </a:rPr>
              <a:t>Infrastructure Build</a:t>
            </a:r>
          </a:p>
        </p:txBody>
      </p:sp>
      <p:sp>
        <p:nvSpPr>
          <p:cNvPr name="TextBox 35" id="35"/>
          <p:cNvSpPr txBox="true"/>
          <p:nvPr/>
        </p:nvSpPr>
        <p:spPr>
          <a:xfrm rot="0">
            <a:off x="13906581" y="614421"/>
            <a:ext cx="3065582" cy="562794"/>
          </a:xfrm>
          <a:prstGeom prst="rect">
            <a:avLst/>
          </a:prstGeom>
        </p:spPr>
        <p:txBody>
          <a:bodyPr anchor="t" rtlCol="false" tIns="0" lIns="0" bIns="0" rIns="0">
            <a:spAutoFit/>
          </a:bodyPr>
          <a:lstStyle/>
          <a:p>
            <a:pPr algn="ctr" marL="0" indent="0" lvl="0">
              <a:lnSpc>
                <a:spcPts val="2296"/>
              </a:lnSpc>
            </a:pPr>
            <a:r>
              <a:rPr lang="en-US" b="true" sz="1794">
                <a:solidFill>
                  <a:srgbClr val="000000"/>
                </a:solidFill>
                <a:latin typeface="Montserrat Bold"/>
                <a:ea typeface="Montserrat Bold"/>
                <a:cs typeface="Montserrat Bold"/>
                <a:sym typeface="Montserrat Bold"/>
              </a:rPr>
              <a:t>Long-term (2–5 ye</a:t>
            </a:r>
            <a:r>
              <a:rPr lang="en-US" b="true" sz="1794">
                <a:solidFill>
                  <a:srgbClr val="000000"/>
                </a:solidFill>
                <a:latin typeface="Montserrat Bold"/>
                <a:ea typeface="Montserrat Bold"/>
                <a:cs typeface="Montserrat Bold"/>
                <a:sym typeface="Montserrat Bold"/>
              </a:rPr>
              <a:t>ars): Systemic Transformation</a:t>
            </a:r>
          </a:p>
        </p:txBody>
      </p:sp>
      <p:sp>
        <p:nvSpPr>
          <p:cNvPr name="AutoShape 36" id="36"/>
          <p:cNvSpPr/>
          <p:nvPr/>
        </p:nvSpPr>
        <p:spPr>
          <a:xfrm flipH="true" flipV="true">
            <a:off x="9302802" y="4913338"/>
            <a:ext cx="0" cy="1375999"/>
          </a:xfrm>
          <a:prstGeom prst="line">
            <a:avLst/>
          </a:prstGeom>
          <a:ln cap="flat" w="38100">
            <a:solidFill>
              <a:srgbClr val="9366E4"/>
            </a:solidFill>
            <a:prstDash val="solid"/>
            <a:headEnd type="none" len="sm" w="sm"/>
            <a:tailEnd type="none" len="sm" w="sm"/>
          </a:ln>
        </p:spPr>
      </p:sp>
      <p:sp>
        <p:nvSpPr>
          <p:cNvPr name="AutoShape 37" id="37"/>
          <p:cNvSpPr/>
          <p:nvPr/>
        </p:nvSpPr>
        <p:spPr>
          <a:xfrm flipV="true">
            <a:off x="14591943" y="4835801"/>
            <a:ext cx="0" cy="1337851"/>
          </a:xfrm>
          <a:prstGeom prst="line">
            <a:avLst/>
          </a:prstGeom>
          <a:ln cap="flat" w="38100">
            <a:solidFill>
              <a:srgbClr val="E48C66"/>
            </a:solidFill>
            <a:prstDash val="solid"/>
            <a:headEnd type="none" len="sm" w="sm"/>
            <a:tailEnd type="none" len="sm" w="sm"/>
          </a:ln>
        </p:spPr>
      </p:sp>
      <p:sp>
        <p:nvSpPr>
          <p:cNvPr name="AutoShape 38" id="38"/>
          <p:cNvSpPr/>
          <p:nvPr/>
        </p:nvSpPr>
        <p:spPr>
          <a:xfrm flipV="true">
            <a:off x="11937848" y="4033186"/>
            <a:ext cx="0" cy="1232134"/>
          </a:xfrm>
          <a:prstGeom prst="line">
            <a:avLst/>
          </a:prstGeom>
          <a:ln cap="flat" w="38100">
            <a:solidFill>
              <a:srgbClr val="F684CB"/>
            </a:solidFill>
            <a:prstDash val="solid"/>
            <a:headEnd type="none" len="sm" w="sm"/>
            <a:tailEnd type="none" len="sm" w="sm"/>
          </a:ln>
        </p:spPr>
      </p:sp>
      <p:grpSp>
        <p:nvGrpSpPr>
          <p:cNvPr name="Group 39" id="39"/>
          <p:cNvGrpSpPr/>
          <p:nvPr/>
        </p:nvGrpSpPr>
        <p:grpSpPr>
          <a:xfrm rot="-5400000">
            <a:off x="11857282" y="3952620"/>
            <a:ext cx="161132" cy="161132"/>
            <a:chOff x="0" y="0"/>
            <a:chExt cx="812800" cy="812800"/>
          </a:xfrm>
        </p:grpSpPr>
        <p:sp>
          <p:nvSpPr>
            <p:cNvPr name="Freeform 40" id="4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466B5"/>
            </a:solidFill>
          </p:spPr>
        </p:sp>
        <p:sp>
          <p:nvSpPr>
            <p:cNvPr name="TextBox 41" id="41"/>
            <p:cNvSpPr txBox="true"/>
            <p:nvPr/>
          </p:nvSpPr>
          <p:spPr>
            <a:xfrm>
              <a:off x="76200" y="57150"/>
              <a:ext cx="660400" cy="679450"/>
            </a:xfrm>
            <a:prstGeom prst="rect">
              <a:avLst/>
            </a:prstGeom>
          </p:spPr>
          <p:txBody>
            <a:bodyPr anchor="ctr" rtlCol="false" tIns="25069" lIns="25069" bIns="25069" rIns="25069"/>
            <a:lstStyle/>
            <a:p>
              <a:pPr algn="ctr">
                <a:lnSpc>
                  <a:spcPts val="967"/>
                </a:lnSpc>
              </a:pPr>
            </a:p>
          </p:txBody>
        </p:sp>
      </p:grpSp>
      <p:sp>
        <p:nvSpPr>
          <p:cNvPr name="TextBox 42" id="42"/>
          <p:cNvSpPr txBox="true"/>
          <p:nvPr/>
        </p:nvSpPr>
        <p:spPr>
          <a:xfrm rot="0">
            <a:off x="1028700" y="2535324"/>
            <a:ext cx="5898349" cy="2127250"/>
          </a:xfrm>
          <a:prstGeom prst="rect">
            <a:avLst/>
          </a:prstGeom>
        </p:spPr>
        <p:txBody>
          <a:bodyPr anchor="t" rtlCol="false" tIns="0" lIns="0" bIns="0" rIns="0">
            <a:spAutoFit/>
          </a:bodyPr>
          <a:lstStyle/>
          <a:p>
            <a:pPr algn="l">
              <a:lnSpc>
                <a:spcPts val="5599"/>
              </a:lnSpc>
            </a:pPr>
            <a:r>
              <a:rPr lang="en-US" b="true" sz="3999">
                <a:solidFill>
                  <a:srgbClr val="004AAD"/>
                </a:solidFill>
                <a:latin typeface="Poppins Bold"/>
                <a:ea typeface="Poppins Bold"/>
                <a:cs typeface="Poppins Bold"/>
                <a:sym typeface="Poppins Bold"/>
              </a:rPr>
              <a:t>IMPLEMENTATION FRAMEWORK &amp; TIMELINE</a:t>
            </a:r>
          </a:p>
        </p:txBody>
      </p:sp>
      <p:sp>
        <p:nvSpPr>
          <p:cNvPr name="TextBox 43" id="43"/>
          <p:cNvSpPr txBox="true"/>
          <p:nvPr/>
        </p:nvSpPr>
        <p:spPr>
          <a:xfrm rot="0">
            <a:off x="1028700" y="5323871"/>
            <a:ext cx="5634574" cy="3540125"/>
          </a:xfrm>
          <a:prstGeom prst="rect">
            <a:avLst/>
          </a:prstGeom>
        </p:spPr>
        <p:txBody>
          <a:bodyPr anchor="t" rtlCol="false" tIns="0" lIns="0" bIns="0" rIns="0">
            <a:spAutoFit/>
          </a:bodyPr>
          <a:lstStyle/>
          <a:p>
            <a:pPr algn="l">
              <a:lnSpc>
                <a:spcPts val="2800"/>
              </a:lnSpc>
            </a:pPr>
            <a:r>
              <a:rPr lang="en-US" sz="2000">
                <a:solidFill>
                  <a:srgbClr val="000000"/>
                </a:solidFill>
                <a:latin typeface="Poppins"/>
                <a:ea typeface="Poppins"/>
                <a:cs typeface="Poppins"/>
                <a:sym typeface="Poppins"/>
              </a:rPr>
              <a:t>A phased implementation plan ensures recommendations are sequenced logically, with quick wins demonstrating value while longer-term systemic changes are built.</a:t>
            </a:r>
          </a:p>
          <a:p>
            <a:pPr algn="l">
              <a:lnSpc>
                <a:spcPts val="2800"/>
              </a:lnSpc>
            </a:pPr>
          </a:p>
          <a:p>
            <a:pPr algn="l">
              <a:lnSpc>
                <a:spcPts val="2800"/>
              </a:lnSpc>
              <a:spcBef>
                <a:spcPct val="0"/>
              </a:spcBef>
            </a:pPr>
            <a:r>
              <a:rPr lang="en-US" sz="2000">
                <a:solidFill>
                  <a:srgbClr val="000000"/>
                </a:solidFill>
                <a:latin typeface="Poppins"/>
                <a:ea typeface="Poppins"/>
                <a:cs typeface="Poppins"/>
                <a:sym typeface="Poppins"/>
              </a:rPr>
              <a:t>With Critical success factors (Kotter, 1996): Senior leadership sponsorship; clear governance; protected resourcing; staff involvement in co-design; rapid iteration based on feedback.</a:t>
            </a:r>
          </a:p>
        </p:txBody>
      </p:sp>
      <p:sp>
        <p:nvSpPr>
          <p:cNvPr name="TextBox 44" id="44"/>
          <p:cNvSpPr txBox="true"/>
          <p:nvPr/>
        </p:nvSpPr>
        <p:spPr>
          <a:xfrm rot="0">
            <a:off x="0" y="67700"/>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RANJITKUMAR JIVABHAI KESHVALA</a:t>
            </a:r>
          </a:p>
          <a:p>
            <a:pPr algn="ctr">
              <a:lnSpc>
                <a:spcPts val="2701"/>
              </a:lnSpc>
              <a:spcBef>
                <a:spcPct val="0"/>
              </a:spcBef>
            </a:pPr>
            <a:r>
              <a:rPr lang="en-US" sz="1800">
                <a:solidFill>
                  <a:srgbClr val="000000"/>
                </a:solidFill>
                <a:latin typeface="Poppins"/>
                <a:ea typeface="Poppins"/>
                <a:cs typeface="Poppins"/>
                <a:sym typeface="Poppins"/>
              </a:rPr>
              <a:t> Student ID: 2532564</a:t>
            </a:r>
          </a:p>
        </p:txBody>
      </p:sp>
    </p:spTree>
  </p:cSld>
  <p:clrMapOvr>
    <a:masterClrMapping/>
  </p:clrMapOvr>
</p:sld>
</file>

<file path=ppt/slides/slide27.xml><?xml version="1.0" encoding="utf-8"?>
<p:sld xmlns:p="http://schemas.openxmlformats.org/presentationml/2006/main" xmlns:a="http://schemas.openxmlformats.org/drawingml/2006/main">
  <p:cSld>
    <p:bg>
      <p:bgPr>
        <a:solidFill>
          <a:srgbClr val="F4F8FF"/>
        </a:solidFill>
      </p:bgPr>
    </p:bg>
    <p:spTree>
      <p:nvGrpSpPr>
        <p:cNvPr id="1" name=""/>
        <p:cNvGrpSpPr/>
        <p:nvPr/>
      </p:nvGrpSpPr>
      <p:grpSpPr>
        <a:xfrm>
          <a:off x="0" y="0"/>
          <a:ext cx="0" cy="0"/>
          <a:chOff x="0" y="0"/>
          <a:chExt cx="0" cy="0"/>
        </a:xfrm>
      </p:grpSpPr>
      <p:sp>
        <p:nvSpPr>
          <p:cNvPr name="TextBox 2" id="2"/>
          <p:cNvSpPr txBox="true"/>
          <p:nvPr/>
        </p:nvSpPr>
        <p:spPr>
          <a:xfrm rot="0">
            <a:off x="3612657" y="6690320"/>
            <a:ext cx="2628469" cy="270510"/>
          </a:xfrm>
          <a:prstGeom prst="rect">
            <a:avLst/>
          </a:prstGeom>
        </p:spPr>
        <p:txBody>
          <a:bodyPr anchor="t" rtlCol="false" tIns="0" lIns="0" bIns="0" rIns="0">
            <a:spAutoFit/>
          </a:bodyPr>
          <a:lstStyle/>
          <a:p>
            <a:pPr algn="l" marL="0" indent="0" lvl="0">
              <a:lnSpc>
                <a:spcPts val="2295"/>
              </a:lnSpc>
            </a:pPr>
            <a:r>
              <a:rPr lang="en-US" sz="1500">
                <a:solidFill>
                  <a:srgbClr val="000000"/>
                </a:solidFill>
                <a:latin typeface="Montserrat"/>
                <a:ea typeface="Montserrat"/>
                <a:cs typeface="Montserrat"/>
                <a:sym typeface="Montserrat"/>
              </a:rPr>
              <a:t>£300</a:t>
            </a:r>
            <a:r>
              <a:rPr lang="en-US" sz="1500">
                <a:solidFill>
                  <a:srgbClr val="000000"/>
                </a:solidFill>
                <a:latin typeface="Montserrat"/>
                <a:ea typeface="Montserrat"/>
                <a:cs typeface="Montserrat"/>
                <a:sym typeface="Montserrat"/>
              </a:rPr>
              <a:t>m (reduced turnover)</a:t>
            </a:r>
          </a:p>
        </p:txBody>
      </p:sp>
      <p:sp>
        <p:nvSpPr>
          <p:cNvPr name="TextBox 3" id="3"/>
          <p:cNvSpPr txBox="true"/>
          <p:nvPr/>
        </p:nvSpPr>
        <p:spPr>
          <a:xfrm rot="0">
            <a:off x="3743923" y="7157484"/>
            <a:ext cx="3026427" cy="302658"/>
          </a:xfrm>
          <a:prstGeom prst="rect">
            <a:avLst/>
          </a:prstGeom>
        </p:spPr>
        <p:txBody>
          <a:bodyPr anchor="t" rtlCol="false" tIns="0" lIns="0" bIns="0" rIns="0">
            <a:spAutoFit/>
          </a:bodyPr>
          <a:lstStyle/>
          <a:p>
            <a:pPr algn="l" marL="0" indent="0" lvl="0">
              <a:lnSpc>
                <a:spcPts val="2431"/>
              </a:lnSpc>
            </a:pPr>
            <a:r>
              <a:rPr lang="en-US" b="true" sz="1899">
                <a:solidFill>
                  <a:srgbClr val="000000"/>
                </a:solidFill>
                <a:latin typeface="Montserrat Bold"/>
                <a:ea typeface="Montserrat Bold"/>
                <a:cs typeface="Montserrat Bold"/>
                <a:sym typeface="Montserrat Bold"/>
              </a:rPr>
              <a:t>Mentoring/</a:t>
            </a:r>
            <a:r>
              <a:rPr lang="en-US" b="true" sz="1899">
                <a:solidFill>
                  <a:srgbClr val="000000"/>
                </a:solidFill>
                <a:latin typeface="Montserrat Bold"/>
                <a:ea typeface="Montserrat Bold"/>
                <a:cs typeface="Montserrat Bold"/>
                <a:sym typeface="Montserrat Bold"/>
              </a:rPr>
              <a:t>coaching</a:t>
            </a:r>
          </a:p>
        </p:txBody>
      </p:sp>
      <p:sp>
        <p:nvSpPr>
          <p:cNvPr name="AutoShape 4" id="4"/>
          <p:cNvSpPr/>
          <p:nvPr/>
        </p:nvSpPr>
        <p:spPr>
          <a:xfrm flipV="true">
            <a:off x="3343819" y="4752575"/>
            <a:ext cx="1386627" cy="2565763"/>
          </a:xfrm>
          <a:prstGeom prst="line">
            <a:avLst/>
          </a:prstGeom>
          <a:ln cap="flat" w="38100">
            <a:solidFill>
              <a:srgbClr val="FFBBE6"/>
            </a:solidFill>
            <a:prstDash val="solid"/>
            <a:headEnd type="triangle" len="med" w="lg"/>
            <a:tailEnd type="none" len="sm" w="sm"/>
          </a:ln>
        </p:spPr>
      </p:sp>
      <p:sp>
        <p:nvSpPr>
          <p:cNvPr name="TextBox 5" id="5"/>
          <p:cNvSpPr txBox="true"/>
          <p:nvPr/>
        </p:nvSpPr>
        <p:spPr>
          <a:xfrm rot="0">
            <a:off x="8432201" y="5812032"/>
            <a:ext cx="1921051" cy="1127760"/>
          </a:xfrm>
          <a:prstGeom prst="rect">
            <a:avLst/>
          </a:prstGeom>
        </p:spPr>
        <p:txBody>
          <a:bodyPr anchor="t" rtlCol="false" tIns="0" lIns="0" bIns="0" rIns="0">
            <a:spAutoFit/>
          </a:bodyPr>
          <a:lstStyle/>
          <a:p>
            <a:pPr algn="l" marL="0" indent="0" lvl="0">
              <a:lnSpc>
                <a:spcPts val="2295"/>
              </a:lnSpc>
            </a:pPr>
            <a:r>
              <a:rPr lang="en-US" sz="1500">
                <a:solidFill>
                  <a:srgbClr val="000000"/>
                </a:solidFill>
                <a:latin typeface="Montserrat"/>
                <a:ea typeface="Montserrat"/>
                <a:cs typeface="Montserrat"/>
                <a:sym typeface="Montserrat"/>
              </a:rPr>
              <a:t>£150m</a:t>
            </a:r>
            <a:r>
              <a:rPr lang="en-US" sz="1500">
                <a:solidFill>
                  <a:srgbClr val="000000"/>
                </a:solidFill>
                <a:latin typeface="Montserrat"/>
                <a:ea typeface="Montserrat"/>
                <a:cs typeface="Montserrat"/>
                <a:sym typeface="Montserrat"/>
              </a:rPr>
              <a:t> (reduced tribunal costs, improved retention of BAME staff)</a:t>
            </a:r>
          </a:p>
        </p:txBody>
      </p:sp>
      <p:sp>
        <p:nvSpPr>
          <p:cNvPr name="TextBox 6" id="6"/>
          <p:cNvSpPr txBox="true"/>
          <p:nvPr/>
        </p:nvSpPr>
        <p:spPr>
          <a:xfrm rot="0">
            <a:off x="8507929" y="7157484"/>
            <a:ext cx="1946754" cy="302658"/>
          </a:xfrm>
          <a:prstGeom prst="rect">
            <a:avLst/>
          </a:prstGeom>
        </p:spPr>
        <p:txBody>
          <a:bodyPr anchor="t" rtlCol="false" tIns="0" lIns="0" bIns="0" rIns="0">
            <a:spAutoFit/>
          </a:bodyPr>
          <a:lstStyle/>
          <a:p>
            <a:pPr algn="l" marL="0" indent="0" lvl="0">
              <a:lnSpc>
                <a:spcPts val="2431"/>
              </a:lnSpc>
            </a:pPr>
            <a:r>
              <a:rPr lang="en-US" b="true" sz="1899">
                <a:solidFill>
                  <a:srgbClr val="000000"/>
                </a:solidFill>
                <a:latin typeface="Montserrat Bold"/>
                <a:ea typeface="Montserrat Bold"/>
                <a:cs typeface="Montserrat Bold"/>
                <a:sym typeface="Montserrat Bold"/>
              </a:rPr>
              <a:t>EDI T&amp;D Audit</a:t>
            </a:r>
          </a:p>
        </p:txBody>
      </p:sp>
      <p:sp>
        <p:nvSpPr>
          <p:cNvPr name="AutoShape 7" id="7"/>
          <p:cNvSpPr/>
          <p:nvPr/>
        </p:nvSpPr>
        <p:spPr>
          <a:xfrm flipV="true">
            <a:off x="8232391" y="4752575"/>
            <a:ext cx="1209931" cy="2565763"/>
          </a:xfrm>
          <a:prstGeom prst="line">
            <a:avLst/>
          </a:prstGeom>
          <a:ln cap="flat" w="38100">
            <a:solidFill>
              <a:srgbClr val="BCBFFF"/>
            </a:solidFill>
            <a:prstDash val="solid"/>
            <a:headEnd type="triangle" len="med" w="lg"/>
            <a:tailEnd type="none" len="sm" w="sm"/>
          </a:ln>
        </p:spPr>
      </p:sp>
      <p:sp>
        <p:nvSpPr>
          <p:cNvPr name="AutoShape 8" id="8"/>
          <p:cNvSpPr/>
          <p:nvPr/>
        </p:nvSpPr>
        <p:spPr>
          <a:xfrm flipH="true" flipV="true">
            <a:off x="1909496" y="1731668"/>
            <a:ext cx="377003" cy="2314756"/>
          </a:xfrm>
          <a:prstGeom prst="line">
            <a:avLst/>
          </a:prstGeom>
          <a:ln cap="flat" w="38100">
            <a:solidFill>
              <a:srgbClr val="FFBEC4"/>
            </a:solidFill>
            <a:prstDash val="solid"/>
            <a:headEnd type="none" len="sm" w="sm"/>
            <a:tailEnd type="triangle" len="med" w="lg"/>
          </a:ln>
        </p:spPr>
      </p:sp>
      <p:sp>
        <p:nvSpPr>
          <p:cNvPr name="TextBox 9" id="9"/>
          <p:cNvSpPr txBox="true"/>
          <p:nvPr/>
        </p:nvSpPr>
        <p:spPr>
          <a:xfrm rot="0">
            <a:off x="2156799" y="1978262"/>
            <a:ext cx="2236817" cy="1199769"/>
          </a:xfrm>
          <a:prstGeom prst="rect">
            <a:avLst/>
          </a:prstGeom>
        </p:spPr>
        <p:txBody>
          <a:bodyPr anchor="t" rtlCol="false" tIns="0" lIns="0" bIns="0" rIns="0">
            <a:spAutoFit/>
          </a:bodyPr>
          <a:lstStyle/>
          <a:p>
            <a:pPr algn="l" marL="0" indent="0" lvl="0">
              <a:lnSpc>
                <a:spcPts val="2448"/>
              </a:lnSpc>
            </a:pPr>
            <a:r>
              <a:rPr lang="en-US" sz="1600">
                <a:solidFill>
                  <a:srgbClr val="000000"/>
                </a:solidFill>
                <a:latin typeface="Montserrat"/>
                <a:ea typeface="Montserrat"/>
                <a:cs typeface="Montserrat"/>
                <a:sym typeface="Montserrat"/>
              </a:rPr>
              <a:t>Estimated Annual Return £450m (reduced agency spend, errors)</a:t>
            </a:r>
          </a:p>
        </p:txBody>
      </p:sp>
      <p:sp>
        <p:nvSpPr>
          <p:cNvPr name="TextBox 10" id="10"/>
          <p:cNvSpPr txBox="true"/>
          <p:nvPr/>
        </p:nvSpPr>
        <p:spPr>
          <a:xfrm rot="0">
            <a:off x="2253379" y="1569690"/>
            <a:ext cx="2180880" cy="302658"/>
          </a:xfrm>
          <a:prstGeom prst="rect">
            <a:avLst/>
          </a:prstGeom>
        </p:spPr>
        <p:txBody>
          <a:bodyPr anchor="t" rtlCol="false" tIns="0" lIns="0" bIns="0" rIns="0">
            <a:spAutoFit/>
          </a:bodyPr>
          <a:lstStyle/>
          <a:p>
            <a:pPr algn="l" marL="0" indent="0" lvl="0">
              <a:lnSpc>
                <a:spcPts val="2431"/>
              </a:lnSpc>
            </a:pPr>
            <a:r>
              <a:rPr lang="en-US" b="true" sz="1899">
                <a:solidFill>
                  <a:srgbClr val="000000"/>
                </a:solidFill>
                <a:latin typeface="Montserrat Bold"/>
                <a:ea typeface="Montserrat Bold"/>
                <a:cs typeface="Montserrat Bold"/>
                <a:sym typeface="Montserrat Bold"/>
              </a:rPr>
              <a:t>NHS-wid</a:t>
            </a:r>
            <a:r>
              <a:rPr lang="en-US" b="true" sz="1899">
                <a:solidFill>
                  <a:srgbClr val="000000"/>
                </a:solidFill>
                <a:latin typeface="Montserrat Bold"/>
                <a:ea typeface="Montserrat Bold"/>
                <a:cs typeface="Montserrat Bold"/>
                <a:sym typeface="Montserrat Bold"/>
              </a:rPr>
              <a:t>e LMS</a:t>
            </a:r>
          </a:p>
        </p:txBody>
      </p:sp>
      <p:sp>
        <p:nvSpPr>
          <p:cNvPr name="AutoShape 11" id="11"/>
          <p:cNvSpPr/>
          <p:nvPr/>
        </p:nvSpPr>
        <p:spPr>
          <a:xfrm flipH="true" flipV="true">
            <a:off x="6426466" y="1731668"/>
            <a:ext cx="626631" cy="2314756"/>
          </a:xfrm>
          <a:prstGeom prst="line">
            <a:avLst/>
          </a:prstGeom>
          <a:ln cap="flat" w="38100">
            <a:solidFill>
              <a:srgbClr val="EDC0FF"/>
            </a:solidFill>
            <a:prstDash val="solid"/>
            <a:headEnd type="none" len="sm" w="sm"/>
            <a:tailEnd type="triangle" len="med" w="lg"/>
          </a:ln>
        </p:spPr>
      </p:sp>
      <p:sp>
        <p:nvSpPr>
          <p:cNvPr name="TextBox 12" id="12"/>
          <p:cNvSpPr txBox="true"/>
          <p:nvPr/>
        </p:nvSpPr>
        <p:spPr>
          <a:xfrm rot="0">
            <a:off x="6673769" y="1978262"/>
            <a:ext cx="1921051" cy="842010"/>
          </a:xfrm>
          <a:prstGeom prst="rect">
            <a:avLst/>
          </a:prstGeom>
        </p:spPr>
        <p:txBody>
          <a:bodyPr anchor="t" rtlCol="false" tIns="0" lIns="0" bIns="0" rIns="0">
            <a:spAutoFit/>
          </a:bodyPr>
          <a:lstStyle/>
          <a:p>
            <a:pPr algn="l" marL="0" indent="0" lvl="0">
              <a:lnSpc>
                <a:spcPts val="2295"/>
              </a:lnSpc>
            </a:pPr>
            <a:r>
              <a:rPr lang="en-US" sz="1500">
                <a:solidFill>
                  <a:srgbClr val="000000"/>
                </a:solidFill>
                <a:latin typeface="Montserrat"/>
                <a:ea typeface="Montserrat"/>
                <a:cs typeface="Montserrat"/>
                <a:sym typeface="Montserrat"/>
              </a:rPr>
              <a:t>£500m</a:t>
            </a:r>
            <a:r>
              <a:rPr lang="en-US" sz="1500">
                <a:solidFill>
                  <a:srgbClr val="000000"/>
                </a:solidFill>
                <a:latin typeface="Montserrat"/>
                <a:ea typeface="Montserrat"/>
                <a:cs typeface="Montserrat"/>
                <a:sym typeface="Montserrat"/>
              </a:rPr>
              <a:t> (improved team performance, retention)</a:t>
            </a:r>
          </a:p>
        </p:txBody>
      </p:sp>
      <p:sp>
        <p:nvSpPr>
          <p:cNvPr name="TextBox 13" id="13"/>
          <p:cNvSpPr txBox="true"/>
          <p:nvPr/>
        </p:nvSpPr>
        <p:spPr>
          <a:xfrm rot="0">
            <a:off x="6770349" y="1569690"/>
            <a:ext cx="2710957" cy="302658"/>
          </a:xfrm>
          <a:prstGeom prst="rect">
            <a:avLst/>
          </a:prstGeom>
        </p:spPr>
        <p:txBody>
          <a:bodyPr anchor="t" rtlCol="false" tIns="0" lIns="0" bIns="0" rIns="0">
            <a:spAutoFit/>
          </a:bodyPr>
          <a:lstStyle/>
          <a:p>
            <a:pPr algn="l" marL="0" indent="0" lvl="0">
              <a:lnSpc>
                <a:spcPts val="2431"/>
              </a:lnSpc>
            </a:pPr>
            <a:r>
              <a:rPr lang="en-US" b="true" sz="1899">
                <a:solidFill>
                  <a:srgbClr val="000000"/>
                </a:solidFill>
                <a:latin typeface="Montserrat Bold"/>
                <a:ea typeface="Montserrat Bold"/>
                <a:cs typeface="Montserrat Bold"/>
                <a:sym typeface="Montserrat Bold"/>
              </a:rPr>
              <a:t>Leadership Pipeline</a:t>
            </a:r>
          </a:p>
        </p:txBody>
      </p:sp>
      <p:grpSp>
        <p:nvGrpSpPr>
          <p:cNvPr name="Group 14" id="14"/>
          <p:cNvGrpSpPr/>
          <p:nvPr/>
        </p:nvGrpSpPr>
        <p:grpSpPr>
          <a:xfrm rot="0">
            <a:off x="1028700" y="4046424"/>
            <a:ext cx="2515598" cy="706151"/>
            <a:chOff x="0" y="0"/>
            <a:chExt cx="2527724" cy="709555"/>
          </a:xfrm>
        </p:grpSpPr>
        <p:sp>
          <p:nvSpPr>
            <p:cNvPr name="Freeform 15" id="15"/>
            <p:cNvSpPr/>
            <p:nvPr/>
          </p:nvSpPr>
          <p:spPr>
            <a:xfrm flipH="false" flipV="false" rot="0">
              <a:off x="10349" y="0"/>
              <a:ext cx="2510823" cy="709555"/>
            </a:xfrm>
            <a:custGeom>
              <a:avLst/>
              <a:gdLst/>
              <a:ahLst/>
              <a:cxnLst/>
              <a:rect r="r" b="b" t="t" l="l"/>
              <a:pathLst>
                <a:path h="709555" w="2510823">
                  <a:moveTo>
                    <a:pt x="14272" y="0"/>
                  </a:moveTo>
                  <a:lnTo>
                    <a:pt x="2289554" y="0"/>
                  </a:lnTo>
                  <a:cubicBezTo>
                    <a:pt x="2304782" y="0"/>
                    <a:pt x="2318844" y="8151"/>
                    <a:pt x="2326411" y="21364"/>
                  </a:cubicBezTo>
                  <a:lnTo>
                    <a:pt x="2505139" y="333413"/>
                  </a:lnTo>
                  <a:cubicBezTo>
                    <a:pt x="2512719" y="346648"/>
                    <a:pt x="2512719" y="362908"/>
                    <a:pt x="2505139" y="376142"/>
                  </a:cubicBezTo>
                  <a:lnTo>
                    <a:pt x="2326411" y="688191"/>
                  </a:lnTo>
                  <a:cubicBezTo>
                    <a:pt x="2318844" y="701404"/>
                    <a:pt x="2304782" y="709555"/>
                    <a:pt x="2289554" y="709555"/>
                  </a:cubicBezTo>
                  <a:lnTo>
                    <a:pt x="14272" y="709555"/>
                  </a:lnTo>
                  <a:cubicBezTo>
                    <a:pt x="9182" y="709555"/>
                    <a:pt x="4477" y="706844"/>
                    <a:pt x="1924" y="702441"/>
                  </a:cubicBezTo>
                  <a:cubicBezTo>
                    <a:pt x="-628" y="698037"/>
                    <a:pt x="-642" y="692607"/>
                    <a:pt x="1888" y="688191"/>
                  </a:cubicBezTo>
                  <a:lnTo>
                    <a:pt x="180614" y="376142"/>
                  </a:lnTo>
                  <a:cubicBezTo>
                    <a:pt x="188195" y="362908"/>
                    <a:pt x="188195" y="346648"/>
                    <a:pt x="180614" y="333413"/>
                  </a:cubicBezTo>
                  <a:lnTo>
                    <a:pt x="1888" y="21364"/>
                  </a:lnTo>
                  <a:cubicBezTo>
                    <a:pt x="-642" y="16948"/>
                    <a:pt x="-628" y="11518"/>
                    <a:pt x="1924" y="7114"/>
                  </a:cubicBezTo>
                  <a:cubicBezTo>
                    <a:pt x="4477" y="2711"/>
                    <a:pt x="9182" y="0"/>
                    <a:pt x="14272" y="0"/>
                  </a:cubicBezTo>
                  <a:close/>
                </a:path>
              </a:pathLst>
            </a:custGeom>
            <a:solidFill>
              <a:srgbClr val="FFBEC4"/>
            </a:solidFill>
            <a:ln cap="sq">
              <a:noFill/>
              <a:prstDash val="solid"/>
              <a:miter/>
            </a:ln>
          </p:spPr>
        </p:sp>
        <p:sp>
          <p:nvSpPr>
            <p:cNvPr name="TextBox 16" id="16"/>
            <p:cNvSpPr txBox="true"/>
            <p:nvPr/>
          </p:nvSpPr>
          <p:spPr>
            <a:xfrm>
              <a:off x="177800" y="-38100"/>
              <a:ext cx="2273724" cy="747655"/>
            </a:xfrm>
            <a:prstGeom prst="rect">
              <a:avLst/>
            </a:prstGeom>
          </p:spPr>
          <p:txBody>
            <a:bodyPr anchor="ctr" rtlCol="false" tIns="50800" lIns="50800" bIns="50800" rIns="50800"/>
            <a:lstStyle/>
            <a:p>
              <a:pPr algn="ctr" marL="0" indent="0" lvl="0">
                <a:lnSpc>
                  <a:spcPts val="2520"/>
                </a:lnSpc>
                <a:spcBef>
                  <a:spcPct val="0"/>
                </a:spcBef>
              </a:pPr>
              <a:r>
                <a:rPr lang="en-US" b="true" sz="1800">
                  <a:solidFill>
                    <a:srgbClr val="000000"/>
                  </a:solidFill>
                  <a:latin typeface="Montserrat Bold"/>
                  <a:ea typeface="Montserrat Bold"/>
                  <a:cs typeface="Montserrat Bold"/>
                  <a:sym typeface="Montserrat Bold"/>
                </a:rPr>
                <a:t>£120m</a:t>
              </a:r>
            </a:p>
          </p:txBody>
        </p:sp>
      </p:grpSp>
      <p:grpSp>
        <p:nvGrpSpPr>
          <p:cNvPr name="Group 17" id="17"/>
          <p:cNvGrpSpPr/>
          <p:nvPr/>
        </p:nvGrpSpPr>
        <p:grpSpPr>
          <a:xfrm rot="0">
            <a:off x="3612657" y="4046424"/>
            <a:ext cx="2235578" cy="706151"/>
            <a:chOff x="0" y="0"/>
            <a:chExt cx="2246354" cy="709555"/>
          </a:xfrm>
        </p:grpSpPr>
        <p:sp>
          <p:nvSpPr>
            <p:cNvPr name="Freeform 18" id="18"/>
            <p:cNvSpPr/>
            <p:nvPr/>
          </p:nvSpPr>
          <p:spPr>
            <a:xfrm flipH="false" flipV="false" rot="0">
              <a:off x="11645" y="0"/>
              <a:ext cx="2227337" cy="709555"/>
            </a:xfrm>
            <a:custGeom>
              <a:avLst/>
              <a:gdLst/>
              <a:ahLst/>
              <a:cxnLst/>
              <a:rect r="r" b="b" t="t" l="l"/>
              <a:pathLst>
                <a:path h="709555" w="2227337">
                  <a:moveTo>
                    <a:pt x="16059" y="0"/>
                  </a:moveTo>
                  <a:lnTo>
                    <a:pt x="2003805" y="0"/>
                  </a:lnTo>
                  <a:cubicBezTo>
                    <a:pt x="2020939" y="0"/>
                    <a:pt x="2036763" y="9172"/>
                    <a:pt x="2045278" y="24040"/>
                  </a:cubicBezTo>
                  <a:lnTo>
                    <a:pt x="2220940" y="330737"/>
                  </a:lnTo>
                  <a:cubicBezTo>
                    <a:pt x="2229469" y="345629"/>
                    <a:pt x="2229469" y="363926"/>
                    <a:pt x="2220940" y="378818"/>
                  </a:cubicBezTo>
                  <a:lnTo>
                    <a:pt x="2045278" y="685515"/>
                  </a:lnTo>
                  <a:cubicBezTo>
                    <a:pt x="2036763" y="700383"/>
                    <a:pt x="2020939" y="709555"/>
                    <a:pt x="2003805" y="709555"/>
                  </a:cubicBezTo>
                  <a:lnTo>
                    <a:pt x="16059" y="709555"/>
                  </a:lnTo>
                  <a:cubicBezTo>
                    <a:pt x="10332" y="709555"/>
                    <a:pt x="5038" y="706505"/>
                    <a:pt x="2166" y="701550"/>
                  </a:cubicBezTo>
                  <a:cubicBezTo>
                    <a:pt x="-706" y="696594"/>
                    <a:pt x="-722" y="690485"/>
                    <a:pt x="2124" y="685515"/>
                  </a:cubicBezTo>
                  <a:lnTo>
                    <a:pt x="177786" y="378818"/>
                  </a:lnTo>
                  <a:cubicBezTo>
                    <a:pt x="186315" y="363926"/>
                    <a:pt x="186315" y="345629"/>
                    <a:pt x="177786" y="330737"/>
                  </a:cubicBezTo>
                  <a:lnTo>
                    <a:pt x="2124" y="24040"/>
                  </a:lnTo>
                  <a:cubicBezTo>
                    <a:pt x="-722" y="19070"/>
                    <a:pt x="-706" y="12961"/>
                    <a:pt x="2166" y="8005"/>
                  </a:cubicBezTo>
                  <a:cubicBezTo>
                    <a:pt x="5038" y="3050"/>
                    <a:pt x="10332" y="0"/>
                    <a:pt x="16059" y="0"/>
                  </a:cubicBezTo>
                  <a:close/>
                </a:path>
              </a:pathLst>
            </a:custGeom>
            <a:solidFill>
              <a:srgbClr val="FFBBE6"/>
            </a:solidFill>
            <a:ln cap="sq">
              <a:noFill/>
              <a:prstDash val="solid"/>
              <a:miter/>
            </a:ln>
          </p:spPr>
        </p:sp>
        <p:sp>
          <p:nvSpPr>
            <p:cNvPr name="TextBox 19" id="19"/>
            <p:cNvSpPr txBox="true"/>
            <p:nvPr/>
          </p:nvSpPr>
          <p:spPr>
            <a:xfrm>
              <a:off x="177800" y="-38100"/>
              <a:ext cx="1992354" cy="747655"/>
            </a:xfrm>
            <a:prstGeom prst="rect">
              <a:avLst/>
            </a:prstGeom>
          </p:spPr>
          <p:txBody>
            <a:bodyPr anchor="ctr" rtlCol="false" tIns="50800" lIns="50800" bIns="50800" rIns="50800"/>
            <a:lstStyle/>
            <a:p>
              <a:pPr algn="ctr" marL="0" indent="0" lvl="0">
                <a:lnSpc>
                  <a:spcPts val="2520"/>
                </a:lnSpc>
                <a:spcBef>
                  <a:spcPct val="0"/>
                </a:spcBef>
              </a:pPr>
              <a:r>
                <a:rPr lang="en-US" b="true" sz="1800">
                  <a:solidFill>
                    <a:srgbClr val="000000"/>
                  </a:solidFill>
                  <a:latin typeface="Montserrat Bold"/>
                  <a:ea typeface="Montserrat Bold"/>
                  <a:cs typeface="Montserrat Bold"/>
                  <a:sym typeface="Montserrat Bold"/>
                </a:rPr>
                <a:t>£8</a:t>
              </a:r>
              <a:r>
                <a:rPr lang="en-US" b="true" sz="1800">
                  <a:solidFill>
                    <a:srgbClr val="000000"/>
                  </a:solidFill>
                  <a:latin typeface="Montserrat Bold"/>
                  <a:ea typeface="Montserrat Bold"/>
                  <a:cs typeface="Montserrat Bold"/>
                  <a:sym typeface="Montserrat Bold"/>
                </a:rPr>
                <a:t>0m</a:t>
              </a:r>
            </a:p>
          </p:txBody>
        </p:sp>
      </p:grpSp>
      <p:grpSp>
        <p:nvGrpSpPr>
          <p:cNvPr name="Group 20" id="20"/>
          <p:cNvGrpSpPr/>
          <p:nvPr/>
        </p:nvGrpSpPr>
        <p:grpSpPr>
          <a:xfrm rot="0">
            <a:off x="5914910" y="4046424"/>
            <a:ext cx="2276372" cy="706151"/>
            <a:chOff x="0" y="0"/>
            <a:chExt cx="2287345" cy="709555"/>
          </a:xfrm>
        </p:grpSpPr>
        <p:sp>
          <p:nvSpPr>
            <p:cNvPr name="Freeform 21" id="21"/>
            <p:cNvSpPr/>
            <p:nvPr/>
          </p:nvSpPr>
          <p:spPr>
            <a:xfrm flipH="false" flipV="false" rot="0">
              <a:off x="11437" y="0"/>
              <a:ext cx="2268669" cy="709555"/>
            </a:xfrm>
            <a:custGeom>
              <a:avLst/>
              <a:gdLst/>
              <a:ahLst/>
              <a:cxnLst/>
              <a:rect r="r" b="b" t="t" l="l"/>
              <a:pathLst>
                <a:path h="709555" w="2268669">
                  <a:moveTo>
                    <a:pt x="15771" y="0"/>
                  </a:moveTo>
                  <a:lnTo>
                    <a:pt x="2045500" y="0"/>
                  </a:lnTo>
                  <a:cubicBezTo>
                    <a:pt x="2062328" y="0"/>
                    <a:pt x="2077867" y="9008"/>
                    <a:pt x="2086231" y="23610"/>
                  </a:cubicBezTo>
                  <a:lnTo>
                    <a:pt x="2262386" y="331168"/>
                  </a:lnTo>
                  <a:cubicBezTo>
                    <a:pt x="2270762" y="345793"/>
                    <a:pt x="2270762" y="363762"/>
                    <a:pt x="2262386" y="378387"/>
                  </a:cubicBezTo>
                  <a:lnTo>
                    <a:pt x="2086231" y="685946"/>
                  </a:lnTo>
                  <a:cubicBezTo>
                    <a:pt x="2077867" y="700547"/>
                    <a:pt x="2062328" y="709555"/>
                    <a:pt x="2045500" y="709555"/>
                  </a:cubicBezTo>
                  <a:lnTo>
                    <a:pt x="15771" y="709555"/>
                  </a:lnTo>
                  <a:cubicBezTo>
                    <a:pt x="10146" y="709555"/>
                    <a:pt x="4947" y="706559"/>
                    <a:pt x="2126" y="701693"/>
                  </a:cubicBezTo>
                  <a:cubicBezTo>
                    <a:pt x="-695" y="696827"/>
                    <a:pt x="-710" y="690826"/>
                    <a:pt x="2085" y="685946"/>
                  </a:cubicBezTo>
                  <a:lnTo>
                    <a:pt x="178241" y="378387"/>
                  </a:lnTo>
                  <a:cubicBezTo>
                    <a:pt x="186617" y="363762"/>
                    <a:pt x="186617" y="345793"/>
                    <a:pt x="178241" y="331168"/>
                  </a:cubicBezTo>
                  <a:lnTo>
                    <a:pt x="2085" y="23610"/>
                  </a:lnTo>
                  <a:cubicBezTo>
                    <a:pt x="-710" y="18729"/>
                    <a:pt x="-695" y="12728"/>
                    <a:pt x="2126" y="7862"/>
                  </a:cubicBezTo>
                  <a:cubicBezTo>
                    <a:pt x="4947" y="2996"/>
                    <a:pt x="10146" y="0"/>
                    <a:pt x="15771" y="0"/>
                  </a:cubicBezTo>
                  <a:close/>
                </a:path>
              </a:pathLst>
            </a:custGeom>
            <a:solidFill>
              <a:srgbClr val="EDC0FF"/>
            </a:solidFill>
            <a:ln cap="sq">
              <a:noFill/>
              <a:prstDash val="solid"/>
              <a:miter/>
            </a:ln>
          </p:spPr>
        </p:sp>
        <p:sp>
          <p:nvSpPr>
            <p:cNvPr name="TextBox 22" id="22"/>
            <p:cNvSpPr txBox="true"/>
            <p:nvPr/>
          </p:nvSpPr>
          <p:spPr>
            <a:xfrm>
              <a:off x="177800" y="-38100"/>
              <a:ext cx="2033345" cy="747655"/>
            </a:xfrm>
            <a:prstGeom prst="rect">
              <a:avLst/>
            </a:prstGeom>
          </p:spPr>
          <p:txBody>
            <a:bodyPr anchor="ctr" rtlCol="false" tIns="50800" lIns="50800" bIns="50800" rIns="50800"/>
            <a:lstStyle/>
            <a:p>
              <a:pPr algn="ctr" marL="0" indent="0" lvl="0">
                <a:lnSpc>
                  <a:spcPts val="2520"/>
                </a:lnSpc>
                <a:spcBef>
                  <a:spcPct val="0"/>
                </a:spcBef>
              </a:pPr>
              <a:r>
                <a:rPr lang="en-US" b="true" sz="1800">
                  <a:solidFill>
                    <a:srgbClr val="000000"/>
                  </a:solidFill>
                  <a:latin typeface="Montserrat Bold"/>
                  <a:ea typeface="Montserrat Bold"/>
                  <a:cs typeface="Montserrat Bold"/>
                  <a:sym typeface="Montserrat Bold"/>
                </a:rPr>
                <a:t>£10</a:t>
              </a:r>
              <a:r>
                <a:rPr lang="en-US" b="true" sz="1800">
                  <a:solidFill>
                    <a:srgbClr val="000000"/>
                  </a:solidFill>
                  <a:latin typeface="Montserrat Bold"/>
                  <a:ea typeface="Montserrat Bold"/>
                  <a:cs typeface="Montserrat Bold"/>
                  <a:sym typeface="Montserrat Bold"/>
                </a:rPr>
                <a:t>0m</a:t>
              </a:r>
            </a:p>
          </p:txBody>
        </p:sp>
      </p:grpSp>
      <p:grpSp>
        <p:nvGrpSpPr>
          <p:cNvPr name="Group 23" id="23"/>
          <p:cNvGrpSpPr/>
          <p:nvPr/>
        </p:nvGrpSpPr>
        <p:grpSpPr>
          <a:xfrm rot="0">
            <a:off x="8295057" y="4046424"/>
            <a:ext cx="2294530" cy="706151"/>
            <a:chOff x="0" y="0"/>
            <a:chExt cx="2305590" cy="709555"/>
          </a:xfrm>
        </p:grpSpPr>
        <p:sp>
          <p:nvSpPr>
            <p:cNvPr name="Freeform 24" id="24"/>
            <p:cNvSpPr/>
            <p:nvPr/>
          </p:nvSpPr>
          <p:spPr>
            <a:xfrm flipH="false" flipV="false" rot="0">
              <a:off x="11346" y="0"/>
              <a:ext cx="2287061" cy="709555"/>
            </a:xfrm>
            <a:custGeom>
              <a:avLst/>
              <a:gdLst/>
              <a:ahLst/>
              <a:cxnLst/>
              <a:rect r="r" b="b" t="t" l="l"/>
              <a:pathLst>
                <a:path h="709555" w="2287061">
                  <a:moveTo>
                    <a:pt x="15647" y="0"/>
                  </a:moveTo>
                  <a:lnTo>
                    <a:pt x="2064051" y="0"/>
                  </a:lnTo>
                  <a:cubicBezTo>
                    <a:pt x="2080745" y="0"/>
                    <a:pt x="2096162" y="8936"/>
                    <a:pt x="2104459" y="23423"/>
                  </a:cubicBezTo>
                  <a:lnTo>
                    <a:pt x="2280828" y="331355"/>
                  </a:lnTo>
                  <a:cubicBezTo>
                    <a:pt x="2289139" y="345864"/>
                    <a:pt x="2289139" y="363691"/>
                    <a:pt x="2280828" y="378200"/>
                  </a:cubicBezTo>
                  <a:lnTo>
                    <a:pt x="2104459" y="686132"/>
                  </a:lnTo>
                  <a:cubicBezTo>
                    <a:pt x="2096162" y="700619"/>
                    <a:pt x="2080745" y="709555"/>
                    <a:pt x="2064051" y="709555"/>
                  </a:cubicBezTo>
                  <a:lnTo>
                    <a:pt x="15647" y="709555"/>
                  </a:lnTo>
                  <a:cubicBezTo>
                    <a:pt x="10066" y="709555"/>
                    <a:pt x="4908" y="706583"/>
                    <a:pt x="2110" y="701755"/>
                  </a:cubicBezTo>
                  <a:cubicBezTo>
                    <a:pt x="-689" y="696927"/>
                    <a:pt x="-704" y="690975"/>
                    <a:pt x="2069" y="686132"/>
                  </a:cubicBezTo>
                  <a:lnTo>
                    <a:pt x="178439" y="378200"/>
                  </a:lnTo>
                  <a:cubicBezTo>
                    <a:pt x="186749" y="363691"/>
                    <a:pt x="186749" y="345864"/>
                    <a:pt x="178439" y="331355"/>
                  </a:cubicBezTo>
                  <a:lnTo>
                    <a:pt x="2069" y="23423"/>
                  </a:lnTo>
                  <a:cubicBezTo>
                    <a:pt x="-704" y="18581"/>
                    <a:pt x="-689" y="12628"/>
                    <a:pt x="2110" y="7800"/>
                  </a:cubicBezTo>
                  <a:cubicBezTo>
                    <a:pt x="4908" y="2972"/>
                    <a:pt x="10066" y="0"/>
                    <a:pt x="15647" y="0"/>
                  </a:cubicBezTo>
                  <a:close/>
                </a:path>
              </a:pathLst>
            </a:custGeom>
            <a:solidFill>
              <a:srgbClr val="BCBFFF"/>
            </a:solidFill>
            <a:ln cap="sq">
              <a:noFill/>
              <a:prstDash val="solid"/>
              <a:miter/>
            </a:ln>
          </p:spPr>
        </p:sp>
        <p:sp>
          <p:nvSpPr>
            <p:cNvPr name="TextBox 25" id="25"/>
            <p:cNvSpPr txBox="true"/>
            <p:nvPr/>
          </p:nvSpPr>
          <p:spPr>
            <a:xfrm>
              <a:off x="177800" y="-38100"/>
              <a:ext cx="2051590" cy="747655"/>
            </a:xfrm>
            <a:prstGeom prst="rect">
              <a:avLst/>
            </a:prstGeom>
          </p:spPr>
          <p:txBody>
            <a:bodyPr anchor="ctr" rtlCol="false" tIns="50800" lIns="50800" bIns="50800" rIns="50800"/>
            <a:lstStyle/>
            <a:p>
              <a:pPr algn="ctr" marL="0" indent="0" lvl="0">
                <a:lnSpc>
                  <a:spcPts val="2520"/>
                </a:lnSpc>
                <a:spcBef>
                  <a:spcPct val="0"/>
                </a:spcBef>
              </a:pPr>
              <a:r>
                <a:rPr lang="en-US" b="true" sz="1800">
                  <a:solidFill>
                    <a:srgbClr val="000000"/>
                  </a:solidFill>
                  <a:latin typeface="Montserrat Bold"/>
                  <a:ea typeface="Montserrat Bold"/>
                  <a:cs typeface="Montserrat Bold"/>
                  <a:sym typeface="Montserrat Bold"/>
                </a:rPr>
                <a:t>£2</a:t>
              </a:r>
              <a:r>
                <a:rPr lang="en-US" b="true" sz="1800">
                  <a:solidFill>
                    <a:srgbClr val="000000"/>
                  </a:solidFill>
                  <a:latin typeface="Montserrat Bold"/>
                  <a:ea typeface="Montserrat Bold"/>
                  <a:cs typeface="Montserrat Bold"/>
                  <a:sym typeface="Montserrat Bold"/>
                </a:rPr>
                <a:t>0m</a:t>
              </a:r>
            </a:p>
          </p:txBody>
        </p:sp>
      </p:grpSp>
      <p:sp>
        <p:nvSpPr>
          <p:cNvPr name="TextBox 26" id="26"/>
          <p:cNvSpPr txBox="true"/>
          <p:nvPr/>
        </p:nvSpPr>
        <p:spPr>
          <a:xfrm rot="0">
            <a:off x="5695035" y="8172476"/>
            <a:ext cx="6897931" cy="629793"/>
          </a:xfrm>
          <a:prstGeom prst="rect">
            <a:avLst/>
          </a:prstGeom>
        </p:spPr>
        <p:txBody>
          <a:bodyPr anchor="t" rtlCol="false" tIns="0" lIns="0" bIns="0" rIns="0">
            <a:spAutoFit/>
          </a:bodyPr>
          <a:lstStyle/>
          <a:p>
            <a:pPr algn="ctr" marL="0" indent="0" lvl="0">
              <a:lnSpc>
                <a:spcPts val="4956"/>
              </a:lnSpc>
              <a:spcBef>
                <a:spcPct val="0"/>
              </a:spcBef>
            </a:pPr>
            <a:r>
              <a:rPr lang="en-US" b="true" sz="4200">
                <a:solidFill>
                  <a:srgbClr val="000000"/>
                </a:solidFill>
                <a:latin typeface="Montserrat Bold"/>
                <a:ea typeface="Montserrat Bold"/>
                <a:cs typeface="Montserrat Bold"/>
                <a:sym typeface="Montserrat Bold"/>
              </a:rPr>
              <a:t>Ret</a:t>
            </a:r>
            <a:r>
              <a:rPr lang="en-US" b="true" sz="4200">
                <a:solidFill>
                  <a:srgbClr val="000000"/>
                </a:solidFill>
                <a:latin typeface="Montserrat Bold"/>
                <a:ea typeface="Montserrat Bold"/>
                <a:cs typeface="Montserrat Bold"/>
                <a:sym typeface="Montserrat Bold"/>
              </a:rPr>
              <a:t>urn on Investment</a:t>
            </a:r>
          </a:p>
        </p:txBody>
      </p:sp>
      <p:sp>
        <p:nvSpPr>
          <p:cNvPr name="TextBox 27" id="27"/>
          <p:cNvSpPr txBox="true"/>
          <p:nvPr/>
        </p:nvSpPr>
        <p:spPr>
          <a:xfrm rot="0">
            <a:off x="4441871" y="8942920"/>
            <a:ext cx="8979539" cy="910142"/>
          </a:xfrm>
          <a:prstGeom prst="rect">
            <a:avLst/>
          </a:prstGeom>
        </p:spPr>
        <p:txBody>
          <a:bodyPr anchor="t" rtlCol="false" tIns="0" lIns="0" bIns="0" rIns="0">
            <a:spAutoFit/>
          </a:bodyPr>
          <a:lstStyle/>
          <a:p>
            <a:pPr algn="ctr" marL="0" indent="0" lvl="0">
              <a:lnSpc>
                <a:spcPts val="2447"/>
              </a:lnSpc>
              <a:spcBef>
                <a:spcPct val="0"/>
              </a:spcBef>
            </a:pPr>
            <a:r>
              <a:rPr lang="en-US" b="true" sz="2073">
                <a:solidFill>
                  <a:srgbClr val="000000"/>
                </a:solidFill>
                <a:latin typeface="Montserrat Medium"/>
                <a:ea typeface="Montserrat Medium"/>
                <a:cs typeface="Montserrat Medium"/>
                <a:sym typeface="Montserrat Medium"/>
              </a:rPr>
              <a:t>A robust return on investment (ROI) analysis</a:t>
            </a:r>
            <a:r>
              <a:rPr lang="en-US" b="true" sz="2073">
                <a:solidFill>
                  <a:srgbClr val="000000"/>
                </a:solidFill>
                <a:latin typeface="Montserrat Medium"/>
                <a:ea typeface="Montserrat Medium"/>
                <a:cs typeface="Montserrat Medium"/>
                <a:sym typeface="Montserrat Medium"/>
              </a:rPr>
              <a:t> is essential to secure the political and financial commitment needed to implement these recommendations.</a:t>
            </a:r>
          </a:p>
        </p:txBody>
      </p:sp>
      <p:sp>
        <p:nvSpPr>
          <p:cNvPr name="TextBox 28" id="28"/>
          <p:cNvSpPr txBox="true"/>
          <p:nvPr/>
        </p:nvSpPr>
        <p:spPr>
          <a:xfrm rot="0">
            <a:off x="11592834" y="3644391"/>
            <a:ext cx="5563301" cy="1519742"/>
          </a:xfrm>
          <a:prstGeom prst="rect">
            <a:avLst/>
          </a:prstGeom>
        </p:spPr>
        <p:txBody>
          <a:bodyPr anchor="t" rtlCol="false" tIns="0" lIns="0" bIns="0" rIns="0">
            <a:spAutoFit/>
          </a:bodyPr>
          <a:lstStyle/>
          <a:p>
            <a:pPr algn="ctr">
              <a:lnSpc>
                <a:spcPts val="2447"/>
              </a:lnSpc>
            </a:pPr>
            <a:r>
              <a:rPr lang="en-US" sz="2073" b="true">
                <a:solidFill>
                  <a:srgbClr val="000000"/>
                </a:solidFill>
                <a:latin typeface="Montserrat Medium"/>
                <a:ea typeface="Montserrat Medium"/>
                <a:cs typeface="Montserrat Medium"/>
                <a:sym typeface="Montserrat Medium"/>
              </a:rPr>
              <a:t>Total estimated ROI: </a:t>
            </a:r>
          </a:p>
          <a:p>
            <a:pPr algn="ctr" marL="0" indent="0" lvl="0">
              <a:lnSpc>
                <a:spcPts val="2447"/>
              </a:lnSpc>
              <a:spcBef>
                <a:spcPct val="0"/>
              </a:spcBef>
            </a:pPr>
            <a:r>
              <a:rPr lang="en-US" b="true" sz="2073">
                <a:solidFill>
                  <a:srgbClr val="000000"/>
                </a:solidFill>
                <a:latin typeface="Montserrat Medium"/>
                <a:ea typeface="Montserrat Medium"/>
                <a:cs typeface="Montserrat Medium"/>
                <a:sym typeface="Montserrat Medium"/>
              </a:rPr>
              <a:t>2.5–4x investment - Which is comparabl</a:t>
            </a:r>
            <a:r>
              <a:rPr lang="en-US" b="true" sz="2073">
                <a:solidFill>
                  <a:srgbClr val="000000"/>
                </a:solidFill>
                <a:latin typeface="Montserrat Medium"/>
                <a:ea typeface="Montserrat Medium"/>
                <a:cs typeface="Montserrat Medium"/>
                <a:sym typeface="Montserrat Medium"/>
              </a:rPr>
              <a:t>e to returns cited in health system workforce studies internationally (OECD, 2022).</a:t>
            </a:r>
          </a:p>
        </p:txBody>
      </p:sp>
      <p:sp>
        <p:nvSpPr>
          <p:cNvPr name="TextBox 29" id="29"/>
          <p:cNvSpPr txBox="true"/>
          <p:nvPr/>
        </p:nvSpPr>
        <p:spPr>
          <a:xfrm rot="0">
            <a:off x="13981352" y="-76200"/>
            <a:ext cx="4306648" cy="1036293"/>
          </a:xfrm>
          <a:prstGeom prst="rect">
            <a:avLst/>
          </a:prstGeom>
        </p:spPr>
        <p:txBody>
          <a:bodyPr anchor="t" rtlCol="false" tIns="0" lIns="0" bIns="0" rIns="0">
            <a:spAutoFit/>
          </a:bodyPr>
          <a:lstStyle/>
          <a:p>
            <a:pPr algn="ctr">
              <a:lnSpc>
                <a:spcPts val="2701"/>
              </a:lnSpc>
            </a:pPr>
            <a:r>
              <a:rPr lang="en-US" sz="1800">
                <a:solidFill>
                  <a:srgbClr val="000000"/>
                </a:solidFill>
                <a:latin typeface="Poppins"/>
                <a:ea typeface="Poppins"/>
                <a:cs typeface="Poppins"/>
                <a:sym typeface="Poppins"/>
              </a:rPr>
              <a:t>Student Name :</a:t>
            </a:r>
          </a:p>
          <a:p>
            <a:pPr algn="ctr">
              <a:lnSpc>
                <a:spcPts val="2701"/>
              </a:lnSpc>
              <a:spcBef>
                <a:spcPct val="0"/>
              </a:spcBef>
            </a:pPr>
            <a:r>
              <a:rPr lang="en-US" sz="1800">
                <a:solidFill>
                  <a:srgbClr val="000000"/>
                </a:solidFill>
                <a:latin typeface="Poppins"/>
                <a:ea typeface="Poppins"/>
                <a:cs typeface="Poppins"/>
                <a:sym typeface="Poppins"/>
              </a:rPr>
              <a:t>RANJITKUMAR JIVABHAI KESHVALA</a:t>
            </a:r>
          </a:p>
          <a:p>
            <a:pPr algn="ctr">
              <a:lnSpc>
                <a:spcPts val="2701"/>
              </a:lnSpc>
              <a:spcBef>
                <a:spcPct val="0"/>
              </a:spcBef>
            </a:pPr>
            <a:r>
              <a:rPr lang="en-US" sz="1800">
                <a:solidFill>
                  <a:srgbClr val="000000"/>
                </a:solidFill>
                <a:latin typeface="Poppins"/>
                <a:ea typeface="Poppins"/>
                <a:cs typeface="Poppins"/>
                <a:sym typeface="Poppins"/>
              </a:rPr>
              <a:t> Student ID: 2532564</a:t>
            </a:r>
          </a:p>
        </p:txBody>
      </p:sp>
    </p:spTree>
  </p:cSld>
  <p:clrMapOvr>
    <a:masterClrMapping/>
  </p:clrMapOvr>
</p:sld>
</file>

<file path=ppt/slides/slide28.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259243" y="5340987"/>
            <a:ext cx="18802350" cy="2006600"/>
            <a:chOff x="0" y="0"/>
            <a:chExt cx="4952059" cy="528487"/>
          </a:xfrm>
        </p:grpSpPr>
        <p:sp>
          <p:nvSpPr>
            <p:cNvPr name="Freeform 3" id="3"/>
            <p:cNvSpPr/>
            <p:nvPr/>
          </p:nvSpPr>
          <p:spPr>
            <a:xfrm flipH="false" flipV="false" rot="0">
              <a:off x="0" y="0"/>
              <a:ext cx="4952059" cy="528487"/>
            </a:xfrm>
            <a:custGeom>
              <a:avLst/>
              <a:gdLst/>
              <a:ahLst/>
              <a:cxnLst/>
              <a:rect r="r" b="b" t="t" l="l"/>
              <a:pathLst>
                <a:path h="528487" w="4952059">
                  <a:moveTo>
                    <a:pt x="20999" y="0"/>
                  </a:moveTo>
                  <a:lnTo>
                    <a:pt x="4931060" y="0"/>
                  </a:lnTo>
                  <a:cubicBezTo>
                    <a:pt x="4936629" y="0"/>
                    <a:pt x="4941970" y="2212"/>
                    <a:pt x="4945909" y="6151"/>
                  </a:cubicBezTo>
                  <a:cubicBezTo>
                    <a:pt x="4949847" y="10089"/>
                    <a:pt x="4952059" y="15430"/>
                    <a:pt x="4952059" y="20999"/>
                  </a:cubicBezTo>
                  <a:lnTo>
                    <a:pt x="4952059" y="507488"/>
                  </a:lnTo>
                  <a:cubicBezTo>
                    <a:pt x="4952059" y="519086"/>
                    <a:pt x="4942658" y="528487"/>
                    <a:pt x="4931060" y="528487"/>
                  </a:cubicBezTo>
                  <a:lnTo>
                    <a:pt x="20999" y="528487"/>
                  </a:lnTo>
                  <a:cubicBezTo>
                    <a:pt x="15430" y="528487"/>
                    <a:pt x="10089" y="526275"/>
                    <a:pt x="6151" y="522337"/>
                  </a:cubicBezTo>
                  <a:cubicBezTo>
                    <a:pt x="2212" y="518399"/>
                    <a:pt x="0" y="513057"/>
                    <a:pt x="0" y="507488"/>
                  </a:cubicBezTo>
                  <a:lnTo>
                    <a:pt x="0" y="20999"/>
                  </a:lnTo>
                  <a:cubicBezTo>
                    <a:pt x="0" y="15430"/>
                    <a:pt x="2212" y="10089"/>
                    <a:pt x="6151" y="6151"/>
                  </a:cubicBezTo>
                  <a:cubicBezTo>
                    <a:pt x="10089" y="2212"/>
                    <a:pt x="15430" y="0"/>
                    <a:pt x="20999" y="0"/>
                  </a:cubicBezTo>
                  <a:close/>
                </a:path>
              </a:pathLst>
            </a:custGeom>
            <a:solidFill>
              <a:srgbClr val="004AAD"/>
            </a:solidFill>
          </p:spPr>
        </p:sp>
        <p:sp>
          <p:nvSpPr>
            <p:cNvPr name="TextBox 4" id="4"/>
            <p:cNvSpPr txBox="true"/>
            <p:nvPr/>
          </p:nvSpPr>
          <p:spPr>
            <a:xfrm>
              <a:off x="0" y="-47625"/>
              <a:ext cx="4952059" cy="576112"/>
            </a:xfrm>
            <a:prstGeom prst="rect">
              <a:avLst/>
            </a:prstGeom>
          </p:spPr>
          <p:txBody>
            <a:bodyPr anchor="ctr" rtlCol="false" tIns="50800" lIns="50800" bIns="50800" rIns="50800"/>
            <a:lstStyle/>
            <a:p>
              <a:pPr algn="ctr">
                <a:lnSpc>
                  <a:spcPts val="2659"/>
                </a:lnSpc>
              </a:pPr>
            </a:p>
          </p:txBody>
        </p:sp>
      </p:grpSp>
      <p:sp>
        <p:nvSpPr>
          <p:cNvPr name="TextBox 5" id="5"/>
          <p:cNvSpPr txBox="true"/>
          <p:nvPr/>
        </p:nvSpPr>
        <p:spPr>
          <a:xfrm rot="0">
            <a:off x="5765807" y="492683"/>
            <a:ext cx="6756386" cy="967259"/>
          </a:xfrm>
          <a:prstGeom prst="rect">
            <a:avLst/>
          </a:prstGeom>
        </p:spPr>
        <p:txBody>
          <a:bodyPr anchor="t" rtlCol="false" tIns="0" lIns="0" bIns="0" rIns="0">
            <a:spAutoFit/>
          </a:bodyPr>
          <a:lstStyle/>
          <a:p>
            <a:pPr algn="ctr">
              <a:lnSpc>
                <a:spcPts val="7940"/>
              </a:lnSpc>
            </a:pPr>
            <a:r>
              <a:rPr lang="en-US" sz="5672">
                <a:solidFill>
                  <a:srgbClr val="004AAD"/>
                </a:solidFill>
                <a:latin typeface="League Spartan"/>
                <a:ea typeface="League Spartan"/>
                <a:cs typeface="League Spartan"/>
                <a:sym typeface="League Spartan"/>
              </a:rPr>
              <a:t>CONCLUSION</a:t>
            </a:r>
          </a:p>
        </p:txBody>
      </p:sp>
      <p:sp>
        <p:nvSpPr>
          <p:cNvPr name="TextBox 6" id="6"/>
          <p:cNvSpPr txBox="true"/>
          <p:nvPr/>
        </p:nvSpPr>
        <p:spPr>
          <a:xfrm rot="0">
            <a:off x="1028700" y="2477668"/>
            <a:ext cx="7158388" cy="1572602"/>
          </a:xfrm>
          <a:prstGeom prst="rect">
            <a:avLst/>
          </a:prstGeom>
        </p:spPr>
        <p:txBody>
          <a:bodyPr anchor="t" rtlCol="false" tIns="0" lIns="0" bIns="0" rIns="0">
            <a:spAutoFit/>
          </a:bodyPr>
          <a:lstStyle/>
          <a:p>
            <a:pPr algn="ctr">
              <a:lnSpc>
                <a:spcPts val="3107"/>
              </a:lnSpc>
              <a:spcBef>
                <a:spcPct val="0"/>
              </a:spcBef>
            </a:pPr>
            <a:r>
              <a:rPr lang="en-US" sz="2219">
                <a:solidFill>
                  <a:srgbClr val="303642"/>
                </a:solidFill>
                <a:latin typeface="Poppins"/>
                <a:ea typeface="Poppins"/>
                <a:cs typeface="Poppins"/>
                <a:sym typeface="Poppins"/>
              </a:rPr>
              <a:t>This final group slide synthesises the analysis and recommendations from all three presenters into a cohesive NHS Human Capital Management Strategy for Training &amp; Development.</a:t>
            </a:r>
          </a:p>
        </p:txBody>
      </p:sp>
      <p:sp>
        <p:nvSpPr>
          <p:cNvPr name="TextBox 7" id="7"/>
          <p:cNvSpPr txBox="true"/>
          <p:nvPr/>
        </p:nvSpPr>
        <p:spPr>
          <a:xfrm rot="0">
            <a:off x="10006212" y="2083395"/>
            <a:ext cx="7158388" cy="2744334"/>
          </a:xfrm>
          <a:prstGeom prst="rect">
            <a:avLst/>
          </a:prstGeom>
        </p:spPr>
        <p:txBody>
          <a:bodyPr anchor="t" rtlCol="false" tIns="0" lIns="0" bIns="0" rIns="0">
            <a:spAutoFit/>
          </a:bodyPr>
          <a:lstStyle/>
          <a:p>
            <a:pPr algn="ctr">
              <a:lnSpc>
                <a:spcPts val="3107"/>
              </a:lnSpc>
              <a:spcBef>
                <a:spcPct val="0"/>
              </a:spcBef>
            </a:pPr>
            <a:r>
              <a:rPr lang="en-US" sz="2219">
                <a:solidFill>
                  <a:srgbClr val="303642"/>
                </a:solidFill>
                <a:latin typeface="Poppins"/>
                <a:ea typeface="Poppins"/>
                <a:cs typeface="Poppins"/>
                <a:sym typeface="Poppins"/>
              </a:rPr>
              <a:t>Core argument (synthesis): The NHS faces a tripartite training crisis — structural underfunding, cultural barriers and systemic inequality — that cannot be resolved through incremental policy tweaks. What is required is a fundamental reimagining of T&amp;D as a strategic HCM function, not an administrative compliance exercise.</a:t>
            </a:r>
          </a:p>
        </p:txBody>
      </p:sp>
      <p:sp>
        <p:nvSpPr>
          <p:cNvPr name="TextBox 8" id="8"/>
          <p:cNvSpPr txBox="true"/>
          <p:nvPr/>
        </p:nvSpPr>
        <p:spPr>
          <a:xfrm rot="0">
            <a:off x="324234" y="5950587"/>
            <a:ext cx="3510713" cy="720725"/>
          </a:xfrm>
          <a:prstGeom prst="rect">
            <a:avLst/>
          </a:prstGeom>
        </p:spPr>
        <p:txBody>
          <a:bodyPr anchor="t" rtlCol="false" tIns="0" lIns="0" bIns="0" rIns="0">
            <a:spAutoFit/>
          </a:bodyPr>
          <a:lstStyle/>
          <a:p>
            <a:pPr algn="ctr">
              <a:lnSpc>
                <a:spcPts val="2800"/>
              </a:lnSpc>
              <a:spcBef>
                <a:spcPct val="0"/>
              </a:spcBef>
            </a:pPr>
            <a:r>
              <a:rPr lang="en-US" sz="2000">
                <a:solidFill>
                  <a:srgbClr val="FCFFFF"/>
                </a:solidFill>
                <a:latin typeface="Poppins"/>
                <a:ea typeface="Poppins"/>
                <a:cs typeface="Poppins"/>
                <a:sym typeface="Poppins"/>
              </a:rPr>
              <a:t>Blended Learning for Delivery quality &amp; access</a:t>
            </a:r>
          </a:p>
        </p:txBody>
      </p:sp>
      <p:sp>
        <p:nvSpPr>
          <p:cNvPr name="TextBox 9" id="9"/>
          <p:cNvSpPr txBox="true"/>
          <p:nvPr/>
        </p:nvSpPr>
        <p:spPr>
          <a:xfrm rot="0">
            <a:off x="3834947" y="5950587"/>
            <a:ext cx="4247608" cy="720725"/>
          </a:xfrm>
          <a:prstGeom prst="rect">
            <a:avLst/>
          </a:prstGeom>
        </p:spPr>
        <p:txBody>
          <a:bodyPr anchor="t" rtlCol="false" tIns="0" lIns="0" bIns="0" rIns="0">
            <a:spAutoFit/>
          </a:bodyPr>
          <a:lstStyle/>
          <a:p>
            <a:pPr algn="ctr">
              <a:lnSpc>
                <a:spcPts val="2800"/>
              </a:lnSpc>
            </a:pPr>
            <a:r>
              <a:rPr lang="en-US" sz="2000">
                <a:solidFill>
                  <a:srgbClr val="FCFFFF"/>
                </a:solidFill>
                <a:latin typeface="Poppins"/>
                <a:ea typeface="Poppins"/>
                <a:cs typeface="Poppins"/>
                <a:sym typeface="Poppins"/>
              </a:rPr>
              <a:t>Coachi</a:t>
            </a:r>
            <a:r>
              <a:rPr lang="en-US" sz="2000">
                <a:solidFill>
                  <a:srgbClr val="FCFFFF"/>
                </a:solidFill>
                <a:latin typeface="Poppins"/>
                <a:ea typeface="Poppins"/>
                <a:cs typeface="Poppins"/>
                <a:sym typeface="Poppins"/>
              </a:rPr>
              <a:t>ng &amp; Mentoring for </a:t>
            </a:r>
          </a:p>
          <a:p>
            <a:pPr algn="ctr">
              <a:lnSpc>
                <a:spcPts val="2800"/>
              </a:lnSpc>
              <a:spcBef>
                <a:spcPct val="0"/>
              </a:spcBef>
            </a:pPr>
            <a:r>
              <a:rPr lang="en-US" sz="2000">
                <a:solidFill>
                  <a:srgbClr val="FCFFFF"/>
                </a:solidFill>
                <a:latin typeface="Poppins"/>
                <a:ea typeface="Poppins"/>
                <a:cs typeface="Poppins"/>
                <a:sym typeface="Poppins"/>
              </a:rPr>
              <a:t>Social learning deficit</a:t>
            </a:r>
          </a:p>
        </p:txBody>
      </p:sp>
      <p:sp>
        <p:nvSpPr>
          <p:cNvPr name="TextBox 10" id="10"/>
          <p:cNvSpPr txBox="true"/>
          <p:nvPr/>
        </p:nvSpPr>
        <p:spPr>
          <a:xfrm rot="0">
            <a:off x="7629696" y="5950587"/>
            <a:ext cx="4247608" cy="720725"/>
          </a:xfrm>
          <a:prstGeom prst="rect">
            <a:avLst/>
          </a:prstGeom>
        </p:spPr>
        <p:txBody>
          <a:bodyPr anchor="t" rtlCol="false" tIns="0" lIns="0" bIns="0" rIns="0">
            <a:spAutoFit/>
          </a:bodyPr>
          <a:lstStyle/>
          <a:p>
            <a:pPr algn="ctr">
              <a:lnSpc>
                <a:spcPts val="2800"/>
              </a:lnSpc>
            </a:pPr>
            <a:r>
              <a:rPr lang="en-US" sz="2000">
                <a:solidFill>
                  <a:srgbClr val="FCFFFF"/>
                </a:solidFill>
                <a:latin typeface="Poppins"/>
                <a:ea typeface="Poppins"/>
                <a:cs typeface="Poppins"/>
                <a:sym typeface="Poppins"/>
              </a:rPr>
              <a:t>Di</a:t>
            </a:r>
            <a:r>
              <a:rPr lang="en-US" sz="2000">
                <a:solidFill>
                  <a:srgbClr val="FCFFFF"/>
                </a:solidFill>
                <a:latin typeface="Poppins"/>
                <a:ea typeface="Poppins"/>
                <a:cs typeface="Poppins"/>
                <a:sym typeface="Poppins"/>
              </a:rPr>
              <a:t>gital Infrastructure for</a:t>
            </a:r>
          </a:p>
          <a:p>
            <a:pPr algn="ctr">
              <a:lnSpc>
                <a:spcPts val="2800"/>
              </a:lnSpc>
              <a:spcBef>
                <a:spcPct val="0"/>
              </a:spcBef>
            </a:pPr>
            <a:r>
              <a:rPr lang="en-US" sz="2000">
                <a:solidFill>
                  <a:srgbClr val="FCFFFF"/>
                </a:solidFill>
                <a:latin typeface="Poppins"/>
                <a:ea typeface="Poppins"/>
                <a:cs typeface="Poppins"/>
                <a:sym typeface="Poppins"/>
              </a:rPr>
              <a:t>Skills gap for digital NHS</a:t>
            </a:r>
          </a:p>
        </p:txBody>
      </p:sp>
      <p:sp>
        <p:nvSpPr>
          <p:cNvPr name="TextBox 11" id="11"/>
          <p:cNvSpPr txBox="true"/>
          <p:nvPr/>
        </p:nvSpPr>
        <p:spPr>
          <a:xfrm rot="0">
            <a:off x="11325300" y="5950587"/>
            <a:ext cx="4247608" cy="720725"/>
          </a:xfrm>
          <a:prstGeom prst="rect">
            <a:avLst/>
          </a:prstGeom>
        </p:spPr>
        <p:txBody>
          <a:bodyPr anchor="t" rtlCol="false" tIns="0" lIns="0" bIns="0" rIns="0">
            <a:spAutoFit/>
          </a:bodyPr>
          <a:lstStyle/>
          <a:p>
            <a:pPr algn="ctr">
              <a:lnSpc>
                <a:spcPts val="2800"/>
              </a:lnSpc>
            </a:pPr>
            <a:r>
              <a:rPr lang="en-US" sz="2000">
                <a:solidFill>
                  <a:srgbClr val="FCFFFF"/>
                </a:solidFill>
                <a:latin typeface="Poppins"/>
                <a:ea typeface="Poppins"/>
                <a:cs typeface="Poppins"/>
                <a:sym typeface="Poppins"/>
              </a:rPr>
              <a:t>Leadership P</a:t>
            </a:r>
            <a:r>
              <a:rPr lang="en-US" sz="2000">
                <a:solidFill>
                  <a:srgbClr val="FCFFFF"/>
                </a:solidFill>
                <a:latin typeface="Poppins"/>
                <a:ea typeface="Poppins"/>
                <a:cs typeface="Poppins"/>
                <a:sym typeface="Poppins"/>
              </a:rPr>
              <a:t>ipeline for</a:t>
            </a:r>
          </a:p>
          <a:p>
            <a:pPr algn="ctr">
              <a:lnSpc>
                <a:spcPts val="2800"/>
              </a:lnSpc>
              <a:spcBef>
                <a:spcPct val="0"/>
              </a:spcBef>
            </a:pPr>
            <a:r>
              <a:rPr lang="en-US" sz="2000">
                <a:solidFill>
                  <a:srgbClr val="FCFFFF"/>
                </a:solidFill>
                <a:latin typeface="Poppins"/>
                <a:ea typeface="Poppins"/>
                <a:cs typeface="Poppins"/>
                <a:sym typeface="Poppins"/>
              </a:rPr>
              <a:t>Succession &amp; leadership</a:t>
            </a:r>
          </a:p>
        </p:txBody>
      </p:sp>
      <p:sp>
        <p:nvSpPr>
          <p:cNvPr name="TextBox 12" id="12"/>
          <p:cNvSpPr txBox="true"/>
          <p:nvPr/>
        </p:nvSpPr>
        <p:spPr>
          <a:xfrm rot="0">
            <a:off x="14541480" y="5950587"/>
            <a:ext cx="4247608" cy="720725"/>
          </a:xfrm>
          <a:prstGeom prst="rect">
            <a:avLst/>
          </a:prstGeom>
        </p:spPr>
        <p:txBody>
          <a:bodyPr anchor="t" rtlCol="false" tIns="0" lIns="0" bIns="0" rIns="0">
            <a:spAutoFit/>
          </a:bodyPr>
          <a:lstStyle/>
          <a:p>
            <a:pPr algn="ctr">
              <a:lnSpc>
                <a:spcPts val="2800"/>
              </a:lnSpc>
            </a:pPr>
            <a:r>
              <a:rPr lang="en-US" sz="2000">
                <a:solidFill>
                  <a:srgbClr val="FCFFFF"/>
                </a:solidFill>
                <a:latin typeface="Poppins"/>
                <a:ea typeface="Poppins"/>
                <a:cs typeface="Poppins"/>
                <a:sym typeface="Poppins"/>
              </a:rPr>
              <a:t>EDI Framew</a:t>
            </a:r>
            <a:r>
              <a:rPr lang="en-US" sz="2000">
                <a:solidFill>
                  <a:srgbClr val="FCFFFF"/>
                </a:solidFill>
                <a:latin typeface="Poppins"/>
                <a:ea typeface="Poppins"/>
                <a:cs typeface="Poppins"/>
                <a:sym typeface="Poppins"/>
              </a:rPr>
              <a:t>ork for</a:t>
            </a:r>
          </a:p>
          <a:p>
            <a:pPr algn="ctr">
              <a:lnSpc>
                <a:spcPts val="2800"/>
              </a:lnSpc>
              <a:spcBef>
                <a:spcPct val="0"/>
              </a:spcBef>
            </a:pPr>
            <a:r>
              <a:rPr lang="en-US" sz="2000">
                <a:solidFill>
                  <a:srgbClr val="FCFFFF"/>
                </a:solidFill>
                <a:latin typeface="Poppins"/>
                <a:ea typeface="Poppins"/>
                <a:cs typeface="Poppins"/>
                <a:sym typeface="Poppins"/>
              </a:rPr>
              <a:t>Access equity</a:t>
            </a:r>
          </a:p>
        </p:txBody>
      </p:sp>
      <p:sp>
        <p:nvSpPr>
          <p:cNvPr name="TextBox 13" id="13"/>
          <p:cNvSpPr txBox="true"/>
          <p:nvPr/>
        </p:nvSpPr>
        <p:spPr>
          <a:xfrm rot="0">
            <a:off x="1496088" y="7966712"/>
            <a:ext cx="15169196" cy="1425575"/>
          </a:xfrm>
          <a:prstGeom prst="rect">
            <a:avLst/>
          </a:prstGeom>
        </p:spPr>
        <p:txBody>
          <a:bodyPr anchor="t" rtlCol="false" tIns="0" lIns="0" bIns="0" rIns="0">
            <a:spAutoFit/>
          </a:bodyPr>
          <a:lstStyle/>
          <a:p>
            <a:pPr algn="ctr">
              <a:lnSpc>
                <a:spcPts val="2800"/>
              </a:lnSpc>
              <a:spcBef>
                <a:spcPct val="0"/>
              </a:spcBef>
            </a:pPr>
            <a:r>
              <a:rPr lang="en-US" sz="2000">
                <a:solidFill>
                  <a:srgbClr val="303642"/>
                </a:solidFill>
                <a:latin typeface="Poppins"/>
                <a:ea typeface="Poppins"/>
                <a:cs typeface="Poppins"/>
                <a:sym typeface="Poppins"/>
              </a:rPr>
              <a:t>This presentation has demonstrated that the NHS has not yet matched the investment, infrastructure and equity its workforce deserves. The recommendations presented are not aspirational, they are evidence-based, financially justifiable and operationally achievable. The question is not whether the NHS can afford to invest in T&amp;D — it is whether it can afford not to.</a:t>
            </a: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TextBox 2" id="2"/>
          <p:cNvSpPr txBox="true"/>
          <p:nvPr/>
        </p:nvSpPr>
        <p:spPr>
          <a:xfrm rot="0">
            <a:off x="1028700" y="1160462"/>
            <a:ext cx="16230600" cy="7740650"/>
          </a:xfrm>
          <a:prstGeom prst="rect">
            <a:avLst/>
          </a:prstGeom>
        </p:spPr>
        <p:txBody>
          <a:bodyPr anchor="t" rtlCol="false" tIns="0" lIns="0" bIns="0" rIns="0">
            <a:spAutoFit/>
          </a:bodyPr>
          <a:lstStyle/>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NHS England (2021) What Good Looks Like Framework. London: NHS England. </a:t>
            </a:r>
            <a:r>
              <a:rPr lang="en-US" sz="1999" u="sng">
                <a:solidFill>
                  <a:srgbClr val="000000"/>
                </a:solidFill>
                <a:latin typeface="Canva Sans"/>
                <a:ea typeface="Canva Sans"/>
                <a:cs typeface="Canva Sans"/>
                <a:sym typeface="Canva Sans"/>
                <a:hlinkClick r:id="rId2" tooltip="https://transform.england.nhs.uk/digitise-connect-transform/what-good-looks-like/what-good-looks-like-publication/"/>
              </a:rPr>
              <a:t>https://www.england.nhs.uk/digitaltechnology/what-good-looks-like/</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NHS Providers (2022) Digital Transformation: Progress and Priorities. London: NHS Providers. https://htn.co.uk/2021/12/22/nhs-tech-priorities-for-2022-digital-innovation-will-remain-front-and-centre/</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Topol, E. (2019) The Topol Review: Preparing the Healthcare Workforce to Deliver the Digital Future. London: Health Education England. </a:t>
            </a:r>
            <a:r>
              <a:rPr lang="en-US" sz="1999">
                <a:solidFill>
                  <a:srgbClr val="000000"/>
                </a:solidFill>
                <a:latin typeface="Canva Sans"/>
                <a:ea typeface="Canva Sans"/>
                <a:cs typeface="Canva Sans"/>
                <a:sym typeface="Canva Sans"/>
                <a:hlinkClick r:id="rId3" tooltip="https://www.hee.nhs.uk/sites/default/files/documents/Topol%20Review%20interim%20report_0.pdf"/>
              </a:rPr>
              <a:t>Available at: Add a little bit of body text</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Armstrong, M. (2020) Armstrong's Handbook of Human Resource Management Practice. 15th edn. London: Kogan Page.</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Bandura, A. (1977) Social Learning Theory. Englewood Cliffs: Prentice-Hall.</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Becker, G.S. (1964) Human Capital: A Theoretical and Empirical Analysis, with Special Reference to Education. Chicago: University of Chicago Press.</a:t>
            </a:r>
          </a:p>
          <a:p>
            <a:pPr algn="l" marL="431799" indent="-215899" lvl="1">
              <a:lnSpc>
                <a:spcPts val="2799"/>
              </a:lnSpc>
              <a:buFont typeface="Arial"/>
              <a:buChar char="•"/>
            </a:pPr>
            <a:r>
              <a:rPr lang="en-US" sz="1999" u="sng">
                <a:solidFill>
                  <a:srgbClr val="000000"/>
                </a:solidFill>
                <a:latin typeface="Canva Sans"/>
                <a:ea typeface="Canva Sans"/>
                <a:cs typeface="Canva Sans"/>
                <a:sym typeface="Canva Sans"/>
              </a:rPr>
              <a:t>Buchan, J., Charlesworth, A., Gershlick, B. a</a:t>
            </a:r>
            <a:r>
              <a:rPr lang="en-US" sz="1999">
                <a:solidFill>
                  <a:srgbClr val="000000"/>
                </a:solidFill>
                <a:latin typeface="Canva Sans"/>
                <a:ea typeface="Canva Sans"/>
                <a:cs typeface="Canva Sans"/>
                <a:sym typeface="Canva Sans"/>
              </a:rPr>
              <a:t>nd Seccombe, I. (2022) A Critical Moment: NHS Staffing Trends, Retention and Attrition. London: The Health Foundation.  </a:t>
            </a:r>
            <a:r>
              <a:rPr lang="en-US" sz="1999" u="sng">
                <a:solidFill>
                  <a:srgbClr val="000000"/>
                </a:solidFill>
                <a:latin typeface="Canva Sans"/>
                <a:ea typeface="Canva Sans"/>
                <a:cs typeface="Canva Sans"/>
                <a:sym typeface="Canva Sans"/>
                <a:hlinkClick r:id="rId4" tooltip="https://www.health.org.uk/publications/reports/a-critical-moment"/>
              </a:rPr>
              <a:t>https://www.health.org.uk/publications/reports/a-critical-mo</a:t>
            </a:r>
            <a:r>
              <a:rPr lang="en-US" sz="1999">
                <a:solidFill>
                  <a:srgbClr val="000000"/>
                </a:solidFill>
                <a:latin typeface="Canva Sans"/>
                <a:ea typeface="Canva Sans"/>
                <a:cs typeface="Canva Sans"/>
                <a:sym typeface="Canva Sans"/>
                <a:hlinkClick r:id="rId5" tooltip="https://www.health.org.uk/publications/reports/a-critical-moment"/>
              </a:rPr>
              <a:t>ment</a:t>
            </a:r>
            <a:r>
              <a:rPr lang="en-US" sz="1999">
                <a:solidFill>
                  <a:srgbClr val="000000"/>
                </a:solidFill>
                <a:latin typeface="Canva Sans"/>
                <a:ea typeface="Canva Sans"/>
                <a:cs typeface="Canva Sans"/>
                <a:sym typeface="Canva Sans"/>
              </a:rPr>
              <a:t> </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CIPD (2023) Learning at Work Survey 2023. London: Chartered Institute of Personnel and Development.</a:t>
            </a:r>
            <a:r>
              <a:rPr lang="en-US" sz="1999" u="sng">
                <a:solidFill>
                  <a:srgbClr val="000000"/>
                </a:solidFill>
                <a:latin typeface="Canva Sans"/>
                <a:ea typeface="Canva Sans"/>
                <a:cs typeface="Canva Sans"/>
                <a:sym typeface="Canva Sans"/>
              </a:rPr>
              <a:t> </a:t>
            </a:r>
            <a:r>
              <a:rPr lang="en-US" sz="1999" u="sng">
                <a:solidFill>
                  <a:srgbClr val="000000"/>
                </a:solidFill>
                <a:latin typeface="Canva Sans"/>
                <a:ea typeface="Canva Sans"/>
                <a:cs typeface="Canva Sans"/>
                <a:sym typeface="Canva Sans"/>
                <a:hlinkClick r:id="rId6" tooltip="https://www.cipd.org/uk/knowledge/reports/learning-work/"/>
              </a:rPr>
              <a:t>https://www.cipd.org/uk/knowledge/reports/learning-work/</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Kirkpatrick, D.L. and Kirkpatrick, J.D. (2006) Evaluating Training Programs: The Four Levels. 3rd edn. San Francisco: Berrett-Koehler.</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Kolb, D.A. (1984) Experiential Learning: Experience as the Source of Learning and Development. Englewood Cliffs: Prentice-Hall.</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Dixon-Woods, M., McNicol, S. and Martin, G. (2014) 'Ten challenges in improving quality in healthcare', BMJ Quality and Safety, 21(10), pp. 876–884. </a:t>
            </a:r>
            <a:r>
              <a:rPr lang="en-US" sz="1999" u="sng">
                <a:solidFill>
                  <a:srgbClr val="000000"/>
                </a:solidFill>
                <a:latin typeface="Canva Sans"/>
                <a:ea typeface="Canva Sans"/>
                <a:cs typeface="Canva Sans"/>
                <a:sym typeface="Canva Sans"/>
                <a:hlinkClick r:id="rId7" tooltip="https://doi.org/10.1136/bmjqs-2011-000760"/>
              </a:rPr>
              <a:t>https://doi.org/10.1136/bmjqs-2011-000760</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NHS Employers (2023) Mandatory Training Framework. Leeds: NHS Employers. https://www.nhsemployers.org/publications/nhs-long-term-workforce-plan-2023-what-employers-need-know</a:t>
            </a:r>
          </a:p>
          <a:p>
            <a:pPr algn="l">
              <a:lnSpc>
                <a:spcPts val="2799"/>
              </a:lnSpc>
            </a:pPr>
          </a:p>
        </p:txBody>
      </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TextBox 2" id="2"/>
          <p:cNvSpPr txBox="true"/>
          <p:nvPr/>
        </p:nvSpPr>
        <p:spPr>
          <a:xfrm rot="0">
            <a:off x="1028700" y="1782762"/>
            <a:ext cx="16230600" cy="6683375"/>
          </a:xfrm>
          <a:prstGeom prst="rect">
            <a:avLst/>
          </a:prstGeom>
        </p:spPr>
        <p:txBody>
          <a:bodyPr anchor="t" rtlCol="false" tIns="0" lIns="0" bIns="0" rIns="0">
            <a:spAutoFit/>
          </a:bodyPr>
          <a:lstStyle/>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OECD (2022) Health at a Glance 2022: OECD Indicators. Paris: OECD Publishing. </a:t>
            </a:r>
            <a:r>
              <a:rPr lang="en-US" sz="1999" u="sng">
                <a:solidFill>
                  <a:srgbClr val="000000"/>
                </a:solidFill>
                <a:latin typeface="Canva Sans"/>
                <a:ea typeface="Canva Sans"/>
                <a:cs typeface="Canva Sans"/>
                <a:sym typeface="Canva Sans"/>
                <a:hlinkClick r:id="rId2" tooltip="https://doi.org/10.1787/adc3c39e-en"/>
              </a:rPr>
              <a:t>https://doi.org/10.1787/adc3c39e-en</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Garavan, T.N., McCarthy, A. and Carbery, R. (2021) The Emerald Handbook of Work, Workplaces and Disruptive Technology. Bingley: Emerald Publishing.</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Bass, B.M. (1985) Leadership and Performance Beyond Expectations. New York: Free Press.</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Buchan, J. et al. (2022) A Critical Moment. London: The Health Foundation. </a:t>
            </a:r>
            <a:r>
              <a:rPr lang="en-US" sz="1999" u="sng">
                <a:solidFill>
                  <a:srgbClr val="000000"/>
                </a:solidFill>
                <a:latin typeface="Canva Sans"/>
                <a:ea typeface="Canva Sans"/>
                <a:cs typeface="Canva Sans"/>
                <a:sym typeface="Canva Sans"/>
                <a:hlinkClick r:id="rId3" tooltip="https://www.health.org.uk/publications/reports/a-critical-moment"/>
              </a:rPr>
              <a:t>https://www.health.org.uk/publications/reports/a-critical-moment</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CIPD (2023) Learning at Work Survey 2023. London: CIPD. </a:t>
            </a:r>
            <a:r>
              <a:rPr lang="en-US" sz="1999" u="sng">
                <a:solidFill>
                  <a:srgbClr val="000000"/>
                </a:solidFill>
                <a:latin typeface="Canva Sans"/>
                <a:ea typeface="Canva Sans"/>
                <a:cs typeface="Canva Sans"/>
                <a:sym typeface="Canva Sans"/>
                <a:hlinkClick r:id="rId4" tooltip="https://www.cipd.org/uk/knowledge/reports/learning-work/"/>
              </a:rPr>
              <a:t>https://www.cipd.org/uk/knowledge/reports/learning-work/</a:t>
            </a:r>
            <a:r>
              <a:rPr lang="en-US" sz="1999">
                <a:solidFill>
                  <a:srgbClr val="000000"/>
                </a:solidFill>
                <a:latin typeface="Canva Sans"/>
                <a:ea typeface="Canva Sans"/>
                <a:cs typeface="Canva Sans"/>
                <a:sym typeface="Canva Sans"/>
              </a:rPr>
              <a:t> [Accessed: March 2026].</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Crenshaw, K. (1989) 'Demarginalising the intersection of race and sex', University of Chicago Legal Forum, 1989(1), pp. 139–167.</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Dixon-Woods, M., McNicol, S. and Martin, G. (2014) 'Ten challenges in improving quality in healthcare', BMJ Quality and Safety, 21(10), pp. 876–884. </a:t>
            </a:r>
            <a:r>
              <a:rPr lang="en-US" sz="1999" u="sng">
                <a:solidFill>
                  <a:srgbClr val="000000"/>
                </a:solidFill>
                <a:latin typeface="Canva Sans"/>
                <a:ea typeface="Canva Sans"/>
                <a:cs typeface="Canva Sans"/>
                <a:sym typeface="Canva Sans"/>
                <a:hlinkClick r:id="rId5" tooltip="https://doi.org/10.1136/bmjqs-2011-000760"/>
              </a:rPr>
              <a:t>https://doi.org/10.1136/bmjqs-2011-000760</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Edmondson, A.C. (1999) 'Psychological safety and learning behaviour in work teams', Administrative Science Quarterly, 44(2), pp. 350–383.</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Francis, R. (2013) Report of the Mid Staffordshire NHS Foundation Trust Public Inquiry. London: The Stationery Office.</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Garavan, T.N., McCarthy, A. and Carbery, R. (2021) The Emerald Handbook of Work, Workplaces and Disruptive Technology. Bingley: Emerald Publishing.</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Kline, R. (2022) Leadership in the NHS. London: Radcliffe Publishing.</a:t>
            </a:r>
          </a:p>
          <a:p>
            <a:pPr algn="l" marL="431799" indent="-215899" lvl="1">
              <a:lnSpc>
                <a:spcPts val="2799"/>
              </a:lnSpc>
              <a:buFont typeface="Arial"/>
              <a:buChar char="•"/>
            </a:pPr>
            <a:r>
              <a:rPr lang="en-US" sz="1999">
                <a:solidFill>
                  <a:srgbClr val="000000"/>
                </a:solidFill>
                <a:latin typeface="Canva Sans"/>
                <a:ea typeface="Canva Sans"/>
                <a:cs typeface="Canva Sans"/>
                <a:sym typeface="Canva Sans"/>
              </a:rPr>
              <a:t>Topol, E. (2019) The Topol Review. London: HEE. </a:t>
            </a:r>
            <a:r>
              <a:rPr lang="en-US" sz="1999" u="sng">
                <a:solidFill>
                  <a:srgbClr val="000000"/>
                </a:solidFill>
                <a:latin typeface="Canva Sans"/>
                <a:ea typeface="Canva Sans"/>
                <a:cs typeface="Canva Sans"/>
                <a:sym typeface="Canva Sans"/>
                <a:hlinkClick r:id="rId6" tooltip="https://topol.hee.nhs.uk"/>
              </a:rPr>
              <a:t>https://topol.hee.nhs.uk</a:t>
            </a:r>
          </a:p>
          <a:p>
            <a:pPr algn="l">
              <a:lnSpc>
                <a:spcPts val="2799"/>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DAHF3B7i2dM</dc:identifier>
  <dcterms:modified xsi:type="dcterms:W3CDTF">2011-08-01T06:04:30Z</dcterms:modified>
  <cp:revision>1</cp:revision>
  <dc:title>NHS Learning And Development</dc:title>
</cp:coreProperties>
</file>