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7"/>
  </p:notesMasterIdLst>
  <p:handoutMasterIdLst>
    <p:handoutMasterId r:id="rId18"/>
  </p:handoutMasterIdLst>
  <p:sldIdLst>
    <p:sldId id="264" r:id="rId2"/>
    <p:sldId id="266" r:id="rId3"/>
    <p:sldId id="265" r:id="rId4"/>
    <p:sldId id="267" r:id="rId5"/>
    <p:sldId id="268" r:id="rId6"/>
    <p:sldId id="270" r:id="rId7"/>
    <p:sldId id="271" r:id="rId8"/>
    <p:sldId id="272" r:id="rId9"/>
    <p:sldId id="273" r:id="rId10"/>
    <p:sldId id="274" r:id="rId11"/>
    <p:sldId id="275" r:id="rId12"/>
    <p:sldId id="276" r:id="rId13"/>
    <p:sldId id="277" r:id="rId14"/>
    <p:sldId id="278" r:id="rId15"/>
    <p:sldId id="27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8657" autoAdjust="0"/>
  </p:normalViewPr>
  <p:slideViewPr>
    <p:cSldViewPr snapToGrid="0">
      <p:cViewPr varScale="1">
        <p:scale>
          <a:sx n="71" d="100"/>
          <a:sy n="71" d="100"/>
        </p:scale>
        <p:origin x="630" y="51"/>
      </p:cViewPr>
      <p:guideLst/>
    </p:cSldViewPr>
  </p:slideViewPr>
  <p:notesTextViewPr>
    <p:cViewPr>
      <p:scale>
        <a:sx n="1" d="1"/>
        <a:sy n="1" d="1"/>
      </p:scale>
      <p:origin x="0" y="0"/>
    </p:cViewPr>
  </p:notesTextViewPr>
  <p:notesViewPr>
    <p:cSldViewPr snapToGrid="0">
      <p:cViewPr varScale="1">
        <p:scale>
          <a:sx n="79" d="100"/>
          <a:sy n="79" d="100"/>
        </p:scale>
        <p:origin x="234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6E8870F-1A48-43A2-A007-2348C2B9745E}" type="datetimeFigureOut">
              <a:rPr lang="en-US" smtClean="0"/>
              <a:t>10/10/2019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1AC5B93-CA34-49DE-A280-558E83BB834C}" type="slidenum">
              <a:rPr lang="en-US" smtClean="0"/>
              <a:t>‹#›</a:t>
            </a:fld>
            <a:endParaRPr lang="en-US"/>
          </a:p>
        </p:txBody>
      </p:sp>
    </p:spTree>
    <p:extLst>
      <p:ext uri="{BB962C8B-B14F-4D97-AF65-F5344CB8AC3E}">
        <p14:creationId xmlns:p14="http://schemas.microsoft.com/office/powerpoint/2010/main" val="15443941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DBB9B0-4661-411B-B556-887633A3B128}" type="datetimeFigureOut">
              <a:rPr lang="en-US" smtClean="0"/>
              <a:t>10/10/2019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4F3E57-140F-42E5-ACA7-3B197A5F54F0}" type="slidenum">
              <a:rPr lang="en-US" smtClean="0"/>
              <a:t>‹#›</a:t>
            </a:fld>
            <a:endParaRPr lang="en-US"/>
          </a:p>
        </p:txBody>
      </p:sp>
    </p:spTree>
    <p:extLst>
      <p:ext uri="{BB962C8B-B14F-4D97-AF65-F5344CB8AC3E}">
        <p14:creationId xmlns:p14="http://schemas.microsoft.com/office/powerpoint/2010/main" val="1194886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24F3E57-140F-42E5-ACA7-3B197A5F54F0}" type="slidenum">
              <a:rPr lang="en-US" smtClean="0"/>
              <a:t>1</a:t>
            </a:fld>
            <a:endParaRPr lang="en-US"/>
          </a:p>
        </p:txBody>
      </p:sp>
    </p:spTree>
    <p:extLst>
      <p:ext uri="{BB962C8B-B14F-4D97-AF65-F5344CB8AC3E}">
        <p14:creationId xmlns:p14="http://schemas.microsoft.com/office/powerpoint/2010/main" val="1989880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do you</a:t>
            </a:r>
            <a:r>
              <a:rPr lang="en-GB" baseline="0" dirty="0" smtClean="0"/>
              <a:t> think this might be so?</a:t>
            </a:r>
            <a:endParaRPr lang="en-GB" dirty="0"/>
          </a:p>
        </p:txBody>
      </p:sp>
      <p:sp>
        <p:nvSpPr>
          <p:cNvPr id="4" name="Slide Number Placeholder 3"/>
          <p:cNvSpPr>
            <a:spLocks noGrp="1"/>
          </p:cNvSpPr>
          <p:nvPr>
            <p:ph type="sldNum" sz="quarter" idx="10"/>
          </p:nvPr>
        </p:nvSpPr>
        <p:spPr/>
        <p:txBody>
          <a:bodyPr/>
          <a:lstStyle/>
          <a:p>
            <a:fld id="{C24F3E57-140F-42E5-ACA7-3B197A5F54F0}" type="slidenum">
              <a:rPr lang="en-US" smtClean="0"/>
              <a:t>3</a:t>
            </a:fld>
            <a:endParaRPr lang="en-US"/>
          </a:p>
        </p:txBody>
      </p:sp>
    </p:spTree>
    <p:extLst>
      <p:ext uri="{BB962C8B-B14F-4D97-AF65-F5344CB8AC3E}">
        <p14:creationId xmlns:p14="http://schemas.microsoft.com/office/powerpoint/2010/main" val="3935943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Shame operates everywhere in therapy because clients are constantly concerned about what part of their inner experience can be revealed safely and what part must be kept hidden. Clients’ struggles with shame may start even before the therapy begins. . . . Seeking help from professionals about personal matters thus can evoke a sense of humiliation.</a:t>
            </a:r>
          </a:p>
          <a:p>
            <a:endParaRPr lang="en-GB" dirty="0" smtClean="0"/>
          </a:p>
          <a:p>
            <a:endParaRPr lang="en-GB" dirty="0" smtClean="0"/>
          </a:p>
          <a:p>
            <a:r>
              <a:rPr lang="en-GB" dirty="0" smtClean="0"/>
              <a:t>Consider</a:t>
            </a:r>
            <a:r>
              <a:rPr lang="en-GB" baseline="0" dirty="0" smtClean="0"/>
              <a:t> why the Humanistic approach might actually encourage an acute focus on self, especially the fear, problematic aspects of self…and thus really raise the feelings of shame in the client.</a:t>
            </a:r>
            <a:endParaRPr lang="en-GB" dirty="0"/>
          </a:p>
        </p:txBody>
      </p:sp>
      <p:sp>
        <p:nvSpPr>
          <p:cNvPr id="4" name="Slide Number Placeholder 3"/>
          <p:cNvSpPr>
            <a:spLocks noGrp="1"/>
          </p:cNvSpPr>
          <p:nvPr>
            <p:ph type="sldNum" sz="quarter" idx="10"/>
          </p:nvPr>
        </p:nvSpPr>
        <p:spPr/>
        <p:txBody>
          <a:bodyPr/>
          <a:lstStyle/>
          <a:p>
            <a:fld id="{C24F3E57-140F-42E5-ACA7-3B197A5F54F0}" type="slidenum">
              <a:rPr lang="en-US" smtClean="0"/>
              <a:t>5</a:t>
            </a:fld>
            <a:endParaRPr lang="en-US"/>
          </a:p>
        </p:txBody>
      </p:sp>
    </p:spTree>
    <p:extLst>
      <p:ext uri="{BB962C8B-B14F-4D97-AF65-F5344CB8AC3E}">
        <p14:creationId xmlns:p14="http://schemas.microsoft.com/office/powerpoint/2010/main" val="3921409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ridiculous, foolish, silly, idiotic, stupid, dumb, humiliated, disrespected, helpless, weak, inept, dependent, small, inferior, unworthy, worthless, trivial, shy, vulnerable, uncomfortable, or embarrassed. . . </a:t>
            </a:r>
          </a:p>
          <a:p>
            <a:r>
              <a:rPr lang="en-GB" dirty="0" smtClean="0"/>
              <a:t> “confusion of thought, hesitation, soft speech, mumbling, silences, stammering, long pauses, rapid speech, or tensely laughed words.</a:t>
            </a:r>
            <a:endParaRPr lang="en-GB" dirty="0"/>
          </a:p>
        </p:txBody>
      </p:sp>
      <p:sp>
        <p:nvSpPr>
          <p:cNvPr id="4" name="Slide Number Placeholder 3"/>
          <p:cNvSpPr>
            <a:spLocks noGrp="1"/>
          </p:cNvSpPr>
          <p:nvPr>
            <p:ph type="sldNum" sz="quarter" idx="10"/>
          </p:nvPr>
        </p:nvSpPr>
        <p:spPr/>
        <p:txBody>
          <a:bodyPr/>
          <a:lstStyle/>
          <a:p>
            <a:fld id="{C24F3E57-140F-42E5-ACA7-3B197A5F54F0}" type="slidenum">
              <a:rPr lang="en-US" smtClean="0"/>
              <a:t>8</a:t>
            </a:fld>
            <a:endParaRPr lang="en-US"/>
          </a:p>
        </p:txBody>
      </p:sp>
    </p:spTree>
    <p:extLst>
      <p:ext uri="{BB962C8B-B14F-4D97-AF65-F5344CB8AC3E}">
        <p14:creationId xmlns:p14="http://schemas.microsoft.com/office/powerpoint/2010/main" val="798001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appearance and body image, money and work, motherhood or fatherhood, family, parenting, mental and physical health (including addiction), sex, aging, religion, speaking out, surviving trauma, and being stereotyped and </a:t>
            </a:r>
            <a:r>
              <a:rPr lang="en-GB" dirty="0" err="1" smtClean="0"/>
              <a:t>labeled</a:t>
            </a:r>
            <a:r>
              <a:rPr lang="en-GB" dirty="0" smtClean="0"/>
              <a:t>.</a:t>
            </a:r>
          </a:p>
          <a:p>
            <a:r>
              <a:rPr lang="en-GB" dirty="0" smtClean="0"/>
              <a:t>Whether it is sexual arousal, ﬂatulence, or the loss of hearing, there is something deeply personal about bodily functions. A primitive vulnerability is awakened by these situations, and a profound threat to one’s sense of bodily integrity and personal cohesion can be experienced. </a:t>
            </a:r>
            <a:endParaRPr lang="en-GB" dirty="0"/>
          </a:p>
        </p:txBody>
      </p:sp>
      <p:sp>
        <p:nvSpPr>
          <p:cNvPr id="4" name="Slide Number Placeholder 3"/>
          <p:cNvSpPr>
            <a:spLocks noGrp="1"/>
          </p:cNvSpPr>
          <p:nvPr>
            <p:ph type="sldNum" sz="quarter" idx="10"/>
          </p:nvPr>
        </p:nvSpPr>
        <p:spPr/>
        <p:txBody>
          <a:bodyPr/>
          <a:lstStyle/>
          <a:p>
            <a:fld id="{C24F3E57-140F-42E5-ACA7-3B197A5F54F0}" type="slidenum">
              <a:rPr lang="en-US" smtClean="0"/>
              <a:t>9</a:t>
            </a:fld>
            <a:endParaRPr lang="en-US"/>
          </a:p>
        </p:txBody>
      </p:sp>
    </p:spTree>
    <p:extLst>
      <p:ext uri="{BB962C8B-B14F-4D97-AF65-F5344CB8AC3E}">
        <p14:creationId xmlns:p14="http://schemas.microsoft.com/office/powerpoint/2010/main" val="23420957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Gilbert (Chapter 14) described how therapists may experience anticipatory shame when faced with a suicidal client, envisioning the shame of failing as a therapist should the client actually commit suicide and the shame and humiliation of being taken to court for failing to prevent the suicide</a:t>
            </a:r>
            <a:endParaRPr lang="en-GB" dirty="0"/>
          </a:p>
        </p:txBody>
      </p:sp>
      <p:sp>
        <p:nvSpPr>
          <p:cNvPr id="4" name="Slide Number Placeholder 3"/>
          <p:cNvSpPr>
            <a:spLocks noGrp="1"/>
          </p:cNvSpPr>
          <p:nvPr>
            <p:ph type="sldNum" sz="quarter" idx="10"/>
          </p:nvPr>
        </p:nvSpPr>
        <p:spPr/>
        <p:txBody>
          <a:bodyPr/>
          <a:lstStyle/>
          <a:p>
            <a:fld id="{C24F3E57-140F-42E5-ACA7-3B197A5F54F0}" type="slidenum">
              <a:rPr lang="en-US" smtClean="0"/>
              <a:t>10</a:t>
            </a:fld>
            <a:endParaRPr lang="en-US"/>
          </a:p>
        </p:txBody>
      </p:sp>
    </p:spTree>
    <p:extLst>
      <p:ext uri="{BB962C8B-B14F-4D97-AF65-F5344CB8AC3E}">
        <p14:creationId xmlns:p14="http://schemas.microsoft.com/office/powerpoint/2010/main" val="828501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as with any avoidance, that which is most feared most needs to be faced. The most natural response to the experience of shame (i.e., to hide) is the most toxic, whereas the least automatic or natural (i.e., to expose the source of the shame) is the most healing. As the old adage goes, one needs to “let the air get at it.” It is only when shame reaches the light of day that the healing process can begin.</a:t>
            </a:r>
          </a:p>
          <a:p>
            <a:r>
              <a:rPr lang="en-GB" dirty="0" smtClean="0"/>
              <a:t> “drawing attention to the shameful experience often only intensifies the impulse to retreat and close down emotionally.</a:t>
            </a:r>
          </a:p>
          <a:p>
            <a:r>
              <a:rPr lang="en-GB" dirty="0" smtClean="0"/>
              <a:t> From this perspective, all emotions evolved for good reason—they are (or were) useful in some contexts but not in others (e.g., Izard, 1977). Shame, in particular, was likely adaptive in more primitive, preverbal, hierarchical societies but is less adaptive than </a:t>
            </a:r>
            <a:r>
              <a:rPr lang="en-GB" dirty="0" err="1" smtClean="0"/>
              <a:t>behaviorfocused</a:t>
            </a:r>
            <a:r>
              <a:rPr lang="en-GB" dirty="0" smtClean="0"/>
              <a:t> guilt in most modern contexts (Tangney &amp; </a:t>
            </a:r>
            <a:r>
              <a:rPr lang="en-GB" dirty="0" err="1" smtClean="0"/>
              <a:t>Salovey</a:t>
            </a:r>
            <a:r>
              <a:rPr lang="en-GB" dirty="0" smtClean="0"/>
              <a:t>, 2010). In the case of shame, normal does not necessarily equate with </a:t>
            </a:r>
            <a:r>
              <a:rPr lang="en-GB" dirty="0" err="1" smtClean="0"/>
              <a:t>adaptiv</a:t>
            </a:r>
            <a:endParaRPr lang="en-GB" dirty="0"/>
          </a:p>
        </p:txBody>
      </p:sp>
      <p:sp>
        <p:nvSpPr>
          <p:cNvPr id="4" name="Slide Number Placeholder 3"/>
          <p:cNvSpPr>
            <a:spLocks noGrp="1"/>
          </p:cNvSpPr>
          <p:nvPr>
            <p:ph type="sldNum" sz="quarter" idx="10"/>
          </p:nvPr>
        </p:nvSpPr>
        <p:spPr/>
        <p:txBody>
          <a:bodyPr/>
          <a:lstStyle/>
          <a:p>
            <a:fld id="{C24F3E57-140F-42E5-ACA7-3B197A5F54F0}" type="slidenum">
              <a:rPr lang="en-US" smtClean="0"/>
              <a:t>13</a:t>
            </a:fld>
            <a:endParaRPr lang="en-US"/>
          </a:p>
        </p:txBody>
      </p:sp>
    </p:spTree>
    <p:extLst>
      <p:ext uri="{BB962C8B-B14F-4D97-AF65-F5344CB8AC3E}">
        <p14:creationId xmlns:p14="http://schemas.microsoft.com/office/powerpoint/2010/main" val="12394317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Gilbert noted, however, because shame-prone (i.e., self-critical) people have had little experience with compassion (from others or toward the self), it is incumbent upon therapists to teach it. A key aim of Gilbert’s compassion focused therapy is to teach clients to become more attentive to and accepting of their feelings and needs.</a:t>
            </a:r>
          </a:p>
          <a:p>
            <a:r>
              <a:rPr lang="en-GB" dirty="0" smtClean="0"/>
              <a:t>One method for enhancing self-compassion, suggested by Furukawa and Hunt (Chapter 8), is to ask the client to imagine giving advice or comfort to a real or imaginary friend who has a similar shame-inducing problem.</a:t>
            </a:r>
            <a:endParaRPr lang="en-GB" dirty="0"/>
          </a:p>
        </p:txBody>
      </p:sp>
      <p:sp>
        <p:nvSpPr>
          <p:cNvPr id="4" name="Slide Number Placeholder 3"/>
          <p:cNvSpPr>
            <a:spLocks noGrp="1"/>
          </p:cNvSpPr>
          <p:nvPr>
            <p:ph type="sldNum" sz="quarter" idx="10"/>
          </p:nvPr>
        </p:nvSpPr>
        <p:spPr/>
        <p:txBody>
          <a:bodyPr/>
          <a:lstStyle/>
          <a:p>
            <a:fld id="{C24F3E57-140F-42E5-ACA7-3B197A5F54F0}" type="slidenum">
              <a:rPr lang="en-US" smtClean="0"/>
              <a:t>14</a:t>
            </a:fld>
            <a:endParaRPr lang="en-US"/>
          </a:p>
        </p:txBody>
      </p:sp>
    </p:spTree>
    <p:extLst>
      <p:ext uri="{BB962C8B-B14F-4D97-AF65-F5344CB8AC3E}">
        <p14:creationId xmlns:p14="http://schemas.microsoft.com/office/powerpoint/2010/main" val="3564319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Cognitive-Affective Transformations. In our view, the transformation of shame into guilt is one of the most common and effective means of resolving problematic shame, resulting in an enhanced capacity for adaptive moral motivation and behaviour</a:t>
            </a:r>
          </a:p>
          <a:p>
            <a:r>
              <a:rPr lang="en-GB" dirty="0" smtClean="0"/>
              <a:t> They had not considered the possibility that there might be “good ways” and “bad ways” to feel bad in response to failures and transgressions. People seem to readily understand that it is better to teach a child that he or she did a bad thing than to point a ﬁnger and say, “You are a bad kid.” Shame-prone people have a harder time recognizing that during shame experiences, they are essentially pointing the ﬁnger at themselves and saying, “You are a bad person.” When this is pointed out and they are given an explicit choice, many spontaneously shift to more adaptive (and less aversive) </a:t>
            </a:r>
            <a:r>
              <a:rPr lang="en-GB" dirty="0" err="1" smtClean="0"/>
              <a:t>behavior</a:t>
            </a:r>
            <a:r>
              <a:rPr lang="en-GB" dirty="0" smtClean="0"/>
              <a:t>-focused feelings of guilt.</a:t>
            </a:r>
            <a:endParaRPr lang="en-GB" dirty="0"/>
          </a:p>
        </p:txBody>
      </p:sp>
      <p:sp>
        <p:nvSpPr>
          <p:cNvPr id="4" name="Slide Number Placeholder 3"/>
          <p:cNvSpPr>
            <a:spLocks noGrp="1"/>
          </p:cNvSpPr>
          <p:nvPr>
            <p:ph type="sldNum" sz="quarter" idx="10"/>
          </p:nvPr>
        </p:nvSpPr>
        <p:spPr/>
        <p:txBody>
          <a:bodyPr/>
          <a:lstStyle/>
          <a:p>
            <a:fld id="{C24F3E57-140F-42E5-ACA7-3B197A5F54F0}" type="slidenum">
              <a:rPr lang="en-US" smtClean="0"/>
              <a:t>15</a:t>
            </a:fld>
            <a:endParaRPr lang="en-US"/>
          </a:p>
        </p:txBody>
      </p:sp>
    </p:spTree>
    <p:extLst>
      <p:ext uri="{BB962C8B-B14F-4D97-AF65-F5344CB8AC3E}">
        <p14:creationId xmlns:p14="http://schemas.microsoft.com/office/powerpoint/2010/main" val="26693399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3248464"/>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4800" b="1">
                <a:ln>
                  <a:noFill/>
                </a:ln>
                <a:solidFill>
                  <a:schemeClr val="tx2"/>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dirty="0"/>
          </a:p>
        </p:txBody>
      </p:sp>
      <p:sp>
        <p:nvSpPr>
          <p:cNvPr id="17" name="Subtitle 16"/>
          <p:cNvSpPr>
            <a:spLocks noGrp="1"/>
          </p:cNvSpPr>
          <p:nvPr>
            <p:ph type="subTitle" idx="1"/>
          </p:nvPr>
        </p:nvSpPr>
        <p:spPr>
          <a:xfrm>
            <a:off x="711200" y="5105400"/>
            <a:ext cx="10472928" cy="1752600"/>
          </a:xfrm>
        </p:spPr>
        <p:txBody>
          <a:bodyPr lIns="0" rIns="18288"/>
          <a:lstStyle>
            <a:lvl1pPr marL="0" marR="45720" indent="0" algn="r">
              <a:buNone/>
              <a:defRPr>
                <a:solidFill>
                  <a:schemeClr val="accent3"/>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dirty="0"/>
          </a:p>
        </p:txBody>
      </p:sp>
      <p:sp>
        <p:nvSpPr>
          <p:cNvPr id="30" name="Date Placeholder 29"/>
          <p:cNvSpPr>
            <a:spLocks noGrp="1"/>
          </p:cNvSpPr>
          <p:nvPr>
            <p:ph type="dt" sz="half" idx="10"/>
          </p:nvPr>
        </p:nvSpPr>
        <p:spPr/>
        <p:txBody>
          <a:bodyPr/>
          <a:lstStyle/>
          <a:p>
            <a:fld id="{265B2A9E-FA78-4A40-988A-1CE830CDEED2}" type="datetime1">
              <a:rPr lang="en-US" smtClean="0"/>
              <a:t>10/10/2019</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181847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dirty="0"/>
          </a:p>
        </p:txBody>
      </p:sp>
      <p:sp>
        <p:nvSpPr>
          <p:cNvPr id="3" name="Content Placeholder 2"/>
          <p:cNvSpPr>
            <a:spLocks noGrp="1"/>
          </p:cNvSpPr>
          <p:nvPr>
            <p:ph idx="1" hasCustomPrompt="1"/>
          </p:nvPr>
        </p:nvSpPr>
        <p:spPr/>
        <p:txBody>
          <a:bodyPr/>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marL="2011680" indent="0">
              <a:buNone/>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3C1596B4-361F-43A8-B168-DA893180BFB8}" type="datetime1">
              <a:rPr lang="en-US" smtClean="0"/>
              <a:t>10/10/2019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259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4900" y="1316736"/>
            <a:ext cx="90678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4800" b="1" cap="none" baseline="0" dirty="0">
                <a:ln w="635">
                  <a:noFill/>
                </a:ln>
                <a:solidFill>
                  <a:schemeClr val="tx2"/>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1104900" y="2704664"/>
            <a:ext cx="9067800" cy="1509712"/>
          </a:xfrm>
        </p:spPr>
        <p:txBody>
          <a:bodyPr lIns="45720" rIns="45720" anchor="t"/>
          <a:lstStyle>
            <a:lvl1pPr marL="0" indent="0">
              <a:buNone/>
              <a:defRPr sz="22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Edit Master text styles</a:t>
            </a:r>
          </a:p>
        </p:txBody>
      </p:sp>
      <p:sp>
        <p:nvSpPr>
          <p:cNvPr id="4" name="Date Placeholder 3"/>
          <p:cNvSpPr>
            <a:spLocks noGrp="1"/>
          </p:cNvSpPr>
          <p:nvPr>
            <p:ph type="dt" sz="half" idx="10"/>
          </p:nvPr>
        </p:nvSpPr>
        <p:spPr/>
        <p:txBody>
          <a:bodyPr/>
          <a:lstStyle/>
          <a:p>
            <a:fld id="{41B625F6-6FC2-4B0A-BA54-6199C805DC6A}" type="datetime1">
              <a:rPr lang="en-US" smtClean="0"/>
              <a:t>10/10/2019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5614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04900" y="704088"/>
            <a:ext cx="9067800" cy="1143000"/>
          </a:xfrm>
        </p:spPr>
        <p:txBody>
          <a:bodyPr/>
          <a:lstStyle/>
          <a:p>
            <a:r>
              <a:rPr kumimoji="0" lang="en-US" smtClean="0"/>
              <a:t>Click to edit Master title style</a:t>
            </a:r>
            <a:endParaRPr kumimoji="0" lang="en-US" dirty="0"/>
          </a:p>
        </p:txBody>
      </p:sp>
      <p:sp>
        <p:nvSpPr>
          <p:cNvPr id="3" name="Content Placeholder 2"/>
          <p:cNvSpPr>
            <a:spLocks noGrp="1"/>
          </p:cNvSpPr>
          <p:nvPr>
            <p:ph sz="half" idx="1" hasCustomPrompt="1"/>
          </p:nvPr>
        </p:nvSpPr>
        <p:spPr>
          <a:xfrm>
            <a:off x="1122546" y="1920085"/>
            <a:ext cx="4389120" cy="4434840"/>
          </a:xfrm>
        </p:spPr>
        <p:txBody>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800"/>
            </a:lvl5pPr>
            <a:lvl6pPr>
              <a:buClr>
                <a:schemeClr val="accent5">
                  <a:lumMod val="50000"/>
                </a:schemeClr>
              </a:buClr>
              <a:defRPr/>
            </a:lvl6pPr>
            <a:lvl7pPr>
              <a:buClr>
                <a:schemeClr val="accent6">
                  <a:lumMod val="50000"/>
                </a:schemeClr>
              </a:buClr>
              <a:defRPr/>
            </a:lvl7pPr>
            <a:lvl8pPr>
              <a:buClr>
                <a:schemeClr val="tx2"/>
              </a:buClr>
              <a:defRPr/>
            </a:lvl8pPr>
            <a:lvl9pPr>
              <a:buClr>
                <a:schemeClr val="tx2"/>
              </a:buCl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Content Placeholder 3"/>
          <p:cNvSpPr>
            <a:spLocks noGrp="1"/>
          </p:cNvSpPr>
          <p:nvPr>
            <p:ph sz="half" idx="2" hasCustomPrompt="1"/>
          </p:nvPr>
        </p:nvSpPr>
        <p:spPr>
          <a:xfrm>
            <a:off x="5783580" y="1920085"/>
            <a:ext cx="4389120" cy="4434840"/>
          </a:xfrm>
        </p:spPr>
        <p:txBody>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8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5" name="Date Placeholder 4"/>
          <p:cNvSpPr>
            <a:spLocks noGrp="1"/>
          </p:cNvSpPr>
          <p:nvPr>
            <p:ph type="dt" sz="half" idx="10"/>
          </p:nvPr>
        </p:nvSpPr>
        <p:spPr/>
        <p:txBody>
          <a:bodyPr/>
          <a:lstStyle/>
          <a:p>
            <a:fld id="{290691E0-6248-44D5-A750-839F2D339198}" type="datetime1">
              <a:rPr lang="en-US" smtClean="0"/>
              <a:t>10/10/2019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05495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4848" y="704088"/>
            <a:ext cx="9027852" cy="1143000"/>
          </a:xfrm>
        </p:spPr>
        <p:txBody>
          <a:bodyPr tIns="45720" anchor="b"/>
          <a:lstStyle>
            <a:lvl1pPr>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1144848" y="1855248"/>
            <a:ext cx="4389120"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Edit Master text styles</a:t>
            </a:r>
          </a:p>
        </p:txBody>
      </p:sp>
      <p:sp>
        <p:nvSpPr>
          <p:cNvPr id="5" name="Content Placeholder 4"/>
          <p:cNvSpPr>
            <a:spLocks noGrp="1"/>
          </p:cNvSpPr>
          <p:nvPr>
            <p:ph sz="quarter" idx="2" hasCustomPrompt="1"/>
          </p:nvPr>
        </p:nvSpPr>
        <p:spPr>
          <a:xfrm>
            <a:off x="1144848" y="2514600"/>
            <a:ext cx="4389120" cy="3845720"/>
          </a:xfrm>
        </p:spPr>
        <p:txBody>
          <a:bodyPr tIns="0"/>
          <a:lstStyle>
            <a:lvl1pPr>
              <a:buClr>
                <a:schemeClr val="accent3">
                  <a:lumMod val="50000"/>
                </a:schemeClr>
              </a:buClr>
              <a:defRPr sz="2200"/>
            </a:lvl1pPr>
            <a:lvl2pPr>
              <a:buClr>
                <a:schemeClr val="accent1">
                  <a:lumMod val="50000"/>
                </a:schemeClr>
              </a:buClr>
              <a:defRPr sz="2000"/>
            </a:lvl2pPr>
            <a:lvl3pPr>
              <a:buClr>
                <a:schemeClr val="accent2">
                  <a:lumMod val="50000"/>
                </a:schemeClr>
              </a:buClr>
              <a:defRPr sz="1800"/>
            </a:lvl3pPr>
            <a:lvl4pPr>
              <a:buClr>
                <a:schemeClr val="accent3">
                  <a:lumMod val="50000"/>
                </a:schemeClr>
              </a:buClr>
              <a:defRPr sz="16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Text Placeholder 3"/>
          <p:cNvSpPr>
            <a:spLocks noGrp="1"/>
          </p:cNvSpPr>
          <p:nvPr>
            <p:ph type="body" sz="half" idx="3"/>
          </p:nvPr>
        </p:nvSpPr>
        <p:spPr>
          <a:xfrm>
            <a:off x="5769260" y="1859758"/>
            <a:ext cx="4389120"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Edit Master text styles</a:t>
            </a:r>
          </a:p>
        </p:txBody>
      </p:sp>
      <p:sp>
        <p:nvSpPr>
          <p:cNvPr id="6" name="Content Placeholder 5"/>
          <p:cNvSpPr>
            <a:spLocks noGrp="1"/>
          </p:cNvSpPr>
          <p:nvPr>
            <p:ph sz="quarter" idx="4" hasCustomPrompt="1"/>
          </p:nvPr>
        </p:nvSpPr>
        <p:spPr>
          <a:xfrm>
            <a:off x="5769260" y="2514600"/>
            <a:ext cx="4389120" cy="3845720"/>
          </a:xfrm>
        </p:spPr>
        <p:txBody>
          <a:bodyPr tIns="0"/>
          <a:lstStyle>
            <a:lvl1pPr>
              <a:buClr>
                <a:schemeClr val="accent3">
                  <a:lumMod val="50000"/>
                </a:schemeClr>
              </a:buClr>
              <a:defRPr sz="2200"/>
            </a:lvl1pPr>
            <a:lvl2pPr>
              <a:buClr>
                <a:schemeClr val="accent1">
                  <a:lumMod val="50000"/>
                </a:schemeClr>
              </a:buClr>
              <a:defRPr sz="2000"/>
            </a:lvl2pPr>
            <a:lvl3pPr>
              <a:buClr>
                <a:schemeClr val="accent2">
                  <a:lumMod val="50000"/>
                </a:schemeClr>
              </a:buClr>
              <a:defRPr sz="1800"/>
            </a:lvl3pPr>
            <a:lvl4pPr>
              <a:buClr>
                <a:schemeClr val="accent3">
                  <a:lumMod val="50000"/>
                </a:schemeClr>
              </a:buClr>
              <a:defRPr sz="16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7" name="Date Placeholder 6"/>
          <p:cNvSpPr>
            <a:spLocks noGrp="1"/>
          </p:cNvSpPr>
          <p:nvPr>
            <p:ph type="dt" sz="half" idx="10"/>
          </p:nvPr>
        </p:nvSpPr>
        <p:spPr/>
        <p:txBody>
          <a:bodyPr/>
          <a:lstStyle/>
          <a:p>
            <a:fld id="{E1F8FECA-DDCC-464F-B9A8-47361C66BB75}" type="datetime1">
              <a:rPr lang="en-US" smtClean="0"/>
              <a:t>10/10/2019</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80433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04900" y="704088"/>
            <a:ext cx="9067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4800" b="0">
                <a:ln>
                  <a:noFill/>
                </a:ln>
                <a:solidFill>
                  <a:schemeClr val="tx2"/>
                </a:solidFill>
                <a:effectLst/>
                <a:latin typeface="+mj-lt"/>
                <a:ea typeface="+mj-ea"/>
                <a:cs typeface="+mj-cs"/>
              </a:defRPr>
            </a:lvl1pPr>
          </a:lstStyle>
          <a:p>
            <a:r>
              <a:rPr kumimoji="0" lang="en-US" smtClean="0"/>
              <a:t>Click to edit Master title style</a:t>
            </a:r>
            <a:endParaRPr kumimoji="0" lang="en-US" dirty="0"/>
          </a:p>
        </p:txBody>
      </p:sp>
      <p:sp>
        <p:nvSpPr>
          <p:cNvPr id="3" name="Date Placeholder 2"/>
          <p:cNvSpPr>
            <a:spLocks noGrp="1"/>
          </p:cNvSpPr>
          <p:nvPr>
            <p:ph type="dt" sz="half" idx="10"/>
          </p:nvPr>
        </p:nvSpPr>
        <p:spPr/>
        <p:txBody>
          <a:bodyPr/>
          <a:lstStyle/>
          <a:p>
            <a:fld id="{DDD018D0-BDA9-4E9F-8870-250C3889579F}" type="datetime1">
              <a:rPr lang="en-US" smtClean="0"/>
              <a:t>10/10/2019</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72292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8503B1-0D5A-42BC-A128-61B2437864A1}" type="datetime1">
              <a:rPr lang="en-US" smtClean="0"/>
              <a:t>10/10/2019</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314361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7420" y="514352"/>
            <a:ext cx="3657600" cy="1162050"/>
          </a:xfrm>
        </p:spPr>
        <p:txBody>
          <a:bodyPr lIns="0" anchor="b">
            <a:noAutofit/>
          </a:bodyPr>
          <a:lstStyle>
            <a:lvl1pPr algn="l" rtl="0">
              <a:spcBef>
                <a:spcPct val="0"/>
              </a:spcBef>
              <a:buNone/>
              <a:defRPr sz="2400" b="0">
                <a:ln>
                  <a:noFill/>
                </a:ln>
                <a:solidFill>
                  <a:schemeClr val="tx2"/>
                </a:solidFill>
                <a:effectLst/>
                <a:latin typeface="+mj-lt"/>
                <a:ea typeface="+mj-ea"/>
                <a:cs typeface="+mj-cs"/>
              </a:defRPr>
            </a:lvl1pPr>
          </a:lstStyle>
          <a:p>
            <a:r>
              <a:rPr kumimoji="0" lang="en-US" smtClean="0"/>
              <a:t>Click to edit Master title style</a:t>
            </a:r>
            <a:endParaRPr kumimoji="0" lang="en-US" dirty="0"/>
          </a:p>
        </p:txBody>
      </p:sp>
      <p:sp>
        <p:nvSpPr>
          <p:cNvPr id="4" name="Content Placeholder 3"/>
          <p:cNvSpPr>
            <a:spLocks noGrp="1"/>
          </p:cNvSpPr>
          <p:nvPr>
            <p:ph sz="half" idx="1" hasCustomPrompt="1"/>
          </p:nvPr>
        </p:nvSpPr>
        <p:spPr>
          <a:xfrm>
            <a:off x="5084956" y="1676400"/>
            <a:ext cx="5087744" cy="4572000"/>
          </a:xfrm>
        </p:spPr>
        <p:txBody>
          <a:bodyPr tIns="0">
            <a:normAutofit/>
          </a:bodyPr>
          <a:lstStyle>
            <a:lvl1pPr>
              <a:buClr>
                <a:schemeClr val="accent3">
                  <a:lumMod val="50000"/>
                </a:schemeClr>
              </a:buClr>
              <a:defRPr sz="2400"/>
            </a:lvl1pPr>
            <a:lvl2pPr>
              <a:buClr>
                <a:schemeClr val="accent1">
                  <a:lumMod val="50000"/>
                </a:schemeClr>
              </a:buClr>
              <a:defRPr sz="2400"/>
            </a:lvl2pPr>
            <a:lvl3pPr>
              <a:buClr>
                <a:schemeClr val="accent2">
                  <a:lumMod val="50000"/>
                </a:schemeClr>
              </a:buClr>
              <a:defRPr sz="2000"/>
            </a:lvl3pPr>
            <a:lvl4pPr>
              <a:buClr>
                <a:schemeClr val="accent3">
                  <a:lumMod val="50000"/>
                </a:schemeClr>
              </a:buClr>
              <a:defRPr sz="1800"/>
            </a:lvl4pPr>
            <a:lvl5pPr>
              <a:buClr>
                <a:schemeClr val="accent4">
                  <a:lumMod val="50000"/>
                </a:schemeClr>
              </a:buClr>
              <a:defRPr sz="1600"/>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3" name="Text Placeholder 2"/>
          <p:cNvSpPr>
            <a:spLocks noGrp="1"/>
          </p:cNvSpPr>
          <p:nvPr>
            <p:ph type="body" idx="2"/>
          </p:nvPr>
        </p:nvSpPr>
        <p:spPr>
          <a:xfrm>
            <a:off x="1137420" y="1676400"/>
            <a:ext cx="3657600" cy="4572000"/>
          </a:xfrm>
        </p:spPr>
        <p:txBody>
          <a:bodyPr lIns="18288" rIns="18288">
            <a:normAutofit/>
          </a:bodyPr>
          <a:lstStyle>
            <a:lvl1pPr marL="0" indent="0" algn="l">
              <a:buNone/>
              <a:defRPr sz="18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Edit Master text styles</a:t>
            </a:r>
          </a:p>
        </p:txBody>
      </p:sp>
      <p:sp>
        <p:nvSpPr>
          <p:cNvPr id="5" name="Date Placeholder 4"/>
          <p:cNvSpPr>
            <a:spLocks noGrp="1"/>
          </p:cNvSpPr>
          <p:nvPr>
            <p:ph type="dt" sz="half" idx="10"/>
          </p:nvPr>
        </p:nvSpPr>
        <p:spPr/>
        <p:txBody>
          <a:bodyPr/>
          <a:lstStyle/>
          <a:p>
            <a:fld id="{D9FAE372-5FD4-4FFB-A5DD-C7C4DBD88187}" type="datetime1">
              <a:rPr lang="en-US" smtClean="0"/>
              <a:t>10/10/2019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25088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5028" y="1176997"/>
            <a:ext cx="2950464" cy="1582621"/>
          </a:xfrm>
        </p:spPr>
        <p:txBody>
          <a:bodyPr vert="horz" lIns="45720" tIns="45720" rIns="45720" bIns="45720" anchor="b">
            <a:normAutofit/>
          </a:bodyPr>
          <a:lstStyle>
            <a:lvl1pPr algn="l">
              <a:buNone/>
              <a:defRPr sz="2400" b="1">
                <a:solidFill>
                  <a:schemeClr val="tx2"/>
                </a:solidFill>
              </a:defRPr>
            </a:lvl1pPr>
          </a:lstStyle>
          <a:p>
            <a:r>
              <a:rPr kumimoji="0" lang="en-US" smtClean="0"/>
              <a:t>Click to edit Master title style</a:t>
            </a:r>
            <a:endParaRPr kumimoji="0" lang="en-US" dirty="0"/>
          </a:p>
        </p:txBody>
      </p:sp>
      <p:sp>
        <p:nvSpPr>
          <p:cNvPr id="9" name="Snip and Round Single Corner Rectangle 8"/>
          <p:cNvSpPr/>
          <p:nvPr/>
        </p:nvSpPr>
        <p:spPr>
          <a:xfrm rot="420000" flipV="1">
            <a:off x="4636119" y="1133467"/>
            <a:ext cx="6608172" cy="3878710"/>
          </a:xfrm>
          <a:prstGeom prst="snipRoundRect">
            <a:avLst>
              <a:gd name="adj1" fmla="val 0"/>
              <a:gd name="adj2" fmla="val 3646"/>
            </a:avLst>
          </a:prstGeom>
          <a:solidFill>
            <a:schemeClr val="tx2">
              <a:lumMod val="20000"/>
              <a:lumOff val="80000"/>
            </a:schemeClr>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3" name="Picture Placeholder 2" descr="An empty placeholder to add an image. Click on the placeholder and select the image that you wish to add"/>
          <p:cNvSpPr>
            <a:spLocks noGrp="1"/>
          </p:cNvSpPr>
          <p:nvPr>
            <p:ph type="pic" idx="1"/>
          </p:nvPr>
        </p:nvSpPr>
        <p:spPr>
          <a:xfrm rot="420000">
            <a:off x="5013414" y="1221883"/>
            <a:ext cx="5803699" cy="3706323"/>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2" name="Right Triangle 11"/>
          <p:cNvSpPr/>
          <p:nvPr/>
        </p:nvSpPr>
        <p:spPr>
          <a:xfrm rot="420000" flipV="1">
            <a:off x="10672179" y="5359769"/>
            <a:ext cx="207264" cy="155448"/>
          </a:xfrm>
          <a:prstGeom prst="rtTriangle">
            <a:avLst/>
          </a:prstGeom>
          <a:solidFill>
            <a:schemeClr val="tx2">
              <a:lumMod val="20000"/>
              <a:lumOff val="80000"/>
            </a:schemeClr>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4" name="Text Placeholder 3"/>
          <p:cNvSpPr>
            <a:spLocks noGrp="1"/>
          </p:cNvSpPr>
          <p:nvPr>
            <p:ph type="body" sz="half" idx="2"/>
          </p:nvPr>
        </p:nvSpPr>
        <p:spPr>
          <a:xfrm>
            <a:off x="1125028" y="2828785"/>
            <a:ext cx="2946400" cy="2179320"/>
          </a:xfrm>
        </p:spPr>
        <p:txBody>
          <a:bodyPr lIns="64008" rIns="45720" bIns="45720" anchor="t">
            <a:normAutofit/>
          </a:bodyPr>
          <a:lstStyle>
            <a:lvl1pPr marL="0" indent="0" algn="l">
              <a:spcBef>
                <a:spcPts val="250"/>
              </a:spcBef>
              <a:buFontTx/>
              <a:buNone/>
              <a:defRPr sz="1800"/>
            </a:lvl1pPr>
            <a:lvl2pPr>
              <a:defRPr sz="1200"/>
            </a:lvl2pPr>
            <a:lvl3pPr>
              <a:defRPr sz="1000"/>
            </a:lvl3pPr>
            <a:lvl4pPr>
              <a:defRPr sz="900"/>
            </a:lvl4pPr>
            <a:lvl5pPr>
              <a:defRPr sz="900"/>
            </a:lvl5pPr>
          </a:lstStyle>
          <a:p>
            <a:pPr lvl="0" eaLnBrk="1" latinLnBrk="0" hangingPunct="1"/>
            <a:r>
              <a:rPr kumimoji="0" lang="en-US" smtClean="0"/>
              <a:t>Edit Master text styles</a:t>
            </a:r>
          </a:p>
        </p:txBody>
      </p:sp>
      <p:sp>
        <p:nvSpPr>
          <p:cNvPr id="5" name="Date Placeholder 4"/>
          <p:cNvSpPr>
            <a:spLocks noGrp="1"/>
          </p:cNvSpPr>
          <p:nvPr>
            <p:ph type="dt" sz="half" idx="10"/>
          </p:nvPr>
        </p:nvSpPr>
        <p:spPr/>
        <p:txBody>
          <a:bodyPr/>
          <a:lstStyle/>
          <a:p>
            <a:fld id="{CC4F1B37-C5DC-405E-883E-319F886D767C}" type="datetime1">
              <a:rPr lang="en-US" smtClean="0"/>
              <a:t>10/10/2019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3627075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dirty="0"/>
          </a:p>
        </p:txBody>
      </p:sp>
      <p:sp>
        <p:nvSpPr>
          <p:cNvPr id="3" name="Vertical Text Placeholder 2"/>
          <p:cNvSpPr>
            <a:spLocks noGrp="1"/>
          </p:cNvSpPr>
          <p:nvPr>
            <p:ph type="body" orient="vert" idx="1" hasCustomPrompt="1"/>
          </p:nvPr>
        </p:nvSpPr>
        <p:spPr/>
        <p:txBody>
          <a:bodyPr vert="eaVert"/>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192A044C-D33A-4646-9F43-140BF7C29466}" type="datetime1">
              <a:rPr lang="en-US" smtClean="0"/>
              <a:t>10/10/2019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091261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29500" y="914402"/>
            <a:ext cx="2743200" cy="5211763"/>
          </a:xfrm>
        </p:spPr>
        <p:txBody>
          <a:bodyPr vert="eaVert"/>
          <a:lstStyle/>
          <a:p>
            <a:r>
              <a:rPr kumimoji="0" lang="en-US" smtClean="0"/>
              <a:t>Click to edit Master title style</a:t>
            </a:r>
            <a:endParaRPr kumimoji="0" lang="en-US" dirty="0"/>
          </a:p>
        </p:txBody>
      </p:sp>
      <p:sp>
        <p:nvSpPr>
          <p:cNvPr id="3" name="Vertical Text Placeholder 2"/>
          <p:cNvSpPr>
            <a:spLocks noGrp="1"/>
          </p:cNvSpPr>
          <p:nvPr>
            <p:ph type="body" orient="vert" idx="1" hasCustomPrompt="1"/>
          </p:nvPr>
        </p:nvSpPr>
        <p:spPr>
          <a:xfrm>
            <a:off x="1104900" y="914402"/>
            <a:ext cx="6121400" cy="5211763"/>
          </a:xfrm>
        </p:spPr>
        <p:txBody>
          <a:bodyPr vert="eaVert"/>
          <a:lstStyle>
            <a:lvl1pPr>
              <a:buClr>
                <a:schemeClr val="accent3">
                  <a:lumMod val="50000"/>
                </a:schemeClr>
              </a:buClr>
              <a:defRPr/>
            </a:lvl1pPr>
            <a:lvl2pPr>
              <a:buClr>
                <a:schemeClr val="accent1">
                  <a:lumMod val="50000"/>
                </a:schemeClr>
              </a:buClr>
              <a:defRPr/>
            </a:lvl2pPr>
            <a:lvl3pPr>
              <a:buClr>
                <a:schemeClr val="accent2">
                  <a:lumMod val="50000"/>
                </a:schemeClr>
              </a:buClr>
              <a:defRPr/>
            </a:lvl3pPr>
            <a:lvl4pPr>
              <a:buClr>
                <a:schemeClr val="accent3">
                  <a:lumMod val="50000"/>
                </a:schemeClr>
              </a:buClr>
              <a:defRPr/>
            </a:lvl4pPr>
            <a:lvl5pPr>
              <a:buClr>
                <a:schemeClr val="accent4">
                  <a:lumMod val="50000"/>
                </a:schemeClr>
              </a:buClr>
              <a:defRPr/>
            </a:lvl5pPr>
            <a:lvl6pPr>
              <a:buClr>
                <a:schemeClr val="accent5">
                  <a:lumMod val="50000"/>
                </a:schemeClr>
              </a:buClr>
              <a:defRPr/>
            </a:lvl6pPr>
            <a:lvl7pPr>
              <a:buClr>
                <a:schemeClr val="accent6">
                  <a:lumMod val="50000"/>
                </a:schemeClr>
              </a:buClr>
              <a:defRPr/>
            </a:lvl7pPr>
            <a:lvl8pPr>
              <a:defRPr/>
            </a:lvl8pPr>
            <a:lvl9pPr>
              <a:defRPr/>
            </a:lvl9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p>
        </p:txBody>
      </p:sp>
      <p:sp>
        <p:nvSpPr>
          <p:cNvPr id="4" name="Date Placeholder 3"/>
          <p:cNvSpPr>
            <a:spLocks noGrp="1"/>
          </p:cNvSpPr>
          <p:nvPr>
            <p:ph type="dt" sz="half" idx="10"/>
          </p:nvPr>
        </p:nvSpPr>
        <p:spPr/>
        <p:txBody>
          <a:bodyPr/>
          <a:lstStyle/>
          <a:p>
            <a:fld id="{68F8761A-AF70-4876-A6F0-1286775C4F08}" type="datetime1">
              <a:rPr lang="en-US" smtClean="0"/>
              <a:t>10/10/2019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06353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Title Placeholder 8"/>
          <p:cNvSpPr>
            <a:spLocks noGrp="1"/>
          </p:cNvSpPr>
          <p:nvPr>
            <p:ph type="title"/>
          </p:nvPr>
        </p:nvSpPr>
        <p:spPr>
          <a:xfrm>
            <a:off x="1104900" y="704088"/>
            <a:ext cx="9067800" cy="1143000"/>
          </a:xfrm>
          <a:prstGeom prst="rect">
            <a:avLst/>
          </a:prstGeom>
        </p:spPr>
        <p:txBody>
          <a:bodyPr vert="horz" lIns="0" rIns="0" bIns="0" anchor="b">
            <a:normAutofit/>
          </a:bodyPr>
          <a:lstStyle/>
          <a:p>
            <a:r>
              <a:rPr kumimoji="0" lang="en-US" smtClean="0"/>
              <a:t>Click to edit Master title style</a:t>
            </a:r>
            <a:endParaRPr kumimoji="0" lang="en-US" dirty="0"/>
          </a:p>
        </p:txBody>
      </p:sp>
      <p:sp>
        <p:nvSpPr>
          <p:cNvPr id="30" name="Text Placeholder 29"/>
          <p:cNvSpPr>
            <a:spLocks noGrp="1"/>
          </p:cNvSpPr>
          <p:nvPr>
            <p:ph type="body" idx="1"/>
          </p:nvPr>
        </p:nvSpPr>
        <p:spPr>
          <a:xfrm>
            <a:off x="1104900" y="1935480"/>
            <a:ext cx="9067800" cy="4389120"/>
          </a:xfrm>
          <a:prstGeom prst="rect">
            <a:avLst/>
          </a:prstGeom>
        </p:spPr>
        <p:txBody>
          <a:bodyPr vert="horz">
            <a:normAutofit/>
          </a:bodyPr>
          <a:lstStyle/>
          <a:p>
            <a:pPr lvl="0" eaLnBrk="1" latinLnBrk="0" hangingPunct="1"/>
            <a:r>
              <a:rPr kumimoji="0" lang="en-US" smtClean="0"/>
              <a:t>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10" name="Date Placeholder 9"/>
          <p:cNvSpPr>
            <a:spLocks noGrp="1"/>
          </p:cNvSpPr>
          <p:nvPr>
            <p:ph type="dt" sz="half" idx="2"/>
          </p:nvPr>
        </p:nvSpPr>
        <p:spPr>
          <a:xfrm>
            <a:off x="1104900" y="6356351"/>
            <a:ext cx="2349500" cy="365125"/>
          </a:xfrm>
          <a:prstGeom prst="rect">
            <a:avLst/>
          </a:prstGeom>
        </p:spPr>
        <p:txBody>
          <a:bodyPr vert="horz" lIns="0" tIns="0" rIns="0" bIns="0" anchor="b"/>
          <a:lstStyle>
            <a:lvl1pPr algn="l" eaLnBrk="1" latinLnBrk="0" hangingPunct="1">
              <a:defRPr kumimoji="0" sz="1100">
                <a:solidFill>
                  <a:schemeClr val="tx2">
                    <a:shade val="90000"/>
                  </a:schemeClr>
                </a:solidFill>
              </a:defRPr>
            </a:lvl1pPr>
          </a:lstStyle>
          <a:p>
            <a:fld id="{D48ACC58-83F3-4B99-B532-0249FFBF33C7}" type="datetime1">
              <a:rPr lang="en-US" smtClean="0"/>
              <a:pPr/>
              <a:t>10/10/2019</a:t>
            </a:fld>
            <a:endParaRPr lang="en-US"/>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2">
                    <a:shade val="90000"/>
                  </a:schemeClr>
                </a:solidFill>
              </a:defRPr>
            </a:lvl1pPr>
          </a:lstStyle>
          <a:p>
            <a:r>
              <a:rPr lang="en-US"/>
              <a:t>Add a footer</a:t>
            </a:r>
            <a:endParaRPr lang="en-US" dirty="0"/>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2">
                    <a:shade val="90000"/>
                  </a:schemeClr>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346761938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l" rtl="0" eaLnBrk="1" latinLnBrk="0" hangingPunct="1">
        <a:spcBef>
          <a:spcPct val="0"/>
        </a:spcBef>
        <a:buNone/>
        <a:defRPr kumimoji="0" sz="44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4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0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0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1800" kern="1200">
          <a:solidFill>
            <a:schemeClr val="tx1"/>
          </a:solidFill>
          <a:latin typeface="+mn-lt"/>
          <a:ea typeface="+mn-ea"/>
          <a:cs typeface="+mn-cs"/>
        </a:defRPr>
      </a:lvl4pPr>
      <a:lvl5pPr marL="1463040" indent="-210312" algn="l" rtl="0" eaLnBrk="1" latinLnBrk="0" hangingPunct="1">
        <a:spcBef>
          <a:spcPct val="20000"/>
        </a:spcBef>
        <a:buClr>
          <a:schemeClr val="accent4">
            <a:lumMod val="50000"/>
          </a:schemeClr>
        </a:buClr>
        <a:buSzPct val="65000"/>
        <a:buFont typeface="Wingdings 2"/>
        <a:buChar char=""/>
        <a:defRPr kumimoji="0" sz="18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50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orient="horz" pos="3912" userDrawn="1">
          <p15:clr>
            <a:srgbClr val="F26B43"/>
          </p15:clr>
        </p15:guide>
        <p15:guide id="1" pos="6408" userDrawn="1">
          <p15:clr>
            <a:srgbClr val="F26B43"/>
          </p15:clr>
        </p15:guide>
        <p15:guide id="2" pos="696" userDrawn="1">
          <p15:clr>
            <a:srgbClr val="F26B43"/>
          </p15:clr>
        </p15:guide>
        <p15:guide id="3" orient="horz" pos="43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Shame</a:t>
            </a:r>
            <a:endParaRPr lang="en-US" dirty="0"/>
          </a:p>
        </p:txBody>
      </p:sp>
      <p:sp>
        <p:nvSpPr>
          <p:cNvPr id="3" name="Subtitle 2"/>
          <p:cNvSpPr>
            <a:spLocks noGrp="1"/>
          </p:cNvSpPr>
          <p:nvPr>
            <p:ph type="subTitle" idx="1"/>
          </p:nvPr>
        </p:nvSpPr>
        <p:spPr/>
        <p:txBody>
          <a:bodyPr/>
          <a:lstStyle/>
          <a:p>
            <a:r>
              <a:rPr lang="en-US"/>
              <a:t>Subtitle</a:t>
            </a:r>
            <a:endParaRPr lang="en-US" dirty="0"/>
          </a:p>
        </p:txBody>
      </p:sp>
    </p:spTree>
    <p:extLst>
      <p:ext uri="{BB962C8B-B14F-4D97-AF65-F5344CB8AC3E}">
        <p14:creationId xmlns:p14="http://schemas.microsoft.com/office/powerpoint/2010/main" val="1471071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 in the therapy room</a:t>
            </a:r>
            <a:endParaRPr lang="en-GB" dirty="0"/>
          </a:p>
        </p:txBody>
      </p:sp>
      <p:sp>
        <p:nvSpPr>
          <p:cNvPr id="3" name="Content Placeholder 2"/>
          <p:cNvSpPr>
            <a:spLocks noGrp="1"/>
          </p:cNvSpPr>
          <p:nvPr>
            <p:ph idx="1"/>
          </p:nvPr>
        </p:nvSpPr>
        <p:spPr/>
        <p:txBody>
          <a:bodyPr/>
          <a:lstStyle/>
          <a:p>
            <a:r>
              <a:rPr lang="en-GB" dirty="0" smtClean="0"/>
              <a:t>Consider the client work that you have undertaken thus far..</a:t>
            </a:r>
          </a:p>
          <a:p>
            <a:endParaRPr lang="en-GB" dirty="0"/>
          </a:p>
          <a:p>
            <a:r>
              <a:rPr lang="en-GB" dirty="0" smtClean="0"/>
              <a:t>Reflect on how many of these sessions are underpinned by feelings of shame.</a:t>
            </a:r>
            <a:endParaRPr lang="en-GB" dirty="0"/>
          </a:p>
        </p:txBody>
      </p:sp>
    </p:spTree>
    <p:extLst>
      <p:ext uri="{BB962C8B-B14F-4D97-AF65-F5344CB8AC3E}">
        <p14:creationId xmlns:p14="http://schemas.microsoft.com/office/powerpoint/2010/main" val="3734733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Pervasiveness of shame in the therapy room</a:t>
            </a:r>
            <a:endParaRPr lang="en-GB" dirty="0"/>
          </a:p>
        </p:txBody>
      </p:sp>
      <p:sp>
        <p:nvSpPr>
          <p:cNvPr id="3" name="Content Placeholder 2"/>
          <p:cNvSpPr>
            <a:spLocks noGrp="1"/>
          </p:cNvSpPr>
          <p:nvPr>
            <p:ph idx="1"/>
          </p:nvPr>
        </p:nvSpPr>
        <p:spPr/>
        <p:txBody>
          <a:bodyPr/>
          <a:lstStyle/>
          <a:p>
            <a:r>
              <a:rPr lang="en-GB" dirty="0" smtClean="0"/>
              <a:t>Shame is pervasive within the therapy room. According to Tangney and Dearing () it can arise from there different aspects:</a:t>
            </a:r>
          </a:p>
          <a:p>
            <a:pPr lvl="1"/>
            <a:r>
              <a:rPr lang="en-GB" dirty="0" smtClean="0"/>
              <a:t>Client</a:t>
            </a:r>
          </a:p>
          <a:p>
            <a:pPr lvl="1"/>
            <a:r>
              <a:rPr lang="en-GB" dirty="0" smtClean="0"/>
              <a:t>The therapeutic relationship and engagement with therapy</a:t>
            </a:r>
          </a:p>
          <a:p>
            <a:pPr lvl="1"/>
            <a:r>
              <a:rPr lang="en-GB" dirty="0" smtClean="0"/>
              <a:t>The therapist themselves.</a:t>
            </a:r>
          </a:p>
          <a:p>
            <a:pPr marL="393192" lvl="1" indent="0">
              <a:buNone/>
            </a:pPr>
            <a:endParaRPr lang="en-GB" dirty="0"/>
          </a:p>
        </p:txBody>
      </p:sp>
    </p:spTree>
    <p:extLst>
      <p:ext uri="{BB962C8B-B14F-4D97-AF65-F5344CB8AC3E}">
        <p14:creationId xmlns:p14="http://schemas.microsoft.com/office/powerpoint/2010/main" val="3699059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client and shame</a:t>
            </a:r>
            <a:endParaRPr lang="en-GB" dirty="0"/>
          </a:p>
        </p:txBody>
      </p:sp>
      <p:sp>
        <p:nvSpPr>
          <p:cNvPr id="3" name="Content Placeholder 2"/>
          <p:cNvSpPr>
            <a:spLocks noGrp="1"/>
          </p:cNvSpPr>
          <p:nvPr>
            <p:ph idx="1"/>
          </p:nvPr>
        </p:nvSpPr>
        <p:spPr/>
        <p:txBody>
          <a:bodyPr/>
          <a:lstStyle/>
          <a:p>
            <a:r>
              <a:rPr lang="en-GB" dirty="0" smtClean="0"/>
              <a:t>The concerns that clients bring into the therapy room can be a result of years of psychological or behavioural problems. </a:t>
            </a:r>
          </a:p>
          <a:p>
            <a:r>
              <a:rPr lang="en-GB" dirty="0" smtClean="0"/>
              <a:t>Clients have often spent a long time trying to resolve the problem, but have been unsuccessful, so when they reach the therapy room there can be deep seated feelings of stigma and shame. </a:t>
            </a:r>
          </a:p>
          <a:p>
            <a:r>
              <a:rPr lang="en-GB" dirty="0" smtClean="0"/>
              <a:t>There is a vast amount of literature that indicates that shame underpins so many mental health issues. </a:t>
            </a:r>
            <a:endParaRPr lang="en-GB" dirty="0"/>
          </a:p>
        </p:txBody>
      </p:sp>
    </p:spTree>
    <p:extLst>
      <p:ext uri="{BB962C8B-B14F-4D97-AF65-F5344CB8AC3E}">
        <p14:creationId xmlns:p14="http://schemas.microsoft.com/office/powerpoint/2010/main" val="3989859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therapeutic space and shame</a:t>
            </a:r>
            <a:endParaRPr lang="en-GB" dirty="0"/>
          </a:p>
        </p:txBody>
      </p:sp>
      <p:sp>
        <p:nvSpPr>
          <p:cNvPr id="3" name="Content Placeholder 2"/>
          <p:cNvSpPr>
            <a:spLocks noGrp="1"/>
          </p:cNvSpPr>
          <p:nvPr>
            <p:ph idx="1"/>
          </p:nvPr>
        </p:nvSpPr>
        <p:spPr/>
        <p:txBody>
          <a:bodyPr/>
          <a:lstStyle/>
          <a:p>
            <a:r>
              <a:rPr lang="en-GB" dirty="0" smtClean="0"/>
              <a:t>As we are all very aware there is still a social stigma related to attending Counselling sessions. </a:t>
            </a:r>
          </a:p>
          <a:p>
            <a:r>
              <a:rPr lang="en-GB" dirty="0" smtClean="0"/>
              <a:t>When they enter the room they are expected to share some very deep intimate secrets about themselves. They are often expected to explore themes that define their failings and limitations. </a:t>
            </a:r>
          </a:p>
          <a:p>
            <a:endParaRPr lang="en-GB" dirty="0"/>
          </a:p>
          <a:p>
            <a:r>
              <a:rPr lang="en-GB" dirty="0" smtClean="0"/>
              <a:t>The Humanistic approach, the self and shame..</a:t>
            </a:r>
          </a:p>
          <a:p>
            <a:endParaRPr lang="en-GB" dirty="0"/>
          </a:p>
          <a:p>
            <a:endParaRPr lang="en-GB" dirty="0"/>
          </a:p>
        </p:txBody>
      </p:sp>
    </p:spTree>
    <p:extLst>
      <p:ext uri="{BB962C8B-B14F-4D97-AF65-F5344CB8AC3E}">
        <p14:creationId xmlns:p14="http://schemas.microsoft.com/office/powerpoint/2010/main" val="2392237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therapist and shame</a:t>
            </a:r>
            <a:endParaRPr lang="en-GB" dirty="0"/>
          </a:p>
        </p:txBody>
      </p:sp>
      <p:sp>
        <p:nvSpPr>
          <p:cNvPr id="3" name="Content Placeholder 2"/>
          <p:cNvSpPr>
            <a:spLocks noGrp="1"/>
          </p:cNvSpPr>
          <p:nvPr>
            <p:ph idx="1"/>
          </p:nvPr>
        </p:nvSpPr>
        <p:spPr/>
        <p:txBody>
          <a:bodyPr/>
          <a:lstStyle/>
          <a:p>
            <a:r>
              <a:rPr lang="en-GB" dirty="0" smtClean="0"/>
              <a:t>The therapist can often feel vulnerable, an imposter, discomfort with uncertainty.</a:t>
            </a:r>
          </a:p>
          <a:p>
            <a:r>
              <a:rPr lang="en-GB" dirty="0" smtClean="0"/>
              <a:t>These are all very human feelings and raise shameful emotions relating to our own limitations and vulnerabilities</a:t>
            </a:r>
            <a:endParaRPr lang="en-GB" dirty="0"/>
          </a:p>
        </p:txBody>
      </p:sp>
    </p:spTree>
    <p:extLst>
      <p:ext uri="{BB962C8B-B14F-4D97-AF65-F5344CB8AC3E}">
        <p14:creationId xmlns:p14="http://schemas.microsoft.com/office/powerpoint/2010/main" val="3058851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 overlooked?</a:t>
            </a:r>
            <a:endParaRPr lang="en-GB" dirty="0"/>
          </a:p>
        </p:txBody>
      </p:sp>
      <p:sp>
        <p:nvSpPr>
          <p:cNvPr id="3" name="Content Placeholder 2"/>
          <p:cNvSpPr>
            <a:spLocks noGrp="1"/>
          </p:cNvSpPr>
          <p:nvPr>
            <p:ph idx="1"/>
          </p:nvPr>
        </p:nvSpPr>
        <p:spPr/>
        <p:txBody>
          <a:bodyPr/>
          <a:lstStyle/>
          <a:p>
            <a:r>
              <a:rPr lang="en-GB" dirty="0" smtClean="0"/>
              <a:t>Do we therefore overlook shame?</a:t>
            </a:r>
          </a:p>
          <a:p>
            <a:endParaRPr lang="en-GB" dirty="0"/>
          </a:p>
          <a:p>
            <a:r>
              <a:rPr lang="en-GB" dirty="0" smtClean="0"/>
              <a:t>Consider your own feelings about your client work and reconsider whether shame has appeared, when taken in these three contexts. </a:t>
            </a:r>
            <a:endParaRPr lang="en-GB" dirty="0"/>
          </a:p>
        </p:txBody>
      </p:sp>
    </p:spTree>
    <p:extLst>
      <p:ext uri="{BB962C8B-B14F-4D97-AF65-F5344CB8AC3E}">
        <p14:creationId xmlns:p14="http://schemas.microsoft.com/office/powerpoint/2010/main" val="1962905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Recognising shame</a:t>
            </a:r>
            <a:endParaRPr lang="en-GB" dirty="0"/>
          </a:p>
        </p:txBody>
      </p:sp>
      <p:sp>
        <p:nvSpPr>
          <p:cNvPr id="3" name="Content Placeholder 2"/>
          <p:cNvSpPr>
            <a:spLocks noGrp="1"/>
          </p:cNvSpPr>
          <p:nvPr>
            <p:ph idx="1"/>
          </p:nvPr>
        </p:nvSpPr>
        <p:spPr/>
        <p:txBody>
          <a:bodyPr/>
          <a:lstStyle/>
          <a:p>
            <a:r>
              <a:rPr lang="en-GB" dirty="0" smtClean="0"/>
              <a:t>How might we recognise shame from the cues that the clients are giving us?</a:t>
            </a:r>
          </a:p>
          <a:p>
            <a:r>
              <a:rPr lang="en-GB" dirty="0" smtClean="0"/>
              <a:t>Decreased eye contact, shuffling in seat, change in posture</a:t>
            </a:r>
          </a:p>
          <a:p>
            <a:r>
              <a:rPr lang="en-GB" dirty="0" smtClean="0"/>
              <a:t>Changes in tone of voice (stammering, tightened voice, restricted speech)</a:t>
            </a:r>
          </a:p>
          <a:p>
            <a:r>
              <a:rPr lang="en-GB" dirty="0" smtClean="0"/>
              <a:t>Self deprecating stories and comments</a:t>
            </a:r>
          </a:p>
          <a:p>
            <a:r>
              <a:rPr lang="en-GB" dirty="0" smtClean="0"/>
              <a:t>Laughter</a:t>
            </a:r>
          </a:p>
          <a:p>
            <a:r>
              <a:rPr lang="en-GB" dirty="0" smtClean="0"/>
              <a:t>What about the vocabulary?</a:t>
            </a:r>
            <a:endParaRPr lang="en-GB" dirty="0"/>
          </a:p>
        </p:txBody>
      </p:sp>
    </p:spTree>
    <p:extLst>
      <p:ext uri="{BB962C8B-B14F-4D97-AF65-F5344CB8AC3E}">
        <p14:creationId xmlns:p14="http://schemas.microsoft.com/office/powerpoint/2010/main" val="608243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might cause shame?</a:t>
            </a:r>
            <a:endParaRPr lang="en-GB" dirty="0"/>
          </a:p>
        </p:txBody>
      </p:sp>
      <p:sp>
        <p:nvSpPr>
          <p:cNvPr id="3" name="Content Placeholder 2"/>
          <p:cNvSpPr>
            <a:spLocks noGrp="1"/>
          </p:cNvSpPr>
          <p:nvPr>
            <p:ph idx="1"/>
          </p:nvPr>
        </p:nvSpPr>
        <p:spPr/>
        <p:txBody>
          <a:bodyPr/>
          <a:lstStyle/>
          <a:p>
            <a:r>
              <a:rPr lang="en-GB" dirty="0" smtClean="0"/>
              <a:t>Can arise either from experiences outside of the therapeutic space, or inside and within the therapeutic relationship.</a:t>
            </a:r>
          </a:p>
          <a:p>
            <a:endParaRPr lang="en-GB" dirty="0"/>
          </a:p>
        </p:txBody>
      </p:sp>
    </p:spTree>
    <p:extLst>
      <p:ext uri="{BB962C8B-B14F-4D97-AF65-F5344CB8AC3E}">
        <p14:creationId xmlns:p14="http://schemas.microsoft.com/office/powerpoint/2010/main" val="1881127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 and suicide</a:t>
            </a:r>
            <a:endParaRPr lang="en-GB" dirty="0"/>
          </a:p>
        </p:txBody>
      </p:sp>
      <p:sp>
        <p:nvSpPr>
          <p:cNvPr id="3" name="Content Placeholder 2"/>
          <p:cNvSpPr>
            <a:spLocks noGrp="1"/>
          </p:cNvSpPr>
          <p:nvPr>
            <p:ph idx="1"/>
          </p:nvPr>
        </p:nvSpPr>
        <p:spPr/>
        <p:txBody>
          <a:bodyPr/>
          <a:lstStyle/>
          <a:p>
            <a:r>
              <a:rPr lang="en-GB" dirty="0" smtClean="0"/>
              <a:t>When clients feel that they have been publicly exposed or when they feel that they haven’t been able to live up to expectations the risk of suicide is significantly higher.</a:t>
            </a:r>
          </a:p>
          <a:p>
            <a:r>
              <a:rPr lang="en-GB" dirty="0" smtClean="0"/>
              <a:t>Careful assessment and observation is needed to ensure client safety.</a:t>
            </a:r>
          </a:p>
          <a:p>
            <a:endParaRPr lang="en-GB" dirty="0"/>
          </a:p>
          <a:p>
            <a:r>
              <a:rPr lang="en-GB" dirty="0" smtClean="0"/>
              <a:t>Client that feel suicidal can also induce feeling of shame in the therapist…any idea why this might be?</a:t>
            </a:r>
            <a:endParaRPr lang="en-GB" dirty="0"/>
          </a:p>
        </p:txBody>
      </p:sp>
    </p:spTree>
    <p:extLst>
      <p:ext uri="{BB962C8B-B14F-4D97-AF65-F5344CB8AC3E}">
        <p14:creationId xmlns:p14="http://schemas.microsoft.com/office/powerpoint/2010/main" val="2976272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work with shame?</a:t>
            </a:r>
            <a:endParaRPr lang="en-GB" dirty="0"/>
          </a:p>
        </p:txBody>
      </p:sp>
      <p:sp>
        <p:nvSpPr>
          <p:cNvPr id="3" name="Content Placeholder 2"/>
          <p:cNvSpPr>
            <a:spLocks noGrp="1"/>
          </p:cNvSpPr>
          <p:nvPr>
            <p:ph idx="1"/>
          </p:nvPr>
        </p:nvSpPr>
        <p:spPr/>
        <p:txBody>
          <a:bodyPr/>
          <a:lstStyle/>
          <a:p>
            <a:r>
              <a:rPr lang="en-GB" dirty="0" smtClean="0"/>
              <a:t>The Emotion-Focused Therapy approach is particularly useful when working with clients who are experiencing shame.</a:t>
            </a:r>
          </a:p>
          <a:p>
            <a:endParaRPr lang="en-GB" dirty="0"/>
          </a:p>
          <a:p>
            <a:r>
              <a:rPr lang="en-GB" dirty="0" smtClean="0"/>
              <a:t>Relational validation</a:t>
            </a:r>
          </a:p>
          <a:p>
            <a:r>
              <a:rPr lang="en-GB" dirty="0" smtClean="0"/>
              <a:t>Accessing and acknowledging </a:t>
            </a:r>
            <a:r>
              <a:rPr lang="en-GB" dirty="0"/>
              <a:t>s</a:t>
            </a:r>
            <a:r>
              <a:rPr lang="en-GB" dirty="0" smtClean="0"/>
              <a:t>hame</a:t>
            </a:r>
          </a:p>
          <a:p>
            <a:r>
              <a:rPr lang="en-GB" dirty="0" smtClean="0"/>
              <a:t>Shame regulation</a:t>
            </a:r>
          </a:p>
          <a:p>
            <a:r>
              <a:rPr lang="en-GB" dirty="0" smtClean="0"/>
              <a:t>Transformation of shame</a:t>
            </a:r>
            <a:endParaRPr lang="en-GB" dirty="0"/>
          </a:p>
        </p:txBody>
      </p:sp>
    </p:spTree>
    <p:extLst>
      <p:ext uri="{BB962C8B-B14F-4D97-AF65-F5344CB8AC3E}">
        <p14:creationId xmlns:p14="http://schemas.microsoft.com/office/powerpoint/2010/main" val="1652169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Relational Validation</a:t>
            </a:r>
            <a:endParaRPr lang="en-GB" dirty="0"/>
          </a:p>
        </p:txBody>
      </p:sp>
      <p:sp>
        <p:nvSpPr>
          <p:cNvPr id="3" name="Content Placeholder 2"/>
          <p:cNvSpPr>
            <a:spLocks noGrp="1"/>
          </p:cNvSpPr>
          <p:nvPr>
            <p:ph idx="1"/>
          </p:nvPr>
        </p:nvSpPr>
        <p:spPr/>
        <p:txBody>
          <a:bodyPr/>
          <a:lstStyle/>
          <a:p>
            <a:r>
              <a:rPr lang="en-GB" dirty="0" smtClean="0"/>
              <a:t>The relationship is central to any exploration of shame. Having a collaborative relationship, that works on the client’s values and not the imposed therapist values will allow the client to feel safe enough to start to explore their feelings of shame.</a:t>
            </a:r>
          </a:p>
        </p:txBody>
      </p:sp>
    </p:spTree>
    <p:extLst>
      <p:ext uri="{BB962C8B-B14F-4D97-AF65-F5344CB8AC3E}">
        <p14:creationId xmlns:p14="http://schemas.microsoft.com/office/powerpoint/2010/main" val="1943195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Accessing and Acknowledging Shame</a:t>
            </a:r>
            <a:endParaRPr lang="en-GB" dirty="0"/>
          </a:p>
        </p:txBody>
      </p:sp>
      <p:sp>
        <p:nvSpPr>
          <p:cNvPr id="3" name="Content Placeholder 2"/>
          <p:cNvSpPr>
            <a:spLocks noGrp="1"/>
          </p:cNvSpPr>
          <p:nvPr>
            <p:ph idx="1"/>
          </p:nvPr>
        </p:nvSpPr>
        <p:spPr/>
        <p:txBody>
          <a:bodyPr/>
          <a:lstStyle/>
          <a:p>
            <a:r>
              <a:rPr lang="en-GB" dirty="0" smtClean="0"/>
              <a:t>The therapist needs to work with the client to bring the shame to the surface. </a:t>
            </a:r>
          </a:p>
          <a:p>
            <a:r>
              <a:rPr lang="en-GB" dirty="0" smtClean="0"/>
              <a:t>We don’t like to talk about things that feel shameful, so raising these out of the deep place where they have been hiding is key to transformation.</a:t>
            </a:r>
          </a:p>
          <a:p>
            <a:r>
              <a:rPr lang="en-GB" dirty="0" smtClean="0"/>
              <a:t>Normalising the feelings can help to lessen the pain the client might be experiencing as they identify and work with their shame.</a:t>
            </a:r>
            <a:endParaRPr lang="en-GB" dirty="0"/>
          </a:p>
        </p:txBody>
      </p:sp>
    </p:spTree>
    <p:extLst>
      <p:ext uri="{BB962C8B-B14F-4D97-AF65-F5344CB8AC3E}">
        <p14:creationId xmlns:p14="http://schemas.microsoft.com/office/powerpoint/2010/main" val="662660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 regulation</a:t>
            </a:r>
            <a:endParaRPr lang="en-GB" dirty="0"/>
          </a:p>
        </p:txBody>
      </p:sp>
      <p:sp>
        <p:nvSpPr>
          <p:cNvPr id="3" name="Content Placeholder 2"/>
          <p:cNvSpPr>
            <a:spLocks noGrp="1"/>
          </p:cNvSpPr>
          <p:nvPr>
            <p:ph idx="1"/>
          </p:nvPr>
        </p:nvSpPr>
        <p:spPr/>
        <p:txBody>
          <a:bodyPr/>
          <a:lstStyle/>
          <a:p>
            <a:r>
              <a:rPr lang="en-GB" dirty="0" smtClean="0"/>
              <a:t>The next EFT task is to help clients to regulate the experience.</a:t>
            </a:r>
          </a:p>
          <a:p>
            <a:r>
              <a:rPr lang="en-GB" dirty="0" smtClean="0"/>
              <a:t>Greenburg suggests self soothing or distraction techniques</a:t>
            </a:r>
          </a:p>
          <a:p>
            <a:r>
              <a:rPr lang="en-GB" dirty="0" smtClean="0"/>
              <a:t>Others </a:t>
            </a:r>
            <a:r>
              <a:rPr lang="en-GB" smtClean="0"/>
              <a:t>suggest mind</a:t>
            </a:r>
          </a:p>
          <a:p>
            <a:r>
              <a:rPr lang="en-GB" smtClean="0"/>
              <a:t>fulness</a:t>
            </a:r>
            <a:r>
              <a:rPr lang="en-GB" dirty="0" smtClean="0"/>
              <a:t> or meditation techniques</a:t>
            </a:r>
          </a:p>
          <a:p>
            <a:r>
              <a:rPr lang="en-GB" dirty="0" smtClean="0"/>
              <a:t>Self compassion</a:t>
            </a:r>
            <a:endParaRPr lang="en-GB" dirty="0"/>
          </a:p>
        </p:txBody>
      </p:sp>
    </p:spTree>
    <p:extLst>
      <p:ext uri="{BB962C8B-B14F-4D97-AF65-F5344CB8AC3E}">
        <p14:creationId xmlns:p14="http://schemas.microsoft.com/office/powerpoint/2010/main" val="2808009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 of shame</a:t>
            </a:r>
            <a:endParaRPr lang="en-GB" dirty="0"/>
          </a:p>
        </p:txBody>
      </p:sp>
      <p:sp>
        <p:nvSpPr>
          <p:cNvPr id="3" name="Content Placeholder 2"/>
          <p:cNvSpPr>
            <a:spLocks noGrp="1"/>
          </p:cNvSpPr>
          <p:nvPr>
            <p:ph idx="1"/>
          </p:nvPr>
        </p:nvSpPr>
        <p:spPr/>
        <p:txBody>
          <a:bodyPr/>
          <a:lstStyle/>
          <a:p>
            <a:r>
              <a:rPr lang="en-GB" dirty="0" smtClean="0"/>
              <a:t>Transformation of shame into guilt.</a:t>
            </a:r>
          </a:p>
          <a:p>
            <a:r>
              <a:rPr lang="en-GB" dirty="0" smtClean="0"/>
              <a:t>Exploring the exceptions…changing the ‘I’m not good enough’ into ‘well, I did </a:t>
            </a:r>
          </a:p>
          <a:p>
            <a:r>
              <a:rPr lang="en-GB" dirty="0" smtClean="0"/>
              <a:t>do this….’.</a:t>
            </a:r>
            <a:endParaRPr lang="en-GB" dirty="0"/>
          </a:p>
        </p:txBody>
      </p:sp>
    </p:spTree>
    <p:extLst>
      <p:ext uri="{BB962C8B-B14F-4D97-AF65-F5344CB8AC3E}">
        <p14:creationId xmlns:p14="http://schemas.microsoft.com/office/powerpoint/2010/main" val="2206156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errylishious design templat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ln>
          <a:noFill/>
        </a:ln>
      </a:spPr>
      <a:bodyPr rtlCol="0" anchor="ctr"/>
      <a:lstStyle>
        <a:defPPr algn="ctr">
          <a:defRPr dirty="0"/>
        </a:defPPr>
      </a:lstStyle>
      <a:style>
        <a:lnRef idx="1">
          <a:schemeClr val="accent2"/>
        </a:lnRef>
        <a:fillRef idx="3">
          <a:schemeClr val="accent2"/>
        </a:fillRef>
        <a:effectRef idx="2">
          <a:schemeClr val="accent2"/>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tx2">
              <a:lumMod val="20000"/>
              <a:lumOff val="80000"/>
            </a:schemeClr>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Berrylishious design slides.potx" id="{0E18C7A8-D4E8-4416-AB11-BB65E6CF705D}" vid="{B5C54EE5-67AB-483E-8F1E-404BA024656D}"/>
    </a:ext>
  </a:extLst>
</a:theme>
</file>

<file path=ppt/theme/theme2.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Berrylishious design slides</Template>
  <TotalTime>64</TotalTime>
  <Words>1415</Words>
  <Application>Microsoft Office PowerPoint</Application>
  <PresentationFormat>Widescreen</PresentationFormat>
  <Paragraphs>90</Paragraphs>
  <Slides>15</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Wingdings 2</vt:lpstr>
      <vt:lpstr>Berrylishious design template</vt:lpstr>
      <vt:lpstr>Shame</vt:lpstr>
      <vt:lpstr>Shame in the therapy room</vt:lpstr>
      <vt:lpstr>Pervasiveness of shame in the therapy room</vt:lpstr>
      <vt:lpstr>The client and shame</vt:lpstr>
      <vt:lpstr>The therapeutic space and shame</vt:lpstr>
      <vt:lpstr>The therapist and shame</vt:lpstr>
      <vt:lpstr>Shame overlooked?</vt:lpstr>
      <vt:lpstr>Recognising shame</vt:lpstr>
      <vt:lpstr>What might cause shame?</vt:lpstr>
      <vt:lpstr>Shame and suicide</vt:lpstr>
      <vt:lpstr>How do we work with shame?</vt:lpstr>
      <vt:lpstr>Relational Validation</vt:lpstr>
      <vt:lpstr>Accessing and Acknowledging Shame</vt:lpstr>
      <vt:lpstr>Shame regulation</vt:lpstr>
      <vt:lpstr>Transformation of shame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Shame</dc:title>
  <dc:creator>Catherine Slade</dc:creator>
  <cp:lastModifiedBy>Catherine Slade</cp:lastModifiedBy>
  <cp:revision>7</cp:revision>
  <dcterms:created xsi:type="dcterms:W3CDTF">2019-10-10T08:54:17Z</dcterms:created>
  <dcterms:modified xsi:type="dcterms:W3CDTF">2019-10-10T09:58:33Z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