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57" r:id="rId7"/>
    <p:sldId id="262" r:id="rId8"/>
    <p:sldId id="261" r:id="rId9"/>
    <p:sldId id="258"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3C444A-A2DD-449E-8BBD-7ADD0B6FC0B3}" v="85" dt="2019-11-11T09:41:28.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2CE3E-4015-433B-A8D1-FA976DF348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EC613E-4EE9-4A84-8A1F-F0A693B48E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16995D-8749-4D14-9938-5A8AF09A5D75}"/>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5" name="Footer Placeholder 4">
            <a:extLst>
              <a:ext uri="{FF2B5EF4-FFF2-40B4-BE49-F238E27FC236}">
                <a16:creationId xmlns:a16="http://schemas.microsoft.com/office/drawing/2014/main" id="{509223BA-5546-4CFB-8BA5-96E4375328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4B676-82BA-40D6-AFF2-E71D488DB162}"/>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3334027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EABFA-5027-4BA1-88A2-98B974228D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490D75-6323-4640-A218-33F95245C4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820B83-4FEE-42F7-935B-8F602C897D76}"/>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5" name="Footer Placeholder 4">
            <a:extLst>
              <a:ext uri="{FF2B5EF4-FFF2-40B4-BE49-F238E27FC236}">
                <a16:creationId xmlns:a16="http://schemas.microsoft.com/office/drawing/2014/main" id="{BFD43AE1-75E1-4D87-970D-E438C8734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A27210-F69A-4188-8394-108C404EEFAC}"/>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1388434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D6EC4-021B-4409-9132-D3B2C826DC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D9CCB4-FCAA-4892-A50E-52E9107D95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64DDBD-E719-4A14-A4FD-5337A0020A4F}"/>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5" name="Footer Placeholder 4">
            <a:extLst>
              <a:ext uri="{FF2B5EF4-FFF2-40B4-BE49-F238E27FC236}">
                <a16:creationId xmlns:a16="http://schemas.microsoft.com/office/drawing/2014/main" id="{6A53D9CD-2077-4E1A-A2F0-4AB35705F0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CB1431-E983-4E29-AD1C-B60291A3AC0E}"/>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2377403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A9340-C0EA-4462-B069-5E9B8854B3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F1DB47-B00A-423B-A148-0E9C9E88C8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1C8811-01DC-447C-8A18-A52B094A40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127659-881B-4D40-B22A-29DA906C2794}"/>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6" name="Footer Placeholder 5">
            <a:extLst>
              <a:ext uri="{FF2B5EF4-FFF2-40B4-BE49-F238E27FC236}">
                <a16:creationId xmlns:a16="http://schemas.microsoft.com/office/drawing/2014/main" id="{151CAEB6-DC1D-4606-9B6B-9AF6904ABB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65D329-DB8A-464E-B06D-C6B0477959E9}"/>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1400391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79E0-532C-4FAD-8387-0BFB7A84A5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461CDD-3AE8-4578-826F-A1499B60C5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0CE2B5-74DA-426B-B7D8-6C14C7BDD6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6FC9C0-BCC6-4BE9-B8BA-9AB880B3E7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E26DD1-2F51-4FC0-B4C5-345C0EAFD2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290633-84A1-4111-8976-71D4773B97CC}"/>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8" name="Footer Placeholder 7">
            <a:extLst>
              <a:ext uri="{FF2B5EF4-FFF2-40B4-BE49-F238E27FC236}">
                <a16:creationId xmlns:a16="http://schemas.microsoft.com/office/drawing/2014/main" id="{83D1DC77-1540-47BB-BDEE-74918CB52D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4DFB52-8A1A-4D35-82F7-D3EAC9CFC763}"/>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1963832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DB4DF-BD8C-461B-9AAF-F328F81534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D12AFA-E8BF-4AB7-9924-CC17F9098B48}"/>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4" name="Footer Placeholder 3">
            <a:extLst>
              <a:ext uri="{FF2B5EF4-FFF2-40B4-BE49-F238E27FC236}">
                <a16:creationId xmlns:a16="http://schemas.microsoft.com/office/drawing/2014/main" id="{4039B66F-EE90-4B93-8C6B-045D158544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136715-F5C6-4230-9608-773F0B30267A}"/>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1057425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7C9E6C-CD3D-49CC-B4BD-3C33920465EA}"/>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3" name="Footer Placeholder 2">
            <a:extLst>
              <a:ext uri="{FF2B5EF4-FFF2-40B4-BE49-F238E27FC236}">
                <a16:creationId xmlns:a16="http://schemas.microsoft.com/office/drawing/2014/main" id="{43FAD0B1-39A3-4299-A26D-128917F7E9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2F2260-E0D4-4ACB-B443-71F1E5181A93}"/>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1722441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FE972-811D-47CC-B0BB-C544353EED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96AD7D-1129-42F5-B554-239E4CCEE1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E8EC46-BE2E-4C21-871D-A95D294663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47049C-E7A7-4478-BD03-EFF9772CDA8F}"/>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6" name="Footer Placeholder 5">
            <a:extLst>
              <a:ext uri="{FF2B5EF4-FFF2-40B4-BE49-F238E27FC236}">
                <a16:creationId xmlns:a16="http://schemas.microsoft.com/office/drawing/2014/main" id="{FE217C85-8249-4C7D-AC53-1B17EBD3E9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4974EB-2463-4352-9B02-C85E10610C35}"/>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3511448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D714-6D92-4EFA-A43B-C828CAFF97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8E87AB-D9B5-4040-BD28-02EE0E1310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06F813-27A9-4B80-85FC-37C4E34F03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2AC02D-4611-4011-B347-FD8D3B953003}"/>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6" name="Footer Placeholder 5">
            <a:extLst>
              <a:ext uri="{FF2B5EF4-FFF2-40B4-BE49-F238E27FC236}">
                <a16:creationId xmlns:a16="http://schemas.microsoft.com/office/drawing/2014/main" id="{D85E4863-7A71-4FAF-8697-CB4D6F9561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85D60A-307A-4F81-8A85-A5CFF08F9C79}"/>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2154026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DD7D8-5FC9-427E-B7E1-4EE3685C25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635DCF-F49D-4B02-BCB6-BA61B0CC3C8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45A20F-2263-447D-B09D-5116CD2902C1}"/>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5" name="Footer Placeholder 4">
            <a:extLst>
              <a:ext uri="{FF2B5EF4-FFF2-40B4-BE49-F238E27FC236}">
                <a16:creationId xmlns:a16="http://schemas.microsoft.com/office/drawing/2014/main" id="{DB16AC0D-08EE-4BDD-B4D4-C36AA3297C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2D26CC-C235-4495-877A-30265A29E086}"/>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564164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75A36B-D3A4-4E30-95DA-FFE90FEEC1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590BC2-FA61-468D-9B4D-04DE8C1E3A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531D0-2F87-4BFC-8D43-53353B5DA641}"/>
              </a:ext>
            </a:extLst>
          </p:cNvPr>
          <p:cNvSpPr>
            <a:spLocks noGrp="1"/>
          </p:cNvSpPr>
          <p:nvPr>
            <p:ph type="dt" sz="half" idx="10"/>
          </p:nvPr>
        </p:nvSpPr>
        <p:spPr/>
        <p:txBody>
          <a:bodyPr/>
          <a:lstStyle/>
          <a:p>
            <a:fld id="{DD42C3AA-1B73-442F-9403-1C8055B52C30}" type="datetimeFigureOut">
              <a:rPr lang="en-GB" smtClean="0"/>
              <a:t>10/11/2019</a:t>
            </a:fld>
            <a:endParaRPr lang="en-GB"/>
          </a:p>
        </p:txBody>
      </p:sp>
      <p:sp>
        <p:nvSpPr>
          <p:cNvPr id="5" name="Footer Placeholder 4">
            <a:extLst>
              <a:ext uri="{FF2B5EF4-FFF2-40B4-BE49-F238E27FC236}">
                <a16:creationId xmlns:a16="http://schemas.microsoft.com/office/drawing/2014/main" id="{9FE2D161-4748-4060-8181-205CCAC27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2BBE82-E399-49D6-9D7B-C94025BA633F}"/>
              </a:ext>
            </a:extLst>
          </p:cNvPr>
          <p:cNvSpPr>
            <a:spLocks noGrp="1"/>
          </p:cNvSpPr>
          <p:nvPr>
            <p:ph type="sldNum" sz="quarter" idx="12"/>
          </p:nvPr>
        </p:nvSpPr>
        <p:spPr/>
        <p:txBody>
          <a:bodyPr/>
          <a:lstStyle/>
          <a:p>
            <a:fld id="{45182368-4176-4BB5-902A-013B9AFB4002}" type="slidenum">
              <a:rPr lang="en-GB" smtClean="0"/>
              <a:t>‹#›</a:t>
            </a:fld>
            <a:endParaRPr lang="en-GB"/>
          </a:p>
        </p:txBody>
      </p:sp>
    </p:spTree>
    <p:extLst>
      <p:ext uri="{BB962C8B-B14F-4D97-AF65-F5344CB8AC3E}">
        <p14:creationId xmlns:p14="http://schemas.microsoft.com/office/powerpoint/2010/main" val="1764416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0AE30C-45D8-42CA-B4D2-90A791DC45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584E21-7E9B-4059-8CAA-3A7926D8E1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BF3251-5A08-4D0D-B5E5-946A250435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42C3AA-1B73-442F-9403-1C8055B52C30}" type="datetimeFigureOut">
              <a:rPr lang="en-GB" smtClean="0"/>
              <a:t>10/11/2019</a:t>
            </a:fld>
            <a:endParaRPr lang="en-GB"/>
          </a:p>
        </p:txBody>
      </p:sp>
      <p:sp>
        <p:nvSpPr>
          <p:cNvPr id="5" name="Footer Placeholder 4">
            <a:extLst>
              <a:ext uri="{FF2B5EF4-FFF2-40B4-BE49-F238E27FC236}">
                <a16:creationId xmlns:a16="http://schemas.microsoft.com/office/drawing/2014/main" id="{6D4E6A0C-E2F4-4F5E-8907-0A7A80163A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6CAB42-0D9A-4C2F-BF08-88F22FA4B9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182368-4176-4BB5-902A-013B9AFB4002}" type="slidenum">
              <a:rPr lang="en-GB" smtClean="0"/>
              <a:t>‹#›</a:t>
            </a:fld>
            <a:endParaRPr lang="en-GB"/>
          </a:p>
        </p:txBody>
      </p:sp>
    </p:spTree>
    <p:extLst>
      <p:ext uri="{BB962C8B-B14F-4D97-AF65-F5344CB8AC3E}">
        <p14:creationId xmlns:p14="http://schemas.microsoft.com/office/powerpoint/2010/main" val="4736063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reference.com/world-view/difference-between-team-group-33a9aeff8721431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theundercoverrecruiter.com/becoming-indispensable-leader-organization/" TargetMode="External"/><Relationship Id="rId2" Type="http://schemas.openxmlformats.org/officeDocument/2006/relationships/hyperlink" Target="http://theundercoverrecruiter.com/questions-you-should-ask-when-setting-team-goals/" TargetMode="External"/><Relationship Id="rId1" Type="http://schemas.openxmlformats.org/officeDocument/2006/relationships/slideLayout" Target="../slideLayouts/slideLayout2.xml"/><Relationship Id="rId4" Type="http://schemas.openxmlformats.org/officeDocument/2006/relationships/hyperlink" Target="http://theundercoverrecruiter.com/avoid-work-burnout/"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yourarticlelibrary.com/management/group-dynamics-its-characteristics-stages-types-and-other-details-management/5363" TargetMode="External"/><Relationship Id="rId7" Type="http://schemas.openxmlformats.org/officeDocument/2006/relationships/hyperlink" Target="https://www.businessballs.com/team-management/tuckman-forming-storming-norming-performing-model/" TargetMode="External"/><Relationship Id="rId2" Type="http://schemas.openxmlformats.org/officeDocument/2006/relationships/hyperlink" Target="https://www.reference.com/world-view/difference-between-team-group-33a9aeff87214319" TargetMode="External"/><Relationship Id="rId1" Type="http://schemas.openxmlformats.org/officeDocument/2006/relationships/slideLayout" Target="../slideLayouts/slideLayout2.xml"/><Relationship Id="rId6" Type="http://schemas.openxmlformats.org/officeDocument/2006/relationships/hyperlink" Target="https://www.businessballs.com/team-management/delegation-how-to/" TargetMode="External"/><Relationship Id="rId5" Type="http://schemas.openxmlformats.org/officeDocument/2006/relationships/hyperlink" Target="http://www.managetrainlearn.com/page/conflict-resolution-model" TargetMode="External"/><Relationship Id="rId4" Type="http://schemas.openxmlformats.org/officeDocument/2006/relationships/hyperlink" Target="https://study.com/academy/lesson/what-is-conflict-management-definition-styles-strategi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5134B-72FA-4D2F-9D4D-502DDB7E4571}"/>
              </a:ext>
            </a:extLst>
          </p:cNvPr>
          <p:cNvSpPr>
            <a:spLocks noGrp="1"/>
          </p:cNvSpPr>
          <p:nvPr>
            <p:ph type="ctrTitle"/>
          </p:nvPr>
        </p:nvSpPr>
        <p:spPr>
          <a:xfrm>
            <a:off x="503583" y="185529"/>
            <a:ext cx="11251095" cy="6281531"/>
          </a:xfrm>
        </p:spPr>
        <p:txBody>
          <a:bodyPr>
            <a:normAutofit fontScale="90000"/>
          </a:bodyPr>
          <a:lstStyle/>
          <a:p>
            <a:pPr algn="l"/>
            <a:r>
              <a:rPr lang="en-GB" sz="2200" b="1" dirty="0"/>
              <a:t>Darren Wilson / 1817418 / U.W.T.S.D  ( Effective team-working and communication )</a:t>
            </a:r>
            <a:br>
              <a:rPr lang="en-GB" sz="2200" b="1" dirty="0"/>
            </a:br>
            <a:br>
              <a:rPr lang="en-GB" sz="2200" b="1" dirty="0"/>
            </a:br>
            <a:r>
              <a:rPr lang="en-GB" sz="2200" b="1" u="sng" dirty="0"/>
              <a:t>:Groups and teams</a:t>
            </a:r>
            <a:br>
              <a:rPr lang="en-GB" sz="2200" u="sng" dirty="0"/>
            </a:br>
            <a:br>
              <a:rPr lang="en-GB" sz="2200" dirty="0"/>
            </a:br>
            <a:r>
              <a:rPr lang="en-GB" sz="2200" dirty="0">
                <a:solidFill>
                  <a:srgbClr val="333333"/>
                </a:solidFill>
                <a:latin typeface="Roboto Slab"/>
              </a:rPr>
              <a:t>A team is commonly defined as a group of people working towards a common team goal. A group is defined as several individuals who may coordinate their efforts towards something but are not necessarily working towards a specific goal. A team is technically a group, but a group is not necessarily a team.</a:t>
            </a:r>
            <a:br>
              <a:rPr lang="en-GB" sz="2200" dirty="0">
                <a:solidFill>
                  <a:srgbClr val="333333"/>
                </a:solidFill>
                <a:latin typeface="Roboto Slab"/>
              </a:rPr>
            </a:br>
            <a:br>
              <a:rPr lang="en-GB" sz="2200" dirty="0"/>
            </a:br>
            <a:r>
              <a:rPr lang="en-GB" sz="2200" dirty="0">
                <a:solidFill>
                  <a:srgbClr val="333333"/>
                </a:solidFill>
                <a:latin typeface="Roboto Slab"/>
              </a:rPr>
              <a:t>A team is understood to be a group wherein thought goes into its formation. The team is often formulated based on its goals and formed around its goals. A good example of this is an accident investigation team. This is a team formed with a common goal, which is to investigate a crime. However, each member of the team is selected to investigate specific elements of the crime and then bring those elements together to find the cause of the accident.</a:t>
            </a:r>
            <a:br>
              <a:rPr lang="en-GB" sz="2200" dirty="0">
                <a:solidFill>
                  <a:srgbClr val="333333"/>
                </a:solidFill>
                <a:latin typeface="Roboto Slab"/>
              </a:rPr>
            </a:br>
            <a:br>
              <a:rPr lang="en-GB" sz="2200" dirty="0"/>
            </a:br>
            <a:r>
              <a:rPr lang="en-GB" sz="2200" dirty="0">
                <a:solidFill>
                  <a:srgbClr val="333333"/>
                </a:solidFill>
                <a:latin typeface="Roboto Slab"/>
              </a:rPr>
              <a:t>In a non-business environment, a group is simply a group of people gathered to do something on an individual basis and they may or may not be together, such as fans watching a sporting event. On the other hand, a team is a group of people who are collectively working towards something, such as a sports team working to win a game by combining their talents.</a:t>
            </a:r>
            <a:br>
              <a:rPr lang="en-GB" sz="2200" dirty="0">
                <a:solidFill>
                  <a:srgbClr val="333333"/>
                </a:solidFill>
                <a:latin typeface="Roboto Slab"/>
              </a:rPr>
            </a:br>
            <a:br>
              <a:rPr lang="en-GB" sz="2200" dirty="0">
                <a:solidFill>
                  <a:srgbClr val="333333"/>
                </a:solidFill>
                <a:latin typeface="Roboto Slab"/>
              </a:rPr>
            </a:br>
            <a:r>
              <a:rPr lang="en-GB" sz="2200" dirty="0">
                <a:solidFill>
                  <a:srgbClr val="FF0000"/>
                </a:solidFill>
                <a:hlinkClick r:id="rId2">
                  <a:extLst>
                    <a:ext uri="{A12FA001-AC4F-418D-AE19-62706E023703}">
                      <ahyp:hlinkClr xmlns:ahyp="http://schemas.microsoft.com/office/drawing/2018/hyperlinkcolor" val="tx"/>
                    </a:ext>
                  </a:extLst>
                </a:hlinkClick>
              </a:rPr>
              <a:t>https://www.reference.com/world-view/difference-between-team-group-33a9aeff87214319</a:t>
            </a:r>
            <a:br>
              <a:rPr lang="en-GB" sz="2000" dirty="0">
                <a:solidFill>
                  <a:srgbClr val="FF0000"/>
                </a:solidFill>
              </a:rPr>
            </a:br>
            <a:br>
              <a:rPr lang="en-GB" sz="2000" dirty="0">
                <a:solidFill>
                  <a:srgbClr val="FF0000"/>
                </a:solidFill>
              </a:rPr>
            </a:br>
            <a:endParaRPr lang="en-GB" sz="2000" dirty="0">
              <a:solidFill>
                <a:srgbClr val="FF0000"/>
              </a:solidFill>
            </a:endParaRPr>
          </a:p>
        </p:txBody>
      </p:sp>
      <p:sp>
        <p:nvSpPr>
          <p:cNvPr id="3" name="Subtitle 2">
            <a:extLst>
              <a:ext uri="{FF2B5EF4-FFF2-40B4-BE49-F238E27FC236}">
                <a16:creationId xmlns:a16="http://schemas.microsoft.com/office/drawing/2014/main" id="{C0463A92-7A4D-4F98-81AE-1E6101C4AB77}"/>
              </a:ext>
            </a:extLst>
          </p:cNvPr>
          <p:cNvSpPr>
            <a:spLocks noGrp="1"/>
          </p:cNvSpPr>
          <p:nvPr>
            <p:ph type="subTitle" idx="1"/>
          </p:nvPr>
        </p:nvSpPr>
        <p:spPr>
          <a:xfrm>
            <a:off x="503583" y="6672470"/>
            <a:ext cx="11357113" cy="129207"/>
          </a:xfrm>
        </p:spPr>
        <p:txBody>
          <a:bodyPr>
            <a:normAutofit fontScale="25000" lnSpcReduction="20000"/>
          </a:bodyPr>
          <a:lstStyle/>
          <a:p>
            <a:pPr algn="l"/>
            <a:endParaRPr lang="en-GB" sz="2800" u="sng" dirty="0"/>
          </a:p>
        </p:txBody>
      </p:sp>
    </p:spTree>
    <p:extLst>
      <p:ext uri="{BB962C8B-B14F-4D97-AF65-F5344CB8AC3E}">
        <p14:creationId xmlns:p14="http://schemas.microsoft.com/office/powerpoint/2010/main" val="2575776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6CB21-4302-4B6A-9695-860953F39285}"/>
              </a:ext>
            </a:extLst>
          </p:cNvPr>
          <p:cNvSpPr>
            <a:spLocks noGrp="1"/>
          </p:cNvSpPr>
          <p:nvPr>
            <p:ph type="title"/>
          </p:nvPr>
        </p:nvSpPr>
        <p:spPr>
          <a:xfrm>
            <a:off x="838200" y="119271"/>
            <a:ext cx="10515600" cy="649355"/>
          </a:xfrm>
        </p:spPr>
        <p:txBody>
          <a:bodyPr>
            <a:normAutofit/>
          </a:bodyPr>
          <a:lstStyle/>
          <a:p>
            <a:r>
              <a:rPr lang="en-GB" sz="2800" b="1" u="sng" dirty="0">
                <a:solidFill>
                  <a:prstClr val="black"/>
                </a:solidFill>
              </a:rPr>
              <a:t>:</a:t>
            </a:r>
            <a:r>
              <a:rPr lang="en-GB" sz="2000" b="1" u="sng" dirty="0">
                <a:solidFill>
                  <a:prstClr val="black"/>
                </a:solidFill>
              </a:rPr>
              <a:t>Understanding the difference</a:t>
            </a:r>
            <a:endParaRPr lang="en-GB" sz="2000" b="1" dirty="0"/>
          </a:p>
        </p:txBody>
      </p:sp>
      <p:sp>
        <p:nvSpPr>
          <p:cNvPr id="3" name="Content Placeholder 2">
            <a:extLst>
              <a:ext uri="{FF2B5EF4-FFF2-40B4-BE49-F238E27FC236}">
                <a16:creationId xmlns:a16="http://schemas.microsoft.com/office/drawing/2014/main" id="{7CAA60BD-963E-4151-B207-80B506CF683F}"/>
              </a:ext>
            </a:extLst>
          </p:cNvPr>
          <p:cNvSpPr>
            <a:spLocks noGrp="1"/>
          </p:cNvSpPr>
          <p:nvPr>
            <p:ph idx="1"/>
          </p:nvPr>
        </p:nvSpPr>
        <p:spPr>
          <a:xfrm>
            <a:off x="715617" y="768626"/>
            <a:ext cx="10638183" cy="5830957"/>
          </a:xfrm>
        </p:spPr>
        <p:txBody>
          <a:bodyPr>
            <a:normAutofit/>
          </a:bodyPr>
          <a:lstStyle/>
          <a:p>
            <a:pPr marL="0" lvl="0" indent="0">
              <a:buNone/>
            </a:pPr>
            <a:r>
              <a:rPr lang="en-GB" sz="1200" u="sng" dirty="0">
                <a:solidFill>
                  <a:srgbClr val="222222"/>
                </a:solidFill>
                <a:latin typeface="&amp;quot"/>
              </a:rPr>
              <a:t>Definition of Groups</a:t>
            </a:r>
          </a:p>
          <a:p>
            <a:pPr marL="0" lvl="0" indent="0">
              <a:buNone/>
            </a:pPr>
            <a:r>
              <a:rPr lang="en-GB" sz="1200" dirty="0">
                <a:solidFill>
                  <a:srgbClr val="222222"/>
                </a:solidFill>
                <a:latin typeface="Georgia" panose="02040502050405020303" pitchFamily="18" charset="0"/>
              </a:rPr>
              <a:t>A group is an assemblage of persons who work, interact and cooperate with one another in achieving a common goal in a specified time. The identity of the group members is taken individually. The members share information and resources with other group members.</a:t>
            </a:r>
          </a:p>
          <a:p>
            <a:pPr marL="0" lvl="0" indent="0">
              <a:buNone/>
            </a:pPr>
            <a:r>
              <a:rPr lang="en-GB" sz="1200" dirty="0">
                <a:solidFill>
                  <a:srgbClr val="222222"/>
                </a:solidFill>
                <a:latin typeface="Georgia" panose="02040502050405020303" pitchFamily="18" charset="0"/>
              </a:rPr>
              <a:t>In an organisation, the groups are made on the basis of common interests, beliefs, experience in common fields and principles, so that they can easily coordinate with each other. There are two kinds of groups:</a:t>
            </a:r>
          </a:p>
          <a:p>
            <a:pPr marL="0" lvl="0" indent="0"/>
            <a:r>
              <a:rPr lang="en-GB" sz="1200" b="1" dirty="0">
                <a:solidFill>
                  <a:srgbClr val="222222"/>
                </a:solidFill>
                <a:latin typeface="Georgia" panose="02040502050405020303" pitchFamily="18" charset="0"/>
              </a:rPr>
              <a:t>Formal Group:</a:t>
            </a:r>
            <a:r>
              <a:rPr lang="en-GB" sz="1200" dirty="0">
                <a:solidFill>
                  <a:srgbClr val="222222"/>
                </a:solidFill>
                <a:latin typeface="Georgia" panose="02040502050405020303" pitchFamily="18" charset="0"/>
              </a:rPr>
              <a:t> These groups are created by the management of the organisation for performing a specific task.</a:t>
            </a:r>
          </a:p>
          <a:p>
            <a:pPr marL="0" lvl="0" indent="0"/>
            <a:r>
              <a:rPr lang="en-GB" sz="1200" b="1" dirty="0">
                <a:solidFill>
                  <a:srgbClr val="222222"/>
                </a:solidFill>
                <a:latin typeface="Georgia" panose="02040502050405020303" pitchFamily="18" charset="0"/>
              </a:rPr>
              <a:t>Informal Group:</a:t>
            </a:r>
            <a:r>
              <a:rPr lang="en-GB" sz="1200" dirty="0">
                <a:solidFill>
                  <a:srgbClr val="222222"/>
                </a:solidFill>
                <a:latin typeface="Georgia" panose="02040502050405020303" pitchFamily="18" charset="0"/>
              </a:rPr>
              <a:t> The formation of these groups is done naturally in an organisation, to satisfy the social or psychological human needs.</a:t>
            </a:r>
          </a:p>
          <a:p>
            <a:pPr marL="0" lvl="0" indent="0">
              <a:buNone/>
            </a:pPr>
            <a:r>
              <a:rPr lang="en-GB" sz="1200" b="1" dirty="0">
                <a:solidFill>
                  <a:srgbClr val="222222"/>
                </a:solidFill>
                <a:latin typeface="Georgia" panose="02040502050405020303" pitchFamily="18" charset="0"/>
              </a:rPr>
              <a:t>For example</a:t>
            </a:r>
            <a:r>
              <a:rPr lang="en-GB" sz="1200" dirty="0">
                <a:solidFill>
                  <a:srgbClr val="222222"/>
                </a:solidFill>
                <a:latin typeface="Georgia" panose="02040502050405020303" pitchFamily="18" charset="0"/>
              </a:rPr>
              <a:t>: Ethnic groups, trade unions, friendship circles, airline flight crew, etc.</a:t>
            </a:r>
          </a:p>
          <a:p>
            <a:pPr marL="0" lvl="0" indent="0">
              <a:buNone/>
            </a:pPr>
            <a:r>
              <a:rPr lang="en-GB" sz="1200" u="sng" dirty="0">
                <a:solidFill>
                  <a:srgbClr val="222222"/>
                </a:solidFill>
                <a:latin typeface="&amp;quot"/>
              </a:rPr>
              <a:t>Definition of Teams</a:t>
            </a:r>
          </a:p>
          <a:p>
            <a:pPr marL="0" lvl="0" indent="0">
              <a:buNone/>
            </a:pPr>
            <a:r>
              <a:rPr lang="en-GB" sz="1200" dirty="0">
                <a:solidFill>
                  <a:srgbClr val="222222"/>
                </a:solidFill>
                <a:latin typeface="Georgia" panose="02040502050405020303" pitchFamily="18" charset="0"/>
              </a:rPr>
              <a:t>A group of people who are joined for achieving a common goal within a stipulated period, having collective accountability is known as the team. The agenda of the team is “one for all and all for one”. Apart from sharing information, the team members also share the responsibility of the team task. The team is always responsible for the outcome (i.e. Result of the collective efforts of the team members).</a:t>
            </a:r>
          </a:p>
          <a:p>
            <a:pPr marL="0" lvl="0" indent="0">
              <a:buNone/>
            </a:pPr>
            <a:r>
              <a:rPr lang="en-GB" sz="1200" dirty="0">
                <a:solidFill>
                  <a:srgbClr val="222222"/>
                </a:solidFill>
                <a:latin typeface="Georgia" panose="02040502050405020303" pitchFamily="18" charset="0"/>
              </a:rPr>
              <a:t>The team members have a mutual understanding with other members. They work jointly to maximise the strengths and minimise the weakness by complementing each other. The most important feature of a team is “synergy” i.e. the team can achieve much more as the members can achieve individually. The three key features of team functioning are:</a:t>
            </a:r>
          </a:p>
          <a:p>
            <a:pPr marL="0" lvl="0" indent="0"/>
            <a:r>
              <a:rPr lang="en-GB" sz="1200" dirty="0">
                <a:solidFill>
                  <a:srgbClr val="222222"/>
                </a:solidFill>
                <a:latin typeface="Georgia" panose="02040502050405020303" pitchFamily="18" charset="0"/>
              </a:rPr>
              <a:t>Cohesion</a:t>
            </a:r>
          </a:p>
          <a:p>
            <a:pPr marL="0" lvl="0" indent="0"/>
            <a:r>
              <a:rPr lang="en-GB" sz="1200" dirty="0">
                <a:solidFill>
                  <a:srgbClr val="222222"/>
                </a:solidFill>
                <a:latin typeface="Georgia" panose="02040502050405020303" pitchFamily="18" charset="0"/>
              </a:rPr>
              <a:t>Confrontation</a:t>
            </a:r>
          </a:p>
          <a:p>
            <a:pPr marL="0" lvl="0" indent="0"/>
            <a:r>
              <a:rPr lang="en-GB" sz="1200" dirty="0">
                <a:solidFill>
                  <a:srgbClr val="222222"/>
                </a:solidFill>
                <a:latin typeface="Georgia" panose="02040502050405020303" pitchFamily="18" charset="0"/>
              </a:rPr>
              <a:t>Collaboration</a:t>
            </a:r>
          </a:p>
          <a:p>
            <a:pPr marL="0" lvl="0" indent="0">
              <a:buNone/>
            </a:pPr>
            <a:r>
              <a:rPr lang="en-GB" sz="1200" b="1" dirty="0">
                <a:solidFill>
                  <a:srgbClr val="222222"/>
                </a:solidFill>
                <a:latin typeface="Georgia" panose="02040502050405020303" pitchFamily="18" charset="0"/>
              </a:rPr>
              <a:t>For example</a:t>
            </a:r>
            <a:r>
              <a:rPr lang="en-GB" sz="1200" dirty="0">
                <a:solidFill>
                  <a:srgbClr val="222222"/>
                </a:solidFill>
                <a:latin typeface="Georgia" panose="02040502050405020303" pitchFamily="18" charset="0"/>
              </a:rPr>
              <a:t>: Cricket team, team for accomplishing a project, team of doctors, management team etc.</a:t>
            </a:r>
          </a:p>
          <a:p>
            <a:r>
              <a:rPr lang="en-GB" sz="1200" dirty="0">
                <a:solidFill>
                  <a:srgbClr val="FF0000"/>
                </a:solidFill>
              </a:rPr>
              <a:t>https://keydifferences.com/difference-between-group-and-team.html</a:t>
            </a:r>
          </a:p>
        </p:txBody>
      </p:sp>
    </p:spTree>
    <p:extLst>
      <p:ext uri="{BB962C8B-B14F-4D97-AF65-F5344CB8AC3E}">
        <p14:creationId xmlns:p14="http://schemas.microsoft.com/office/powerpoint/2010/main" val="1718761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37E7E-7428-4D46-848B-194050AB6B32}"/>
              </a:ext>
            </a:extLst>
          </p:cNvPr>
          <p:cNvSpPr>
            <a:spLocks noGrp="1"/>
          </p:cNvSpPr>
          <p:nvPr>
            <p:ph type="ctrTitle"/>
          </p:nvPr>
        </p:nvSpPr>
        <p:spPr>
          <a:xfrm>
            <a:off x="463826" y="318052"/>
            <a:ext cx="11224591" cy="5579165"/>
          </a:xfrm>
        </p:spPr>
        <p:txBody>
          <a:bodyPr>
            <a:normAutofit/>
          </a:bodyPr>
          <a:lstStyle/>
          <a:p>
            <a:pPr algn="l" fontAlgn="base"/>
            <a:r>
              <a:rPr lang="en-GB" sz="1800" u="sng" dirty="0">
                <a:solidFill>
                  <a:prstClr val="black"/>
                </a:solidFill>
              </a:rPr>
              <a:t>:Group Dynamics</a:t>
            </a:r>
            <a:br>
              <a:rPr lang="en-GB" sz="1800" u="sng" dirty="0">
                <a:solidFill>
                  <a:prstClr val="black"/>
                </a:solidFill>
              </a:rPr>
            </a:br>
            <a:br>
              <a:rPr lang="en-GB" sz="1800" dirty="0">
                <a:solidFill>
                  <a:prstClr val="black"/>
                </a:solidFill>
              </a:rPr>
            </a:br>
            <a:r>
              <a:rPr lang="en-GB" sz="1800" b="1" dirty="0">
                <a:solidFill>
                  <a:prstClr val="black"/>
                </a:solidFill>
              </a:rPr>
              <a:t>Group Dynamics: it’s characteristics, stages, types, factors ,team building and other Details!</a:t>
            </a:r>
            <a:br>
              <a:rPr lang="en-GB" sz="1800" dirty="0">
                <a:solidFill>
                  <a:prstClr val="black"/>
                </a:solidFill>
              </a:rPr>
            </a:br>
            <a:r>
              <a:rPr lang="en-GB" sz="1800" dirty="0">
                <a:solidFill>
                  <a:prstClr val="black"/>
                </a:solidFill>
              </a:rPr>
              <a:t>People may underestimate the importance of society and group memberships on their lives. Whilst people sometimes undertake solo journeys yet by and large much of our experiences of life involves being engaged with others and groups.</a:t>
            </a:r>
            <a:br>
              <a:rPr lang="en-GB" sz="1800" dirty="0">
                <a:solidFill>
                  <a:prstClr val="black"/>
                </a:solidFill>
              </a:rPr>
            </a:br>
            <a:r>
              <a:rPr lang="en-GB" sz="1800" dirty="0">
                <a:solidFill>
                  <a:srgbClr val="424142"/>
                </a:solidFill>
                <a:latin typeface="Georgia" panose="02040502050405020303" pitchFamily="18" charset="0"/>
              </a:rPr>
              <a:t>Within an organization we do find number of groups. Individuals joining group (s) is a reality – may be formal or informal groups. People work in groups quite frequently and in many different areas of their life e.g. at work, school/college, sport, hobbies. The managers need to understand Group Dynamics that can enable managers to adopt the right approach of interacting with them.</a:t>
            </a:r>
            <a:br>
              <a:rPr lang="en-GB" sz="1800" dirty="0">
                <a:solidFill>
                  <a:srgbClr val="424142"/>
                </a:solidFill>
                <a:latin typeface="Georgia" panose="02040502050405020303" pitchFamily="18" charset="0"/>
              </a:rPr>
            </a:br>
            <a:br>
              <a:rPr lang="en-GB" sz="1800" dirty="0">
                <a:solidFill>
                  <a:srgbClr val="424142"/>
                </a:solidFill>
                <a:latin typeface="Georgia" panose="02040502050405020303" pitchFamily="18" charset="0"/>
              </a:rPr>
            </a:br>
            <a:r>
              <a:rPr lang="en-GB" sz="1800" b="1" dirty="0">
                <a:solidFill>
                  <a:srgbClr val="000000"/>
                </a:solidFill>
                <a:latin typeface="Georgia" panose="02040502050405020303" pitchFamily="18" charset="0"/>
              </a:rPr>
              <a:t>What is Group Dynamics? </a:t>
            </a:r>
            <a:br>
              <a:rPr lang="en-GB" sz="1800" b="1" dirty="0">
                <a:solidFill>
                  <a:srgbClr val="000000"/>
                </a:solidFill>
                <a:latin typeface="Georgia" panose="02040502050405020303" pitchFamily="18" charset="0"/>
              </a:rPr>
            </a:br>
            <a:r>
              <a:rPr lang="en-GB" sz="1800" dirty="0">
                <a:solidFill>
                  <a:srgbClr val="424142"/>
                </a:solidFill>
                <a:latin typeface="Georgia" panose="02040502050405020303" pitchFamily="18" charset="0"/>
              </a:rPr>
              <a:t>Group dynamics deals with the attitudes and </a:t>
            </a:r>
            <a:r>
              <a:rPr lang="en-GB" sz="1800" dirty="0" err="1">
                <a:solidFill>
                  <a:srgbClr val="424142"/>
                </a:solidFill>
                <a:latin typeface="Georgia" panose="02040502050405020303" pitchFamily="18" charset="0"/>
              </a:rPr>
              <a:t>behavioral</a:t>
            </a:r>
            <a:r>
              <a:rPr lang="en-GB" sz="1800" dirty="0">
                <a:solidFill>
                  <a:srgbClr val="424142"/>
                </a:solidFill>
                <a:latin typeface="Georgia" panose="02040502050405020303" pitchFamily="18" charset="0"/>
              </a:rPr>
              <a:t> patterns of a group. Group dynamics concern how groups are formed, what is their structure and which processes are followed in their functioning. Thus, it is concerned with the interactions and forces operating between groups.</a:t>
            </a:r>
            <a:br>
              <a:rPr lang="en-GB" sz="1800" dirty="0">
                <a:solidFill>
                  <a:srgbClr val="424142"/>
                </a:solidFill>
                <a:latin typeface="Georgia" panose="02040502050405020303" pitchFamily="18" charset="0"/>
              </a:rPr>
            </a:br>
            <a:r>
              <a:rPr lang="en-GB" sz="1800" dirty="0">
                <a:solidFill>
                  <a:srgbClr val="424142"/>
                </a:solidFill>
                <a:latin typeface="Georgia" panose="02040502050405020303" pitchFamily="18" charset="0"/>
              </a:rPr>
              <a:t>Group dynamics is relevant to groups of all kinds – both formal and informal. If the UPA government has set up Group of Ministers for every governance issue, the Supreme Court of India has 27 Group of Judges committees overseeing all manner of non-judicial work in the apex court. In an organizational setting, the term groups are a very common and the study of groups and group dynamics is an important area of study.</a:t>
            </a:r>
            <a:br>
              <a:rPr lang="en-GB" sz="1800" dirty="0">
                <a:solidFill>
                  <a:srgbClr val="424142"/>
                </a:solidFill>
                <a:latin typeface="Georgia" panose="02040502050405020303" pitchFamily="18" charset="0"/>
              </a:rPr>
            </a:br>
            <a:br>
              <a:rPr lang="en-GB" sz="1800" dirty="0">
                <a:solidFill>
                  <a:srgbClr val="424142"/>
                </a:solidFill>
                <a:latin typeface="Georgia" panose="02040502050405020303" pitchFamily="18" charset="0"/>
              </a:rPr>
            </a:br>
            <a:br>
              <a:rPr lang="en-GB" sz="1800" dirty="0">
                <a:solidFill>
                  <a:srgbClr val="FF0000"/>
                </a:solidFill>
                <a:latin typeface="Georgia" panose="02040502050405020303" pitchFamily="18" charset="0"/>
              </a:rPr>
            </a:br>
            <a:r>
              <a:rPr lang="en-GB" sz="1800" dirty="0">
                <a:solidFill>
                  <a:srgbClr val="FF0000"/>
                </a:solidFill>
                <a:latin typeface="Georgia" panose="02040502050405020303" pitchFamily="18" charset="0"/>
              </a:rPr>
              <a:t>http://www.yourarticlelibrary.com/management/group-dynamics-its-characteristics-stages-types-and-other-details-management/5363</a:t>
            </a:r>
            <a:endParaRPr lang="en-GB" sz="1800" dirty="0">
              <a:solidFill>
                <a:srgbClr val="FF0000"/>
              </a:solidFill>
            </a:endParaRPr>
          </a:p>
        </p:txBody>
      </p:sp>
      <p:sp>
        <p:nvSpPr>
          <p:cNvPr id="3" name="Subtitle 2">
            <a:extLst>
              <a:ext uri="{FF2B5EF4-FFF2-40B4-BE49-F238E27FC236}">
                <a16:creationId xmlns:a16="http://schemas.microsoft.com/office/drawing/2014/main" id="{A7A2E476-8488-40B9-965E-D488C9FB1713}"/>
              </a:ext>
            </a:extLst>
          </p:cNvPr>
          <p:cNvSpPr>
            <a:spLocks noGrp="1"/>
          </p:cNvSpPr>
          <p:nvPr>
            <p:ph type="subTitle" idx="1"/>
          </p:nvPr>
        </p:nvSpPr>
        <p:spPr>
          <a:xfrm>
            <a:off x="331304" y="6076122"/>
            <a:ext cx="11357113" cy="927651"/>
          </a:xfrm>
        </p:spPr>
        <p:txBody>
          <a:bodyPr>
            <a:normAutofit/>
          </a:bodyPr>
          <a:lstStyle/>
          <a:p>
            <a:pPr algn="l"/>
            <a:endParaRPr lang="en-GB" sz="2800" u="sng" dirty="0"/>
          </a:p>
          <a:p>
            <a:pPr algn="l"/>
            <a:endParaRPr lang="en-GB" sz="2800" u="sng" dirty="0"/>
          </a:p>
          <a:p>
            <a:pPr algn="l"/>
            <a:endParaRPr lang="en-GB" sz="2800" u="sng" dirty="0"/>
          </a:p>
          <a:p>
            <a:pPr algn="l"/>
            <a:endParaRPr lang="en-GB" sz="2800" u="sng" dirty="0"/>
          </a:p>
        </p:txBody>
      </p:sp>
    </p:spTree>
    <p:extLst>
      <p:ext uri="{BB962C8B-B14F-4D97-AF65-F5344CB8AC3E}">
        <p14:creationId xmlns:p14="http://schemas.microsoft.com/office/powerpoint/2010/main" val="2608972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6DE8F-286F-4FFB-948C-DFB349A7465A}"/>
              </a:ext>
            </a:extLst>
          </p:cNvPr>
          <p:cNvSpPr>
            <a:spLocks noGrp="1"/>
          </p:cNvSpPr>
          <p:nvPr>
            <p:ph type="title"/>
          </p:nvPr>
        </p:nvSpPr>
        <p:spPr>
          <a:xfrm>
            <a:off x="838200" y="365125"/>
            <a:ext cx="10515600" cy="549275"/>
          </a:xfrm>
        </p:spPr>
        <p:txBody>
          <a:bodyPr>
            <a:normAutofit fontScale="90000"/>
          </a:bodyPr>
          <a:lstStyle/>
          <a:p>
            <a:r>
              <a:rPr lang="en-GB" u="sng" dirty="0">
                <a:solidFill>
                  <a:prstClr val="black"/>
                </a:solidFill>
              </a:rPr>
              <a:t>:</a:t>
            </a:r>
            <a:r>
              <a:rPr lang="en-GB" sz="2700" u="sng" dirty="0">
                <a:solidFill>
                  <a:prstClr val="black"/>
                </a:solidFill>
              </a:rPr>
              <a:t>Characteristics of teams</a:t>
            </a:r>
            <a:endParaRPr lang="en-GB" dirty="0"/>
          </a:p>
        </p:txBody>
      </p:sp>
      <p:sp>
        <p:nvSpPr>
          <p:cNvPr id="3" name="Content Placeholder 2">
            <a:extLst>
              <a:ext uri="{FF2B5EF4-FFF2-40B4-BE49-F238E27FC236}">
                <a16:creationId xmlns:a16="http://schemas.microsoft.com/office/drawing/2014/main" id="{8BC55885-BC2B-489E-8AFB-82C63DF4B80B}"/>
              </a:ext>
            </a:extLst>
          </p:cNvPr>
          <p:cNvSpPr>
            <a:spLocks noGrp="1"/>
          </p:cNvSpPr>
          <p:nvPr>
            <p:ph idx="1"/>
          </p:nvPr>
        </p:nvSpPr>
        <p:spPr>
          <a:xfrm>
            <a:off x="838200" y="1152940"/>
            <a:ext cx="10515600" cy="5433390"/>
          </a:xfrm>
        </p:spPr>
        <p:txBody>
          <a:bodyPr>
            <a:normAutofit fontScale="92500" lnSpcReduction="20000"/>
          </a:bodyPr>
          <a:lstStyle/>
          <a:p>
            <a:r>
              <a:rPr lang="en-GB" sz="1100" b="1" dirty="0">
                <a:solidFill>
                  <a:srgbClr val="222222"/>
                </a:solidFill>
                <a:latin typeface="museo-sans"/>
              </a:rPr>
              <a:t>1) They communicate well with each other</a:t>
            </a:r>
          </a:p>
          <a:p>
            <a:r>
              <a:rPr lang="en-GB" sz="1100" dirty="0">
                <a:solidFill>
                  <a:srgbClr val="444444"/>
                </a:solidFill>
                <a:latin typeface="proxima-nova"/>
              </a:rPr>
              <a:t>They communicate openly with each other, sharing their thoughts, opinions and ideas with members of their team;  as well as taking into consideration what others have to say. Communication is essential for keeping track of progress and working together efficiently on tasks. Poor communication can lead to crossed wires, that can mean work is left incomplete/incorrect or conflicts can arise.</a:t>
            </a:r>
          </a:p>
          <a:p>
            <a:r>
              <a:rPr lang="en-GB" sz="1100" b="1" dirty="0">
                <a:solidFill>
                  <a:srgbClr val="222222"/>
                </a:solidFill>
                <a:latin typeface="museo-sans"/>
              </a:rPr>
              <a:t>2) They focus on goals and results</a:t>
            </a:r>
          </a:p>
          <a:p>
            <a:r>
              <a:rPr lang="en-GB" sz="1100" dirty="0">
                <a:solidFill>
                  <a:srgbClr val="444444"/>
                </a:solidFill>
                <a:latin typeface="proxima-nova"/>
              </a:rPr>
              <a:t>They agree on and </a:t>
            </a:r>
            <a:r>
              <a:rPr lang="en-GB" sz="1100" dirty="0">
                <a:solidFill>
                  <a:srgbClr val="EE8028"/>
                </a:solidFill>
                <a:latin typeface="proxima-nova"/>
                <a:hlinkClick r:id="rId2">
                  <a:extLst>
                    <a:ext uri="{A12FA001-AC4F-418D-AE19-62706E023703}">
                      <ahyp:hlinkClr xmlns:ahyp="http://schemas.microsoft.com/office/drawing/2018/hyperlinkcolor" val="tx"/>
                    </a:ext>
                  </a:extLst>
                </a:hlinkClick>
              </a:rPr>
              <a:t>set team goals</a:t>
            </a:r>
            <a:r>
              <a:rPr lang="en-GB" sz="1100" dirty="0">
                <a:solidFill>
                  <a:srgbClr val="444444"/>
                </a:solidFill>
                <a:latin typeface="proxima-nova"/>
              </a:rPr>
              <a:t> based on outcomes and results, rather than just on the amount of work being done. A clear plan can then be set about how they are going to achieve these objectives, as a group, as well as each individuals contribution. This provides them with clear direction and gives them something to aim for collectively.</a:t>
            </a:r>
          </a:p>
          <a:p>
            <a:r>
              <a:rPr lang="en-GB" sz="1100" b="1" dirty="0">
                <a:solidFill>
                  <a:srgbClr val="222222"/>
                </a:solidFill>
                <a:latin typeface="museo-sans"/>
              </a:rPr>
              <a:t>3) Everyone contributes their fair share</a:t>
            </a:r>
          </a:p>
          <a:p>
            <a:r>
              <a:rPr lang="en-GB" sz="1100" dirty="0">
                <a:solidFill>
                  <a:srgbClr val="444444"/>
                </a:solidFill>
                <a:latin typeface="proxima-nova"/>
              </a:rPr>
              <a:t>Each member of the team contributes their fair share of the workload and fully understand what their responsibilities are and where they fit in with the running of the business. They feel a sense of belonging to the team, are committed to their work and really care about the success of the company.</a:t>
            </a:r>
          </a:p>
          <a:p>
            <a:r>
              <a:rPr lang="en-GB" sz="1100" b="1" dirty="0">
                <a:solidFill>
                  <a:srgbClr val="222222"/>
                </a:solidFill>
                <a:latin typeface="museo-sans"/>
              </a:rPr>
              <a:t>4) They offer each other support</a:t>
            </a:r>
          </a:p>
          <a:p>
            <a:r>
              <a:rPr lang="en-GB" sz="1100" dirty="0">
                <a:solidFill>
                  <a:srgbClr val="444444"/>
                </a:solidFill>
                <a:latin typeface="proxima-nova"/>
              </a:rPr>
              <a:t>Team members are always happy to assist others when they need a helping hand with work. Teams are often more productive when they are also offered support from the organisation and access to the required resources.</a:t>
            </a:r>
          </a:p>
          <a:p>
            <a:r>
              <a:rPr lang="en-GB" sz="1100" b="1" dirty="0">
                <a:solidFill>
                  <a:srgbClr val="222222"/>
                </a:solidFill>
                <a:latin typeface="museo-sans"/>
              </a:rPr>
              <a:t>5) Team members are diverse</a:t>
            </a:r>
          </a:p>
          <a:p>
            <a:r>
              <a:rPr lang="en-GB" sz="1100" dirty="0">
                <a:solidFill>
                  <a:srgbClr val="444444"/>
                </a:solidFill>
                <a:latin typeface="proxima-nova"/>
              </a:rPr>
              <a:t>Everyone is unique and will be able to offer their own experiences and knowledge that others may not possess. Diversity is needed so that all of the required skills are covered by somebody in the team and each individual can be assigned a particular role on the basis of their strengths and skills. A variety of personalities, age groups, cultures, etc. can also bring creativity and a broad range of ideas to the table.</a:t>
            </a:r>
          </a:p>
          <a:p>
            <a:r>
              <a:rPr lang="en-GB" sz="1100" b="1" dirty="0">
                <a:solidFill>
                  <a:srgbClr val="222222"/>
                </a:solidFill>
                <a:latin typeface="museo-sans"/>
              </a:rPr>
              <a:t>6) Good leadership</a:t>
            </a:r>
          </a:p>
          <a:p>
            <a:r>
              <a:rPr lang="en-GB" sz="1100" dirty="0">
                <a:solidFill>
                  <a:srgbClr val="444444"/>
                </a:solidFill>
                <a:latin typeface="proxima-nova"/>
              </a:rPr>
              <a:t>A strong team usually have </a:t>
            </a:r>
            <a:r>
              <a:rPr lang="en-GB" sz="1100" dirty="0">
                <a:solidFill>
                  <a:srgbClr val="EE8028"/>
                </a:solidFill>
                <a:latin typeface="proxima-nova"/>
                <a:hlinkClick r:id="rId3">
                  <a:extLst>
                    <a:ext uri="{A12FA001-AC4F-418D-AE19-62706E023703}">
                      <ahyp:hlinkClr xmlns:ahyp="http://schemas.microsoft.com/office/drawing/2018/hyperlinkcolor" val="tx"/>
                    </a:ext>
                  </a:extLst>
                </a:hlinkClick>
              </a:rPr>
              <a:t>a leader</a:t>
            </a:r>
            <a:r>
              <a:rPr lang="en-GB" sz="1100" dirty="0">
                <a:solidFill>
                  <a:srgbClr val="444444"/>
                </a:solidFill>
                <a:latin typeface="proxima-nova"/>
              </a:rPr>
              <a:t> that they trust and respect. This individual essentially works as the glue holding the team together and should be responsible for setting the pace, offers encouragement and motivation and keeps all members of the team updated.</a:t>
            </a:r>
          </a:p>
          <a:p>
            <a:r>
              <a:rPr lang="en-GB" sz="1100" b="1" dirty="0">
                <a:solidFill>
                  <a:srgbClr val="222222"/>
                </a:solidFill>
                <a:latin typeface="museo-sans"/>
              </a:rPr>
              <a:t>7) They’re organised</a:t>
            </a:r>
          </a:p>
          <a:p>
            <a:r>
              <a:rPr lang="en-GB" sz="1100" dirty="0">
                <a:solidFill>
                  <a:srgbClr val="444444"/>
                </a:solidFill>
                <a:latin typeface="proxima-nova"/>
              </a:rPr>
              <a:t>Organisation is essential for the smooth running of a business. Without it the workplace can become chaotic and goals are unlikely to be achieved. Though each individual should be responsible for organising their own workload, management should ensure that everything is running to plan and each member of the team is getting their work completed efficiently. Holding regular meetings can help to make sure that everyone is on the same page and deadlines are being met.</a:t>
            </a:r>
          </a:p>
          <a:p>
            <a:r>
              <a:rPr lang="en-GB" sz="1100" b="1" dirty="0">
                <a:solidFill>
                  <a:srgbClr val="222222"/>
                </a:solidFill>
                <a:latin typeface="museo-sans"/>
              </a:rPr>
              <a:t>8) They have fun</a:t>
            </a:r>
          </a:p>
          <a:p>
            <a:r>
              <a:rPr lang="en-GB" sz="1100" dirty="0">
                <a:solidFill>
                  <a:srgbClr val="444444"/>
                </a:solidFill>
                <a:latin typeface="proxima-nova"/>
              </a:rPr>
              <a:t>It shouldn’t be all work and no play! This can </a:t>
            </a:r>
            <a:r>
              <a:rPr lang="en-GB" sz="1100" dirty="0">
                <a:solidFill>
                  <a:srgbClr val="EE8028"/>
                </a:solidFill>
                <a:latin typeface="proxima-nova"/>
                <a:hlinkClick r:id="rId4">
                  <a:extLst>
                    <a:ext uri="{A12FA001-AC4F-418D-AE19-62706E023703}">
                      <ahyp:hlinkClr xmlns:ahyp="http://schemas.microsoft.com/office/drawing/2018/hyperlinkcolor" val="tx"/>
                    </a:ext>
                  </a:extLst>
                </a:hlinkClick>
              </a:rPr>
              <a:t>lead to burnout</a:t>
            </a:r>
            <a:r>
              <a:rPr lang="en-GB" sz="1100" dirty="0">
                <a:solidFill>
                  <a:srgbClr val="444444"/>
                </a:solidFill>
                <a:latin typeface="proxima-nova"/>
              </a:rPr>
              <a:t> and lack of productivity, so it’s important to inject a bit of enjoyment into working life. Teams who work particularly well together enjoy each others company and get together outside of the office from time to time to socialise and have some fun! Building a positive relationship with your colleagues can make for a much more relaxed environment and reduce conflict.</a:t>
            </a:r>
          </a:p>
          <a:p>
            <a:r>
              <a:rPr lang="en-GB" sz="1100" dirty="0">
                <a:solidFill>
                  <a:srgbClr val="FF0000"/>
                </a:solidFill>
                <a:latin typeface="proxima-nova"/>
              </a:rPr>
              <a:t>https://theundercoverrecruiter.com/qualities-successful-work-team/</a:t>
            </a:r>
          </a:p>
          <a:p>
            <a:endParaRPr lang="en-GB" sz="1000" dirty="0"/>
          </a:p>
        </p:txBody>
      </p:sp>
    </p:spTree>
    <p:extLst>
      <p:ext uri="{BB962C8B-B14F-4D97-AF65-F5344CB8AC3E}">
        <p14:creationId xmlns:p14="http://schemas.microsoft.com/office/powerpoint/2010/main" val="1208587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76B97-A221-4347-B540-C1D9C1336A36}"/>
              </a:ext>
            </a:extLst>
          </p:cNvPr>
          <p:cNvSpPr>
            <a:spLocks noGrp="1"/>
          </p:cNvSpPr>
          <p:nvPr>
            <p:ph type="title"/>
          </p:nvPr>
        </p:nvSpPr>
        <p:spPr>
          <a:xfrm>
            <a:off x="838200" y="365126"/>
            <a:ext cx="10515600" cy="589032"/>
          </a:xfrm>
        </p:spPr>
        <p:txBody>
          <a:bodyPr>
            <a:normAutofit/>
          </a:bodyPr>
          <a:lstStyle/>
          <a:p>
            <a:r>
              <a:rPr lang="en-GB" sz="2800" u="sng" dirty="0">
                <a:solidFill>
                  <a:prstClr val="black"/>
                </a:solidFill>
              </a:rPr>
              <a:t>:Effective conflict handling</a:t>
            </a:r>
            <a:endParaRPr lang="en-GB" dirty="0"/>
          </a:p>
        </p:txBody>
      </p:sp>
      <p:sp>
        <p:nvSpPr>
          <p:cNvPr id="3" name="Content Placeholder 2">
            <a:extLst>
              <a:ext uri="{FF2B5EF4-FFF2-40B4-BE49-F238E27FC236}">
                <a16:creationId xmlns:a16="http://schemas.microsoft.com/office/drawing/2014/main" id="{02444B63-06A3-42FE-AA63-AE2D91036584}"/>
              </a:ext>
            </a:extLst>
          </p:cNvPr>
          <p:cNvSpPr>
            <a:spLocks noGrp="1"/>
          </p:cNvSpPr>
          <p:nvPr>
            <p:ph idx="1"/>
          </p:nvPr>
        </p:nvSpPr>
        <p:spPr>
          <a:xfrm>
            <a:off x="838200" y="954158"/>
            <a:ext cx="10515600" cy="5903841"/>
          </a:xfrm>
        </p:spPr>
        <p:txBody>
          <a:bodyPr>
            <a:normAutofit/>
          </a:bodyPr>
          <a:lstStyle/>
          <a:p>
            <a:r>
              <a:rPr lang="en-GB" sz="1200" dirty="0"/>
              <a:t>Wherever there are people, there always will be conflict. Managers have to deal with conflict in the workplace every day. Conflict management is the ability to be able to identify and handle conflicts sensibly, fairly, and efficiently.</a:t>
            </a:r>
          </a:p>
          <a:p>
            <a:r>
              <a:rPr lang="en-GB" sz="1200" dirty="0"/>
              <a:t>Definition of Conflict Management</a:t>
            </a:r>
          </a:p>
          <a:p>
            <a:r>
              <a:rPr lang="en-GB" sz="1200" dirty="0"/>
              <a:t>Conflict management is the practice of being able to identify and handle conflicts sensibly, fairly, and efficiently. Since conflicts in a business are a natural part of the workplace, it is important that there are people who understand conflicts and know how to resolve them. This is important in today's market more than ever. Everyone is striving to show how valuable they are to the company they work for and at times, this can lead to disputes with other members of the team. </a:t>
            </a:r>
          </a:p>
          <a:p>
            <a:r>
              <a:rPr lang="en-GB" sz="1200" dirty="0"/>
              <a:t>Conflict Management Styles</a:t>
            </a:r>
          </a:p>
          <a:p>
            <a:r>
              <a:rPr lang="en-GB" sz="1200" dirty="0"/>
              <a:t>Conflicts happen. How an employee responds and resolves conflict will limit or enable that employee's success. Here are five conflict styles that a manager will follow according to Kenneth W. Thomas and Ralph H. Kilmann: </a:t>
            </a:r>
          </a:p>
          <a:p>
            <a:r>
              <a:rPr lang="en-GB" sz="1200" dirty="0"/>
              <a:t>An accommodating manager is one who cooperates to a high degree. This may be at the manager's own expense and actually work against that manager's own goals, objectives, and desired outcomes. This approach is effective when the other person is the expert or has a better solution. </a:t>
            </a:r>
          </a:p>
          <a:p>
            <a:r>
              <a:rPr lang="en-GB" sz="1200" dirty="0"/>
              <a:t>Avoiding an issue is one way a manager might attempt to resolve conflict. This type of conflict style does not help the other staff members reach their goals and does not help the manager who is avoiding the issue and cannot assertively pursue his or her own goals. However, this works well when the issue is trivial or when the manager has no chance of winning. </a:t>
            </a:r>
          </a:p>
          <a:p>
            <a:r>
              <a:rPr lang="en-GB" sz="1200" dirty="0"/>
              <a:t>Collaborating managers become partners or pair up with each other to achieve both of their goals in this style. This is how managers break free of the win-lose paradigm and seek the win-win. This can be effective for complex scenarios where managers need to find a novel solution. </a:t>
            </a:r>
          </a:p>
          <a:p>
            <a:r>
              <a:rPr lang="en-GB" sz="1200" dirty="0"/>
              <a:t>Competing: This is the win-lose approach. A manager is acting in a very assertive way to achieve his or her own goals without seeking to cooperate with other employees, and it may be at the expense of those other employees. This approach may be appropriate for emergencies when time is of the essence. </a:t>
            </a:r>
          </a:p>
          <a:p>
            <a:r>
              <a:rPr lang="en-GB" sz="1200" dirty="0"/>
              <a:t>Compromising: This is the lose-lose scenario where neither person nor manager really achieves what they want. This requires a moderate level of assertiveness and cooperation. It may be appropriate for scenarios where you need a temporary solution or where both sides have equally important goals. </a:t>
            </a:r>
          </a:p>
          <a:p>
            <a:endParaRPr lang="en-GB" sz="1200" dirty="0"/>
          </a:p>
          <a:p>
            <a:r>
              <a:rPr lang="en-GB" sz="1200" dirty="0"/>
              <a:t>Thomas-Kilmann Conflict Mode Instrument </a:t>
            </a:r>
          </a:p>
          <a:p>
            <a:r>
              <a:rPr lang="en-GB" sz="1600" dirty="0">
                <a:solidFill>
                  <a:srgbClr val="FF0000"/>
                </a:solidFill>
              </a:rPr>
              <a:t>https://study.com/academy/lesson/what-is-conflict-management-definition-styles-strategies.html</a:t>
            </a:r>
          </a:p>
        </p:txBody>
      </p:sp>
    </p:spTree>
    <p:extLst>
      <p:ext uri="{BB962C8B-B14F-4D97-AF65-F5344CB8AC3E}">
        <p14:creationId xmlns:p14="http://schemas.microsoft.com/office/powerpoint/2010/main" val="1776827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FD76-7429-49F1-BAE1-8D5C0EF1704F}"/>
              </a:ext>
            </a:extLst>
          </p:cNvPr>
          <p:cNvSpPr>
            <a:spLocks noGrp="1"/>
          </p:cNvSpPr>
          <p:nvPr>
            <p:ph type="title"/>
          </p:nvPr>
        </p:nvSpPr>
        <p:spPr>
          <a:xfrm>
            <a:off x="490329" y="365124"/>
            <a:ext cx="11211339" cy="5936947"/>
          </a:xfrm>
        </p:spPr>
        <p:txBody>
          <a:bodyPr>
            <a:normAutofit fontScale="90000"/>
          </a:bodyPr>
          <a:lstStyle/>
          <a:p>
            <a:br>
              <a:rPr lang="en-GB" sz="2800" u="sng" dirty="0">
                <a:solidFill>
                  <a:prstClr val="black"/>
                </a:solidFill>
              </a:rPr>
            </a:br>
            <a:br>
              <a:rPr lang="en-GB" sz="2800" u="sng" dirty="0">
                <a:solidFill>
                  <a:prstClr val="black"/>
                </a:solidFill>
              </a:rPr>
            </a:br>
            <a:br>
              <a:rPr lang="en-GB" sz="2800" u="sng" dirty="0">
                <a:solidFill>
                  <a:prstClr val="black"/>
                </a:solidFill>
              </a:rPr>
            </a:br>
            <a:br>
              <a:rPr lang="en-GB" sz="2800" u="sng" dirty="0">
                <a:solidFill>
                  <a:prstClr val="black"/>
                </a:solidFill>
              </a:rPr>
            </a:br>
            <a:br>
              <a:rPr lang="en-GB" sz="2800" u="sng" dirty="0">
                <a:solidFill>
                  <a:prstClr val="black"/>
                </a:solidFill>
              </a:rPr>
            </a:br>
            <a:br>
              <a:rPr lang="en-GB" sz="2800" u="sng" dirty="0">
                <a:solidFill>
                  <a:prstClr val="black"/>
                </a:solidFill>
              </a:rPr>
            </a:br>
            <a:br>
              <a:rPr lang="en-GB" sz="2800" u="sng" dirty="0">
                <a:solidFill>
                  <a:prstClr val="black"/>
                </a:solidFill>
              </a:rPr>
            </a:br>
            <a:r>
              <a:rPr lang="en-GB" sz="1200" u="sng" dirty="0">
                <a:solidFill>
                  <a:prstClr val="black"/>
                </a:solidFill>
              </a:rPr>
              <a:t>:</a:t>
            </a:r>
            <a:br>
              <a:rPr lang="en-GB" sz="1200" u="sng" dirty="0">
                <a:solidFill>
                  <a:prstClr val="black"/>
                </a:solidFill>
              </a:rPr>
            </a:br>
            <a:br>
              <a:rPr lang="en-GB" sz="1200" u="sng" dirty="0">
                <a:solidFill>
                  <a:prstClr val="black"/>
                </a:solidFill>
              </a:rPr>
            </a:br>
            <a:br>
              <a:rPr lang="en-GB" sz="1200" u="sng" dirty="0">
                <a:solidFill>
                  <a:prstClr val="black"/>
                </a:solidFill>
              </a:rPr>
            </a:br>
            <a:br>
              <a:rPr lang="en-GB" sz="1200" u="sng" dirty="0">
                <a:solidFill>
                  <a:prstClr val="black"/>
                </a:solidFill>
              </a:rPr>
            </a:br>
            <a:br>
              <a:rPr lang="en-GB" sz="1200" u="sng" dirty="0">
                <a:solidFill>
                  <a:prstClr val="black"/>
                </a:solidFill>
              </a:rPr>
            </a:br>
            <a:br>
              <a:rPr lang="en-GB" sz="1200" u="sng" dirty="0">
                <a:solidFill>
                  <a:prstClr val="black"/>
                </a:solidFill>
              </a:rPr>
            </a:br>
            <a:br>
              <a:rPr lang="en-GB" sz="1200" u="sng" dirty="0">
                <a:solidFill>
                  <a:prstClr val="black"/>
                </a:solidFill>
              </a:rPr>
            </a:br>
            <a:br>
              <a:rPr lang="en-GB" sz="1200" u="sng" dirty="0">
                <a:solidFill>
                  <a:prstClr val="black"/>
                </a:solidFill>
              </a:rPr>
            </a:br>
            <a:br>
              <a:rPr lang="en-GB" sz="1200" u="sng" dirty="0">
                <a:solidFill>
                  <a:prstClr val="black"/>
                </a:solidFill>
              </a:rPr>
            </a:br>
            <a:br>
              <a:rPr lang="en-GB" sz="1300" u="sng" dirty="0">
                <a:solidFill>
                  <a:prstClr val="black"/>
                </a:solidFill>
              </a:rPr>
            </a:br>
            <a:br>
              <a:rPr lang="en-GB" sz="1300" u="sng" dirty="0">
                <a:solidFill>
                  <a:prstClr val="black"/>
                </a:solidFill>
              </a:rPr>
            </a:br>
            <a:br>
              <a:rPr lang="en-GB" sz="2200" u="sng" dirty="0">
                <a:solidFill>
                  <a:prstClr val="black"/>
                </a:solidFill>
              </a:rPr>
            </a:br>
            <a:r>
              <a:rPr lang="en-GB" sz="2200" u="sng" dirty="0">
                <a:solidFill>
                  <a:prstClr val="black"/>
                </a:solidFill>
              </a:rPr>
              <a:t>Delegation</a:t>
            </a:r>
            <a:br>
              <a:rPr lang="en-GB" sz="2200" u="sng" dirty="0">
                <a:solidFill>
                  <a:prstClr val="black"/>
                </a:solidFill>
              </a:rPr>
            </a:br>
            <a:br>
              <a:rPr lang="en-GB" sz="2200" u="sng" dirty="0">
                <a:solidFill>
                  <a:prstClr val="black"/>
                </a:solidFill>
              </a:rPr>
            </a:br>
            <a:r>
              <a:rPr lang="en-GB" sz="1600" b="1" dirty="0">
                <a:solidFill>
                  <a:srgbClr val="191919"/>
                </a:solidFill>
                <a:latin typeface="&amp;quot"/>
              </a:rPr>
              <a:t>The steps of successful delegation</a:t>
            </a:r>
            <a:br>
              <a:rPr lang="en-GB" sz="1600" b="1" dirty="0">
                <a:solidFill>
                  <a:srgbClr val="191919"/>
                </a:solidFill>
                <a:latin typeface="&amp;quot"/>
              </a:rPr>
            </a:br>
            <a:r>
              <a:rPr lang="en-GB" sz="1600" b="1" dirty="0">
                <a:solidFill>
                  <a:srgbClr val="000000"/>
                </a:solidFill>
                <a:latin typeface="&amp;quot"/>
              </a:rPr>
              <a:t>1. Define the task</a:t>
            </a:r>
            <a:br>
              <a:rPr lang="en-GB" sz="1600" dirty="0">
                <a:solidFill>
                  <a:srgbClr val="000000"/>
                </a:solidFill>
                <a:latin typeface="&amp;quot"/>
              </a:rPr>
            </a:br>
            <a:r>
              <a:rPr lang="en-GB" sz="1600" dirty="0">
                <a:solidFill>
                  <a:srgbClr val="000000"/>
                </a:solidFill>
                <a:latin typeface="&amp;quot"/>
              </a:rPr>
              <a:t>Confirm in your own mind that the task is suitable to be delegated. Does it meet the criteria for delegating?</a:t>
            </a:r>
            <a:br>
              <a:rPr lang="en-GB" sz="1600" dirty="0">
                <a:solidFill>
                  <a:srgbClr val="000000"/>
                </a:solidFill>
                <a:latin typeface="&amp;quot"/>
              </a:rPr>
            </a:br>
            <a:r>
              <a:rPr lang="en-GB" sz="1600" b="1" dirty="0">
                <a:solidFill>
                  <a:srgbClr val="000000"/>
                </a:solidFill>
                <a:latin typeface="&amp;quot"/>
              </a:rPr>
              <a:t>2. Select the individual or team</a:t>
            </a:r>
            <a:br>
              <a:rPr lang="en-GB" sz="1600" dirty="0">
                <a:solidFill>
                  <a:srgbClr val="000000"/>
                </a:solidFill>
                <a:latin typeface="&amp;quot"/>
              </a:rPr>
            </a:br>
            <a:r>
              <a:rPr lang="en-GB" sz="1600" dirty="0">
                <a:solidFill>
                  <a:srgbClr val="000000"/>
                </a:solidFill>
                <a:latin typeface="&amp;quot"/>
              </a:rPr>
              <a:t>What are your reasons for delegating to this person or team? What are they going to get out of it? What are you going to get out of it?</a:t>
            </a:r>
            <a:br>
              <a:rPr lang="en-GB" sz="1600" dirty="0">
                <a:solidFill>
                  <a:srgbClr val="000000"/>
                </a:solidFill>
                <a:latin typeface="&amp;quot"/>
              </a:rPr>
            </a:br>
            <a:r>
              <a:rPr lang="en-GB" sz="1600" b="1" dirty="0">
                <a:solidFill>
                  <a:srgbClr val="000000"/>
                </a:solidFill>
                <a:latin typeface="&amp;quot"/>
              </a:rPr>
              <a:t>3. Assess ability and training needs</a:t>
            </a:r>
            <a:br>
              <a:rPr lang="en-GB" sz="1600" dirty="0">
                <a:solidFill>
                  <a:srgbClr val="000000"/>
                </a:solidFill>
                <a:latin typeface="&amp;quot"/>
              </a:rPr>
            </a:br>
            <a:r>
              <a:rPr lang="en-GB" sz="1600" dirty="0">
                <a:solidFill>
                  <a:srgbClr val="000000"/>
                </a:solidFill>
                <a:latin typeface="&amp;quot"/>
              </a:rPr>
              <a:t>Is the other person or team of people capable of doing the task? Do they understand what needs to be done. If not, you can't delegate.</a:t>
            </a:r>
            <a:br>
              <a:rPr lang="en-GB" sz="1600" dirty="0">
                <a:solidFill>
                  <a:srgbClr val="000000"/>
                </a:solidFill>
                <a:latin typeface="&amp;quot"/>
              </a:rPr>
            </a:br>
            <a:r>
              <a:rPr lang="en-GB" sz="1600" b="1" dirty="0">
                <a:solidFill>
                  <a:srgbClr val="000000"/>
                </a:solidFill>
                <a:latin typeface="&amp;quot"/>
              </a:rPr>
              <a:t>4. Explain the reasons</a:t>
            </a:r>
            <a:br>
              <a:rPr lang="en-GB" sz="1600" dirty="0">
                <a:solidFill>
                  <a:srgbClr val="000000"/>
                </a:solidFill>
                <a:latin typeface="&amp;quot"/>
              </a:rPr>
            </a:br>
            <a:r>
              <a:rPr lang="en-GB" sz="1600" dirty="0">
                <a:solidFill>
                  <a:srgbClr val="000000"/>
                </a:solidFill>
                <a:latin typeface="&amp;quot"/>
              </a:rPr>
              <a:t>You must explain why the job or responsibility is being appointed to someone else. And why to that person or people? What is its importance and relevance? Where does it fit in the overall scheme of things?</a:t>
            </a:r>
            <a:br>
              <a:rPr lang="en-GB" sz="1600" dirty="0">
                <a:solidFill>
                  <a:srgbClr val="000000"/>
                </a:solidFill>
                <a:latin typeface="&amp;quot"/>
              </a:rPr>
            </a:br>
            <a:r>
              <a:rPr lang="en-GB" sz="1600" b="1" dirty="0">
                <a:solidFill>
                  <a:srgbClr val="000000"/>
                </a:solidFill>
                <a:latin typeface="&amp;quot"/>
              </a:rPr>
              <a:t>5. State required results</a:t>
            </a:r>
            <a:br>
              <a:rPr lang="en-GB" sz="1600" dirty="0">
                <a:solidFill>
                  <a:srgbClr val="000000"/>
                </a:solidFill>
                <a:latin typeface="&amp;quot"/>
              </a:rPr>
            </a:br>
            <a:r>
              <a:rPr lang="en-GB" sz="1600" dirty="0">
                <a:solidFill>
                  <a:srgbClr val="000000"/>
                </a:solidFill>
                <a:latin typeface="&amp;quot"/>
              </a:rPr>
              <a:t>What must be achieved? Clarify understanding by getting feedback from the other person. How will the task be measured? Make sure they know how you intend to decide that the job is being successfully done.</a:t>
            </a:r>
            <a:br>
              <a:rPr lang="en-GB" sz="1600" dirty="0">
                <a:solidFill>
                  <a:srgbClr val="000000"/>
                </a:solidFill>
                <a:latin typeface="&amp;quot"/>
              </a:rPr>
            </a:br>
            <a:r>
              <a:rPr lang="en-GB" sz="1600" b="1" dirty="0">
                <a:solidFill>
                  <a:srgbClr val="000000"/>
                </a:solidFill>
                <a:latin typeface="&amp;quot"/>
              </a:rPr>
              <a:t>6. Consider resources required</a:t>
            </a:r>
            <a:br>
              <a:rPr lang="en-GB" sz="1600" dirty="0">
                <a:solidFill>
                  <a:srgbClr val="000000"/>
                </a:solidFill>
                <a:latin typeface="&amp;quot"/>
              </a:rPr>
            </a:br>
            <a:r>
              <a:rPr lang="en-GB" sz="1600" dirty="0">
                <a:solidFill>
                  <a:srgbClr val="000000"/>
                </a:solidFill>
                <a:latin typeface="&amp;quot"/>
              </a:rPr>
              <a:t>Discuss and agree what is required to get the job done. Consider people, location, premises, equipment, money, materials, other related activities and services.</a:t>
            </a:r>
            <a:br>
              <a:rPr lang="en-GB" sz="1600" dirty="0">
                <a:solidFill>
                  <a:srgbClr val="000000"/>
                </a:solidFill>
                <a:latin typeface="&amp;quot"/>
              </a:rPr>
            </a:br>
            <a:r>
              <a:rPr lang="en-GB" sz="1600" b="1" dirty="0">
                <a:solidFill>
                  <a:srgbClr val="000000"/>
                </a:solidFill>
                <a:latin typeface="&amp;quot"/>
              </a:rPr>
              <a:t>7. Agree deadlines</a:t>
            </a:r>
            <a:br>
              <a:rPr lang="en-GB" sz="1600" dirty="0">
                <a:solidFill>
                  <a:srgbClr val="000000"/>
                </a:solidFill>
                <a:latin typeface="&amp;quot"/>
              </a:rPr>
            </a:br>
            <a:r>
              <a:rPr lang="en-GB" sz="1600" dirty="0">
                <a:solidFill>
                  <a:srgbClr val="000000"/>
                </a:solidFill>
                <a:latin typeface="&amp;quot"/>
              </a:rPr>
              <a:t>When must the job be finished? Or if an ongoing duty, when are the review dates? When are the reports due? And if the task is complex and has parts or stages, what are the priorities?</a:t>
            </a:r>
            <a:br>
              <a:rPr lang="en-GB" sz="1600" dirty="0">
                <a:solidFill>
                  <a:srgbClr val="000000"/>
                </a:solidFill>
                <a:latin typeface="&amp;quot"/>
              </a:rPr>
            </a:br>
            <a:r>
              <a:rPr lang="en-GB" sz="1600" dirty="0">
                <a:solidFill>
                  <a:srgbClr val="000000"/>
                </a:solidFill>
                <a:latin typeface="&amp;quot"/>
              </a:rPr>
              <a:t>At this point you may need to confirm understanding with the other person of the previous points, getting ideas and interpretation. As well as showing you that the job can be done, this helps to reinforce commitment.</a:t>
            </a:r>
            <a:br>
              <a:rPr lang="en-GB" sz="1600" dirty="0">
                <a:solidFill>
                  <a:srgbClr val="000000"/>
                </a:solidFill>
                <a:latin typeface="&amp;quot"/>
              </a:rPr>
            </a:br>
            <a:r>
              <a:rPr lang="en-GB" sz="1600" dirty="0">
                <a:solidFill>
                  <a:srgbClr val="000000"/>
                </a:solidFill>
                <a:latin typeface="&amp;quot"/>
              </a:rPr>
              <a:t>Methods of checking and controlling must be agreed with the other person. Failing to agree this in advance will cause this monitoring to seem like interference or lack of trust.</a:t>
            </a:r>
            <a:br>
              <a:rPr lang="en-GB" sz="1600" dirty="0">
                <a:solidFill>
                  <a:srgbClr val="000000"/>
                </a:solidFill>
                <a:latin typeface="&amp;quot"/>
              </a:rPr>
            </a:br>
            <a:r>
              <a:rPr lang="en-GB" sz="1600" b="1" dirty="0">
                <a:solidFill>
                  <a:srgbClr val="000000"/>
                </a:solidFill>
                <a:latin typeface="&amp;quot"/>
              </a:rPr>
              <a:t>8. Support and communicate</a:t>
            </a:r>
            <a:br>
              <a:rPr lang="en-GB" sz="1600" dirty="0">
                <a:solidFill>
                  <a:srgbClr val="000000"/>
                </a:solidFill>
                <a:latin typeface="&amp;quot"/>
              </a:rPr>
            </a:br>
            <a:r>
              <a:rPr lang="en-GB" sz="1600" dirty="0">
                <a:solidFill>
                  <a:srgbClr val="000000"/>
                </a:solidFill>
                <a:latin typeface="&amp;quot"/>
              </a:rPr>
              <a:t>Think about who else needs to know what's going on, and inform them. Involve the other person in considering this so they can see beyond the issue at hand. Do not leave the person to inform your own peers of their new responsibility. Warn the person about any awkward matters of politics or protocol. Inform your own boss if the task is important, and of sufficient profile.</a:t>
            </a:r>
            <a:br>
              <a:rPr lang="en-GB" sz="1600" dirty="0">
                <a:solidFill>
                  <a:srgbClr val="000000"/>
                </a:solidFill>
                <a:latin typeface="&amp;quot"/>
              </a:rPr>
            </a:br>
            <a:r>
              <a:rPr lang="en-GB" sz="1600" b="1" dirty="0">
                <a:solidFill>
                  <a:srgbClr val="000000"/>
                </a:solidFill>
                <a:latin typeface="&amp;quot"/>
              </a:rPr>
              <a:t>9. Feedback on results</a:t>
            </a:r>
            <a:br>
              <a:rPr lang="en-GB" sz="1600" dirty="0">
                <a:solidFill>
                  <a:srgbClr val="000000"/>
                </a:solidFill>
                <a:latin typeface="&amp;quot"/>
              </a:rPr>
            </a:br>
            <a:r>
              <a:rPr lang="en-GB" sz="1600" dirty="0">
                <a:solidFill>
                  <a:srgbClr val="000000"/>
                </a:solidFill>
                <a:latin typeface="&amp;quot"/>
              </a:rPr>
              <a:t>It is essential to let the person know how they are doing, and whether they have achieved their aims. If not, you must review with them why things did not go to plan, and deal with the problems. You must absorb the consequences of failure, and pass on the credit for success.</a:t>
            </a:r>
            <a:br>
              <a:rPr lang="en-GB" sz="1600" dirty="0"/>
            </a:br>
            <a:r>
              <a:rPr lang="en-GB" sz="1600" dirty="0">
                <a:solidFill>
                  <a:srgbClr val="FF0000"/>
                </a:solidFill>
              </a:rPr>
              <a:t>https://www.businessballs.com/team-management/delegation-how-to/</a:t>
            </a:r>
            <a:br>
              <a:rPr lang="en-GB" sz="1600" dirty="0"/>
            </a:br>
            <a:br>
              <a:rPr lang="en-GB" sz="2800" dirty="0"/>
            </a:br>
            <a:br>
              <a:rPr lang="en-GB" sz="2800" dirty="0"/>
            </a:br>
            <a:br>
              <a:rPr lang="en-GB" sz="2800" dirty="0"/>
            </a:br>
            <a:br>
              <a:rPr lang="en-GB" sz="2800" dirty="0"/>
            </a:br>
            <a:br>
              <a:rPr lang="en-GB" sz="2800" dirty="0"/>
            </a:br>
            <a:br>
              <a:rPr lang="en-GB" sz="2800" dirty="0"/>
            </a:br>
            <a:br>
              <a:rPr lang="en-GB" sz="2800" dirty="0"/>
            </a:br>
            <a:br>
              <a:rPr lang="en-GB" sz="2800" dirty="0"/>
            </a:br>
            <a:br>
              <a:rPr lang="en-GB" sz="2800" dirty="0"/>
            </a:br>
            <a:br>
              <a:rPr lang="en-GB" sz="2800" dirty="0"/>
            </a:br>
            <a:endParaRPr lang="en-GB" sz="2800" dirty="0"/>
          </a:p>
        </p:txBody>
      </p:sp>
      <p:sp>
        <p:nvSpPr>
          <p:cNvPr id="3" name="Content Placeholder 2">
            <a:extLst>
              <a:ext uri="{FF2B5EF4-FFF2-40B4-BE49-F238E27FC236}">
                <a16:creationId xmlns:a16="http://schemas.microsoft.com/office/drawing/2014/main" id="{53DFEFC0-9C6B-4ABA-A4A0-2B79CE6AC610}"/>
              </a:ext>
            </a:extLst>
          </p:cNvPr>
          <p:cNvSpPr>
            <a:spLocks noGrp="1"/>
          </p:cNvSpPr>
          <p:nvPr>
            <p:ph idx="1"/>
          </p:nvPr>
        </p:nvSpPr>
        <p:spPr>
          <a:xfrm flipV="1">
            <a:off x="490331" y="6492874"/>
            <a:ext cx="11211340" cy="45719"/>
          </a:xfrm>
        </p:spPr>
        <p:txBody>
          <a:bodyPr>
            <a:normAutofit fontScale="25000" lnSpcReduction="20000"/>
          </a:bodyPr>
          <a:lstStyle/>
          <a:p>
            <a:pPr marL="0" indent="0">
              <a:buNone/>
            </a:pPr>
            <a:endParaRPr lang="en-GB" u="sng" dirty="0"/>
          </a:p>
        </p:txBody>
      </p:sp>
    </p:spTree>
    <p:extLst>
      <p:ext uri="{BB962C8B-B14F-4D97-AF65-F5344CB8AC3E}">
        <p14:creationId xmlns:p14="http://schemas.microsoft.com/office/powerpoint/2010/main" val="4053590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17F3B-C1BF-415D-A634-2FB3E21F2AA4}"/>
              </a:ext>
            </a:extLst>
          </p:cNvPr>
          <p:cNvSpPr>
            <a:spLocks noGrp="1"/>
          </p:cNvSpPr>
          <p:nvPr>
            <p:ph type="title"/>
          </p:nvPr>
        </p:nvSpPr>
        <p:spPr>
          <a:xfrm>
            <a:off x="304799" y="365126"/>
            <a:ext cx="11049001" cy="72196"/>
          </a:xfrm>
        </p:spPr>
        <p:txBody>
          <a:bodyPr>
            <a:normAutofit fontScale="90000"/>
          </a:bodyPr>
          <a:lstStyle/>
          <a:p>
            <a:endParaRPr lang="en-GB" sz="2800" dirty="0"/>
          </a:p>
        </p:txBody>
      </p:sp>
      <p:sp>
        <p:nvSpPr>
          <p:cNvPr id="3" name="Content Placeholder 2">
            <a:extLst>
              <a:ext uri="{FF2B5EF4-FFF2-40B4-BE49-F238E27FC236}">
                <a16:creationId xmlns:a16="http://schemas.microsoft.com/office/drawing/2014/main" id="{E9D647C1-C25F-4412-92E0-7908C3285E7E}"/>
              </a:ext>
            </a:extLst>
          </p:cNvPr>
          <p:cNvSpPr>
            <a:spLocks noGrp="1"/>
          </p:cNvSpPr>
          <p:nvPr>
            <p:ph idx="1"/>
          </p:nvPr>
        </p:nvSpPr>
        <p:spPr>
          <a:xfrm>
            <a:off x="304799" y="649357"/>
            <a:ext cx="11767931" cy="6029739"/>
          </a:xfrm>
        </p:spPr>
        <p:txBody>
          <a:bodyPr>
            <a:normAutofit fontScale="85000" lnSpcReduction="10000"/>
          </a:bodyPr>
          <a:lstStyle/>
          <a:p>
            <a:pPr marL="0" indent="0">
              <a:buNone/>
            </a:pPr>
            <a:r>
              <a:rPr lang="en-GB" sz="3300" b="1" u="sng" dirty="0"/>
              <a:t>References</a:t>
            </a:r>
          </a:p>
          <a:p>
            <a:pPr lvl="0"/>
            <a:r>
              <a:rPr lang="en-GB" sz="2600" dirty="0">
                <a:hlinkClick r:id="rId2">
                  <a:extLst>
                    <a:ext uri="{A12FA001-AC4F-418D-AE19-62706E023703}">
                      <ahyp:hlinkClr xmlns:ahyp="http://schemas.microsoft.com/office/drawing/2018/hyperlinkcolor" val="tx"/>
                    </a:ext>
                  </a:extLst>
                </a:hlinkClick>
              </a:rPr>
              <a:t>https://www.reference.com/world-view/difference-between-team-group-33a9aeff87214319</a:t>
            </a:r>
            <a:endParaRPr lang="en-GB" sz="2600" dirty="0"/>
          </a:p>
          <a:p>
            <a:pPr lvl="0"/>
            <a:r>
              <a:rPr lang="en-GB" sz="2600" dirty="0"/>
              <a:t>Belbin Theory</a:t>
            </a:r>
          </a:p>
          <a:p>
            <a:pPr lvl="0"/>
            <a:r>
              <a:rPr lang="en-GB" sz="2600" dirty="0"/>
              <a:t>https://www.belbin.com/about/belbin-team-roles/</a:t>
            </a:r>
          </a:p>
          <a:p>
            <a:pPr lvl="0"/>
            <a:r>
              <a:rPr lang="en-GB" sz="2600" dirty="0"/>
              <a:t>https://keydifferences.com/difference-between-group-and-team.html</a:t>
            </a:r>
          </a:p>
          <a:p>
            <a:pPr lvl="0"/>
            <a:r>
              <a:rPr lang="en-GB" sz="2600" dirty="0">
                <a:hlinkClick r:id="rId3">
                  <a:extLst>
                    <a:ext uri="{A12FA001-AC4F-418D-AE19-62706E023703}">
                      <ahyp:hlinkClr xmlns:ahyp="http://schemas.microsoft.com/office/drawing/2018/hyperlinkcolor" val="tx"/>
                    </a:ext>
                  </a:extLst>
                </a:hlinkClick>
              </a:rPr>
              <a:t>http://www.yourarticlelibrary.com/management/group-dynamics-its-characteristics-stages-types-and-other-details-management/5363</a:t>
            </a:r>
            <a:endParaRPr lang="en-GB" sz="2600" dirty="0"/>
          </a:p>
          <a:p>
            <a:pPr lvl="0"/>
            <a:r>
              <a:rPr lang="en-GB" sz="2600" dirty="0">
                <a:hlinkClick r:id="rId4">
                  <a:extLst>
                    <a:ext uri="{A12FA001-AC4F-418D-AE19-62706E023703}">
                      <ahyp:hlinkClr xmlns:ahyp="http://schemas.microsoft.com/office/drawing/2018/hyperlinkcolor" val="tx"/>
                    </a:ext>
                  </a:extLst>
                </a:hlinkClick>
              </a:rPr>
              <a:t>https://study.com/academy/lesson/what-is-conflict-management-definition-styles-strategies.html</a:t>
            </a:r>
            <a:endParaRPr lang="en-GB" sz="2600" dirty="0"/>
          </a:p>
          <a:p>
            <a:pPr lvl="0"/>
            <a:r>
              <a:rPr lang="en-GB" sz="2600" dirty="0"/>
              <a:t>https://www.pocketbook.co.uk/blog/2017/09/12/kenneth-thomas-ralph-kilmann-conflict-modes/</a:t>
            </a:r>
          </a:p>
          <a:p>
            <a:pPr lvl="0"/>
            <a:r>
              <a:rPr lang="en-GB" sz="2600" dirty="0"/>
              <a:t>Thomas-Kilmann model.</a:t>
            </a:r>
          </a:p>
          <a:p>
            <a:pPr lvl="0"/>
            <a:r>
              <a:rPr lang="en-GB" sz="2600" dirty="0">
                <a:hlinkClick r:id="rId5">
                  <a:extLst>
                    <a:ext uri="{A12FA001-AC4F-418D-AE19-62706E023703}">
                      <ahyp:hlinkClr xmlns:ahyp="http://schemas.microsoft.com/office/drawing/2018/hyperlinkcolor" val="tx"/>
                    </a:ext>
                  </a:extLst>
                </a:hlinkClick>
              </a:rPr>
              <a:t>http://www.managetrainlearn.com/page/conflict-resolution-model</a:t>
            </a:r>
            <a:endParaRPr lang="en-GB" sz="2600" dirty="0"/>
          </a:p>
          <a:p>
            <a:pPr lvl="0"/>
            <a:r>
              <a:rPr lang="en-GB" sz="2600" dirty="0">
                <a:hlinkClick r:id="rId6">
                  <a:extLst>
                    <a:ext uri="{A12FA001-AC4F-418D-AE19-62706E023703}">
                      <ahyp:hlinkClr xmlns:ahyp="http://schemas.microsoft.com/office/drawing/2018/hyperlinkcolor" val="tx"/>
                    </a:ext>
                  </a:extLst>
                </a:hlinkClick>
              </a:rPr>
              <a:t>https://www.businessballs.com/team-management/delegation-how-to/</a:t>
            </a:r>
            <a:endParaRPr lang="en-GB" sz="2600" dirty="0"/>
          </a:p>
          <a:p>
            <a:pPr lvl="0"/>
            <a:r>
              <a:rPr lang="en-GB" sz="2600" dirty="0"/>
              <a:t>Tuckman </a:t>
            </a:r>
            <a:r>
              <a:rPr lang="en-GB" sz="2600" dirty="0" err="1"/>
              <a:t>Theroy</a:t>
            </a:r>
            <a:endParaRPr lang="en-GB" sz="2600" dirty="0"/>
          </a:p>
          <a:p>
            <a:pPr lvl="0"/>
            <a:r>
              <a:rPr lang="en-GB" sz="2600" dirty="0">
                <a:hlinkClick r:id="rId7">
                  <a:extLst>
                    <a:ext uri="{A12FA001-AC4F-418D-AE19-62706E023703}">
                      <ahyp:hlinkClr xmlns:ahyp="http://schemas.microsoft.com/office/drawing/2018/hyperlinkcolor" val="tx"/>
                    </a:ext>
                  </a:extLst>
                </a:hlinkClick>
              </a:rPr>
              <a:t>https://www.businessballs.com/team-management/tuckman-forming-storming-norming-performing-model/</a:t>
            </a:r>
            <a:endParaRPr lang="en-GB" sz="2600" dirty="0"/>
          </a:p>
          <a:p>
            <a:endParaRPr lang="en-GB" sz="1000" dirty="0"/>
          </a:p>
        </p:txBody>
      </p:sp>
    </p:spTree>
    <p:extLst>
      <p:ext uri="{BB962C8B-B14F-4D97-AF65-F5344CB8AC3E}">
        <p14:creationId xmlns:p14="http://schemas.microsoft.com/office/powerpoint/2010/main" val="35017880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6940269931F6049A03075F1FC2AC3CE" ma:contentTypeVersion="5" ma:contentTypeDescription="Create a new document." ma:contentTypeScope="" ma:versionID="c385d6e695a025349b302f4fc1826c0d">
  <xsd:schema xmlns:xsd="http://www.w3.org/2001/XMLSchema" xmlns:xs="http://www.w3.org/2001/XMLSchema" xmlns:p="http://schemas.microsoft.com/office/2006/metadata/properties" xmlns:ns3="933d8a20-b605-4fd3-9943-fdc47c623a7b" xmlns:ns4="c7085d39-3f19-4cb6-a2e2-f655692bd32b" targetNamespace="http://schemas.microsoft.com/office/2006/metadata/properties" ma:root="true" ma:fieldsID="1d800dc41f65816608a29e3417b80890" ns3:_="" ns4:_="">
    <xsd:import namespace="933d8a20-b605-4fd3-9943-fdc47c623a7b"/>
    <xsd:import namespace="c7085d39-3f19-4cb6-a2e2-f655692bd32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3d8a20-b605-4fd3-9943-fdc47c623a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7085d39-3f19-4cb6-a2e2-f655692bd32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1EE45F4-6E32-40F3-8793-C69C0C0C1D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3d8a20-b605-4fd3-9943-fdc47c623a7b"/>
    <ds:schemaRef ds:uri="c7085d39-3f19-4cb6-a2e2-f655692bd3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FC01350-87C3-427B-8082-5956AD77E5CC}">
  <ds:schemaRefs>
    <ds:schemaRef ds:uri="http://schemas.microsoft.com/sharepoint/v3/contenttype/forms"/>
  </ds:schemaRefs>
</ds:datastoreItem>
</file>

<file path=customXml/itemProps3.xml><?xml version="1.0" encoding="utf-8"?>
<ds:datastoreItem xmlns:ds="http://schemas.openxmlformats.org/officeDocument/2006/customXml" ds:itemID="{155EF0B7-05F2-4473-B4B5-86D561286540}">
  <ds:schemaRefs>
    <ds:schemaRef ds:uri="http://schemas.microsoft.com/office/2006/metadata/properties"/>
    <ds:schemaRef ds:uri="http://schemas.microsoft.com/office/2006/documentManagement/types"/>
    <ds:schemaRef ds:uri="http://purl.org/dc/elements/1.1/"/>
    <ds:schemaRef ds:uri="http://schemas.microsoft.com/office/infopath/2007/PartnerControls"/>
    <ds:schemaRef ds:uri="933d8a20-b605-4fd3-9943-fdc47c623a7b"/>
    <ds:schemaRef ds:uri="http://purl.org/dc/dcmitype/"/>
    <ds:schemaRef ds:uri="http://schemas.openxmlformats.org/package/2006/metadata/core-properties"/>
    <ds:schemaRef ds:uri="c7085d39-3f19-4cb6-a2e2-f655692bd32b"/>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1001</TotalTime>
  <Words>2632</Words>
  <Application>Microsoft Office PowerPoint</Application>
  <PresentationFormat>Widescreen</PresentationFormat>
  <Paragraphs>65</Paragraphs>
  <Slides>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vt:i4>
      </vt:variant>
    </vt:vector>
  </HeadingPairs>
  <TitlesOfParts>
    <vt:vector size="16" baseType="lpstr">
      <vt:lpstr>&amp;quot</vt:lpstr>
      <vt:lpstr>Arial</vt:lpstr>
      <vt:lpstr>Calibri</vt:lpstr>
      <vt:lpstr>Calibri Light</vt:lpstr>
      <vt:lpstr>Georgia</vt:lpstr>
      <vt:lpstr>museo-sans</vt:lpstr>
      <vt:lpstr>proxima-nova</vt:lpstr>
      <vt:lpstr>Roboto Slab</vt:lpstr>
      <vt:lpstr>Office Theme</vt:lpstr>
      <vt:lpstr>Darren Wilson / 1817418 / U.W.T.S.D  ( Effective team-working and communication )  :Groups and teams  A team is commonly defined as a group of people working towards a common team goal. A group is defined as several individuals who may coordinate their efforts towards something but are not necessarily working towards a specific goal. A team is technically a group, but a group is not necessarily a team.  A team is understood to be a group wherein thought goes into its formation. The team is often formulated based on its goals and formed around its goals. A good example of this is an accident investigation team. This is a team formed with a common goal, which is to investigate a crime. However, each member of the team is selected to investigate specific elements of the crime and then bring those elements together to find the cause of the accident.  In a non-business environment, a group is simply a group of people gathered to do something on an individual basis and they may or may not be together, such as fans watching a sporting event. On the other hand, a team is a group of people who are collectively working towards something, such as a sports team working to win a game by combining their talents.  https://www.reference.com/world-view/difference-between-team-group-33a9aeff87214319  </vt:lpstr>
      <vt:lpstr>:Understanding the difference</vt:lpstr>
      <vt:lpstr>:Group Dynamics  Group Dynamics: it’s characteristics, stages, types, factors ,team building and other Details! People may underestimate the importance of society and group memberships on their lives. Whilst people sometimes undertake solo journeys yet by and large much of our experiences of life involves being engaged with others and groups. Within an organization we do find number of groups. Individuals joining group (s) is a reality – may be formal or informal groups. People work in groups quite frequently and in many different areas of their life e.g. at work, school/college, sport, hobbies. The managers need to understand Group Dynamics that can enable managers to adopt the right approach of interacting with them.  What is Group Dynamics?  Group dynamics deals with the attitudes and behavioral patterns of a group. Group dynamics concern how groups are formed, what is their structure and which processes are followed in their functioning. Thus, it is concerned with the interactions and forces operating between groups. Group dynamics is relevant to groups of all kinds – both formal and informal. If the UPA government has set up Group of Ministers for every governance issue, the Supreme Court of India has 27 Group of Judges committees overseeing all manner of non-judicial work in the apex court. In an organizational setting, the term groups are a very common and the study of groups and group dynamics is an important area of study.   http://www.yourarticlelibrary.com/management/group-dynamics-its-characteristics-stages-types-and-other-details-management/5363</vt:lpstr>
      <vt:lpstr>:Characteristics of teams</vt:lpstr>
      <vt:lpstr>:Effective conflict handling</vt:lpstr>
      <vt:lpstr>       :            Delegation  The steps of successful delegation 1. Define the task Confirm in your own mind that the task is suitable to be delegated. Does it meet the criteria for delegating? 2. Select the individual or team What are your reasons for delegating to this person or team? What are they going to get out of it? What are you going to get out of it? 3. Assess ability and training needs Is the other person or team of people capable of doing the task? Do they understand what needs to be done. If not, you can't delegate. 4. Explain the reasons You must explain why the job or responsibility is being appointed to someone else. And why to that person or people? What is its importance and relevance? Where does it fit in the overall scheme of things? 5. State required results What must be achieved? Clarify understanding by getting feedback from the other person. How will the task be measured? Make sure they know how you intend to decide that the job is being successfully done. 6. Consider resources required Discuss and agree what is required to get the job done. Consider people, location, premises, equipment, money, materials, other related activities and services. 7. Agree deadlines When must the job be finished? Or if an ongoing duty, when are the review dates? When are the reports due? And if the task is complex and has parts or stages, what are the priorities? At this point you may need to confirm understanding with the other person of the previous points, getting ideas and interpretation. As well as showing you that the job can be done, this helps to reinforce commitment. Methods of checking and controlling must be agreed with the other person. Failing to agree this in advance will cause this monitoring to seem like interference or lack of trust. 8. Support and communicate Think about who else needs to know what's going on, and inform them. Involve the other person in considering this so they can see beyond the issue at hand. Do not leave the person to inform your own peers of their new responsibility. Warn the person about any awkward matters of politics or protocol. Inform your own boss if the task is important, and of sufficient profile. 9. Feedback on results It is essential to let the person know how they are doing, and whether they have achieved their aims. If not, you must review with them why things did not go to plan, and deal with the problems. You must absorb the consequences of failure, and pass on the credit for success. https://www.businessballs.com/team-management/delegation-how-to/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:Groups and teams  </dc:title>
  <dc:creator>Darren Wilson</dc:creator>
  <cp:lastModifiedBy>Darren Wilson</cp:lastModifiedBy>
  <cp:revision>5</cp:revision>
  <dcterms:created xsi:type="dcterms:W3CDTF">2019-11-10T17:06:10Z</dcterms:created>
  <dcterms:modified xsi:type="dcterms:W3CDTF">2019-11-11T09:47:55Z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0x010100D6940269931F6049A03075F1FC2AC3CE</vt:lpwstr>
  </property>
</Properties>
</file>