
<file path=[Content_Types].xml><?xml version="1.0" encoding="utf-8"?>
<Types xmlns="http://schemas.openxmlformats.org/package/2006/content-types">
  <Default Extension="glb" ContentType="model/gltf.binary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6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4088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1EADE-8E88-4C7C-8AC5-FB148DE4940E}" type="datetime1">
              <a:rPr lang="en-US" smtClean="0"/>
              <a:t>4/25/2026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70513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87CA6-BFD9-4CB1-8892-F6B062E82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DA8C3-9C0C-4E52-9A62-E4DB159E6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3EC35-E02F-41FF-9232-F90692A90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B6794-849E-4626-908B-D15793550EFB}" type="datetime1">
              <a:rPr lang="en-US" smtClean="0"/>
              <a:t>4/25/2026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13D38-5DF1-443B-8A12-71E834FDC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E644A-4A37-4757-9809-5B035E287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2092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6578B-CD85-4BF1-A729-E8E8079B5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83" y="1709738"/>
            <a:ext cx="10632067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8448C1-C13F-4826-8347-EEB00A6643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3" y="4589463"/>
            <a:ext cx="1063206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6546A-957F-4C4D-9744-1177AD258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B64E7-5594-42A3-ADBF-E95A7ACEAD64}" type="datetime1">
              <a:rPr lang="en-US" smtClean="0"/>
              <a:t>4/25/2026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DB149C-CC63-4E3A-A83D-EF637EB51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B94775-7982-41EC-B584-D51224D38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69457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E4BD8-507D-48E4-A624-F16A741C3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A07E4-3A39-457C-A059-7DFB6039D9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04088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141E17-47CE-4A78-B0FA-0E9786DA67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81344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F02C13-D3ED-4044-9716-F29D79A18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62B0B-D248-4FFB-8695-AD7FA4B1284A}" type="datetime1">
              <a:rPr lang="en-US" smtClean="0"/>
              <a:t>4/25/2026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F334AD-FB29-4355-B5CF-85E61B4F3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5AA154-790C-4774-9C21-8C543E733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09767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7DD35-7673-4F88-86B0-634883B5E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7" y="929147"/>
            <a:ext cx="10689336" cy="79845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820D7-3E0B-47C6-A583-C4C839C5AF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4088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839A7B-97D5-400F-B802-A0FF28FE9F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04088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E0ECA2-DBF1-4681-9DFA-93AFD1B371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81344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0EBBBB-517F-4ED7-9E51-CF0F7590B4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81344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11B5C7-1E37-478F-B4B0-C7202FFE4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78EFB-9159-4510-B73F-4F0409ADE937}" type="datetime1">
              <a:rPr lang="en-US" smtClean="0"/>
              <a:t>4/25/2026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53F7EF-507C-4CB3-86C5-8B34FFFC1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E3DEA6-E4EB-4C2A-8B4F-55EC965B6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2114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32964-A933-4B98-A141-A4B316DAF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684C9D-23DA-42B0-9DD3-7592F72E8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C9412-2452-4BED-A324-9D8C115361AD}" type="datetime1">
              <a:rPr lang="en-US" smtClean="0"/>
              <a:t>4/25/2026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BF8F05-876F-49D8-AE30-5BB2A91EC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3D20DA-9260-4577-BB51-789570A24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42104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2C1F24-E0A1-45A7-8EF5-92CD97993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18F62-D251-40E8-A23C-F4CFE9FEAB41}" type="datetime1">
              <a:rPr lang="en-US" smtClean="0"/>
              <a:t>4/25/2026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021C19-210E-46B0-9036-5D8AECC92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880FEF-487E-44DF-8615-DF2210419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77002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568EE-74C8-43A6-90BC-2DDD965CF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9848"/>
            <a:ext cx="4093599" cy="131673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C35AC-CAE3-48CF-A3E4-A075C9FDD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69848"/>
            <a:ext cx="6172200" cy="47912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9D03EA-5FAD-4609-A2B8-624E426847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1176"/>
            <a:ext cx="4093599" cy="331927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58D2EA-2191-4216-B64D-067BDFE12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76144-149E-4874-93A5-554A0357CF82}" type="datetime1">
              <a:rPr lang="en-US" smtClean="0"/>
              <a:t>4/25/2026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042128-DAB4-481C-BEE6-3523E8E88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50E382-C500-4A4C-A7C6-43860383A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87747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FE98B-EACF-4251-A8AF-0D9EDD17C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6800"/>
            <a:ext cx="4103431" cy="131752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05F473-761A-4002-AF70-9FF878D0139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066800"/>
            <a:ext cx="6172200" cy="4794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0C2E6A-F834-4540-BB00-E13CB45DC3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2700"/>
            <a:ext cx="4103431" cy="33162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38EAB-AD63-415C-B263-BA1D8FBE3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A65D8-0540-4835-AE5C-25D29DBA01BE}" type="datetime1">
              <a:rPr lang="en-US" smtClean="0"/>
              <a:t>4/25/2026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2E5541-B6DE-45E8-BCFE-0DFC4F574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B78D45-289B-46AF-8CB9-E6150BEA1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84299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359C1-C098-4BF4-A55D-782F4E606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343C7E-1E8B-4D38-9B81-1AA2A8978E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A70B00-53AE-4D3F-91BE-A8D789ED9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C8B9C-477D-492A-96AD-1FC2CC997A73}" type="datetime1">
              <a:rPr lang="en-US" smtClean="0"/>
              <a:t>4/25/2026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647FC7-8124-4F70-A849-B6BCC5189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CEBE4-50DC-47DB-B699-CCC024336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049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418279-D3B8-4C6A-AB74-9DE3777712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42322" y="997974"/>
            <a:ext cx="2349043" cy="498495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8F733C-9309-4197-BACA-207CDC8935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8927" y="997973"/>
            <a:ext cx="8473395" cy="49849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CD4D0-5BE6-412D-B08B-5DFFD5935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3AED5-E26D-4E29-B1B3-7847B6779594}" type="datetime1">
              <a:rPr lang="en-US" smtClean="0"/>
              <a:t>4/25/2026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021651-B786-4A39-A10F-F5231D0A2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504D2D-9379-40DE-9F45-3004BE54F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422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362AC-B59F-4AC7-B279-57DDD5336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042DB-75BD-4EC1-B6D9-8A72EF940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0635" y="2221992"/>
            <a:ext cx="10691265" cy="37398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4956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E31BA835-12AC-4E8F-955A-EA3F4DE2791F}" type="datetime1">
              <a:rPr lang="en-US" smtClean="0"/>
              <a:t>4/25/2026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04088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64F9B95-9045-48D2-B9F3-2927E98F54AA}"/>
              </a:ext>
            </a:extLst>
          </p:cNvPr>
          <p:cNvCxnSpPr>
            <a:cxnSpLocks/>
          </p:cNvCxnSpPr>
          <p:nvPr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85AA86F-6A4D-4BCB-A045-D992CDC2959B}"/>
              </a:ext>
            </a:extLst>
          </p:cNvPr>
          <p:cNvCxnSpPr>
            <a:cxnSpLocks/>
          </p:cNvCxnSpPr>
          <p:nvPr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337738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79" r:id="rId6"/>
    <p:sldLayoutId id="2147483675" r:id="rId7"/>
    <p:sldLayoutId id="2147483676" r:id="rId8"/>
    <p:sldLayoutId id="2147483677" r:id="rId9"/>
    <p:sldLayoutId id="2147483678" r:id="rId10"/>
    <p:sldLayoutId id="2147483680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microsoft.com/office/2017/06/relationships/model3d" Target="../media/model3d1.glb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tatista.com/" TargetMode="External"/><Relationship Id="rId2" Type="http://schemas.openxmlformats.org/officeDocument/2006/relationships/hyperlink" Target="https://www.mintel.com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gov.uk/set-up-sole-trader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A5D67320-FCFD-4931-AAF7-C6C853329C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24BF33-6704-CC3A-9623-647403ADF04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3399" y="908652"/>
            <a:ext cx="6069189" cy="85039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dirty="0">
                <a:highlight>
                  <a:srgbClr val="000000"/>
                </a:highlight>
              </a:rPr>
              <a:t>Glammed by Malina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4DC1587-D18E-8482-6E8C-54D041C78F9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3400" y="4945712"/>
            <a:ext cx="3380437" cy="85039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1700" dirty="0"/>
              <a:t>Student: Malina-Gabriela </a:t>
            </a:r>
            <a:r>
              <a:rPr lang="en-US" sz="1700" dirty="0" err="1"/>
              <a:t>Bojean</a:t>
            </a:r>
            <a:endParaRPr lang="en-US" sz="1700" dirty="0"/>
          </a:p>
          <a:p>
            <a:r>
              <a:rPr lang="en-US" sz="1700" dirty="0"/>
              <a:t>Teacher: </a:t>
            </a:r>
            <a:r>
              <a:rPr lang="en-US" sz="1700" dirty="0" err="1"/>
              <a:t>Balendran</a:t>
            </a:r>
            <a:r>
              <a:rPr lang="en-US" sz="1700" dirty="0"/>
              <a:t> Kandasamy 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EE2E603F-4A95-4FE8-BB06-211DFD75D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 descr="Red lipstick">
            <a:extLst>
              <a:ext uri="{FF2B5EF4-FFF2-40B4-BE49-F238E27FC236}">
                <a16:creationId xmlns:a16="http://schemas.microsoft.com/office/drawing/2014/main" id="{4748E724-4E26-8CC7-3E36-9464D57EC47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794" r="-1" b="-1"/>
          <a:stretch>
            <a:fillRect/>
          </a:stretch>
        </p:blipFill>
        <p:spPr>
          <a:xfrm>
            <a:off x="5879691" y="0"/>
            <a:ext cx="6312309" cy="685799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8D5C65C-3B0B-9258-08B2-E08DB3394D30}"/>
              </a:ext>
            </a:extLst>
          </p:cNvPr>
          <p:cNvSpPr txBox="1"/>
          <p:nvPr/>
        </p:nvSpPr>
        <p:spPr>
          <a:xfrm>
            <a:off x="2172929" y="1947903"/>
            <a:ext cx="43950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/>
              <a:t>Entrepreneurship - Business Plan</a:t>
            </a:r>
          </a:p>
        </p:txBody>
      </p:sp>
    </p:spTree>
    <p:extLst>
      <p:ext uri="{BB962C8B-B14F-4D97-AF65-F5344CB8AC3E}">
        <p14:creationId xmlns:p14="http://schemas.microsoft.com/office/powerpoint/2010/main" val="124727535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01D0C0-8D69-71C1-1953-D9E5B31476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8656" y="914400"/>
            <a:ext cx="6236208" cy="1307592"/>
          </a:xfrm>
        </p:spPr>
        <p:txBody>
          <a:bodyPr>
            <a:normAutofit/>
          </a:bodyPr>
          <a:lstStyle/>
          <a:p>
            <a:r>
              <a:rPr lang="en-GB"/>
              <a:t>Business idea</a:t>
            </a:r>
          </a:p>
        </p:txBody>
      </p:sp>
      <p:pic>
        <p:nvPicPr>
          <p:cNvPr id="5" name="Picture 4" descr="Make-up set in yellow background">
            <a:extLst>
              <a:ext uri="{FF2B5EF4-FFF2-40B4-BE49-F238E27FC236}">
                <a16:creationId xmlns:a16="http://schemas.microsoft.com/office/drawing/2014/main" id="{7F28B1CD-5E23-7CD1-9348-AD4FF29A12E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671" r="46938" b="-2"/>
          <a:stretch>
            <a:fillRect/>
          </a:stretch>
        </p:blipFill>
        <p:spPr>
          <a:xfrm>
            <a:off x="20" y="-1"/>
            <a:ext cx="4663420" cy="6858001"/>
          </a:xfrm>
          <a:prstGeom prst="rect">
            <a:avLst/>
          </a:prstGeom>
        </p:spPr>
      </p:pic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D2E57F3D-33BE-4306-87E6-2457637195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346871" y="722376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2E4AF7-468F-4969-719F-70FF07DED5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48656" y="2221992"/>
            <a:ext cx="6236208" cy="394106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dirty="0"/>
              <a:t>- Glammed by Malina is a mobile freelance makeup Business </a:t>
            </a:r>
          </a:p>
          <a:p>
            <a:pPr>
              <a:buNone/>
            </a:pPr>
            <a:r>
              <a:rPr lang="en-GB" dirty="0"/>
              <a:t>- The business offers professional makeup services at the client’s location for convenience and flexibility.</a:t>
            </a:r>
          </a:p>
          <a:p>
            <a:pPr>
              <a:buNone/>
            </a:pPr>
            <a:r>
              <a:rPr lang="en-GB" b="1" dirty="0"/>
              <a:t>Main services: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Glam makeup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Bridal makeup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Natural/day makeup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Event makeup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31749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DC6F2C-3A34-4AC9-4FB0-AB796503B8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400"/>
            <a:ext cx="5195889" cy="1316736"/>
          </a:xfrm>
        </p:spPr>
        <p:txBody>
          <a:bodyPr>
            <a:normAutofit/>
          </a:bodyPr>
          <a:lstStyle/>
          <a:p>
            <a:r>
              <a:rPr lang="en-GB" dirty="0"/>
              <a:t>Objectives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F2B951FD-94F7-E138-3EC2-A66A551D91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2376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1D0C25-BDD0-371F-0936-9ED2A00920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4087" y="2011680"/>
            <a:ext cx="5195889" cy="3931920"/>
          </a:xfrm>
        </p:spPr>
        <p:txBody>
          <a:bodyPr>
            <a:normAutofit fontScale="92500" lnSpcReduction="20000"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b="1" dirty="0"/>
              <a:t>Short-term Objectives: </a:t>
            </a:r>
          </a:p>
          <a:p>
            <a:pPr>
              <a:lnSpc>
                <a:spcPct val="100000"/>
              </a:lnSpc>
              <a:buFont typeface="Wingdings" panose="05000000000000000000" pitchFamily="2" charset="2"/>
              <a:buChar char="ü"/>
            </a:pPr>
            <a:r>
              <a:rPr lang="en-GB" dirty="0"/>
              <a:t>Build loyal customer base</a:t>
            </a:r>
          </a:p>
          <a:p>
            <a:pPr>
              <a:lnSpc>
                <a:spcPct val="100000"/>
              </a:lnSpc>
              <a:buFont typeface="Wingdings" panose="05000000000000000000" pitchFamily="2" charset="2"/>
              <a:buChar char="ü"/>
            </a:pPr>
            <a:r>
              <a:rPr lang="en-GB" dirty="0"/>
              <a:t>Grow Instagram page</a:t>
            </a:r>
          </a:p>
          <a:p>
            <a:pPr>
              <a:lnSpc>
                <a:spcPct val="100000"/>
              </a:lnSpc>
              <a:buFont typeface="Wingdings" panose="05000000000000000000" pitchFamily="2" charset="2"/>
              <a:buChar char="ü"/>
            </a:pPr>
            <a:r>
              <a:rPr lang="en-GB" dirty="0"/>
              <a:t>Gain positive reviews</a:t>
            </a:r>
          </a:p>
          <a:p>
            <a:pPr>
              <a:lnSpc>
                <a:spcPct val="100000"/>
              </a:lnSpc>
              <a:buFont typeface="Wingdings" panose="05000000000000000000" pitchFamily="2" charset="2"/>
              <a:buChar char="ü"/>
            </a:pPr>
            <a:r>
              <a:rPr lang="en-GB" dirty="0"/>
              <a:t>Increase monthly bookings</a:t>
            </a:r>
          </a:p>
          <a:p>
            <a:pPr marL="0" indent="0">
              <a:lnSpc>
                <a:spcPct val="100000"/>
              </a:lnSpc>
              <a:buNone/>
            </a:pPr>
            <a:endParaRPr lang="en-GB" dirty="0"/>
          </a:p>
          <a:p>
            <a:pPr marL="0" indent="0">
              <a:lnSpc>
                <a:spcPct val="100000"/>
              </a:lnSpc>
              <a:buNone/>
            </a:pPr>
            <a:r>
              <a:rPr lang="en-GB" b="1" dirty="0"/>
              <a:t>Long-term Objectives: </a:t>
            </a:r>
          </a:p>
          <a:p>
            <a:pPr>
              <a:lnSpc>
                <a:spcPct val="100000"/>
              </a:lnSpc>
              <a:buFont typeface="Wingdings" panose="05000000000000000000" pitchFamily="2" charset="2"/>
              <a:buChar char="ü"/>
            </a:pPr>
            <a:r>
              <a:rPr lang="en-GB" dirty="0"/>
              <a:t>Open beauty studio</a:t>
            </a:r>
          </a:p>
          <a:p>
            <a:pPr>
              <a:lnSpc>
                <a:spcPct val="100000"/>
              </a:lnSpc>
              <a:buFont typeface="Wingdings" panose="05000000000000000000" pitchFamily="2" charset="2"/>
              <a:buChar char="ü"/>
            </a:pPr>
            <a:r>
              <a:rPr lang="en-GB" dirty="0"/>
              <a:t>Offer makeup courses</a:t>
            </a:r>
          </a:p>
          <a:p>
            <a:pPr>
              <a:lnSpc>
                <a:spcPct val="100000"/>
              </a:lnSpc>
              <a:buFont typeface="Wingdings" panose="05000000000000000000" pitchFamily="2" charset="2"/>
              <a:buChar char="ü"/>
            </a:pPr>
            <a:r>
              <a:rPr lang="en-GB" dirty="0"/>
              <a:t>Launch beauty products</a:t>
            </a:r>
          </a:p>
          <a:p>
            <a:pPr>
              <a:lnSpc>
                <a:spcPct val="100000"/>
              </a:lnSpc>
              <a:buFont typeface="Wingdings" panose="05000000000000000000" pitchFamily="2" charset="2"/>
              <a:buChar char="ü"/>
            </a:pPr>
            <a:r>
              <a:rPr lang="en-GB" dirty="0"/>
              <a:t>Build strong personal brand</a:t>
            </a:r>
          </a:p>
        </p:txBody>
      </p:sp>
      <p:pic>
        <p:nvPicPr>
          <p:cNvPr id="5" name="Picture 4" descr="Different kinds of brushes">
            <a:extLst>
              <a:ext uri="{FF2B5EF4-FFF2-40B4-BE49-F238E27FC236}">
                <a16:creationId xmlns:a16="http://schemas.microsoft.com/office/drawing/2014/main" id="{56A6C4F7-53A2-65CD-CEF5-7E6E692ABE2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3828" r="-2" b="-2"/>
          <a:stretch>
            <a:fillRect/>
          </a:stretch>
        </p:blipFill>
        <p:spPr>
          <a:xfrm>
            <a:off x="6420752" y="-1"/>
            <a:ext cx="5771248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12024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764D01-65F7-5253-0C22-E90A85ADDC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7443" y="818389"/>
            <a:ext cx="6239599" cy="130759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Unique Selling Point (USP)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815BE95-1337-20E2-B2EF-5DA486F72F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2376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A5B166-2C33-0F1F-852E-9437D2966C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7443" y="2521457"/>
            <a:ext cx="6239599" cy="394106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dirty="0"/>
              <a:t>The main USP of Glammed by Malina is personalised makeup looks tailored to each client.</a:t>
            </a:r>
          </a:p>
          <a:p>
            <a:pPr>
              <a:buNone/>
            </a:pPr>
            <a:r>
              <a:rPr lang="en-GB" b="1" dirty="0"/>
              <a:t>Additional strengths: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Mobile service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Trend-focused styles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Professional training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Strong Instagram portfolio</a:t>
            </a:r>
          </a:p>
          <a:p>
            <a:endParaRPr lang="en-GB" dirty="0"/>
          </a:p>
        </p:txBody>
      </p:sp>
      <p:pic>
        <p:nvPicPr>
          <p:cNvPr id="5" name="Picture 4" descr="Eyeshadow powder crumbled and brush">
            <a:extLst>
              <a:ext uri="{FF2B5EF4-FFF2-40B4-BE49-F238E27FC236}">
                <a16:creationId xmlns:a16="http://schemas.microsoft.com/office/drawing/2014/main" id="{6F093661-F1B1-6E55-04F8-523F922A910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3837" r="21306" b="-1"/>
          <a:stretch>
            <a:fillRect/>
          </a:stretch>
        </p:blipFill>
        <p:spPr>
          <a:xfrm>
            <a:off x="7583424" y="10"/>
            <a:ext cx="4608576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06284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5F710FDB-0919-493E-8539-8240C23F1E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FACD3F-4A1E-F9E4-F468-4A225E8DB7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5513616"/>
            <a:ext cx="10706100" cy="775198"/>
          </a:xfrm>
        </p:spPr>
        <p:txBody>
          <a:bodyPr>
            <a:normAutofit/>
          </a:bodyPr>
          <a:lstStyle/>
          <a:p>
            <a:r>
              <a:rPr lang="en-GB"/>
              <a:t>Market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57B825-2E7B-8B51-6EA0-4908E5AD4E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3728" y="723900"/>
            <a:ext cx="10706100" cy="435428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dirty="0"/>
              <a:t>Women aged 16–35 interested in beauty and fashion.</a:t>
            </a:r>
          </a:p>
          <a:p>
            <a:pPr>
              <a:buNone/>
            </a:pPr>
            <a:endParaRPr lang="en-GB" dirty="0"/>
          </a:p>
          <a:p>
            <a:pPr>
              <a:buNone/>
            </a:pPr>
            <a:r>
              <a:rPr lang="en-GB" b="1" dirty="0"/>
              <a:t>Demand Drivers: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Weddings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Parties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Photoshoots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Social media trends </a:t>
            </a:r>
          </a:p>
          <a:p>
            <a:pPr>
              <a:buNone/>
            </a:pPr>
            <a:r>
              <a:rPr lang="en-GB" dirty="0"/>
              <a:t>The beauty market continues to grow due to strong consumer interest in appearance and self-image</a:t>
            </a:r>
          </a:p>
          <a:p>
            <a:endParaRPr lang="en-GB" dirty="0"/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033715A5-8048-453E-A44A-0F17BBB481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53340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736511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8FCD6F-9F69-9E23-0A7B-06C709EC59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8656" y="914400"/>
            <a:ext cx="6236208" cy="1307592"/>
          </a:xfrm>
        </p:spPr>
        <p:txBody>
          <a:bodyPr>
            <a:normAutofit/>
          </a:bodyPr>
          <a:lstStyle/>
          <a:p>
            <a:r>
              <a:rPr lang="en-GB" dirty="0"/>
              <a:t>Marketing Mix (4Ps)</a:t>
            </a:r>
          </a:p>
        </p:txBody>
      </p:sp>
      <p:pic>
        <p:nvPicPr>
          <p:cNvPr id="14" name="Picture 13" descr="Different kinds of brushes">
            <a:extLst>
              <a:ext uri="{FF2B5EF4-FFF2-40B4-BE49-F238E27FC236}">
                <a16:creationId xmlns:a16="http://schemas.microsoft.com/office/drawing/2014/main" id="{E6D0C210-4FE1-3843-E0F9-2AF79F797E4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4422" r="187" b="-2"/>
          <a:stretch>
            <a:fillRect/>
          </a:stretch>
        </p:blipFill>
        <p:spPr>
          <a:xfrm>
            <a:off x="20" y="-1"/>
            <a:ext cx="4663420" cy="6858001"/>
          </a:xfrm>
          <a:prstGeom prst="rect">
            <a:avLst/>
          </a:prstGeom>
        </p:spPr>
      </p:pic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D2E57F3D-33BE-4306-87E6-2457637195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346871" y="722376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057950-9C52-0943-80FE-FB080642A9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48656" y="2221992"/>
            <a:ext cx="6236208" cy="3941064"/>
          </a:xfrm>
        </p:spPr>
        <p:txBody>
          <a:bodyPr>
            <a:normAutofit lnSpcReduction="10000"/>
          </a:bodyPr>
          <a:lstStyle/>
          <a:p>
            <a:pPr>
              <a:lnSpc>
                <a:spcPct val="100000"/>
              </a:lnSpc>
              <a:buNone/>
            </a:pPr>
            <a:r>
              <a:rPr lang="en-GB" sz="1700" b="1" dirty="0"/>
              <a:t>Product:</a:t>
            </a:r>
          </a:p>
          <a:p>
            <a:pPr>
              <a:lnSpc>
                <a:spcPct val="100000"/>
              </a:lnSpc>
              <a:buNone/>
            </a:pPr>
            <a:r>
              <a:rPr lang="en-GB" sz="1700" dirty="0"/>
              <a:t>Professional personalised makeup services</a:t>
            </a:r>
          </a:p>
          <a:p>
            <a:pPr>
              <a:lnSpc>
                <a:spcPct val="100000"/>
              </a:lnSpc>
              <a:buNone/>
            </a:pPr>
            <a:r>
              <a:rPr lang="en-GB" sz="1700" b="1" dirty="0"/>
              <a:t>Price:</a:t>
            </a:r>
          </a:p>
          <a:p>
            <a:pPr>
              <a:lnSpc>
                <a:spcPct val="100000"/>
              </a:lnSpc>
              <a:buNone/>
            </a:pPr>
            <a:r>
              <a:rPr lang="en-GB" sz="1700" dirty="0"/>
              <a:t>Competitive prices to attract clients</a:t>
            </a:r>
          </a:p>
          <a:p>
            <a:pPr>
              <a:lnSpc>
                <a:spcPct val="100000"/>
              </a:lnSpc>
              <a:buNone/>
            </a:pPr>
            <a:r>
              <a:rPr lang="en-GB" sz="1700" b="1" dirty="0"/>
              <a:t>Place:</a:t>
            </a:r>
          </a:p>
          <a:p>
            <a:pPr>
              <a:lnSpc>
                <a:spcPct val="100000"/>
              </a:lnSpc>
              <a:buNone/>
            </a:pPr>
            <a:r>
              <a:rPr lang="en-GB" sz="1700" dirty="0"/>
              <a:t>Mobile service at customer location</a:t>
            </a:r>
          </a:p>
          <a:p>
            <a:pPr>
              <a:lnSpc>
                <a:spcPct val="100000"/>
              </a:lnSpc>
              <a:buNone/>
            </a:pPr>
            <a:r>
              <a:rPr lang="en-GB" sz="1700" b="1" dirty="0"/>
              <a:t>Promotion:</a:t>
            </a:r>
          </a:p>
          <a:p>
            <a:pPr>
              <a:lnSpc>
                <a:spcPct val="100000"/>
              </a:lnSpc>
              <a:buNone/>
            </a:pPr>
            <a:r>
              <a:rPr lang="en-GB" sz="1700" dirty="0"/>
              <a:t>Instagram marketing</a:t>
            </a:r>
          </a:p>
          <a:p>
            <a:pPr>
              <a:lnSpc>
                <a:spcPct val="100000"/>
              </a:lnSpc>
              <a:buNone/>
            </a:pPr>
            <a:r>
              <a:rPr lang="en-GB" sz="1700" dirty="0"/>
              <a:t>Reviews</a:t>
            </a:r>
          </a:p>
          <a:p>
            <a:pPr>
              <a:lnSpc>
                <a:spcPct val="100000"/>
              </a:lnSpc>
              <a:buNone/>
            </a:pPr>
            <a:r>
              <a:rPr lang="en-GB" sz="1700" dirty="0"/>
              <a:t>Referrals</a:t>
            </a:r>
          </a:p>
          <a:p>
            <a:pPr>
              <a:lnSpc>
                <a:spcPct val="100000"/>
              </a:lnSpc>
              <a:buNone/>
            </a:pPr>
            <a:r>
              <a:rPr lang="en-GB" sz="1700" dirty="0"/>
              <a:t>Collaborations</a:t>
            </a:r>
          </a:p>
        </p:txBody>
      </p:sp>
    </p:spTree>
    <p:extLst>
      <p:ext uri="{BB962C8B-B14F-4D97-AF65-F5344CB8AC3E}">
        <p14:creationId xmlns:p14="http://schemas.microsoft.com/office/powerpoint/2010/main" val="199516792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F710FDB-0919-493E-8539-8240C23F1E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374399-3B3A-FC25-E510-C9A857A077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7" y="559063"/>
            <a:ext cx="3306747" cy="5256025"/>
          </a:xfrm>
        </p:spPr>
        <p:txBody>
          <a:bodyPr>
            <a:normAutofit/>
          </a:bodyPr>
          <a:lstStyle/>
          <a:p>
            <a:r>
              <a:rPr lang="en-GB" sz="3600" dirty="0"/>
              <a:t>SWOT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704191-D7A0-3B29-8040-F4BFABAE32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94064" y="622249"/>
            <a:ext cx="7597936" cy="5639712"/>
          </a:xfrm>
        </p:spPr>
        <p:txBody>
          <a:bodyPr>
            <a:normAutofit lnSpcReduction="10000"/>
          </a:bodyPr>
          <a:lstStyle/>
          <a:p>
            <a:pPr>
              <a:lnSpc>
                <a:spcPct val="100000"/>
              </a:lnSpc>
              <a:buNone/>
            </a:pPr>
            <a:r>
              <a:rPr lang="en-GB" sz="1600" b="1" dirty="0"/>
              <a:t>Strengths:</a:t>
            </a:r>
          </a:p>
          <a:p>
            <a:pPr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600" dirty="0"/>
              <a:t>Professional skills </a:t>
            </a:r>
          </a:p>
          <a:p>
            <a:pPr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600" dirty="0"/>
              <a:t>Low startup cost </a:t>
            </a:r>
          </a:p>
          <a:p>
            <a:pPr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600" dirty="0"/>
              <a:t>Flexibility </a:t>
            </a:r>
          </a:p>
          <a:p>
            <a:pPr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600" dirty="0"/>
              <a:t>Online presence </a:t>
            </a:r>
          </a:p>
          <a:p>
            <a:pPr>
              <a:lnSpc>
                <a:spcPct val="100000"/>
              </a:lnSpc>
              <a:buNone/>
            </a:pPr>
            <a:r>
              <a:rPr lang="en-GB" sz="1600" b="1" dirty="0"/>
              <a:t>Weaknesses:</a:t>
            </a:r>
          </a:p>
          <a:p>
            <a:pPr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600" dirty="0"/>
              <a:t>New business </a:t>
            </a:r>
          </a:p>
          <a:p>
            <a:pPr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600" dirty="0"/>
              <a:t>Limited recognition </a:t>
            </a:r>
          </a:p>
          <a:p>
            <a:pPr>
              <a:lnSpc>
                <a:spcPct val="100000"/>
              </a:lnSpc>
              <a:buNone/>
            </a:pPr>
            <a:r>
              <a:rPr lang="en-GB" sz="1600" b="1" dirty="0"/>
              <a:t>Opportunities:</a:t>
            </a:r>
          </a:p>
          <a:p>
            <a:pPr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600" dirty="0"/>
              <a:t>Social media growth </a:t>
            </a:r>
          </a:p>
          <a:p>
            <a:pPr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600" dirty="0"/>
              <a:t>Partnerships </a:t>
            </a:r>
          </a:p>
          <a:p>
            <a:pPr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600" dirty="0"/>
              <a:t>Extra services </a:t>
            </a:r>
          </a:p>
          <a:p>
            <a:pPr>
              <a:lnSpc>
                <a:spcPct val="100000"/>
              </a:lnSpc>
              <a:buNone/>
            </a:pPr>
            <a:r>
              <a:rPr lang="en-GB" sz="1600" b="1" dirty="0"/>
              <a:t>Threats:</a:t>
            </a:r>
          </a:p>
          <a:p>
            <a:pPr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600" dirty="0"/>
              <a:t>High competition </a:t>
            </a:r>
          </a:p>
          <a:p>
            <a:pPr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600" dirty="0"/>
              <a:t>Economic uncertainty </a:t>
            </a:r>
          </a:p>
          <a:p>
            <a:pPr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600" dirty="0"/>
              <a:t>Fast-changing trends </a:t>
            </a:r>
          </a:p>
          <a:p>
            <a:pPr>
              <a:lnSpc>
                <a:spcPct val="100000"/>
              </a:lnSpc>
            </a:pPr>
            <a:endParaRPr lang="en-GB" sz="1400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0AFF0B6C-73E2-4B40-9280-938C14922C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4223541" y="723900"/>
            <a:ext cx="15948" cy="545007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4" name="3D Model 3" descr="M">
                <a:extLst>
                  <a:ext uri="{FF2B5EF4-FFF2-40B4-BE49-F238E27FC236}">
                    <a16:creationId xmlns:a16="http://schemas.microsoft.com/office/drawing/2014/main" id="{480F9E7B-83D8-C033-624A-603040C8AE68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4290812248"/>
                  </p:ext>
                </p:extLst>
              </p:nvPr>
            </p:nvGraphicFramePr>
            <p:xfrm>
              <a:off x="1090041" y="2920594"/>
              <a:ext cx="2065387" cy="2894494"/>
            </p:xfrm>
            <a:graphic>
              <a:graphicData uri="http://schemas.microsoft.com/office/drawing/2017/model3d">
                <am3d:model3d r:embed="rId2">
                  <am3d:spPr>
                    <a:xfrm>
                      <a:off x="0" y="0"/>
                      <a:ext cx="2065387" cy="2894494"/>
                    </a:xfrm>
                    <a:prstGeom prst="rect">
                      <a:avLst/>
                    </a:prstGeom>
                  </am3d:spPr>
                  <am3d:camera>
                    <am3d:pos x="0" y="0" z="65505728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3336684" d="1000000"/>
                    <am3d:preTrans dx="0" dy="-17394293" dz="3726"/>
                    <am3d:scale>
                      <am3d:sx n="1000000" d="1000000"/>
                      <am3d:sy n="1000000" d="1000000"/>
                      <am3d:sz n="1000000" d="1000000"/>
                    </am3d:scale>
                    <am3d:rot ax="-47652" ay="2931518" az="-35888"/>
                    <am3d:postTrans dx="0" dy="0" dz="0"/>
                  </am3d:trans>
                  <am3d:raster rName="Office3DRenderer" rVer="16.0.8326">
                    <am3d:blip r:embed="rId3"/>
                  </am3d:raster>
                  <am3d:objViewport viewportSz="3503787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4" name="3D Model 3" descr="M">
                <a:extLst>
                  <a:ext uri="{FF2B5EF4-FFF2-40B4-BE49-F238E27FC236}">
                    <a16:creationId xmlns:a16="http://schemas.microsoft.com/office/drawing/2014/main" id="{480F9E7B-83D8-C033-624A-603040C8AE68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090041" y="2920594"/>
                <a:ext cx="2065387" cy="2894494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81321519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46F3EB-4449-762C-9602-B92B66308C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401"/>
            <a:ext cx="6766560" cy="1307592"/>
          </a:xfrm>
        </p:spPr>
        <p:txBody>
          <a:bodyPr>
            <a:normAutofit/>
          </a:bodyPr>
          <a:lstStyle/>
          <a:p>
            <a:r>
              <a:rPr lang="en-GB" dirty="0"/>
              <a:t>Financial Plan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2E57F3D-33BE-4306-87E6-2457637195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658368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079BBF-A038-CD51-FC79-813CA86E65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4088" y="2221994"/>
            <a:ext cx="6766560" cy="3739896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buNone/>
            </a:pPr>
            <a:r>
              <a:rPr lang="en-GB" sz="1400" b="1" dirty="0"/>
              <a:t>Estimated Startup Costs:</a:t>
            </a:r>
          </a:p>
          <a:p>
            <a:pPr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400" dirty="0"/>
              <a:t>Makeup kit: £1,000 </a:t>
            </a:r>
          </a:p>
          <a:p>
            <a:pPr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400" dirty="0"/>
              <a:t>Marketing: £200 </a:t>
            </a:r>
          </a:p>
          <a:p>
            <a:pPr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400" dirty="0"/>
              <a:t>Insurance: £300 </a:t>
            </a:r>
          </a:p>
          <a:p>
            <a:pPr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400" dirty="0"/>
              <a:t>Travel costs: £200 </a:t>
            </a:r>
          </a:p>
          <a:p>
            <a:pPr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400" dirty="0"/>
              <a:t>Equipment: £300 </a:t>
            </a:r>
          </a:p>
          <a:p>
            <a:pPr>
              <a:lnSpc>
                <a:spcPct val="100000"/>
              </a:lnSpc>
              <a:buNone/>
            </a:pPr>
            <a:r>
              <a:rPr lang="en-GB" sz="1400" b="1" dirty="0"/>
              <a:t>Total Estimated Cost: £2,000</a:t>
            </a:r>
          </a:p>
          <a:p>
            <a:pPr>
              <a:lnSpc>
                <a:spcPct val="100000"/>
              </a:lnSpc>
              <a:buNone/>
            </a:pPr>
            <a:r>
              <a:rPr lang="en-GB" sz="1400" dirty="0"/>
              <a:t>Funding sources:</a:t>
            </a:r>
          </a:p>
          <a:p>
            <a:pPr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400" dirty="0"/>
              <a:t>Personal savings </a:t>
            </a:r>
          </a:p>
          <a:p>
            <a:pPr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400" dirty="0"/>
              <a:t>Family support </a:t>
            </a:r>
          </a:p>
          <a:p>
            <a:pPr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400" dirty="0"/>
              <a:t>Small business loan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CBA3C59D-8641-484F-A35C-361AD7E155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4768"/>
            <a:ext cx="658368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 descr="Top view of a makeup palette">
            <a:extLst>
              <a:ext uri="{FF2B5EF4-FFF2-40B4-BE49-F238E27FC236}">
                <a16:creationId xmlns:a16="http://schemas.microsoft.com/office/drawing/2014/main" id="{A48DA828-9A48-FA60-3314-BFFD663C21E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0971" r="29350" b="-1"/>
          <a:stretch>
            <a:fillRect/>
          </a:stretch>
        </p:blipFill>
        <p:spPr>
          <a:xfrm>
            <a:off x="8115300" y="10"/>
            <a:ext cx="407670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689899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9B0440-AAFB-2C1B-4D43-99F8597073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401"/>
            <a:ext cx="6766560" cy="1307592"/>
          </a:xfrm>
        </p:spPr>
        <p:txBody>
          <a:bodyPr>
            <a:normAutofit/>
          </a:bodyPr>
          <a:lstStyle/>
          <a:p>
            <a:r>
              <a:rPr lang="en-GB" dirty="0"/>
              <a:t>Conclusion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D2E57F3D-33BE-4306-87E6-2457637195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658368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CB9221-FBE5-55A2-FDFC-8A4959AF6E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4088" y="2221994"/>
            <a:ext cx="6766560" cy="373989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dirty="0"/>
              <a:t>Glammed by Malina has strong potential in the UK beauty market.</a:t>
            </a:r>
            <a:br>
              <a:rPr lang="en-GB" dirty="0"/>
            </a:br>
            <a:r>
              <a:rPr lang="en-GB" dirty="0"/>
              <a:t>Its personalised service, low costs, and digital marketing strategy create good opportunities for growth and long-term success.</a:t>
            </a:r>
          </a:p>
          <a:p>
            <a:endParaRPr lang="en-GB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CBA3C59D-8641-484F-A35C-361AD7E155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4768"/>
            <a:ext cx="658368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6" name="Picture 15">
            <a:extLst>
              <a:ext uri="{FF2B5EF4-FFF2-40B4-BE49-F238E27FC236}">
                <a16:creationId xmlns:a16="http://schemas.microsoft.com/office/drawing/2014/main" id="{2A75ABC2-6A65-FED8-24F9-AA011C435DB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302" r="44261"/>
          <a:stretch>
            <a:fillRect/>
          </a:stretch>
        </p:blipFill>
        <p:spPr>
          <a:xfrm>
            <a:off x="8115300" y="10"/>
            <a:ext cx="407670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437366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59FC80-0F0F-0861-4147-8C43DA9CA7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B4DB74-759D-139B-0363-DD72B5CDC4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Armstrong, G. and Kotler, P. (2020) </a:t>
            </a:r>
            <a:r>
              <a:rPr lang="en-GB" i="1" dirty="0"/>
              <a:t>Marketing: An Introduction</a:t>
            </a:r>
            <a:r>
              <a:rPr lang="en-GB" dirty="0"/>
              <a:t>. 14th </a:t>
            </a:r>
            <a:r>
              <a:rPr lang="en-GB" dirty="0" err="1"/>
              <a:t>edn</a:t>
            </a:r>
            <a:r>
              <a:rPr lang="en-GB" dirty="0"/>
              <a:t>. Harlow: Pearson.</a:t>
            </a:r>
          </a:p>
          <a:p>
            <a:r>
              <a:rPr lang="en-GB" dirty="0"/>
              <a:t>Burns, P. (2016) </a:t>
            </a:r>
            <a:r>
              <a:rPr lang="en-GB" i="1" dirty="0"/>
              <a:t>Entrepreneurship and Small Business</a:t>
            </a:r>
            <a:r>
              <a:rPr lang="en-GB" dirty="0"/>
              <a:t>. 4th </a:t>
            </a:r>
            <a:r>
              <a:rPr lang="en-GB" dirty="0" err="1"/>
              <a:t>edn</a:t>
            </a:r>
            <a:r>
              <a:rPr lang="en-GB" dirty="0"/>
              <a:t>. London: Palgrave Macmillan.</a:t>
            </a:r>
          </a:p>
          <a:p>
            <a:r>
              <a:rPr lang="en-GB" dirty="0"/>
              <a:t>Chaffey, D. (2022) </a:t>
            </a:r>
            <a:r>
              <a:rPr lang="en-GB" i="1" dirty="0"/>
              <a:t>Digital Marketing: Strategy, Implementation and Practice</a:t>
            </a:r>
            <a:r>
              <a:rPr lang="en-GB" dirty="0"/>
              <a:t>. 8th </a:t>
            </a:r>
            <a:r>
              <a:rPr lang="en-GB" dirty="0" err="1"/>
              <a:t>edn</a:t>
            </a:r>
            <a:r>
              <a:rPr lang="en-GB" dirty="0"/>
              <a:t>. Harlow: Pearson.</a:t>
            </a:r>
          </a:p>
          <a:p>
            <a:r>
              <a:rPr lang="en-GB" dirty="0"/>
              <a:t>Hisrich, R.D., Peters, M.P. and Shepherd, D.A. (2020) </a:t>
            </a:r>
            <a:r>
              <a:rPr lang="en-GB" i="1" dirty="0"/>
              <a:t>Entrepreneurship</a:t>
            </a:r>
            <a:r>
              <a:rPr lang="en-GB" dirty="0"/>
              <a:t>. 11th </a:t>
            </a:r>
            <a:r>
              <a:rPr lang="en-GB" dirty="0" err="1"/>
              <a:t>edn</a:t>
            </a:r>
            <a:r>
              <a:rPr lang="en-GB" dirty="0"/>
              <a:t>. New York: McGraw-Hill.</a:t>
            </a:r>
          </a:p>
          <a:p>
            <a:r>
              <a:rPr lang="en-GB" dirty="0"/>
              <a:t>Kotler, P. and Keller, K.L. (2016) </a:t>
            </a:r>
            <a:r>
              <a:rPr lang="en-GB" i="1" dirty="0"/>
              <a:t>Marketing Management</a:t>
            </a:r>
            <a:r>
              <a:rPr lang="en-GB" dirty="0"/>
              <a:t>. 15th </a:t>
            </a:r>
            <a:r>
              <a:rPr lang="en-GB" dirty="0" err="1"/>
              <a:t>edn</a:t>
            </a:r>
            <a:r>
              <a:rPr lang="en-GB" dirty="0"/>
              <a:t>. Harlow: Pearson.</a:t>
            </a:r>
          </a:p>
          <a:p>
            <a:r>
              <a:rPr lang="en-GB" dirty="0"/>
              <a:t>Mintel (2023) </a:t>
            </a:r>
            <a:r>
              <a:rPr lang="en-GB" i="1" dirty="0"/>
              <a:t>UK Beauty and Personal Care Trends</a:t>
            </a:r>
            <a:r>
              <a:rPr lang="en-GB" dirty="0"/>
              <a:t>. Available at: </a:t>
            </a:r>
            <a:r>
              <a:rPr lang="en-GB" dirty="0">
                <a:hlinkClick r:id="rId2"/>
              </a:rPr>
              <a:t>https://www.mintel.com</a:t>
            </a:r>
            <a:r>
              <a:rPr lang="en-GB" dirty="0"/>
              <a:t> </a:t>
            </a:r>
          </a:p>
          <a:p>
            <a:r>
              <a:rPr lang="en-GB" dirty="0"/>
              <a:t>Statista (2024) </a:t>
            </a:r>
            <a:r>
              <a:rPr lang="en-GB" i="1" dirty="0"/>
              <a:t>Beauty and Personal Care Market in the United Kingdom</a:t>
            </a:r>
            <a:r>
              <a:rPr lang="en-GB" dirty="0"/>
              <a:t>. Available at: </a:t>
            </a:r>
            <a:r>
              <a:rPr lang="en-GB" dirty="0">
                <a:hlinkClick r:id="rId3"/>
              </a:rPr>
              <a:t>https://www.statista.com</a:t>
            </a:r>
            <a:endParaRPr lang="en-GB" dirty="0"/>
          </a:p>
          <a:p>
            <a:r>
              <a:rPr lang="en-GB" dirty="0"/>
              <a:t>UK Government (2024) </a:t>
            </a:r>
            <a:r>
              <a:rPr lang="en-GB" i="1" dirty="0"/>
              <a:t>Set up as a sole trader</a:t>
            </a:r>
            <a:r>
              <a:rPr lang="en-GB" dirty="0"/>
              <a:t>. Available at: </a:t>
            </a:r>
            <a:r>
              <a:rPr lang="en-GB" dirty="0">
                <a:hlinkClick r:id="rId4"/>
              </a:rPr>
              <a:t>https://www.gov.uk/</a:t>
            </a:r>
            <a:r>
              <a:rPr lang="en-GB" dirty="0">
                <a:hlinkClick r:id="rId4"/>
              </a:rPr>
              <a:t>set-up-sole-trader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2519048"/>
      </p:ext>
    </p:extLst>
  </p:cSld>
  <p:clrMapOvr>
    <a:masterClrMapping/>
  </p:clrMapOvr>
</p:sld>
</file>

<file path=ppt/theme/theme1.xml><?xml version="1.0" encoding="utf-8"?>
<a:theme xmlns:a="http://schemas.openxmlformats.org/drawingml/2006/main" name="ChronicleVTI">
  <a:themeElements>
    <a:clrScheme name="Chronicle">
      <a:dk1>
        <a:srgbClr val="000000"/>
      </a:dk1>
      <a:lt1>
        <a:srgbClr val="FFFFFF"/>
      </a:lt1>
      <a:dk2>
        <a:srgbClr val="1C1C32"/>
      </a:dk2>
      <a:lt2>
        <a:srgbClr val="F8F4F1"/>
      </a:lt2>
      <a:accent1>
        <a:srgbClr val="734B67"/>
      </a:accent1>
      <a:accent2>
        <a:srgbClr val="959EBB"/>
      </a:accent2>
      <a:accent3>
        <a:srgbClr val="596781"/>
      </a:accent3>
      <a:accent4>
        <a:srgbClr val="7F6E8C"/>
      </a:accent4>
      <a:accent5>
        <a:srgbClr val="DB9A8F"/>
      </a:accent5>
      <a:accent6>
        <a:srgbClr val="C29AB1"/>
      </a:accent6>
      <a:hlink>
        <a:srgbClr val="778BA2"/>
      </a:hlink>
      <a:folHlink>
        <a:srgbClr val="A27C99"/>
      </a:folHlink>
    </a:clrScheme>
    <a:fontScheme name="Univers Calisto">
      <a:majorFont>
        <a:latin typeface="Univers Condensed"/>
        <a:ea typeface=""/>
        <a:cs typeface=""/>
      </a:majorFont>
      <a:minorFont>
        <a:latin typeface="Calisto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 w="12700" cap="flat" cmpd="sng" algn="ctr">
          <a:noFill/>
          <a:prstDash val="solid"/>
          <a:miter lim="800000"/>
        </a:ln>
        <a:effectLst/>
        <a:extLst>
          <a:ext uri="{91240B29-F687-4F45-9708-019B960494DF}">
            <a14:hiddenLine xmlns:a14="http://schemas.microsoft.com/office/drawing/2010/main" w="12700" cap="flat" cmpd="sng" algn="ctr">
              <a:solidFill>
                <a:schemeClr val="accent1">
                  <a:shade val="50000"/>
                </a:schemeClr>
              </a:solidFill>
              <a:prstDash val="solid"/>
              <a:miter lim="800000"/>
            </a14:hiddenLine>
          </a:ext>
        </a:extLst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ChronicleVTI" id="{508E4D90-5116-4BF0-876B-3F422DD1F65F}" vid="{AA21DC3D-92A8-43A4-8358-ED428371CD5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25</TotalTime>
  <Words>495</Words>
  <Application>Microsoft Office PowerPoint</Application>
  <PresentationFormat>Widescreen</PresentationFormat>
  <Paragraphs>92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Calisto MT</vt:lpstr>
      <vt:lpstr>Univers Condensed</vt:lpstr>
      <vt:lpstr>Wingdings</vt:lpstr>
      <vt:lpstr>ChronicleVTI</vt:lpstr>
      <vt:lpstr>Glammed by Malina</vt:lpstr>
      <vt:lpstr>Business idea</vt:lpstr>
      <vt:lpstr>Objectives</vt:lpstr>
      <vt:lpstr>Unique Selling Point (USP)</vt:lpstr>
      <vt:lpstr>Market Analysis</vt:lpstr>
      <vt:lpstr>Marketing Mix (4Ps)</vt:lpstr>
      <vt:lpstr>SWOT Analysis</vt:lpstr>
      <vt:lpstr>Financial Plan</vt:lpstr>
      <vt:lpstr>Conclusion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Leonard Hondor</dc:creator>
  <cp:lastModifiedBy>Leonard Hondor</cp:lastModifiedBy>
  <cp:revision>1</cp:revision>
  <dcterms:created xsi:type="dcterms:W3CDTF">2026-04-25T18:10:49Z</dcterms:created>
  <dcterms:modified xsi:type="dcterms:W3CDTF">2026-04-25T18:36:01Z</dcterms:modified>
</cp:coreProperties>
</file>