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30"/>
  </p:notesMasterIdLst>
  <p:sldIdLst>
    <p:sldId id="258" r:id="rId6"/>
    <p:sldId id="648" r:id="rId7"/>
    <p:sldId id="366" r:id="rId8"/>
    <p:sldId id="399" r:id="rId9"/>
    <p:sldId id="384" r:id="rId10"/>
    <p:sldId id="386" r:id="rId11"/>
    <p:sldId id="387" r:id="rId12"/>
    <p:sldId id="259" r:id="rId13"/>
    <p:sldId id="412" r:id="rId14"/>
    <p:sldId id="644" r:id="rId15"/>
    <p:sldId id="650" r:id="rId16"/>
    <p:sldId id="411" r:id="rId17"/>
    <p:sldId id="410" r:id="rId18"/>
    <p:sldId id="645" r:id="rId19"/>
    <p:sldId id="642" r:id="rId20"/>
    <p:sldId id="646" r:id="rId21"/>
    <p:sldId id="652" r:id="rId22"/>
    <p:sldId id="262" r:id="rId23"/>
    <p:sldId id="274" r:id="rId24"/>
    <p:sldId id="653" r:id="rId25"/>
    <p:sldId id="261" r:id="rId26"/>
    <p:sldId id="651" r:id="rId27"/>
    <p:sldId id="649" r:id="rId28"/>
    <p:sldId id="647" r:id="rId2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05AD8D-8E15-4556-B822-D634F93223E3}" v="16" dt="2021-03-20T10:23:19.0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00" autoAdjust="0"/>
    <p:restoredTop sz="94608" autoAdjust="0"/>
  </p:normalViewPr>
  <p:slideViewPr>
    <p:cSldViewPr snapToGrid="0">
      <p:cViewPr varScale="1">
        <p:scale>
          <a:sx n="78" d="100"/>
          <a:sy n="78" d="100"/>
        </p:scale>
        <p:origin x="1733" y="6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0.506"/>
    </inkml:context>
    <inkml:brush xml:id="br0">
      <inkml:brushProperty name="width" value="0.025" units="cm"/>
      <inkml:brushProperty name="height" value="0.025" units="cm"/>
    </inkml:brush>
  </inkml:definitions>
  <inkml:trace contextRef="#ctx0" brushRef="#br0">19 1 0 0 0,'0'0'0'0'0,"0"0"0"0"0,0 0 0 0 0,0 0 0 0 0,-10 0 152 0 0,10 0-32 0 0,0 0 24 0 0,0 0 8 0 0,-5 0-80 0 0,1 6-8 0 0,4-6-64 0 0,0 0 96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1.604"/>
    </inkml:context>
    <inkml:brush xml:id="br0">
      <inkml:brushProperty name="width" value="0.025" units="cm"/>
      <inkml:brushProperty name="height" value="0.025" units="cm"/>
    </inkml:brush>
  </inkml:definitions>
  <inkml:trace contextRef="#ctx0" brushRef="#br0">1 15 456 0 0,'0'0'480'0'0,"0"0"35"0"0,0 0 18 0 0,0 0-40 0 0,0-1-375 0 0,0 0-1 0 0,0 0 1 0 0,1 0-1 0 0,-1 0 0 0 0,0 0 1 0 0,1 1-1 0 0,-1-1 1 0 0,1 0-1 0 0,-1 0 0 0 0,1 0 1 0 0,-1 0-1 0 0,1 0 1 0 0,-1 0-1 0 0,1 1 1 0 0,0-1-118 0 0,8 1-59 0 0,-7 0-9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414458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18</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19</a:t>
            </a:fld>
            <a:endParaRPr lang="en-US"/>
          </a:p>
        </p:txBody>
      </p:sp>
    </p:spTree>
    <p:extLst>
      <p:ext uri="{BB962C8B-B14F-4D97-AF65-F5344CB8AC3E}">
        <p14:creationId xmlns:p14="http://schemas.microsoft.com/office/powerpoint/2010/main" val="1672459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a:t>This is most useful when you are considering a single decision and need to consider whether or not it is going to improve your individual situation</a:t>
            </a: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21</a:t>
            </a:fld>
            <a:endParaRPr lang="en-GB" altLang="en-US"/>
          </a:p>
        </p:txBody>
      </p:sp>
    </p:spTree>
    <p:extLst>
      <p:ext uri="{BB962C8B-B14F-4D97-AF65-F5344CB8AC3E}">
        <p14:creationId xmlns:p14="http://schemas.microsoft.com/office/powerpoint/2010/main" val="5550743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customXml" Target="../ink/ink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371600" y="1099956"/>
            <a:ext cx="6400800" cy="1098330"/>
          </a:xfrm>
        </p:spPr>
        <p:txBody>
          <a:bodyPr>
            <a:normAutofit fontScale="70000" lnSpcReduction="20000"/>
          </a:bodyPr>
          <a:lstStyle/>
          <a:p>
            <a:endParaRPr lang="en-GB" b="1" dirty="0">
              <a:solidFill>
                <a:schemeClr val="tx1"/>
              </a:solidFill>
            </a:endParaRPr>
          </a:p>
          <a:p>
            <a:r>
              <a:rPr lang="en-GB" b="1" dirty="0">
                <a:solidFill>
                  <a:schemeClr val="tx1"/>
                </a:solidFill>
              </a:rPr>
              <a:t>BMSW 4004  </a:t>
            </a:r>
          </a:p>
          <a:p>
            <a:r>
              <a:rPr lang="en-GB" b="1" dirty="0">
                <a:solidFill>
                  <a:schemeClr val="tx1"/>
                </a:solidFill>
              </a:rPr>
              <a:t>Problem Solving &amp; Decision Making</a:t>
            </a:r>
          </a:p>
        </p:txBody>
      </p:sp>
      <p:sp>
        <p:nvSpPr>
          <p:cNvPr id="4" name="TextBox 3">
            <a:extLst>
              <a:ext uri="{FF2B5EF4-FFF2-40B4-BE49-F238E27FC236}">
                <a16:creationId xmlns:a16="http://schemas.microsoft.com/office/drawing/2014/main" id="{C57F80F3-7162-FF41-B3B7-DFDEEC4861D4}"/>
              </a:ext>
            </a:extLst>
          </p:cNvPr>
          <p:cNvSpPr txBox="1"/>
          <p:nvPr/>
        </p:nvSpPr>
        <p:spPr>
          <a:xfrm>
            <a:off x="2107096" y="3415226"/>
            <a:ext cx="4145597" cy="1384995"/>
          </a:xfrm>
          <a:prstGeom prst="rect">
            <a:avLst/>
          </a:prstGeom>
          <a:noFill/>
        </p:spPr>
        <p:txBody>
          <a:bodyPr wrap="square" rtlCol="0">
            <a:spAutoFit/>
          </a:bodyPr>
          <a:lstStyle/>
          <a:p>
            <a:r>
              <a:rPr lang="en-US" sz="2800" b="1" dirty="0"/>
              <a:t>Health &amp; Social Care</a:t>
            </a:r>
          </a:p>
          <a:p>
            <a:r>
              <a:rPr lang="en-US" sz="2800" b="1" dirty="0"/>
              <a:t>          </a:t>
            </a:r>
          </a:p>
          <a:p>
            <a:r>
              <a:rPr lang="en-US" sz="2800" b="1" dirty="0"/>
              <a:t>          Week 6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8959D27-ED50-4262-853A-557BB9ACEBC8}"/>
              </a:ext>
            </a:extLst>
          </p:cNvPr>
          <p:cNvSpPr>
            <a:spLocks noGrp="1"/>
          </p:cNvSpPr>
          <p:nvPr>
            <p:ph type="title"/>
          </p:nvPr>
        </p:nvSpPr>
        <p:spPr>
          <a:xfrm>
            <a:off x="457200" y="274638"/>
            <a:ext cx="8229600" cy="850106"/>
          </a:xfrm>
        </p:spPr>
        <p:txBody>
          <a:bodyPr/>
          <a:lstStyle/>
          <a:p>
            <a:r>
              <a:rPr lang="en-GB" altLang="en-US" sz="3000" b="1" dirty="0">
                <a:cs typeface="Arial" panose="020B0604020202020204" pitchFamily="34" charset="0"/>
              </a:rPr>
              <a:t>MODULE AIM  &amp; LEARNING OUTCOMES</a:t>
            </a:r>
            <a:endParaRPr lang="en-GB" altLang="en-US" sz="3000" dirty="0"/>
          </a:p>
        </p:txBody>
      </p:sp>
      <p:sp>
        <p:nvSpPr>
          <p:cNvPr id="10243" name="Content Placeholder 2">
            <a:extLst>
              <a:ext uri="{FF2B5EF4-FFF2-40B4-BE49-F238E27FC236}">
                <a16:creationId xmlns:a16="http://schemas.microsoft.com/office/drawing/2014/main" id="{1EFEAACF-B610-4BE1-9908-032A0E31CBB5}"/>
              </a:ext>
            </a:extLst>
          </p:cNvPr>
          <p:cNvSpPr>
            <a:spLocks noGrp="1"/>
          </p:cNvSpPr>
          <p:nvPr>
            <p:ph idx="1"/>
          </p:nvPr>
        </p:nvSpPr>
        <p:spPr>
          <a:xfrm>
            <a:off x="102790" y="1124744"/>
            <a:ext cx="9041209" cy="4536504"/>
          </a:xfrm>
        </p:spPr>
        <p:txBody>
          <a:bodyPr/>
          <a:lstStyle/>
          <a:p>
            <a:pPr marL="0" indent="0">
              <a:buFont typeface="Arial" panose="020B0604020202020204" pitchFamily="34" charset="0"/>
              <a:buNone/>
              <a:defRPr/>
            </a:pPr>
            <a:r>
              <a:rPr lang="en-GB" altLang="en-US" sz="2400" b="1" dirty="0"/>
              <a:t>AIM(S)</a:t>
            </a:r>
          </a:p>
          <a:p>
            <a:pPr>
              <a:defRPr/>
            </a:pPr>
            <a:r>
              <a:rPr lang="en-GB" altLang="en-US" sz="2000" dirty="0"/>
              <a:t>To be able to solve problems and make decisions in the workplace. </a:t>
            </a:r>
          </a:p>
          <a:p>
            <a:pPr>
              <a:defRPr/>
            </a:pPr>
            <a:r>
              <a:rPr lang="en-GB" altLang="en-US" sz="2000" dirty="0"/>
              <a:t>To be able to manage and implement change in the workplace.</a:t>
            </a:r>
          </a:p>
          <a:p>
            <a:pPr marL="0" indent="0">
              <a:buFont typeface="Arial" panose="020B0604020202020204" pitchFamily="34" charset="0"/>
              <a:buNone/>
              <a:defRPr/>
            </a:pPr>
            <a:endParaRPr lang="en-GB" altLang="en-US" sz="2400" dirty="0"/>
          </a:p>
          <a:p>
            <a:pPr marL="0" indent="0">
              <a:buFont typeface="Arial" panose="020B0604020202020204" pitchFamily="34" charset="0"/>
              <a:buNone/>
              <a:defRPr/>
            </a:pPr>
            <a:r>
              <a:rPr lang="en-GB" altLang="en-US" sz="2400" b="1" dirty="0"/>
              <a:t>LEARNING OUTCOMES</a:t>
            </a:r>
          </a:p>
          <a:p>
            <a:pPr marL="0" indent="0">
              <a:buFont typeface="Arial" panose="020B0604020202020204" pitchFamily="34" charset="0"/>
              <a:buNone/>
              <a:defRPr/>
            </a:pPr>
            <a:r>
              <a:rPr lang="en-GB" altLang="en-US" sz="2000" dirty="0"/>
              <a:t>Upon the successful completion of this module, the student should be able to:</a:t>
            </a:r>
          </a:p>
          <a:p>
            <a:pPr>
              <a:defRPr/>
            </a:pPr>
            <a:r>
              <a:rPr lang="en-GB" altLang="en-US" sz="2000" dirty="0"/>
              <a:t>Describe a problem, its nature, scope and impact;</a:t>
            </a:r>
          </a:p>
          <a:p>
            <a:pPr>
              <a:defRPr/>
            </a:pPr>
            <a:r>
              <a:rPr lang="en-GB" altLang="en-US" sz="2000" dirty="0"/>
              <a:t>Gather and interpret information to solve a problem;</a:t>
            </a:r>
          </a:p>
          <a:p>
            <a:pPr>
              <a:defRPr/>
            </a:pPr>
            <a:r>
              <a:rPr lang="en-GB" altLang="en-US" sz="2000" dirty="0"/>
              <a:t>Evaluate options to make a decision;</a:t>
            </a:r>
          </a:p>
          <a:p>
            <a:pPr>
              <a:defRPr/>
            </a:pPr>
            <a:r>
              <a:rPr lang="en-GB" altLang="en-US" sz="2000" dirty="0"/>
              <a:t>Plan, monitor and review the implementation and communication of decisions.</a:t>
            </a:r>
          </a:p>
          <a:p>
            <a:pPr marL="0" indent="0">
              <a:buFont typeface="Arial" panose="020B0604020202020204" pitchFamily="34" charset="0"/>
              <a:buNone/>
              <a:defRPr/>
            </a:pPr>
            <a:endParaRPr lang="en-GB" altLang="en-US" sz="2400" dirty="0"/>
          </a:p>
        </p:txBody>
      </p:sp>
      <p:sp>
        <p:nvSpPr>
          <p:cNvPr id="4" name="Date Placeholder 3">
            <a:extLst>
              <a:ext uri="{FF2B5EF4-FFF2-40B4-BE49-F238E27FC236}">
                <a16:creationId xmlns:a16="http://schemas.microsoft.com/office/drawing/2014/main" id="{552A6302-EE9C-4CD0-B025-25F330388545}"/>
              </a:ext>
            </a:extLst>
          </p:cNvPr>
          <p:cNvSpPr>
            <a:spLocks noGrp="1"/>
          </p:cNvSpPr>
          <p:nvPr>
            <p:ph type="dt" sz="half" idx="10"/>
          </p:nvPr>
        </p:nvSpPr>
        <p:spPr/>
        <p:txBody>
          <a:bodyPr/>
          <a:lstStyle/>
          <a:p>
            <a:pPr>
              <a:defRPr/>
            </a:pPr>
            <a:fld id="{121FB267-F046-43E5-AD1F-4686246D3A37}" type="datetime1">
              <a:rPr lang="en-GB" altLang="en-US" smtClean="0"/>
              <a:pPr>
                <a:defRPr/>
              </a:pPr>
              <a:t>17/03/2022</a:t>
            </a:fld>
            <a:endParaRPr lang="en-GB" altLang="en-US"/>
          </a:p>
        </p:txBody>
      </p:sp>
      <p:sp>
        <p:nvSpPr>
          <p:cNvPr id="7173" name="Slide Number Placeholder 4">
            <a:extLst>
              <a:ext uri="{FF2B5EF4-FFF2-40B4-BE49-F238E27FC236}">
                <a16:creationId xmlns:a16="http://schemas.microsoft.com/office/drawing/2014/main" id="{F4D4F127-20C1-4ED0-9F24-D9A4798AAD4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9FBDF60-685D-4BB1-A7F1-01C25EDCBB0A}"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extLst>
      <p:ext uri="{BB962C8B-B14F-4D97-AF65-F5344CB8AC3E}">
        <p14:creationId xmlns:p14="http://schemas.microsoft.com/office/powerpoint/2010/main" val="3668952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689981" y="1516654"/>
            <a:ext cx="7764019" cy="27935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sz="2400" dirty="0">
                <a:solidFill>
                  <a:srgbClr val="090909"/>
                </a:solidFill>
                <a:latin typeface="+mn-lt"/>
                <a:cs typeface="Helvetica"/>
              </a:rPr>
              <a:t>Recap Fishbone Analysis</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Burke - Litwin Change model</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PMI decision making tool</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Assessment decision</a:t>
            </a:r>
          </a:p>
          <a:p>
            <a:pPr marL="285750" indent="-285750">
              <a:lnSpc>
                <a:spcPct val="150000"/>
              </a:lnSpc>
              <a:buFont typeface="Arial" panose="020B0604020202020204" pitchFamily="34" charset="0"/>
              <a:buChar char="•"/>
            </a:pPr>
            <a:endParaRPr lang="en-US" sz="2400" dirty="0">
              <a:solidFill>
                <a:srgbClr val="090909"/>
              </a:solidFill>
              <a:latin typeface="+mn-lt"/>
              <a:cs typeface="Helvetic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8959D27-ED50-4262-853A-557BB9ACEBC8}"/>
              </a:ext>
            </a:extLst>
          </p:cNvPr>
          <p:cNvSpPr>
            <a:spLocks noGrp="1"/>
          </p:cNvSpPr>
          <p:nvPr>
            <p:ph type="title"/>
          </p:nvPr>
        </p:nvSpPr>
        <p:spPr>
          <a:xfrm>
            <a:off x="457200" y="114134"/>
            <a:ext cx="8229600" cy="657143"/>
          </a:xfrm>
        </p:spPr>
        <p:txBody>
          <a:bodyPr/>
          <a:lstStyle/>
          <a:p>
            <a:r>
              <a:rPr lang="en-GB" altLang="en-US" sz="3000" b="1" dirty="0">
                <a:cs typeface="Arial" panose="020B0604020202020204" pitchFamily="34" charset="0"/>
              </a:rPr>
              <a:t>LECTURE AIMS  &amp; LEARNING OUTCOMES</a:t>
            </a:r>
            <a:endParaRPr lang="en-GB" altLang="en-US" sz="3000" dirty="0"/>
          </a:p>
        </p:txBody>
      </p:sp>
      <p:sp>
        <p:nvSpPr>
          <p:cNvPr id="10243" name="Content Placeholder 2">
            <a:extLst>
              <a:ext uri="{FF2B5EF4-FFF2-40B4-BE49-F238E27FC236}">
                <a16:creationId xmlns:a16="http://schemas.microsoft.com/office/drawing/2014/main" id="{1EFEAACF-B610-4BE1-9908-032A0E31CBB5}"/>
              </a:ext>
            </a:extLst>
          </p:cNvPr>
          <p:cNvSpPr>
            <a:spLocks noGrp="1"/>
          </p:cNvSpPr>
          <p:nvPr>
            <p:ph idx="1"/>
          </p:nvPr>
        </p:nvSpPr>
        <p:spPr>
          <a:xfrm>
            <a:off x="102790" y="858741"/>
            <a:ext cx="9041209" cy="4802507"/>
          </a:xfrm>
        </p:spPr>
        <p:txBody>
          <a:bodyPr>
            <a:normAutofit/>
          </a:bodyPr>
          <a:lstStyle/>
          <a:p>
            <a:pPr marL="0" indent="0">
              <a:buFont typeface="Arial" panose="020B0604020202020204" pitchFamily="34" charset="0"/>
              <a:buNone/>
              <a:defRPr/>
            </a:pPr>
            <a:r>
              <a:rPr lang="en-GB" altLang="en-US" sz="2400" dirty="0"/>
              <a:t>This lecture will link the aims and learning outcomes of the module to what you have learnt so far. </a:t>
            </a:r>
          </a:p>
          <a:p>
            <a:pPr marL="0" indent="0">
              <a:buFont typeface="Arial" panose="020B0604020202020204" pitchFamily="34" charset="0"/>
              <a:buNone/>
              <a:defRPr/>
            </a:pPr>
            <a:r>
              <a:rPr lang="en-GB" altLang="en-US" sz="2400" dirty="0"/>
              <a:t>Aims</a:t>
            </a:r>
          </a:p>
          <a:p>
            <a:pPr>
              <a:defRPr/>
            </a:pPr>
            <a:r>
              <a:rPr lang="en-GB" altLang="en-US" sz="2000" dirty="0"/>
              <a:t>To be able to solve problems and make decisions in the workplace. </a:t>
            </a:r>
          </a:p>
          <a:p>
            <a:pPr>
              <a:defRPr/>
            </a:pPr>
            <a:r>
              <a:rPr lang="en-GB" altLang="en-US" sz="2000" dirty="0"/>
              <a:t>To be able to manage and implement change in the workplace.</a:t>
            </a:r>
          </a:p>
          <a:p>
            <a:pPr marL="0" indent="0">
              <a:buFont typeface="Arial" panose="020B0604020202020204" pitchFamily="34" charset="0"/>
              <a:buNone/>
              <a:defRPr/>
            </a:pPr>
            <a:r>
              <a:rPr lang="en-GB" altLang="en-US" sz="2400" dirty="0"/>
              <a:t>Learning Outcomes</a:t>
            </a:r>
          </a:p>
          <a:p>
            <a:pPr>
              <a:defRPr/>
            </a:pPr>
            <a:r>
              <a:rPr lang="en-GB" altLang="en-US" sz="2000" dirty="0"/>
              <a:t>Describe a problem, its nature, scope and impact using the Fishbone Analysis;</a:t>
            </a:r>
          </a:p>
          <a:p>
            <a:pPr>
              <a:defRPr/>
            </a:pPr>
            <a:r>
              <a:rPr lang="en-GB" altLang="en-US" sz="2000" dirty="0"/>
              <a:t>Gather and interpret information to solve a problem using the Burke-Litwin Change Model;</a:t>
            </a:r>
          </a:p>
          <a:p>
            <a:pPr>
              <a:defRPr/>
            </a:pPr>
            <a:r>
              <a:rPr lang="en-GB" altLang="en-US" sz="2000" dirty="0"/>
              <a:t>Evaluate options to make a decision using the PMI decision tool;</a:t>
            </a:r>
          </a:p>
          <a:p>
            <a:pPr marL="0" indent="0">
              <a:buFont typeface="Arial" panose="020B0604020202020204" pitchFamily="34" charset="0"/>
              <a:buNone/>
              <a:defRPr/>
            </a:pPr>
            <a:endParaRPr lang="en-GB" altLang="en-US" sz="2400" dirty="0"/>
          </a:p>
        </p:txBody>
      </p:sp>
      <p:sp>
        <p:nvSpPr>
          <p:cNvPr id="4" name="Date Placeholder 3">
            <a:extLst>
              <a:ext uri="{FF2B5EF4-FFF2-40B4-BE49-F238E27FC236}">
                <a16:creationId xmlns:a16="http://schemas.microsoft.com/office/drawing/2014/main" id="{552A6302-EE9C-4CD0-B025-25F330388545}"/>
              </a:ext>
            </a:extLst>
          </p:cNvPr>
          <p:cNvSpPr>
            <a:spLocks noGrp="1"/>
          </p:cNvSpPr>
          <p:nvPr>
            <p:ph type="dt" sz="half" idx="10"/>
          </p:nvPr>
        </p:nvSpPr>
        <p:spPr/>
        <p:txBody>
          <a:bodyPr/>
          <a:lstStyle/>
          <a:p>
            <a:pPr>
              <a:defRPr/>
            </a:pPr>
            <a:fld id="{121FB267-F046-43E5-AD1F-4686246D3A37}" type="datetime1">
              <a:rPr lang="en-GB" altLang="en-US" smtClean="0"/>
              <a:pPr>
                <a:defRPr/>
              </a:pPr>
              <a:t>17/03/2022</a:t>
            </a:fld>
            <a:endParaRPr lang="en-GB" altLang="en-US"/>
          </a:p>
        </p:txBody>
      </p:sp>
      <p:sp>
        <p:nvSpPr>
          <p:cNvPr id="7173" name="Slide Number Placeholder 4">
            <a:extLst>
              <a:ext uri="{FF2B5EF4-FFF2-40B4-BE49-F238E27FC236}">
                <a16:creationId xmlns:a16="http://schemas.microsoft.com/office/drawing/2014/main" id="{F4D4F127-20C1-4ED0-9F24-D9A4798AAD4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9FBDF60-685D-4BB1-A7F1-01C25EDCBB0A}"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D45A78AE-E927-0F42-9010-EDD8EB856AA5}"/>
              </a:ext>
            </a:extLst>
          </p:cNvPr>
          <p:cNvSpPr>
            <a:spLocks noGrp="1" noChangeArrowheads="1"/>
          </p:cNvSpPr>
          <p:nvPr>
            <p:ph type="title"/>
          </p:nvPr>
        </p:nvSpPr>
        <p:spPr>
          <a:xfrm>
            <a:off x="847725" y="1"/>
            <a:ext cx="7448550" cy="763480"/>
          </a:xfrm>
        </p:spPr>
        <p:txBody>
          <a:bodyPr>
            <a:noAutofit/>
          </a:bodyPr>
          <a:lstStyle/>
          <a:p>
            <a:r>
              <a:rPr lang="en-US" altLang="en-US" sz="3200" b="1" dirty="0">
                <a:solidFill>
                  <a:srgbClr val="0070C0"/>
                </a:solidFill>
                <a:latin typeface="+mn-lt"/>
              </a:rPr>
              <a:t>Fishbone Analysis</a:t>
            </a:r>
          </a:p>
        </p:txBody>
      </p:sp>
      <p:pic>
        <p:nvPicPr>
          <p:cNvPr id="3" name="Picture 2">
            <a:extLst>
              <a:ext uri="{FF2B5EF4-FFF2-40B4-BE49-F238E27FC236}">
                <a16:creationId xmlns:a16="http://schemas.microsoft.com/office/drawing/2014/main" id="{ED011D42-0FB1-44A4-A9F0-DD5FC058F601}"/>
              </a:ext>
            </a:extLst>
          </p:cNvPr>
          <p:cNvPicPr>
            <a:picLocks noChangeAspect="1"/>
          </p:cNvPicPr>
          <p:nvPr/>
        </p:nvPicPr>
        <p:blipFill>
          <a:blip r:embed="rId2"/>
          <a:stretch>
            <a:fillRect/>
          </a:stretch>
        </p:blipFill>
        <p:spPr>
          <a:xfrm>
            <a:off x="150920" y="1095686"/>
            <a:ext cx="8575830" cy="48162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B6F2781-5804-E14D-9FF3-7294CB8A2BAF}"/>
              </a:ext>
            </a:extLst>
          </p:cNvPr>
          <p:cNvPicPr>
            <a:picLocks noChangeAspect="1"/>
          </p:cNvPicPr>
          <p:nvPr/>
        </p:nvPicPr>
        <p:blipFill>
          <a:blip r:embed="rId2"/>
          <a:stretch>
            <a:fillRect/>
          </a:stretch>
        </p:blipFill>
        <p:spPr>
          <a:xfrm>
            <a:off x="200721" y="893531"/>
            <a:ext cx="8675649" cy="4605569"/>
          </a:xfrm>
          <a:prstGeom prst="rect">
            <a:avLst/>
          </a:prstGeom>
        </p:spPr>
      </p:pic>
      <p:sp>
        <p:nvSpPr>
          <p:cNvPr id="7" name="Rectangle 2">
            <a:extLst>
              <a:ext uri="{FF2B5EF4-FFF2-40B4-BE49-F238E27FC236}">
                <a16:creationId xmlns:a16="http://schemas.microsoft.com/office/drawing/2014/main" id="{D45A78AE-E927-0F42-9010-EDD8EB856AA5}"/>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Fishbone Analysis: An Example</a:t>
            </a:r>
          </a:p>
        </p:txBody>
      </p:sp>
    </p:spTree>
    <p:extLst>
      <p:ext uri="{BB962C8B-B14F-4D97-AF65-F5344CB8AC3E}">
        <p14:creationId xmlns:p14="http://schemas.microsoft.com/office/powerpoint/2010/main" val="3720358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113636"/>
            <a:ext cx="8229600" cy="615433"/>
          </a:xfrm>
        </p:spPr>
        <p:txBody>
          <a:bodyPr>
            <a:normAutofit fontScale="90000"/>
          </a:bodyPr>
          <a:lstStyle/>
          <a:p>
            <a:r>
              <a:rPr lang="en-GB" b="1" dirty="0"/>
              <a:t>Fishbone Analysis</a:t>
            </a:r>
            <a:endParaRPr lang="en-US" dirty="0"/>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pic>
        <p:nvPicPr>
          <p:cNvPr id="7" name="Picture 6">
            <a:extLst>
              <a:ext uri="{FF2B5EF4-FFF2-40B4-BE49-F238E27FC236}">
                <a16:creationId xmlns:a16="http://schemas.microsoft.com/office/drawing/2014/main" id="{D2B79677-1F6F-1A45-8544-3D0B057FA7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729069"/>
            <a:ext cx="8229600" cy="4941773"/>
          </a:xfrm>
          <a:prstGeom prst="rect">
            <a:avLst/>
          </a:prstGeom>
        </p:spPr>
      </p:pic>
    </p:spTree>
    <p:extLst>
      <p:ext uri="{BB962C8B-B14F-4D97-AF65-F5344CB8AC3E}">
        <p14:creationId xmlns:p14="http://schemas.microsoft.com/office/powerpoint/2010/main" val="886205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5660"/>
            <a:ext cx="8229600" cy="628152"/>
          </a:xfrm>
        </p:spPr>
        <p:txBody>
          <a:bodyPr>
            <a:noAutofit/>
          </a:bodyPr>
          <a:lstStyle/>
          <a:p>
            <a:r>
              <a:rPr lang="en-US" sz="2800" b="1" dirty="0"/>
              <a:t>Decision Making</a:t>
            </a:r>
          </a:p>
        </p:txBody>
      </p:sp>
      <p:sp>
        <p:nvSpPr>
          <p:cNvPr id="3" name="Content Placeholder 2"/>
          <p:cNvSpPr>
            <a:spLocks noGrp="1"/>
          </p:cNvSpPr>
          <p:nvPr>
            <p:ph idx="1"/>
          </p:nvPr>
        </p:nvSpPr>
        <p:spPr>
          <a:xfrm>
            <a:off x="190831" y="683813"/>
            <a:ext cx="6090699" cy="4703704"/>
          </a:xfrm>
        </p:spPr>
        <p:txBody>
          <a:bodyPr>
            <a:normAutofit/>
          </a:bodyPr>
          <a:lstStyle/>
          <a:p>
            <a:pPr>
              <a:buNone/>
            </a:pPr>
            <a:r>
              <a:rPr lang="en-US" sz="2000" dirty="0"/>
              <a:t>Successful decision making involves making the right choices in order to achieve your goals.</a:t>
            </a:r>
          </a:p>
          <a:p>
            <a:pPr>
              <a:buNone/>
            </a:pPr>
            <a:endParaRPr lang="en-US" sz="2000" dirty="0"/>
          </a:p>
          <a:p>
            <a:pPr>
              <a:buNone/>
            </a:pPr>
            <a:r>
              <a:rPr lang="en-US" sz="2000" dirty="0"/>
              <a:t>How do you make a good decision? </a:t>
            </a:r>
          </a:p>
          <a:p>
            <a:pPr marL="457200" indent="-457200">
              <a:buFont typeface="+mj-lt"/>
              <a:buAutoNum type="arabicPeriod"/>
            </a:pPr>
            <a:r>
              <a:rPr lang="en-GB" sz="2000" b="0" i="0" dirty="0">
                <a:solidFill>
                  <a:srgbClr val="202124"/>
                </a:solidFill>
                <a:effectLst/>
                <a:latin typeface="arial" panose="020B0604020202020204" pitchFamily="34" charset="0"/>
              </a:rPr>
              <a:t>Identify the decision. </a:t>
            </a:r>
          </a:p>
          <a:p>
            <a:pPr marL="457200" indent="-457200">
              <a:buFont typeface="+mj-lt"/>
              <a:buAutoNum type="arabicPeriod"/>
            </a:pPr>
            <a:r>
              <a:rPr lang="en-GB" sz="2000" b="0" i="0" dirty="0">
                <a:solidFill>
                  <a:srgbClr val="202124"/>
                </a:solidFill>
                <a:effectLst/>
                <a:latin typeface="arial" panose="020B0604020202020204" pitchFamily="34" charset="0"/>
              </a:rPr>
              <a:t>Gather relevant information. </a:t>
            </a:r>
          </a:p>
          <a:p>
            <a:pPr marL="457200" indent="-457200">
              <a:buFont typeface="+mj-lt"/>
              <a:buAutoNum type="arabicPeriod"/>
            </a:pPr>
            <a:r>
              <a:rPr lang="en-GB" sz="2000" b="0" i="0" dirty="0">
                <a:solidFill>
                  <a:srgbClr val="202124"/>
                </a:solidFill>
                <a:effectLst/>
                <a:latin typeface="arial" panose="020B0604020202020204" pitchFamily="34" charset="0"/>
              </a:rPr>
              <a:t>Identify the alternatives.</a:t>
            </a:r>
          </a:p>
          <a:p>
            <a:pPr marL="457200" indent="-457200">
              <a:buFont typeface="+mj-lt"/>
              <a:buAutoNum type="arabicPeriod"/>
            </a:pPr>
            <a:r>
              <a:rPr lang="en-GB" sz="2000" b="0" i="0" dirty="0">
                <a:solidFill>
                  <a:srgbClr val="202124"/>
                </a:solidFill>
                <a:effectLst/>
                <a:latin typeface="arial" panose="020B0604020202020204" pitchFamily="34" charset="0"/>
              </a:rPr>
              <a:t>Weigh the evidence.</a:t>
            </a:r>
          </a:p>
          <a:p>
            <a:pPr marL="457200" indent="-457200">
              <a:buFont typeface="+mj-lt"/>
              <a:buAutoNum type="arabicPeriod"/>
            </a:pPr>
            <a:r>
              <a:rPr lang="en-GB" sz="2000" b="0" i="0" dirty="0">
                <a:solidFill>
                  <a:srgbClr val="202124"/>
                </a:solidFill>
                <a:effectLst/>
                <a:latin typeface="arial" panose="020B0604020202020204" pitchFamily="34" charset="0"/>
              </a:rPr>
              <a:t>Choose among alternatives. </a:t>
            </a:r>
          </a:p>
          <a:p>
            <a:pPr marL="457200" indent="-457200">
              <a:buFont typeface="+mj-lt"/>
              <a:buAutoNum type="arabicPeriod"/>
            </a:pPr>
            <a:r>
              <a:rPr lang="en-GB" sz="2000" b="0" i="0" dirty="0">
                <a:solidFill>
                  <a:srgbClr val="202124"/>
                </a:solidFill>
                <a:effectLst/>
                <a:latin typeface="arial" panose="020B0604020202020204" pitchFamily="34" charset="0"/>
              </a:rPr>
              <a:t>Take </a:t>
            </a:r>
            <a:r>
              <a:rPr lang="en-GB" sz="2000" b="1" i="0" dirty="0">
                <a:solidFill>
                  <a:srgbClr val="202124"/>
                </a:solidFill>
                <a:effectLst/>
                <a:latin typeface="arial" panose="020B0604020202020204" pitchFamily="34" charset="0"/>
              </a:rPr>
              <a:t>action</a:t>
            </a:r>
            <a:r>
              <a:rPr lang="en-GB" sz="2000" b="0" i="0" dirty="0">
                <a:solidFill>
                  <a:srgbClr val="202124"/>
                </a:solidFill>
                <a:effectLst/>
                <a:latin typeface="arial" panose="020B0604020202020204" pitchFamily="34" charset="0"/>
              </a:rPr>
              <a:t>.</a:t>
            </a:r>
          </a:p>
          <a:p>
            <a:pPr marL="457200" indent="-457200">
              <a:buFont typeface="+mj-lt"/>
              <a:buAutoNum type="arabicPeriod"/>
            </a:pPr>
            <a:r>
              <a:rPr lang="en-GB" sz="2000" b="0" i="0" dirty="0">
                <a:solidFill>
                  <a:srgbClr val="202124"/>
                </a:solidFill>
                <a:effectLst/>
                <a:latin typeface="arial" panose="020B0604020202020204" pitchFamily="34" charset="0"/>
              </a:rPr>
              <a:t>Review your decision &amp; its consequences.</a:t>
            </a:r>
          </a:p>
          <a:p>
            <a:pPr>
              <a:buNone/>
            </a:pPr>
            <a:endParaRPr lang="en-US" sz="2000" dirty="0"/>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46C70B7-B723-41B1-B94B-A1A58E675958}"/>
                  </a:ext>
                </a:extLst>
              </p14:cNvPr>
              <p14:cNvContentPartPr/>
              <p14:nvPr/>
            </p14:nvContentPartPr>
            <p14:xfrm>
              <a:off x="7316414" y="504246"/>
              <a:ext cx="6840" cy="2880"/>
            </p14:xfrm>
          </p:contentPart>
        </mc:Choice>
        <mc:Fallback xmlns="">
          <p:pic>
            <p:nvPicPr>
              <p:cNvPr id="4" name="Ink 3">
                <a:extLst>
                  <a:ext uri="{FF2B5EF4-FFF2-40B4-BE49-F238E27FC236}">
                    <a16:creationId xmlns:a16="http://schemas.microsoft.com/office/drawing/2014/main" id="{146C70B7-B723-41B1-B94B-A1A58E675958}"/>
                  </a:ext>
                </a:extLst>
              </p:cNvPr>
              <p:cNvPicPr/>
              <p:nvPr/>
            </p:nvPicPr>
            <p:blipFill>
              <a:blip r:embed="rId4"/>
              <a:stretch>
                <a:fillRect/>
              </a:stretch>
            </p:blipFill>
            <p:spPr>
              <a:xfrm>
                <a:off x="7312094" y="499926"/>
                <a:ext cx="15480" cy="11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A7FF5C22-EC6A-4C9B-9BA1-6CDB176A9427}"/>
                  </a:ext>
                </a:extLst>
              </p14:cNvPr>
              <p14:cNvContentPartPr/>
              <p14:nvPr/>
            </p14:nvContentPartPr>
            <p14:xfrm>
              <a:off x="7399934" y="579126"/>
              <a:ext cx="6840" cy="5760"/>
            </p14:xfrm>
          </p:contentPart>
        </mc:Choice>
        <mc:Fallback xmlns="">
          <p:pic>
            <p:nvPicPr>
              <p:cNvPr id="5" name="Ink 4">
                <a:extLst>
                  <a:ext uri="{FF2B5EF4-FFF2-40B4-BE49-F238E27FC236}">
                    <a16:creationId xmlns:a16="http://schemas.microsoft.com/office/drawing/2014/main" id="{A7FF5C22-EC6A-4C9B-9BA1-6CDB176A9427}"/>
                  </a:ext>
                </a:extLst>
              </p:cNvPr>
              <p:cNvPicPr/>
              <p:nvPr/>
            </p:nvPicPr>
            <p:blipFill>
              <a:blip r:embed="rId4"/>
              <a:stretch>
                <a:fillRect/>
              </a:stretch>
            </p:blipFill>
            <p:spPr>
              <a:xfrm>
                <a:off x="7395614" y="574806"/>
                <a:ext cx="15480" cy="14400"/>
              </a:xfrm>
              <a:prstGeom prst="rect">
                <a:avLst/>
              </a:prstGeom>
            </p:spPr>
          </p:pic>
        </mc:Fallback>
      </mc:AlternateContent>
      <p:pic>
        <p:nvPicPr>
          <p:cNvPr id="6" name="Picture 5">
            <a:extLst>
              <a:ext uri="{FF2B5EF4-FFF2-40B4-BE49-F238E27FC236}">
                <a16:creationId xmlns:a16="http://schemas.microsoft.com/office/drawing/2014/main" id="{B9357BD0-5F9F-4348-BC2D-E3030E6591BF}"/>
              </a:ext>
            </a:extLst>
          </p:cNvPr>
          <p:cNvPicPr>
            <a:picLocks noChangeAspect="1"/>
          </p:cNvPicPr>
          <p:nvPr/>
        </p:nvPicPr>
        <p:blipFill>
          <a:blip r:embed="rId6"/>
          <a:stretch>
            <a:fillRect/>
          </a:stretch>
        </p:blipFill>
        <p:spPr>
          <a:xfrm>
            <a:off x="4770784" y="1509731"/>
            <a:ext cx="4182386" cy="2824589"/>
          </a:xfrm>
          <a:prstGeom prst="rect">
            <a:avLst/>
          </a:prstGeom>
        </p:spPr>
      </p:pic>
    </p:spTree>
    <p:extLst>
      <p:ext uri="{BB962C8B-B14F-4D97-AF65-F5344CB8AC3E}">
        <p14:creationId xmlns:p14="http://schemas.microsoft.com/office/powerpoint/2010/main" val="3186261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74ACC-C533-4793-878A-557DDDCA4418}"/>
              </a:ext>
            </a:extLst>
          </p:cNvPr>
          <p:cNvSpPr>
            <a:spLocks noGrp="1"/>
          </p:cNvSpPr>
          <p:nvPr>
            <p:ph type="title"/>
          </p:nvPr>
        </p:nvSpPr>
        <p:spPr>
          <a:xfrm>
            <a:off x="457200" y="274638"/>
            <a:ext cx="8229600" cy="1143000"/>
          </a:xfrm>
        </p:spPr>
        <p:txBody>
          <a:bodyPr anchor="ctr">
            <a:normAutofit/>
          </a:bodyPr>
          <a:lstStyle/>
          <a:p>
            <a:r>
              <a:rPr lang="en-GB" b="1"/>
              <a:t>DECISION MAKING</a:t>
            </a:r>
          </a:p>
        </p:txBody>
      </p:sp>
      <p:pic>
        <p:nvPicPr>
          <p:cNvPr id="5" name="Picture 4">
            <a:extLst>
              <a:ext uri="{FF2B5EF4-FFF2-40B4-BE49-F238E27FC236}">
                <a16:creationId xmlns:a16="http://schemas.microsoft.com/office/drawing/2014/main" id="{56121CDA-4968-4C01-AC44-7D6D535BA5DD}"/>
              </a:ext>
            </a:extLst>
          </p:cNvPr>
          <p:cNvPicPr>
            <a:picLocks noChangeAspect="1"/>
          </p:cNvPicPr>
          <p:nvPr/>
        </p:nvPicPr>
        <p:blipFill>
          <a:blip r:embed="rId2"/>
          <a:stretch>
            <a:fillRect/>
          </a:stretch>
        </p:blipFill>
        <p:spPr>
          <a:xfrm>
            <a:off x="457200" y="1956574"/>
            <a:ext cx="4038600" cy="3276293"/>
          </a:xfrm>
          <a:prstGeom prst="rect">
            <a:avLst/>
          </a:prstGeom>
          <a:noFill/>
        </p:spPr>
      </p:pic>
      <p:sp>
        <p:nvSpPr>
          <p:cNvPr id="3" name="Content Placeholder 2">
            <a:extLst>
              <a:ext uri="{FF2B5EF4-FFF2-40B4-BE49-F238E27FC236}">
                <a16:creationId xmlns:a16="http://schemas.microsoft.com/office/drawing/2014/main" id="{90684B56-F5E9-4187-B2D8-D1BFA5F3E82F}"/>
              </a:ext>
            </a:extLst>
          </p:cNvPr>
          <p:cNvSpPr>
            <a:spLocks noGrp="1"/>
          </p:cNvSpPr>
          <p:nvPr>
            <p:ph sz="half" idx="2"/>
          </p:nvPr>
        </p:nvSpPr>
        <p:spPr>
          <a:xfrm>
            <a:off x="4648200" y="1600201"/>
            <a:ext cx="4038600" cy="3989040"/>
          </a:xfrm>
        </p:spPr>
        <p:txBody>
          <a:bodyPr>
            <a:normAutofit/>
          </a:bodyPr>
          <a:lstStyle/>
          <a:p>
            <a:pPr marL="0" indent="0">
              <a:lnSpc>
                <a:spcPct val="90000"/>
              </a:lnSpc>
              <a:buNone/>
            </a:pPr>
            <a:endParaRPr lang="en-GB" sz="2200" dirty="0"/>
          </a:p>
          <a:p>
            <a:pPr marL="0" indent="0">
              <a:lnSpc>
                <a:spcPct val="90000"/>
              </a:lnSpc>
              <a:buNone/>
            </a:pPr>
            <a:r>
              <a:rPr lang="en-GB" sz="2200" dirty="0"/>
              <a:t>Consider the issue/problem you are focusing on in your report. </a:t>
            </a:r>
          </a:p>
          <a:p>
            <a:pPr marL="0" indent="0">
              <a:lnSpc>
                <a:spcPct val="90000"/>
              </a:lnSpc>
              <a:buNone/>
            </a:pPr>
            <a:endParaRPr lang="en-GB" sz="2200" dirty="0"/>
          </a:p>
          <a:p>
            <a:pPr marL="0" indent="0">
              <a:lnSpc>
                <a:spcPct val="90000"/>
              </a:lnSpc>
              <a:buNone/>
            </a:pPr>
            <a:r>
              <a:rPr lang="en-GB" sz="2200" dirty="0"/>
              <a:t>Discuss what type of solutions would be applicable.</a:t>
            </a:r>
          </a:p>
        </p:txBody>
      </p:sp>
      <p:sp>
        <p:nvSpPr>
          <p:cNvPr id="4" name="Slide Number Placeholder 3">
            <a:extLst>
              <a:ext uri="{FF2B5EF4-FFF2-40B4-BE49-F238E27FC236}">
                <a16:creationId xmlns:a16="http://schemas.microsoft.com/office/drawing/2014/main" id="{0E2C0F5E-CE21-4FA7-A915-06E205E91F39}"/>
              </a:ext>
            </a:extLst>
          </p:cNvPr>
          <p:cNvSpPr>
            <a:spLocks noGrp="1"/>
          </p:cNvSpPr>
          <p:nvPr>
            <p:ph type="sldNum" sz="quarter" idx="12"/>
          </p:nvPr>
        </p:nvSpPr>
        <p:spPr>
          <a:xfrm>
            <a:off x="7956376" y="6380972"/>
            <a:ext cx="730424" cy="340503"/>
          </a:xfrm>
        </p:spPr>
        <p:txBody>
          <a:bodyPr anchor="ctr">
            <a:normAutofit/>
          </a:bodyPr>
          <a:lstStyle/>
          <a:p>
            <a:pPr>
              <a:spcAft>
                <a:spcPts val="600"/>
              </a:spcAft>
              <a:defRPr/>
            </a:pPr>
            <a:fld id="{8DF2D5D7-7669-4457-A70C-96FA064BB9B5}" type="slidenum">
              <a:rPr lang="en-US" altLang="en-US" smtClean="0"/>
              <a:pPr>
                <a:spcAft>
                  <a:spcPts val="600"/>
                </a:spcAft>
                <a:defRPr/>
              </a:pPr>
              <a:t>9</a:t>
            </a:fld>
            <a:endParaRPr lang="en-US" altLang="en-US"/>
          </a:p>
        </p:txBody>
      </p:sp>
    </p:spTree>
    <p:extLst>
      <p:ext uri="{BB962C8B-B14F-4D97-AF65-F5344CB8AC3E}">
        <p14:creationId xmlns:p14="http://schemas.microsoft.com/office/powerpoint/2010/main" val="2233313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74ACC-C533-4793-878A-557DDDCA4418}"/>
              </a:ext>
            </a:extLst>
          </p:cNvPr>
          <p:cNvSpPr>
            <a:spLocks noGrp="1"/>
          </p:cNvSpPr>
          <p:nvPr>
            <p:ph type="title"/>
          </p:nvPr>
        </p:nvSpPr>
        <p:spPr>
          <a:xfrm>
            <a:off x="457200" y="274639"/>
            <a:ext cx="8229600" cy="663616"/>
          </a:xfrm>
        </p:spPr>
        <p:txBody>
          <a:bodyPr>
            <a:normAutofit/>
          </a:bodyPr>
          <a:lstStyle/>
          <a:p>
            <a:r>
              <a:rPr lang="en-GB" sz="2400" b="1" dirty="0"/>
              <a:t>BURKE-LITWIN CHANGE MODEL (1992)</a:t>
            </a:r>
          </a:p>
        </p:txBody>
      </p:sp>
      <p:sp>
        <p:nvSpPr>
          <p:cNvPr id="3" name="Content Placeholder 2">
            <a:extLst>
              <a:ext uri="{FF2B5EF4-FFF2-40B4-BE49-F238E27FC236}">
                <a16:creationId xmlns:a16="http://schemas.microsoft.com/office/drawing/2014/main" id="{90684B56-F5E9-4187-B2D8-D1BFA5F3E82F}"/>
              </a:ext>
            </a:extLst>
          </p:cNvPr>
          <p:cNvSpPr>
            <a:spLocks noGrp="1"/>
          </p:cNvSpPr>
          <p:nvPr>
            <p:ph idx="1"/>
          </p:nvPr>
        </p:nvSpPr>
        <p:spPr>
          <a:xfrm>
            <a:off x="166977" y="1232452"/>
            <a:ext cx="8762338" cy="4284781"/>
          </a:xfrm>
        </p:spPr>
        <p:txBody>
          <a:bodyPr>
            <a:normAutofit/>
          </a:bodyPr>
          <a:lstStyle/>
          <a:p>
            <a:r>
              <a:rPr lang="en-GB" sz="2000" dirty="0"/>
              <a:t>The Burke-Litwin change model is an organizational change model. </a:t>
            </a:r>
          </a:p>
          <a:p>
            <a:r>
              <a:rPr lang="en-GB" sz="2000" dirty="0"/>
              <a:t>There are key factors that organizations must consider when assessing change. </a:t>
            </a:r>
          </a:p>
          <a:p>
            <a:r>
              <a:rPr lang="en-GB" sz="2000" dirty="0"/>
              <a:t>A tool used to understand an organisation’s component parts and how they relate to each other in a time of change.</a:t>
            </a:r>
          </a:p>
          <a:p>
            <a:r>
              <a:rPr lang="en-GB" sz="2000" dirty="0"/>
              <a:t>The model groups these factors into different levels.</a:t>
            </a:r>
          </a:p>
          <a:p>
            <a:r>
              <a:rPr lang="en-GB" sz="2000" dirty="0"/>
              <a:t>At the most macro level there are </a:t>
            </a:r>
            <a:r>
              <a:rPr lang="en-GB" sz="2000" b="1" dirty="0"/>
              <a:t>external factors</a:t>
            </a:r>
            <a:r>
              <a:rPr lang="en-GB" sz="2000" dirty="0"/>
              <a:t>. </a:t>
            </a:r>
          </a:p>
          <a:p>
            <a:r>
              <a:rPr lang="en-GB" sz="2000" dirty="0"/>
              <a:t>At the next level down are </a:t>
            </a:r>
            <a:r>
              <a:rPr lang="en-GB" sz="2000" b="1" dirty="0"/>
              <a:t>strategic factors</a:t>
            </a:r>
            <a:r>
              <a:rPr lang="en-GB" sz="2000" dirty="0"/>
              <a:t>, which include organizational culture. </a:t>
            </a:r>
          </a:p>
          <a:p>
            <a:r>
              <a:rPr lang="en-GB" sz="2000" dirty="0"/>
              <a:t>These are followed by </a:t>
            </a:r>
            <a:r>
              <a:rPr lang="en-GB" sz="2000" b="1" dirty="0"/>
              <a:t>operating factors and individual factors</a:t>
            </a:r>
            <a:r>
              <a:rPr lang="en-GB" sz="2000" dirty="0"/>
              <a:t>, before we reach the most micro factor grouping which is output.</a:t>
            </a:r>
          </a:p>
        </p:txBody>
      </p:sp>
      <p:sp>
        <p:nvSpPr>
          <p:cNvPr id="4" name="Slide Number Placeholder 3">
            <a:extLst>
              <a:ext uri="{FF2B5EF4-FFF2-40B4-BE49-F238E27FC236}">
                <a16:creationId xmlns:a16="http://schemas.microsoft.com/office/drawing/2014/main" id="{0E2C0F5E-CE21-4FA7-A915-06E205E91F39}"/>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Tree>
    <p:extLst>
      <p:ext uri="{BB962C8B-B14F-4D97-AF65-F5344CB8AC3E}">
        <p14:creationId xmlns:p14="http://schemas.microsoft.com/office/powerpoint/2010/main" val="2937866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3B44D-3DF8-41DB-A2B8-CC053B6C57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3BE7F0-0B6B-40DC-8F4E-2BE528BD978C}"/>
              </a:ext>
            </a:extLst>
          </p:cNvPr>
          <p:cNvSpPr>
            <a:spLocks noGrp="1"/>
          </p:cNvSpPr>
          <p:nvPr>
            <p:ph idx="1"/>
          </p:nvPr>
        </p:nvSpPr>
        <p:spPr/>
        <p:txBody>
          <a:bodyPr/>
          <a:lstStyle/>
          <a:p>
            <a:r>
              <a:rPr lang="en-GB" dirty="0"/>
              <a:t>the model shows links between 12 strategic, operational and individual factors.</a:t>
            </a:r>
          </a:p>
        </p:txBody>
      </p:sp>
      <p:sp>
        <p:nvSpPr>
          <p:cNvPr id="4" name="Slide Number Placeholder 3">
            <a:extLst>
              <a:ext uri="{FF2B5EF4-FFF2-40B4-BE49-F238E27FC236}">
                <a16:creationId xmlns:a16="http://schemas.microsoft.com/office/drawing/2014/main" id="{A979595A-8ED1-4E2F-9D3F-ABF6F9A5E310}"/>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Tree>
    <p:extLst>
      <p:ext uri="{BB962C8B-B14F-4D97-AF65-F5344CB8AC3E}">
        <p14:creationId xmlns:p14="http://schemas.microsoft.com/office/powerpoint/2010/main" val="3018969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74ACC-C533-4793-878A-557DDDCA4418}"/>
              </a:ext>
            </a:extLst>
          </p:cNvPr>
          <p:cNvSpPr>
            <a:spLocks noGrp="1"/>
          </p:cNvSpPr>
          <p:nvPr>
            <p:ph type="title"/>
          </p:nvPr>
        </p:nvSpPr>
        <p:spPr>
          <a:xfrm>
            <a:off x="166977" y="136525"/>
            <a:ext cx="8229600" cy="461085"/>
          </a:xfrm>
        </p:spPr>
        <p:txBody>
          <a:bodyPr>
            <a:normAutofit/>
          </a:bodyPr>
          <a:lstStyle/>
          <a:p>
            <a:r>
              <a:rPr lang="en-GB" sz="2400" b="1" dirty="0"/>
              <a:t>BURKE-LITWIN CHANGE MODEL (1992)</a:t>
            </a:r>
          </a:p>
        </p:txBody>
      </p:sp>
      <p:sp>
        <p:nvSpPr>
          <p:cNvPr id="3" name="Content Placeholder 2">
            <a:extLst>
              <a:ext uri="{FF2B5EF4-FFF2-40B4-BE49-F238E27FC236}">
                <a16:creationId xmlns:a16="http://schemas.microsoft.com/office/drawing/2014/main" id="{90684B56-F5E9-4187-B2D8-D1BFA5F3E82F}"/>
              </a:ext>
            </a:extLst>
          </p:cNvPr>
          <p:cNvSpPr>
            <a:spLocks noGrp="1"/>
          </p:cNvSpPr>
          <p:nvPr>
            <p:ph idx="1"/>
          </p:nvPr>
        </p:nvSpPr>
        <p:spPr>
          <a:xfrm>
            <a:off x="166977" y="850790"/>
            <a:ext cx="4037161" cy="4666443"/>
          </a:xfrm>
        </p:spPr>
        <p:txBody>
          <a:bodyPr>
            <a:normAutofit fontScale="92500" lnSpcReduction="20000"/>
          </a:bodyPr>
          <a:lstStyle/>
          <a:p>
            <a:r>
              <a:rPr lang="en-GB" sz="2000" dirty="0"/>
              <a:t>. </a:t>
            </a:r>
          </a:p>
          <a:p>
            <a:endParaRPr lang="en-GB" sz="2000" dirty="0"/>
          </a:p>
          <a:p>
            <a:r>
              <a:rPr lang="en-GB" sz="2000" b="1" dirty="0"/>
              <a:t>External Environment – </a:t>
            </a:r>
            <a:r>
              <a:rPr lang="en-GB" sz="2000" dirty="0"/>
              <a:t>This factor represents any forces or conditions outside of the organisation that will affect its processes. An example could be consumer behaviour or marketplace conditions.</a:t>
            </a:r>
          </a:p>
          <a:p>
            <a:endParaRPr lang="en-GB" sz="2000" dirty="0"/>
          </a:p>
          <a:p>
            <a:r>
              <a:rPr lang="en-GB" sz="2000" b="1" dirty="0"/>
              <a:t>Individual and Organisational Performance</a:t>
            </a:r>
            <a:r>
              <a:rPr lang="en-GB" sz="2000" dirty="0"/>
              <a:t> – This factor is the overall output of the organisation. This can be represented in many different ways, commonly turnover, productivity, customer satisfaction etc.</a:t>
            </a:r>
          </a:p>
        </p:txBody>
      </p:sp>
      <p:sp>
        <p:nvSpPr>
          <p:cNvPr id="4" name="Slide Number Placeholder 3">
            <a:extLst>
              <a:ext uri="{FF2B5EF4-FFF2-40B4-BE49-F238E27FC236}">
                <a16:creationId xmlns:a16="http://schemas.microsoft.com/office/drawing/2014/main" id="{0E2C0F5E-CE21-4FA7-A915-06E205E91F39}"/>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pic>
        <p:nvPicPr>
          <p:cNvPr id="6" name="Picture 5">
            <a:extLst>
              <a:ext uri="{FF2B5EF4-FFF2-40B4-BE49-F238E27FC236}">
                <a16:creationId xmlns:a16="http://schemas.microsoft.com/office/drawing/2014/main" id="{6F554195-C39E-4DD3-92C9-7700E535A3F0}"/>
              </a:ext>
            </a:extLst>
          </p:cNvPr>
          <p:cNvPicPr>
            <a:picLocks noChangeAspect="1"/>
          </p:cNvPicPr>
          <p:nvPr/>
        </p:nvPicPr>
        <p:blipFill>
          <a:blip r:embed="rId2"/>
          <a:stretch>
            <a:fillRect/>
          </a:stretch>
        </p:blipFill>
        <p:spPr>
          <a:xfrm>
            <a:off x="4353790" y="850790"/>
            <a:ext cx="4510945" cy="4641887"/>
          </a:xfrm>
          <a:prstGeom prst="rect">
            <a:avLst/>
          </a:prstGeom>
        </p:spPr>
      </p:pic>
    </p:spTree>
    <p:extLst>
      <p:ext uri="{BB962C8B-B14F-4D97-AF65-F5344CB8AC3E}">
        <p14:creationId xmlns:p14="http://schemas.microsoft.com/office/powerpoint/2010/main" val="592665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90A0554-EAEE-44A6-80A4-E037A76C021B}"/>
              </a:ext>
            </a:extLst>
          </p:cNvPr>
          <p:cNvSpPr>
            <a:spLocks noGrp="1"/>
          </p:cNvSpPr>
          <p:nvPr>
            <p:ph type="title"/>
          </p:nvPr>
        </p:nvSpPr>
        <p:spPr>
          <a:xfrm>
            <a:off x="457200" y="114134"/>
            <a:ext cx="8229600" cy="441037"/>
          </a:xfrm>
        </p:spPr>
        <p:txBody>
          <a:bodyPr>
            <a:normAutofit fontScale="90000"/>
          </a:bodyPr>
          <a:lstStyle/>
          <a:p>
            <a:r>
              <a:rPr lang="en-GB" altLang="en-US" sz="3000" b="1" dirty="0"/>
              <a:t>Burke - Litwin Change model</a:t>
            </a:r>
          </a:p>
        </p:txBody>
      </p:sp>
      <p:sp>
        <p:nvSpPr>
          <p:cNvPr id="12291" name="Content Placeholder 2">
            <a:extLst>
              <a:ext uri="{FF2B5EF4-FFF2-40B4-BE49-F238E27FC236}">
                <a16:creationId xmlns:a16="http://schemas.microsoft.com/office/drawing/2014/main" id="{53F39710-12D5-4312-ABE3-0BBA4E13BB1B}"/>
              </a:ext>
            </a:extLst>
          </p:cNvPr>
          <p:cNvSpPr>
            <a:spLocks noGrp="1"/>
          </p:cNvSpPr>
          <p:nvPr>
            <p:ph idx="1"/>
          </p:nvPr>
        </p:nvSpPr>
        <p:spPr>
          <a:xfrm>
            <a:off x="149846" y="555172"/>
            <a:ext cx="4422154" cy="5040890"/>
          </a:xfrm>
        </p:spPr>
        <p:txBody>
          <a:bodyPr>
            <a:normAutofit/>
          </a:bodyPr>
          <a:lstStyle/>
          <a:p>
            <a:pPr marL="0" indent="0">
              <a:buFont typeface="Arial" panose="020B0604020202020204" pitchFamily="34" charset="0"/>
              <a:buNone/>
              <a:defRPr/>
            </a:pPr>
            <a:r>
              <a:rPr lang="en-GB" sz="500" b="1" dirty="0">
                <a:solidFill>
                  <a:srgbClr val="FF0000"/>
                </a:solidFill>
                <a:latin typeface="Arial" panose="020B0604020202020204" pitchFamily="34" charset="0"/>
                <a:ea typeface="Times New Roman" panose="02020603050405020304" pitchFamily="18" charset="0"/>
                <a:cs typeface="Arial" panose="020B0604020202020204" pitchFamily="34" charset="0"/>
              </a:rPr>
              <a:t> </a:t>
            </a:r>
            <a:endParaRPr lang="en-GB" sz="500" dirty="0">
              <a:latin typeface="Arial" panose="020B0604020202020204" pitchFamily="34" charset="0"/>
              <a:ea typeface="Times New Roman" panose="02020603050405020304" pitchFamily="18" charset="0"/>
              <a:cs typeface="Arial" panose="020B0604020202020204" pitchFamily="34" charset="0"/>
            </a:endParaRPr>
          </a:p>
          <a:p>
            <a:pPr>
              <a:lnSpc>
                <a:spcPct val="120000"/>
              </a:lnSpc>
              <a:spcBef>
                <a:spcPts val="0"/>
              </a:spcBef>
              <a:buFont typeface="Wingdings" panose="05000000000000000000" pitchFamily="2" charset="2"/>
              <a:buChar char="v"/>
            </a:pPr>
            <a:r>
              <a:rPr lang="en-GB" sz="1400" b="1" dirty="0">
                <a:latin typeface="Arial" panose="020B0604020202020204" pitchFamily="34" charset="0"/>
                <a:cs typeface="Arial" panose="020B0604020202020204" pitchFamily="34" charset="0"/>
              </a:rPr>
              <a:t>Leadership </a:t>
            </a:r>
            <a:r>
              <a:rPr lang="en-GB" sz="1400" dirty="0">
                <a:latin typeface="Arial" panose="020B0604020202020204" pitchFamily="34" charset="0"/>
                <a:cs typeface="Arial" panose="020B0604020202020204" pitchFamily="34" charset="0"/>
              </a:rPr>
              <a:t>– ‘provides direction’ developing a vision and motivating the rest of the organisation to achieving it. </a:t>
            </a:r>
          </a:p>
          <a:p>
            <a:pPr>
              <a:lnSpc>
                <a:spcPct val="120000"/>
              </a:lnSpc>
              <a:spcBef>
                <a:spcPts val="0"/>
              </a:spcBef>
              <a:buFont typeface="Wingdings" panose="05000000000000000000" pitchFamily="2" charset="2"/>
              <a:buChar char="v"/>
            </a:pPr>
            <a:endParaRPr lang="en-GB" sz="1400" dirty="0">
              <a:latin typeface="Arial" panose="020B0604020202020204" pitchFamily="34" charset="0"/>
              <a:cs typeface="Arial" panose="020B0604020202020204" pitchFamily="34" charset="0"/>
            </a:endParaRPr>
          </a:p>
          <a:p>
            <a:pPr>
              <a:lnSpc>
                <a:spcPct val="120000"/>
              </a:lnSpc>
              <a:spcBef>
                <a:spcPts val="0"/>
              </a:spcBef>
              <a:buFont typeface="Wingdings" panose="05000000000000000000" pitchFamily="2" charset="2"/>
              <a:buChar char="v"/>
            </a:pPr>
            <a:r>
              <a:rPr lang="en-GB" sz="1400" b="1" dirty="0">
                <a:latin typeface="Arial" panose="020B0604020202020204" pitchFamily="34" charset="0"/>
                <a:cs typeface="Arial" panose="020B0604020202020204" pitchFamily="34" charset="0"/>
              </a:rPr>
              <a:t>Mission and Strategy </a:t>
            </a:r>
            <a:r>
              <a:rPr lang="en-GB" sz="1400" dirty="0">
                <a:latin typeface="Arial" panose="020B0604020202020204" pitchFamily="34" charset="0"/>
                <a:cs typeface="Arial" panose="020B0604020202020204" pitchFamily="34" charset="0"/>
              </a:rPr>
              <a:t>– The purpose of the organisation and also the processes for how it will be achieved. </a:t>
            </a:r>
          </a:p>
          <a:p>
            <a:pPr>
              <a:lnSpc>
                <a:spcPct val="120000"/>
              </a:lnSpc>
              <a:spcBef>
                <a:spcPts val="0"/>
              </a:spcBef>
              <a:buFont typeface="Wingdings" panose="05000000000000000000" pitchFamily="2" charset="2"/>
              <a:buChar char="v"/>
            </a:pPr>
            <a:endParaRPr lang="en-GB" sz="1400" dirty="0">
              <a:latin typeface="Arial" panose="020B0604020202020204" pitchFamily="34" charset="0"/>
              <a:cs typeface="Arial" panose="020B0604020202020204" pitchFamily="34" charset="0"/>
            </a:endParaRPr>
          </a:p>
          <a:p>
            <a:pPr>
              <a:lnSpc>
                <a:spcPct val="120000"/>
              </a:lnSpc>
              <a:spcBef>
                <a:spcPts val="0"/>
              </a:spcBef>
              <a:buFont typeface="Wingdings" panose="05000000000000000000" pitchFamily="2" charset="2"/>
              <a:buChar char="v"/>
            </a:pPr>
            <a:r>
              <a:rPr lang="en-GB" sz="1400" b="1" dirty="0">
                <a:latin typeface="Arial" panose="020B0604020202020204" pitchFamily="34" charset="0"/>
                <a:cs typeface="Arial" panose="020B0604020202020204" pitchFamily="34" charset="0"/>
              </a:rPr>
              <a:t>Organisation Culture </a:t>
            </a:r>
            <a:r>
              <a:rPr lang="en-GB" sz="1400" dirty="0">
                <a:latin typeface="Arial" panose="020B0604020202020204" pitchFamily="34" charset="0"/>
                <a:cs typeface="Arial" panose="020B0604020202020204" pitchFamily="34" charset="0"/>
              </a:rPr>
              <a:t>– The norms and values of the organisation.</a:t>
            </a:r>
          </a:p>
          <a:p>
            <a:pPr>
              <a:lnSpc>
                <a:spcPct val="120000"/>
              </a:lnSpc>
              <a:spcBef>
                <a:spcPts val="0"/>
              </a:spcBef>
              <a:buFont typeface="Wingdings" panose="05000000000000000000" pitchFamily="2" charset="2"/>
              <a:buChar char="v"/>
            </a:pPr>
            <a:endParaRPr lang="en-GB" sz="1400" dirty="0">
              <a:latin typeface="Arial" panose="020B0604020202020204" pitchFamily="34" charset="0"/>
              <a:cs typeface="Arial" panose="020B0604020202020204" pitchFamily="34" charset="0"/>
            </a:endParaRPr>
          </a:p>
          <a:p>
            <a:pPr>
              <a:lnSpc>
                <a:spcPct val="120000"/>
              </a:lnSpc>
              <a:spcBef>
                <a:spcPts val="0"/>
              </a:spcBef>
              <a:buFont typeface="Wingdings" panose="05000000000000000000" pitchFamily="2" charset="2"/>
              <a:buChar char="v"/>
            </a:pPr>
            <a:r>
              <a:rPr lang="en-GB" sz="1400" b="1" dirty="0">
                <a:latin typeface="Arial" panose="020B0604020202020204" pitchFamily="34" charset="0"/>
                <a:cs typeface="Arial" panose="020B0604020202020204" pitchFamily="34" charset="0"/>
              </a:rPr>
              <a:t>Management Practices </a:t>
            </a:r>
            <a:r>
              <a:rPr lang="en-GB" sz="1400" dirty="0">
                <a:latin typeface="Arial" panose="020B0604020202020204" pitchFamily="34" charset="0"/>
                <a:cs typeface="Arial" panose="020B0604020202020204" pitchFamily="34" charset="0"/>
              </a:rPr>
              <a:t>– Behaviours and activities of managers, usually aligned to carrying out the overall strategy. </a:t>
            </a:r>
          </a:p>
          <a:p>
            <a:pPr>
              <a:lnSpc>
                <a:spcPct val="120000"/>
              </a:lnSpc>
              <a:spcBef>
                <a:spcPts val="0"/>
              </a:spcBef>
              <a:buFont typeface="Wingdings" panose="05000000000000000000" pitchFamily="2" charset="2"/>
              <a:buChar char="v"/>
            </a:pPr>
            <a:endParaRPr lang="en-GB" sz="1400" dirty="0">
              <a:latin typeface="Arial" panose="020B0604020202020204" pitchFamily="34" charset="0"/>
              <a:cs typeface="Arial" panose="020B0604020202020204" pitchFamily="34" charset="0"/>
            </a:endParaRPr>
          </a:p>
          <a:p>
            <a:pPr>
              <a:lnSpc>
                <a:spcPct val="120000"/>
              </a:lnSpc>
              <a:spcBef>
                <a:spcPts val="0"/>
              </a:spcBef>
              <a:buFont typeface="Wingdings" panose="05000000000000000000" pitchFamily="2" charset="2"/>
              <a:buChar char="v"/>
            </a:pPr>
            <a:r>
              <a:rPr lang="en-GB" sz="1400" b="1" dirty="0">
                <a:latin typeface="Arial" panose="020B0604020202020204" pitchFamily="34" charset="0"/>
                <a:cs typeface="Arial" panose="020B0604020202020204" pitchFamily="34" charset="0"/>
              </a:rPr>
              <a:t>Structure </a:t>
            </a:r>
            <a:r>
              <a:rPr lang="en-GB" sz="1400" dirty="0">
                <a:latin typeface="Arial" panose="020B0604020202020204" pitchFamily="34" charset="0"/>
                <a:cs typeface="Arial" panose="020B0604020202020204" pitchFamily="34" charset="0"/>
              </a:rPr>
              <a:t>– The breakdown of the organisation i.e. hierarchy, departments, reporting channels. </a:t>
            </a:r>
          </a:p>
          <a:p>
            <a:pPr>
              <a:lnSpc>
                <a:spcPct val="120000"/>
              </a:lnSpc>
              <a:spcBef>
                <a:spcPts val="0"/>
              </a:spcBef>
              <a:buFont typeface="+mj-lt"/>
              <a:buAutoNum type="arabicPeriod"/>
            </a:pPr>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6FC0DE4-6F70-4CBF-89CF-713AE9895BD4}"/>
              </a:ext>
            </a:extLst>
          </p:cNvPr>
          <p:cNvSpPr>
            <a:spLocks noGrp="1"/>
          </p:cNvSpPr>
          <p:nvPr>
            <p:ph type="dt" sz="half" idx="10"/>
          </p:nvPr>
        </p:nvSpPr>
        <p:spPr/>
        <p:txBody>
          <a:bodyPr/>
          <a:lstStyle/>
          <a:p>
            <a:pPr>
              <a:defRPr/>
            </a:pPr>
            <a:fld id="{BD42DE1B-9B44-4EB7-8EEC-4E97F0C7C4BD}" type="datetime1">
              <a:rPr lang="en-GB" altLang="en-US" smtClean="0"/>
              <a:pPr>
                <a:defRPr/>
              </a:pPr>
              <a:t>17/03/2022</a:t>
            </a:fld>
            <a:endParaRPr lang="en-GB" altLang="en-US"/>
          </a:p>
        </p:txBody>
      </p:sp>
      <p:sp>
        <p:nvSpPr>
          <p:cNvPr id="10245" name="Slide Number Placeholder 4">
            <a:extLst>
              <a:ext uri="{FF2B5EF4-FFF2-40B4-BE49-F238E27FC236}">
                <a16:creationId xmlns:a16="http://schemas.microsoft.com/office/drawing/2014/main" id="{603F6472-9543-46FC-9756-A4747E7C993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9CE5D01-EE60-499D-9AFB-EAD58C07EF49}"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pic>
        <p:nvPicPr>
          <p:cNvPr id="2" name="Picture 1">
            <a:extLst>
              <a:ext uri="{FF2B5EF4-FFF2-40B4-BE49-F238E27FC236}">
                <a16:creationId xmlns:a16="http://schemas.microsoft.com/office/drawing/2014/main" id="{9A70FBF0-94B4-490C-B1EF-E6E231AD70FD}"/>
              </a:ext>
            </a:extLst>
          </p:cNvPr>
          <p:cNvPicPr>
            <a:picLocks noChangeAspect="1"/>
          </p:cNvPicPr>
          <p:nvPr/>
        </p:nvPicPr>
        <p:blipFill>
          <a:blip r:embed="rId2"/>
          <a:stretch>
            <a:fillRect/>
          </a:stretch>
        </p:blipFill>
        <p:spPr>
          <a:xfrm>
            <a:off x="4700641" y="766732"/>
            <a:ext cx="4202549" cy="432048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90A0554-EAEE-44A6-80A4-E037A76C021B}"/>
              </a:ext>
            </a:extLst>
          </p:cNvPr>
          <p:cNvSpPr>
            <a:spLocks noGrp="1"/>
          </p:cNvSpPr>
          <p:nvPr>
            <p:ph type="title"/>
          </p:nvPr>
        </p:nvSpPr>
        <p:spPr>
          <a:xfrm>
            <a:off x="457200" y="114134"/>
            <a:ext cx="8229600" cy="441037"/>
          </a:xfrm>
        </p:spPr>
        <p:txBody>
          <a:bodyPr>
            <a:normAutofit fontScale="90000"/>
          </a:bodyPr>
          <a:lstStyle/>
          <a:p>
            <a:r>
              <a:rPr lang="en-GB" altLang="en-US" sz="3000" b="1" dirty="0"/>
              <a:t>Burke - Litwin Change model</a:t>
            </a:r>
          </a:p>
        </p:txBody>
      </p:sp>
      <p:sp>
        <p:nvSpPr>
          <p:cNvPr id="12291" name="Content Placeholder 2">
            <a:extLst>
              <a:ext uri="{FF2B5EF4-FFF2-40B4-BE49-F238E27FC236}">
                <a16:creationId xmlns:a16="http://schemas.microsoft.com/office/drawing/2014/main" id="{53F39710-12D5-4312-ABE3-0BBA4E13BB1B}"/>
              </a:ext>
            </a:extLst>
          </p:cNvPr>
          <p:cNvSpPr>
            <a:spLocks noGrp="1"/>
          </p:cNvSpPr>
          <p:nvPr>
            <p:ph idx="1"/>
          </p:nvPr>
        </p:nvSpPr>
        <p:spPr>
          <a:xfrm>
            <a:off x="4278086" y="555172"/>
            <a:ext cx="4629149" cy="5040890"/>
          </a:xfrm>
        </p:spPr>
        <p:txBody>
          <a:bodyPr>
            <a:normAutofit fontScale="92500"/>
          </a:bodyPr>
          <a:lstStyle/>
          <a:p>
            <a:pPr marL="0" indent="0">
              <a:buFont typeface="Arial" panose="020B0604020202020204" pitchFamily="34" charset="0"/>
              <a:buNone/>
              <a:defRPr/>
            </a:pPr>
            <a:r>
              <a:rPr lang="en-GB" sz="500" b="1" dirty="0">
                <a:solidFill>
                  <a:srgbClr val="FF0000"/>
                </a:solidFill>
                <a:latin typeface="Arial" panose="020B0604020202020204" pitchFamily="34" charset="0"/>
                <a:ea typeface="Times New Roman" panose="02020603050405020304" pitchFamily="18" charset="0"/>
                <a:cs typeface="Arial" panose="020B0604020202020204" pitchFamily="34" charset="0"/>
              </a:rPr>
              <a:t> </a:t>
            </a:r>
            <a:endParaRPr lang="en-GB" sz="500" dirty="0">
              <a:latin typeface="Arial" panose="020B0604020202020204" pitchFamily="34" charset="0"/>
              <a:ea typeface="Times New Roman" panose="02020603050405020304" pitchFamily="18" charset="0"/>
              <a:cs typeface="Arial" panose="020B0604020202020204" pitchFamily="34" charset="0"/>
            </a:endParaRPr>
          </a:p>
          <a:p>
            <a:pPr>
              <a:lnSpc>
                <a:spcPct val="120000"/>
              </a:lnSpc>
              <a:spcBef>
                <a:spcPts val="0"/>
              </a:spcBef>
              <a:buFont typeface="Wingdings" panose="05000000000000000000" pitchFamily="2" charset="2"/>
              <a:buChar char="v"/>
            </a:pPr>
            <a:r>
              <a:rPr lang="en-GB" sz="1400" b="1" dirty="0">
                <a:latin typeface="Arial" panose="020B0604020202020204" pitchFamily="34" charset="0"/>
                <a:cs typeface="Arial" panose="020B0604020202020204" pitchFamily="34" charset="0"/>
              </a:rPr>
              <a:t>Systems (Policies and Procedures</a:t>
            </a:r>
            <a:r>
              <a:rPr lang="en-GB" sz="1400" dirty="0">
                <a:latin typeface="Arial" panose="020B0604020202020204" pitchFamily="34" charset="0"/>
                <a:cs typeface="Arial" panose="020B0604020202020204" pitchFamily="34" charset="0"/>
              </a:rPr>
              <a:t>) – Mechanisms put in place to help and support employees, may be legal systems or reward systems, for example. </a:t>
            </a:r>
          </a:p>
          <a:p>
            <a:pPr>
              <a:lnSpc>
                <a:spcPct val="120000"/>
              </a:lnSpc>
              <a:spcBef>
                <a:spcPts val="0"/>
              </a:spcBef>
              <a:buFont typeface="Wingdings" panose="05000000000000000000" pitchFamily="2" charset="2"/>
              <a:buChar char="v"/>
            </a:pPr>
            <a:endParaRPr lang="en-GB" sz="1400" dirty="0">
              <a:latin typeface="Arial" panose="020B0604020202020204" pitchFamily="34" charset="0"/>
              <a:cs typeface="Arial" panose="020B0604020202020204" pitchFamily="34" charset="0"/>
            </a:endParaRPr>
          </a:p>
          <a:p>
            <a:pPr>
              <a:lnSpc>
                <a:spcPct val="120000"/>
              </a:lnSpc>
              <a:spcBef>
                <a:spcPts val="0"/>
              </a:spcBef>
              <a:buFont typeface="Wingdings" panose="05000000000000000000" pitchFamily="2" charset="2"/>
              <a:buChar char="v"/>
            </a:pPr>
            <a:r>
              <a:rPr lang="en-GB" sz="1400" b="1" dirty="0">
                <a:latin typeface="Arial" panose="020B0604020202020204" pitchFamily="34" charset="0"/>
                <a:cs typeface="Arial" panose="020B0604020202020204" pitchFamily="34" charset="0"/>
              </a:rPr>
              <a:t>Work Unit Climate </a:t>
            </a:r>
            <a:r>
              <a:rPr lang="en-GB" sz="1400" dirty="0">
                <a:latin typeface="Arial" panose="020B0604020202020204" pitchFamily="34" charset="0"/>
                <a:cs typeface="Arial" panose="020B0604020202020204" pitchFamily="34" charset="0"/>
              </a:rPr>
              <a:t>– The team’s working environment. For example, how well team members cooperate, how comfortable individuals feel expressing themselves or how well goals are set and rewarded.</a:t>
            </a:r>
          </a:p>
          <a:p>
            <a:pPr>
              <a:lnSpc>
                <a:spcPct val="120000"/>
              </a:lnSpc>
              <a:spcBef>
                <a:spcPts val="0"/>
              </a:spcBef>
              <a:buFont typeface="Wingdings" panose="05000000000000000000" pitchFamily="2" charset="2"/>
              <a:buChar char="v"/>
            </a:pPr>
            <a:endParaRPr lang="en-GB" sz="1400" dirty="0">
              <a:latin typeface="Arial" panose="020B0604020202020204" pitchFamily="34" charset="0"/>
              <a:cs typeface="Arial" panose="020B0604020202020204" pitchFamily="34" charset="0"/>
            </a:endParaRPr>
          </a:p>
          <a:p>
            <a:pPr>
              <a:lnSpc>
                <a:spcPct val="120000"/>
              </a:lnSpc>
              <a:spcBef>
                <a:spcPts val="0"/>
              </a:spcBef>
              <a:buFont typeface="Wingdings" panose="05000000000000000000" pitchFamily="2" charset="2"/>
              <a:buChar char="v"/>
            </a:pPr>
            <a:r>
              <a:rPr lang="en-GB" sz="1400" b="1" dirty="0">
                <a:latin typeface="Arial" panose="020B0604020202020204" pitchFamily="34" charset="0"/>
                <a:cs typeface="Arial" panose="020B0604020202020204" pitchFamily="34" charset="0"/>
              </a:rPr>
              <a:t>Motivation –</a:t>
            </a:r>
            <a:r>
              <a:rPr lang="en-GB" sz="1400" dirty="0">
                <a:latin typeface="Arial" panose="020B0604020202020204" pitchFamily="34" charset="0"/>
                <a:cs typeface="Arial" panose="020B0604020202020204" pitchFamily="34" charset="0"/>
              </a:rPr>
              <a:t> The setting of goals to inspire and direct employees.</a:t>
            </a:r>
          </a:p>
          <a:p>
            <a:pPr>
              <a:lnSpc>
                <a:spcPct val="120000"/>
              </a:lnSpc>
              <a:spcBef>
                <a:spcPts val="0"/>
              </a:spcBef>
              <a:buFont typeface="Wingdings" panose="05000000000000000000" pitchFamily="2" charset="2"/>
              <a:buChar char="v"/>
            </a:pPr>
            <a:endParaRPr lang="en-GB" sz="1400" dirty="0">
              <a:latin typeface="Arial" panose="020B0604020202020204" pitchFamily="34" charset="0"/>
              <a:cs typeface="Arial" panose="020B0604020202020204" pitchFamily="34" charset="0"/>
            </a:endParaRPr>
          </a:p>
          <a:p>
            <a:pPr>
              <a:lnSpc>
                <a:spcPct val="120000"/>
              </a:lnSpc>
              <a:spcBef>
                <a:spcPts val="0"/>
              </a:spcBef>
              <a:buFont typeface="Wingdings" panose="05000000000000000000" pitchFamily="2" charset="2"/>
              <a:buChar char="v"/>
            </a:pPr>
            <a:r>
              <a:rPr lang="en-GB" sz="1400" b="1" dirty="0">
                <a:latin typeface="Arial" panose="020B0604020202020204" pitchFamily="34" charset="0"/>
                <a:cs typeface="Arial" panose="020B0604020202020204" pitchFamily="34" charset="0"/>
              </a:rPr>
              <a:t>Task Requirements and Individual Skills/Abilities </a:t>
            </a:r>
            <a:r>
              <a:rPr lang="en-GB" sz="1400" dirty="0">
                <a:latin typeface="Arial" panose="020B0604020202020204" pitchFamily="34" charset="0"/>
                <a:cs typeface="Arial" panose="020B0604020202020204" pitchFamily="34" charset="0"/>
              </a:rPr>
              <a:t>– Matching the job description with the expertise of an employee. An experienced, high-level employee may still struggle to adopt new technologies, for example. </a:t>
            </a:r>
          </a:p>
          <a:p>
            <a:pPr>
              <a:lnSpc>
                <a:spcPct val="120000"/>
              </a:lnSpc>
              <a:spcBef>
                <a:spcPts val="0"/>
              </a:spcBef>
              <a:buFont typeface="Wingdings" panose="05000000000000000000" pitchFamily="2" charset="2"/>
              <a:buChar char="v"/>
            </a:pPr>
            <a:endParaRPr lang="en-GB" sz="1400" dirty="0">
              <a:latin typeface="Arial" panose="020B0604020202020204" pitchFamily="34" charset="0"/>
              <a:cs typeface="Arial" panose="020B0604020202020204" pitchFamily="34" charset="0"/>
            </a:endParaRPr>
          </a:p>
          <a:p>
            <a:pPr>
              <a:lnSpc>
                <a:spcPct val="120000"/>
              </a:lnSpc>
              <a:spcBef>
                <a:spcPts val="0"/>
              </a:spcBef>
              <a:buFont typeface="Wingdings" panose="05000000000000000000" pitchFamily="2" charset="2"/>
              <a:buChar char="v"/>
            </a:pPr>
            <a:r>
              <a:rPr lang="en-GB" sz="1400" b="1" dirty="0">
                <a:latin typeface="Arial" panose="020B0604020202020204" pitchFamily="34" charset="0"/>
                <a:cs typeface="Arial" panose="020B0604020202020204" pitchFamily="34" charset="0"/>
              </a:rPr>
              <a:t>Individual Needs and Values </a:t>
            </a:r>
            <a:r>
              <a:rPr lang="en-GB" sz="1400" dirty="0">
                <a:latin typeface="Arial" panose="020B0604020202020204" pitchFamily="34" charset="0"/>
                <a:cs typeface="Arial" panose="020B0604020202020204" pitchFamily="34" charset="0"/>
              </a:rPr>
              <a:t>– Employees will expect certain demands, such as pay, work/life balance, responsibility etc. to be met in their role. </a:t>
            </a:r>
          </a:p>
          <a:p>
            <a:pPr>
              <a:lnSpc>
                <a:spcPct val="120000"/>
              </a:lnSpc>
              <a:spcBef>
                <a:spcPts val="0"/>
              </a:spcBef>
              <a:buFont typeface="+mj-lt"/>
              <a:buAutoNum type="arabicPeriod"/>
            </a:pPr>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6FC0DE4-6F70-4CBF-89CF-713AE9895BD4}"/>
              </a:ext>
            </a:extLst>
          </p:cNvPr>
          <p:cNvSpPr>
            <a:spLocks noGrp="1"/>
          </p:cNvSpPr>
          <p:nvPr>
            <p:ph type="dt" sz="half" idx="10"/>
          </p:nvPr>
        </p:nvSpPr>
        <p:spPr/>
        <p:txBody>
          <a:bodyPr/>
          <a:lstStyle/>
          <a:p>
            <a:pPr>
              <a:defRPr/>
            </a:pPr>
            <a:fld id="{BD42DE1B-9B44-4EB7-8EEC-4E97F0C7C4BD}" type="datetime1">
              <a:rPr lang="en-GB" altLang="en-US" smtClean="0"/>
              <a:pPr>
                <a:defRPr/>
              </a:pPr>
              <a:t>17/03/2022</a:t>
            </a:fld>
            <a:endParaRPr lang="en-GB" altLang="en-US"/>
          </a:p>
        </p:txBody>
      </p:sp>
      <p:sp>
        <p:nvSpPr>
          <p:cNvPr id="10245" name="Slide Number Placeholder 4">
            <a:extLst>
              <a:ext uri="{FF2B5EF4-FFF2-40B4-BE49-F238E27FC236}">
                <a16:creationId xmlns:a16="http://schemas.microsoft.com/office/drawing/2014/main" id="{603F6472-9543-46FC-9756-A4747E7C993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9CE5D01-EE60-499D-9AFB-EAD58C07EF49}"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pic>
        <p:nvPicPr>
          <p:cNvPr id="3" name="Picture 2">
            <a:extLst>
              <a:ext uri="{FF2B5EF4-FFF2-40B4-BE49-F238E27FC236}">
                <a16:creationId xmlns:a16="http://schemas.microsoft.com/office/drawing/2014/main" id="{2A7862C6-38AD-4123-805C-5EC007F121BF}"/>
              </a:ext>
            </a:extLst>
          </p:cNvPr>
          <p:cNvPicPr>
            <a:picLocks noChangeAspect="1"/>
          </p:cNvPicPr>
          <p:nvPr/>
        </p:nvPicPr>
        <p:blipFill>
          <a:blip r:embed="rId2"/>
          <a:stretch>
            <a:fillRect/>
          </a:stretch>
        </p:blipFill>
        <p:spPr>
          <a:xfrm>
            <a:off x="0" y="649617"/>
            <a:ext cx="4200508" cy="5040890"/>
          </a:xfrm>
          <a:prstGeom prst="rect">
            <a:avLst/>
          </a:prstGeom>
        </p:spPr>
      </p:pic>
    </p:spTree>
    <p:extLst>
      <p:ext uri="{BB962C8B-B14F-4D97-AF65-F5344CB8AC3E}">
        <p14:creationId xmlns:p14="http://schemas.microsoft.com/office/powerpoint/2010/main" val="1464452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D87B09F-629D-4C2C-9C45-9FE0F49851F9}"/>
              </a:ext>
            </a:extLst>
          </p:cNvPr>
          <p:cNvPicPr>
            <a:picLocks noGrp="1" noChangeAspect="1"/>
          </p:cNvPicPr>
          <p:nvPr>
            <p:ph idx="1"/>
          </p:nvPr>
        </p:nvPicPr>
        <p:blipFill>
          <a:blip r:embed="rId2"/>
          <a:stretch>
            <a:fillRect/>
          </a:stretch>
        </p:blipFill>
        <p:spPr>
          <a:xfrm>
            <a:off x="90487" y="64239"/>
            <a:ext cx="8963025" cy="5870780"/>
          </a:xfrm>
          <a:prstGeom prst="rect">
            <a:avLst/>
          </a:prstGeom>
          <a:noFill/>
        </p:spPr>
      </p:pic>
      <p:sp>
        <p:nvSpPr>
          <p:cNvPr id="4" name="Slide Number Placeholder 3" hidden="1">
            <a:extLst>
              <a:ext uri="{FF2B5EF4-FFF2-40B4-BE49-F238E27FC236}">
                <a16:creationId xmlns:a16="http://schemas.microsoft.com/office/drawing/2014/main" id="{0E2C0F5E-CE21-4FA7-A915-06E205E91F39}"/>
              </a:ext>
            </a:extLst>
          </p:cNvPr>
          <p:cNvSpPr>
            <a:spLocks noGrp="1"/>
          </p:cNvSpPr>
          <p:nvPr>
            <p:ph type="sldNum" sz="quarter" idx="12"/>
          </p:nvPr>
        </p:nvSpPr>
        <p:spPr/>
        <p:txBody>
          <a:bodyPr/>
          <a:lstStyle/>
          <a:p>
            <a:pPr>
              <a:spcAft>
                <a:spcPts val="600"/>
              </a:spcAft>
              <a:defRPr/>
            </a:pPr>
            <a:fld id="{8DF2D5D7-7669-4457-A70C-96FA064BB9B5}" type="slidenum">
              <a:rPr lang="en-US" altLang="en-US" smtClean="0"/>
              <a:pPr>
                <a:spcAft>
                  <a:spcPts val="600"/>
                </a:spcAft>
                <a:defRPr/>
              </a:pPr>
              <a:t>15</a:t>
            </a:fld>
            <a:endParaRPr lang="en-US" altLang="en-US"/>
          </a:p>
        </p:txBody>
      </p:sp>
    </p:spTree>
    <p:extLst>
      <p:ext uri="{BB962C8B-B14F-4D97-AF65-F5344CB8AC3E}">
        <p14:creationId xmlns:p14="http://schemas.microsoft.com/office/powerpoint/2010/main" val="2793035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74ACC-C533-4793-878A-557DDDCA4418}"/>
              </a:ext>
            </a:extLst>
          </p:cNvPr>
          <p:cNvSpPr>
            <a:spLocks noGrp="1"/>
          </p:cNvSpPr>
          <p:nvPr>
            <p:ph type="title"/>
          </p:nvPr>
        </p:nvSpPr>
        <p:spPr>
          <a:xfrm>
            <a:off x="457200" y="274638"/>
            <a:ext cx="8229600" cy="623859"/>
          </a:xfrm>
        </p:spPr>
        <p:txBody>
          <a:bodyPr anchor="ctr">
            <a:normAutofit fontScale="90000"/>
          </a:bodyPr>
          <a:lstStyle/>
          <a:p>
            <a:r>
              <a:rPr lang="en-GB" b="1" dirty="0"/>
              <a:t>Individual ACTIVITY</a:t>
            </a:r>
          </a:p>
        </p:txBody>
      </p:sp>
      <p:pic>
        <p:nvPicPr>
          <p:cNvPr id="5" name="Picture 4">
            <a:extLst>
              <a:ext uri="{FF2B5EF4-FFF2-40B4-BE49-F238E27FC236}">
                <a16:creationId xmlns:a16="http://schemas.microsoft.com/office/drawing/2014/main" id="{56121CDA-4968-4C01-AC44-7D6D535BA5DD}"/>
              </a:ext>
            </a:extLst>
          </p:cNvPr>
          <p:cNvPicPr>
            <a:picLocks noChangeAspect="1"/>
          </p:cNvPicPr>
          <p:nvPr/>
        </p:nvPicPr>
        <p:blipFill>
          <a:blip r:embed="rId2"/>
          <a:stretch>
            <a:fillRect/>
          </a:stretch>
        </p:blipFill>
        <p:spPr>
          <a:xfrm>
            <a:off x="457200" y="1192696"/>
            <a:ext cx="3112936" cy="4040171"/>
          </a:xfrm>
          <a:prstGeom prst="rect">
            <a:avLst/>
          </a:prstGeom>
          <a:noFill/>
        </p:spPr>
      </p:pic>
      <p:sp>
        <p:nvSpPr>
          <p:cNvPr id="3" name="Content Placeholder 2">
            <a:extLst>
              <a:ext uri="{FF2B5EF4-FFF2-40B4-BE49-F238E27FC236}">
                <a16:creationId xmlns:a16="http://schemas.microsoft.com/office/drawing/2014/main" id="{90684B56-F5E9-4187-B2D8-D1BFA5F3E82F}"/>
              </a:ext>
            </a:extLst>
          </p:cNvPr>
          <p:cNvSpPr>
            <a:spLocks noGrp="1"/>
          </p:cNvSpPr>
          <p:nvPr>
            <p:ph sz="half" idx="2"/>
          </p:nvPr>
        </p:nvSpPr>
        <p:spPr>
          <a:xfrm>
            <a:off x="3784821" y="1065475"/>
            <a:ext cx="4901979" cy="4523766"/>
          </a:xfrm>
        </p:spPr>
        <p:txBody>
          <a:bodyPr>
            <a:normAutofit/>
          </a:bodyPr>
          <a:lstStyle/>
          <a:p>
            <a:pPr marL="0" indent="0">
              <a:lnSpc>
                <a:spcPct val="90000"/>
              </a:lnSpc>
              <a:buNone/>
            </a:pPr>
            <a:r>
              <a:rPr lang="en-GB" sz="2200" dirty="0"/>
              <a:t>consider the issue/problem you are focusing on in your report and discuss the decisions and solutions linked to:</a:t>
            </a:r>
          </a:p>
          <a:p>
            <a:pPr marL="0" indent="0">
              <a:lnSpc>
                <a:spcPct val="90000"/>
              </a:lnSpc>
              <a:buNone/>
            </a:pPr>
            <a:endParaRPr lang="en-GB" sz="2200" dirty="0"/>
          </a:p>
          <a:p>
            <a:pPr marL="457200" indent="-457200">
              <a:lnSpc>
                <a:spcPct val="90000"/>
              </a:lnSpc>
              <a:buFont typeface="+mj-lt"/>
              <a:buAutoNum type="arabicPeriod"/>
            </a:pPr>
            <a:r>
              <a:rPr lang="en-GB" sz="2200" dirty="0"/>
              <a:t>The external factors. </a:t>
            </a:r>
          </a:p>
          <a:p>
            <a:pPr marL="457200" indent="-457200">
              <a:lnSpc>
                <a:spcPct val="90000"/>
              </a:lnSpc>
              <a:buFont typeface="+mj-lt"/>
              <a:buAutoNum type="arabicPeriod"/>
            </a:pPr>
            <a:r>
              <a:rPr lang="en-GB" sz="2200" dirty="0"/>
              <a:t>The strategic factors, which include organizational culture. </a:t>
            </a:r>
          </a:p>
          <a:p>
            <a:pPr marL="457200" indent="-457200">
              <a:lnSpc>
                <a:spcPct val="90000"/>
              </a:lnSpc>
              <a:buFont typeface="+mj-lt"/>
              <a:buAutoNum type="arabicPeriod"/>
            </a:pPr>
            <a:r>
              <a:rPr lang="en-GB" sz="2200" dirty="0"/>
              <a:t>The operating factors </a:t>
            </a:r>
          </a:p>
          <a:p>
            <a:pPr marL="457200" indent="-457200">
              <a:lnSpc>
                <a:spcPct val="90000"/>
              </a:lnSpc>
              <a:buFont typeface="+mj-lt"/>
              <a:buAutoNum type="arabicPeriod"/>
            </a:pPr>
            <a:r>
              <a:rPr lang="en-GB" sz="2200" dirty="0"/>
              <a:t>The individual factors</a:t>
            </a:r>
          </a:p>
        </p:txBody>
      </p:sp>
      <p:sp>
        <p:nvSpPr>
          <p:cNvPr id="4" name="Slide Number Placeholder 3">
            <a:extLst>
              <a:ext uri="{FF2B5EF4-FFF2-40B4-BE49-F238E27FC236}">
                <a16:creationId xmlns:a16="http://schemas.microsoft.com/office/drawing/2014/main" id="{0E2C0F5E-CE21-4FA7-A915-06E205E91F39}"/>
              </a:ext>
            </a:extLst>
          </p:cNvPr>
          <p:cNvSpPr>
            <a:spLocks noGrp="1"/>
          </p:cNvSpPr>
          <p:nvPr>
            <p:ph type="sldNum" sz="quarter" idx="12"/>
          </p:nvPr>
        </p:nvSpPr>
        <p:spPr>
          <a:xfrm>
            <a:off x="7956376" y="6380972"/>
            <a:ext cx="730424" cy="340503"/>
          </a:xfrm>
        </p:spPr>
        <p:txBody>
          <a:bodyPr anchor="ctr">
            <a:normAutofit/>
          </a:bodyPr>
          <a:lstStyle/>
          <a:p>
            <a:pPr>
              <a:spcAft>
                <a:spcPts val="600"/>
              </a:spcAft>
              <a:defRPr/>
            </a:pPr>
            <a:fld id="{8DF2D5D7-7669-4457-A70C-96FA064BB9B5}" type="slidenum">
              <a:rPr lang="en-US" altLang="en-US" smtClean="0"/>
              <a:pPr>
                <a:spcAft>
                  <a:spcPts val="600"/>
                </a:spcAft>
                <a:defRPr/>
              </a:pPr>
              <a:t>16</a:t>
            </a:fld>
            <a:endParaRPr lang="en-US" altLang="en-US"/>
          </a:p>
        </p:txBody>
      </p:sp>
    </p:spTree>
    <p:extLst>
      <p:ext uri="{BB962C8B-B14F-4D97-AF65-F5344CB8AC3E}">
        <p14:creationId xmlns:p14="http://schemas.microsoft.com/office/powerpoint/2010/main" val="29767550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AEF1F-00E7-4E01-8708-BAFC572F297C}"/>
              </a:ext>
            </a:extLst>
          </p:cNvPr>
          <p:cNvSpPr>
            <a:spLocks noGrp="1"/>
          </p:cNvSpPr>
          <p:nvPr>
            <p:ph type="title"/>
          </p:nvPr>
        </p:nvSpPr>
        <p:spPr/>
        <p:txBody>
          <a:bodyPr/>
          <a:lstStyle/>
          <a:p>
            <a:r>
              <a:rPr lang="en-GB" b="1" dirty="0"/>
              <a:t>PMI – Decision Making Tool</a:t>
            </a:r>
          </a:p>
        </p:txBody>
      </p:sp>
      <p:sp>
        <p:nvSpPr>
          <p:cNvPr id="3" name="Content Placeholder 2">
            <a:extLst>
              <a:ext uri="{FF2B5EF4-FFF2-40B4-BE49-F238E27FC236}">
                <a16:creationId xmlns:a16="http://schemas.microsoft.com/office/drawing/2014/main" id="{9D585B1E-7DB2-49C3-845B-82E6FA38A868}"/>
              </a:ext>
            </a:extLst>
          </p:cNvPr>
          <p:cNvSpPr>
            <a:spLocks noGrp="1"/>
          </p:cNvSpPr>
          <p:nvPr>
            <p:ph idx="1"/>
          </p:nvPr>
        </p:nvSpPr>
        <p:spPr/>
        <p:txBody>
          <a:bodyPr>
            <a:normAutofit lnSpcReduction="10000"/>
          </a:bodyPr>
          <a:lstStyle/>
          <a:p>
            <a:r>
              <a:rPr lang="en-GB" dirty="0"/>
              <a:t>PMI is a brainstorming, decision-making and critical thinking tool used to generate discussion around the positives, negatives and implications associated with a particular idea or concept. It: provides educators with a valuable tool when leading classroom discussions about difficult decisions, issues or situations.</a:t>
            </a:r>
          </a:p>
        </p:txBody>
      </p:sp>
      <p:sp>
        <p:nvSpPr>
          <p:cNvPr id="4" name="Slide Number Placeholder 3">
            <a:extLst>
              <a:ext uri="{FF2B5EF4-FFF2-40B4-BE49-F238E27FC236}">
                <a16:creationId xmlns:a16="http://schemas.microsoft.com/office/drawing/2014/main" id="{2953BAB3-6DB3-45BB-8907-B518E3576DE1}"/>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Tree>
    <p:extLst>
      <p:ext uri="{BB962C8B-B14F-4D97-AF65-F5344CB8AC3E}">
        <p14:creationId xmlns:p14="http://schemas.microsoft.com/office/powerpoint/2010/main" val="3038369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900" y="883862"/>
            <a:ext cx="8661400" cy="4678738"/>
          </a:xfrm>
        </p:spPr>
        <p:txBody>
          <a:bodyPr>
            <a:normAutofit/>
          </a:bodyPr>
          <a:lstStyle/>
          <a:p>
            <a:r>
              <a:rPr lang="en-GB" sz="2400" dirty="0"/>
              <a:t>Developed by </a:t>
            </a:r>
            <a:r>
              <a:rPr lang="en-GB" sz="2400" dirty="0" err="1"/>
              <a:t>Dr.</a:t>
            </a:r>
            <a:r>
              <a:rPr lang="en-GB" sz="2400" dirty="0"/>
              <a:t> Edward de Bono, a proponent of lateral and critical thinking.</a:t>
            </a:r>
            <a:endParaRPr lang="en-US" sz="1800" dirty="0"/>
          </a:p>
          <a:p>
            <a:r>
              <a:rPr lang="en-GB" sz="2400" dirty="0"/>
              <a:t>Used to encourage the examination of ideas, concepts and experiences from more than one perspective.</a:t>
            </a:r>
          </a:p>
          <a:p>
            <a:pPr marL="0" indent="0">
              <a:buNone/>
            </a:pPr>
            <a:r>
              <a:rPr lang="en-GB" sz="2400" b="1" dirty="0"/>
              <a:t>A PMI strategy can help you to</a:t>
            </a:r>
            <a:r>
              <a:rPr lang="en-GB" sz="2400" dirty="0"/>
              <a:t>:</a:t>
            </a:r>
          </a:p>
          <a:p>
            <a:r>
              <a:rPr lang="en-GB" sz="2400" dirty="0"/>
              <a:t>Brainstorm ideas</a:t>
            </a:r>
          </a:p>
          <a:p>
            <a:r>
              <a:rPr lang="en-GB" sz="2400" dirty="0"/>
              <a:t>Quick decisions making -weighing the Pros and Cons</a:t>
            </a:r>
          </a:p>
          <a:p>
            <a:r>
              <a:rPr lang="en-GB" sz="2400" dirty="0"/>
              <a:t>Reflect upon or evaluate a service, product or process after the fact</a:t>
            </a:r>
          </a:p>
          <a:p>
            <a:r>
              <a:rPr lang="en-GB" sz="2400" dirty="0"/>
              <a:t>Identify strengths and weaknesses for future improvement</a:t>
            </a:r>
            <a:endParaRPr lang="en-US" sz="1600" dirty="0"/>
          </a:p>
          <a:p>
            <a:endParaRPr lang="en-GB" sz="24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         </a:t>
            </a:r>
            <a:r>
              <a:rPr lang="en-GB" altLang="en-US" sz="3600" b="1" dirty="0">
                <a:effectLst>
                  <a:outerShdw blurRad="38100" dist="38100" dir="2700000" algn="tl">
                    <a:srgbClr val="000000">
                      <a:alpha val="43137"/>
                    </a:srgbClr>
                  </a:outerShdw>
                </a:effectLst>
                <a:latin typeface="+mn-lt"/>
                <a:cs typeface="Arial" panose="020B0604020202020204" pitchFamily="34" charset="0"/>
              </a:rPr>
              <a:t>PMI </a:t>
            </a:r>
            <a:r>
              <a:rPr lang="en-GB" altLang="en-US" sz="2800" dirty="0">
                <a:latin typeface="+mn-lt"/>
                <a:cs typeface="Arial" panose="020B0604020202020204" pitchFamily="34" charset="0"/>
              </a:rPr>
              <a:t>– </a:t>
            </a:r>
            <a:r>
              <a:rPr lang="en-GB" altLang="en-US" sz="2800" b="1" dirty="0">
                <a:latin typeface="+mn-lt"/>
                <a:cs typeface="Arial" panose="020B0604020202020204" pitchFamily="34" charset="0"/>
              </a:rPr>
              <a:t>Decision Making Tool</a:t>
            </a:r>
          </a:p>
        </p:txBody>
      </p:sp>
    </p:spTree>
    <p:extLst>
      <p:ext uri="{BB962C8B-B14F-4D97-AF65-F5344CB8AC3E}">
        <p14:creationId xmlns:p14="http://schemas.microsoft.com/office/powerpoint/2010/main" val="3126236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215690"/>
            <a:ext cx="8183880" cy="4426619"/>
          </a:xfrm>
        </p:spPr>
        <p:txBody>
          <a:bodyPr>
            <a:normAutofit fontScale="85000" lnSpcReduction="10000"/>
          </a:bodyPr>
          <a:lstStyle/>
          <a:p>
            <a:pPr marL="0" indent="0">
              <a:buNone/>
            </a:pPr>
            <a:r>
              <a:rPr lang="en-US" sz="2400" b="1" dirty="0">
                <a:solidFill>
                  <a:srgbClr val="C00000"/>
                </a:solidFill>
              </a:rPr>
              <a:t>PMI</a:t>
            </a:r>
            <a:r>
              <a:rPr lang="en-US" sz="2400" dirty="0"/>
              <a:t> is a good way of weighing the pros, cons and implications of a decision. When you have selected a course of action, PMI is a good technique to use to check that it is worth taking.</a:t>
            </a:r>
          </a:p>
          <a:p>
            <a:pPr marL="0" indent="0">
              <a:buNone/>
            </a:pPr>
            <a:endParaRPr lang="en-US" sz="2400" dirty="0"/>
          </a:p>
          <a:p>
            <a:r>
              <a:rPr lang="en-US" sz="2400" dirty="0"/>
              <a:t>To use the technique, draw up a table with three columns headed </a:t>
            </a:r>
            <a:r>
              <a:rPr lang="en-US" sz="2400" dirty="0">
                <a:solidFill>
                  <a:srgbClr val="C00000"/>
                </a:solidFill>
              </a:rPr>
              <a:t>P</a:t>
            </a:r>
            <a:r>
              <a:rPr lang="en-US" sz="2400" dirty="0"/>
              <a:t>lus, </a:t>
            </a:r>
            <a:r>
              <a:rPr lang="en-US" sz="2400" dirty="0">
                <a:solidFill>
                  <a:srgbClr val="C00000"/>
                </a:solidFill>
              </a:rPr>
              <a:t>M</a:t>
            </a:r>
            <a:r>
              <a:rPr lang="en-US" sz="2400" dirty="0"/>
              <a:t>inus and </a:t>
            </a:r>
            <a:r>
              <a:rPr lang="en-US" sz="2400" dirty="0">
                <a:solidFill>
                  <a:srgbClr val="C00000"/>
                </a:solidFill>
              </a:rPr>
              <a:t>I</a:t>
            </a:r>
            <a:r>
              <a:rPr lang="en-US" sz="2400" dirty="0"/>
              <a:t>nteresting (Implications).</a:t>
            </a:r>
          </a:p>
          <a:p>
            <a:endParaRPr lang="en-US" sz="2400" dirty="0"/>
          </a:p>
          <a:p>
            <a:r>
              <a:rPr lang="en-US" sz="2400" dirty="0"/>
              <a:t>Within the table write down all the positive points of following the course of action, all the negatives, and all the interesting implications and possible outcomes.</a:t>
            </a:r>
          </a:p>
          <a:p>
            <a:pPr marL="0" indent="0">
              <a:buNone/>
            </a:pPr>
            <a:endParaRPr lang="en-US" sz="2400" dirty="0"/>
          </a:p>
          <a:p>
            <a:r>
              <a:rPr lang="en-US" sz="2400" dirty="0"/>
              <a:t>If the decision is still not obvious, you can then score the table to show the importance of individual items. The total score should show whether it is worth implementing the decision.</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effectLst>
                  <a:outerShdw blurRad="38100" dist="38100" dir="2700000" algn="tl">
                    <a:srgbClr val="000000">
                      <a:alpha val="43137"/>
                    </a:srgbClr>
                  </a:outerShdw>
                </a:effectLst>
                <a:latin typeface="+mn-lt"/>
                <a:cs typeface="Arial" panose="020B0604020202020204" pitchFamily="34" charset="0"/>
              </a:rPr>
              <a:t>PMI </a:t>
            </a:r>
            <a:r>
              <a:rPr lang="en-GB" altLang="en-US" sz="2800" dirty="0">
                <a:latin typeface="+mn-lt"/>
                <a:cs typeface="Arial" panose="020B0604020202020204" pitchFamily="34" charset="0"/>
              </a:rPr>
              <a:t>– Decision Making Tool</a:t>
            </a:r>
          </a:p>
        </p:txBody>
      </p:sp>
    </p:spTree>
    <p:extLst>
      <p:ext uri="{BB962C8B-B14F-4D97-AF65-F5344CB8AC3E}">
        <p14:creationId xmlns:p14="http://schemas.microsoft.com/office/powerpoint/2010/main" val="1030997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A38126C-5B0A-5879-90F2-1D3C3B453756}"/>
              </a:ext>
            </a:extLst>
          </p:cNvPr>
          <p:cNvSpPr>
            <a:spLocks noGrp="1"/>
          </p:cNvSpPr>
          <p:nvPr>
            <p:ph type="title"/>
          </p:nvPr>
        </p:nvSpPr>
        <p:spPr>
          <a:xfrm>
            <a:off x="1792288" y="4509120"/>
            <a:ext cx="5486400" cy="566738"/>
          </a:xfrm>
        </p:spPr>
        <p:txBody>
          <a:bodyPr/>
          <a:lstStyle/>
          <a:p>
            <a:r>
              <a:rPr lang="en-US" dirty="0"/>
              <a:t>PMI – Decision Making Tool EXAMPLE</a:t>
            </a:r>
          </a:p>
        </p:txBody>
      </p:sp>
      <p:pic>
        <p:nvPicPr>
          <p:cNvPr id="6" name="Content Placeholder 5">
            <a:extLst>
              <a:ext uri="{FF2B5EF4-FFF2-40B4-BE49-F238E27FC236}">
                <a16:creationId xmlns:a16="http://schemas.microsoft.com/office/drawing/2014/main" id="{0CCB3DCB-AFCA-49EF-AC03-642E772025D6}"/>
              </a:ext>
            </a:extLst>
          </p:cNvPr>
          <p:cNvPicPr>
            <a:picLocks noGrp="1" noChangeAspect="1"/>
          </p:cNvPicPr>
          <p:nvPr>
            <p:ph type="pic" idx="1"/>
          </p:nvPr>
        </p:nvPicPr>
        <p:blipFill rotWithShape="1">
          <a:blip r:embed="rId2"/>
          <a:stretch/>
        </p:blipFill>
        <p:spPr>
          <a:xfrm>
            <a:off x="1861223" y="612775"/>
            <a:ext cx="5348529" cy="3824337"/>
          </a:xfrm>
          <a:prstGeom prst="rect">
            <a:avLst/>
          </a:prstGeom>
          <a:noFill/>
        </p:spPr>
      </p:pic>
      <p:sp>
        <p:nvSpPr>
          <p:cNvPr id="13" name="Text Placeholder 3">
            <a:extLst>
              <a:ext uri="{FF2B5EF4-FFF2-40B4-BE49-F238E27FC236}">
                <a16:creationId xmlns:a16="http://schemas.microsoft.com/office/drawing/2014/main" id="{0CDA95CA-2C06-52E2-7E56-10FEFD60FC65}"/>
              </a:ext>
            </a:extLst>
          </p:cNvPr>
          <p:cNvSpPr>
            <a:spLocks noGrp="1"/>
          </p:cNvSpPr>
          <p:nvPr>
            <p:ph type="body" sz="half" idx="2"/>
          </p:nvPr>
        </p:nvSpPr>
        <p:spPr>
          <a:xfrm>
            <a:off x="1792288" y="5157192"/>
            <a:ext cx="5486400" cy="432048"/>
          </a:xfrm>
        </p:spPr>
        <p:txBody>
          <a:bodyPr/>
          <a:lstStyle/>
          <a:p>
            <a:endParaRPr lang="en-US"/>
          </a:p>
        </p:txBody>
      </p:sp>
      <p:sp>
        <p:nvSpPr>
          <p:cNvPr id="4" name="Slide Number Placeholder 3">
            <a:extLst>
              <a:ext uri="{FF2B5EF4-FFF2-40B4-BE49-F238E27FC236}">
                <a16:creationId xmlns:a16="http://schemas.microsoft.com/office/drawing/2014/main" id="{54DBAE41-AEEE-4D4C-81CB-8E8B28C0F21D}"/>
              </a:ext>
            </a:extLst>
          </p:cNvPr>
          <p:cNvSpPr>
            <a:spLocks noGrp="1"/>
          </p:cNvSpPr>
          <p:nvPr>
            <p:ph type="sldNum" sz="quarter" idx="12"/>
          </p:nvPr>
        </p:nvSpPr>
        <p:spPr>
          <a:xfrm>
            <a:off x="7956376" y="6380972"/>
            <a:ext cx="730424" cy="340503"/>
          </a:xfrm>
        </p:spPr>
        <p:txBody>
          <a:bodyPr anchor="ctr">
            <a:normAutofit/>
          </a:bodyPr>
          <a:lstStyle/>
          <a:p>
            <a:pPr>
              <a:spcAft>
                <a:spcPts val="600"/>
              </a:spcAft>
              <a:defRPr/>
            </a:pPr>
            <a:fld id="{8DF2D5D7-7669-4457-A70C-96FA064BB9B5}" type="slidenum">
              <a:rPr lang="en-US" altLang="en-US" smtClean="0"/>
              <a:pPr>
                <a:spcAft>
                  <a:spcPts val="600"/>
                </a:spcAft>
                <a:defRPr/>
              </a:pPr>
              <a:t>20</a:t>
            </a:fld>
            <a:endParaRPr lang="en-US" altLang="en-US"/>
          </a:p>
        </p:txBody>
      </p:sp>
    </p:spTree>
    <p:extLst>
      <p:ext uri="{BB962C8B-B14F-4D97-AF65-F5344CB8AC3E}">
        <p14:creationId xmlns:p14="http://schemas.microsoft.com/office/powerpoint/2010/main" val="3139484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effectLst>
                  <a:outerShdw blurRad="38100" dist="38100" dir="2700000" algn="tl">
                    <a:srgbClr val="000000">
                      <a:alpha val="43137"/>
                    </a:srgbClr>
                  </a:outerShdw>
                </a:effectLst>
                <a:latin typeface="+mn-lt"/>
                <a:cs typeface="Arial" panose="020B0604020202020204" pitchFamily="34" charset="0"/>
              </a:rPr>
              <a:t>PMI </a:t>
            </a:r>
            <a:r>
              <a:rPr lang="en-GB" altLang="en-US" sz="2800" dirty="0">
                <a:latin typeface="+mn-lt"/>
                <a:cs typeface="Arial" panose="020B0604020202020204" pitchFamily="34" charset="0"/>
              </a:rPr>
              <a:t>– Decision Making Tool</a:t>
            </a:r>
          </a:p>
        </p:txBody>
      </p:sp>
      <p:sp>
        <p:nvSpPr>
          <p:cNvPr id="35843" name="Content Placeholder 2"/>
          <p:cNvSpPr>
            <a:spLocks noGrp="1"/>
          </p:cNvSpPr>
          <p:nvPr>
            <p:ph idx="1"/>
          </p:nvPr>
        </p:nvSpPr>
        <p:spPr>
          <a:xfrm>
            <a:off x="909637" y="1656352"/>
            <a:ext cx="2309507" cy="2333757"/>
          </a:xfrm>
        </p:spPr>
        <p:txBody>
          <a:bodyPr/>
          <a:lstStyle/>
          <a:p>
            <a:pPr marL="0" indent="0" eaLnBrk="1" hangingPunct="1">
              <a:buFont typeface="Arial" charset="0"/>
              <a:buNone/>
            </a:pPr>
            <a:r>
              <a:rPr lang="en-GB" altLang="en-US" b="1" dirty="0">
                <a:latin typeface="Arial" charset="0"/>
                <a:cs typeface="Arial" charset="0"/>
              </a:rPr>
              <a:t>P</a:t>
            </a:r>
            <a:r>
              <a:rPr lang="en-GB" altLang="en-US" dirty="0">
                <a:latin typeface="Arial" charset="0"/>
                <a:cs typeface="Arial" charset="0"/>
              </a:rPr>
              <a:t>lus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M</a:t>
            </a:r>
            <a:r>
              <a:rPr lang="en-GB" altLang="en-US" dirty="0">
                <a:latin typeface="Arial" charset="0"/>
                <a:cs typeface="Arial" charset="0"/>
              </a:rPr>
              <a:t>inus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I</a:t>
            </a:r>
            <a:r>
              <a:rPr lang="en-GB" altLang="en-US" dirty="0">
                <a:latin typeface="Arial" charset="0"/>
                <a:cs typeface="Arial" charset="0"/>
              </a:rPr>
              <a:t>nteresting</a:t>
            </a:r>
            <a:endParaRPr lang="en-GB" altLang="en-US" b="1" dirty="0">
              <a:latin typeface="Arial" charset="0"/>
              <a:cs typeface="Arial" charset="0"/>
            </a:endParaRPr>
          </a:p>
        </p:txBody>
      </p:sp>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21</a:t>
            </a:fld>
            <a:endParaRPr lang="en-GB" altLang="en-US"/>
          </a:p>
        </p:txBody>
      </p:sp>
      <p:pic>
        <p:nvPicPr>
          <p:cNvPr id="28677" name="Picture 2" descr="https://dougjohnson.wikispaces.com/file/view/plusminus.jpg/136042145/plusminus.jpg"/>
          <p:cNvPicPr>
            <a:picLocks noChangeAspect="1" noChangeArrowheads="1"/>
          </p:cNvPicPr>
          <p:nvPr/>
        </p:nvPicPr>
        <p:blipFill>
          <a:blip r:embed="rId3"/>
          <a:srcRect/>
          <a:stretch>
            <a:fillRect/>
          </a:stretch>
        </p:blipFill>
        <p:spPr bwMode="auto">
          <a:xfrm>
            <a:off x="3219144" y="1249519"/>
            <a:ext cx="5467656" cy="3584227"/>
          </a:xfrm>
          <a:prstGeom prst="rect">
            <a:avLst/>
          </a:prstGeom>
          <a:noFill/>
          <a:ln w="9525">
            <a:noFill/>
            <a:miter lim="800000"/>
            <a:headEnd/>
            <a:tailEnd/>
          </a:ln>
        </p:spPr>
      </p:pic>
      <p:sp>
        <p:nvSpPr>
          <p:cNvPr id="7" name="Rectangle 6"/>
          <p:cNvSpPr/>
          <p:nvPr/>
        </p:nvSpPr>
        <p:spPr>
          <a:xfrm>
            <a:off x="571472" y="4962150"/>
            <a:ext cx="8002512" cy="646331"/>
          </a:xfrm>
          <a:prstGeom prst="rect">
            <a:avLst/>
          </a:prstGeom>
        </p:spPr>
        <p:txBody>
          <a:bodyPr wrap="square">
            <a:spAutoFit/>
          </a:bodyPr>
          <a:lstStyle/>
          <a:p>
            <a:pPr algn="ctr"/>
            <a:r>
              <a:rPr lang="en-US" b="1" dirty="0"/>
              <a:t>PMI stands for '</a:t>
            </a:r>
            <a:r>
              <a:rPr lang="en-US" b="1" dirty="0">
                <a:solidFill>
                  <a:srgbClr val="C00000"/>
                </a:solidFill>
              </a:rPr>
              <a:t>P</a:t>
            </a:r>
            <a:r>
              <a:rPr lang="en-US" b="1" dirty="0"/>
              <a:t>lus/</a:t>
            </a:r>
            <a:r>
              <a:rPr lang="en-US" b="1" dirty="0">
                <a:solidFill>
                  <a:srgbClr val="C00000"/>
                </a:solidFill>
              </a:rPr>
              <a:t>M</a:t>
            </a:r>
            <a:r>
              <a:rPr lang="en-US" b="1" dirty="0"/>
              <a:t>inus/</a:t>
            </a:r>
            <a:r>
              <a:rPr lang="en-US" b="1" dirty="0">
                <a:solidFill>
                  <a:srgbClr val="C00000"/>
                </a:solidFill>
              </a:rPr>
              <a:t>I</a:t>
            </a:r>
            <a:r>
              <a:rPr lang="en-US" b="1" dirty="0"/>
              <a:t>nteresting'. It is a valuable improvement to the 'weighing pros and cons' technique used for centuries. </a:t>
            </a:r>
          </a:p>
        </p:txBody>
      </p:sp>
    </p:spTree>
    <p:extLst>
      <p:ext uri="{BB962C8B-B14F-4D97-AF65-F5344CB8AC3E}">
        <p14:creationId xmlns:p14="http://schemas.microsoft.com/office/powerpoint/2010/main" val="38967721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C047B-CB1B-437B-B1D4-B7BFF889F1D1}"/>
              </a:ext>
            </a:extLst>
          </p:cNvPr>
          <p:cNvSpPr>
            <a:spLocks noGrp="1"/>
          </p:cNvSpPr>
          <p:nvPr>
            <p:ph type="title"/>
          </p:nvPr>
        </p:nvSpPr>
        <p:spPr>
          <a:xfrm>
            <a:off x="457200" y="274638"/>
            <a:ext cx="8229600" cy="461824"/>
          </a:xfrm>
        </p:spPr>
        <p:txBody>
          <a:bodyPr>
            <a:normAutofit fontScale="90000"/>
          </a:bodyPr>
          <a:lstStyle/>
          <a:p>
            <a:r>
              <a:rPr lang="en-GB" dirty="0"/>
              <a:t>Case study </a:t>
            </a:r>
          </a:p>
        </p:txBody>
      </p:sp>
      <p:sp>
        <p:nvSpPr>
          <p:cNvPr id="3" name="Content Placeholder 2">
            <a:extLst>
              <a:ext uri="{FF2B5EF4-FFF2-40B4-BE49-F238E27FC236}">
                <a16:creationId xmlns:a16="http://schemas.microsoft.com/office/drawing/2014/main" id="{249C3E5F-69AE-4025-AA63-AC7295D80888}"/>
              </a:ext>
            </a:extLst>
          </p:cNvPr>
          <p:cNvSpPr>
            <a:spLocks noGrp="1"/>
          </p:cNvSpPr>
          <p:nvPr>
            <p:ph idx="1"/>
          </p:nvPr>
        </p:nvSpPr>
        <p:spPr>
          <a:xfrm>
            <a:off x="457200" y="872837"/>
            <a:ext cx="8229600" cy="5101935"/>
          </a:xfrm>
        </p:spPr>
        <p:txBody>
          <a:bodyPr>
            <a:normAutofit fontScale="92500" lnSpcReduction="20000"/>
          </a:bodyPr>
          <a:lstStyle/>
          <a:p>
            <a:pPr marL="0" indent="0">
              <a:buNone/>
            </a:pPr>
            <a:r>
              <a:rPr lang="en-GB" sz="2400" b="0" i="0" dirty="0">
                <a:solidFill>
                  <a:srgbClr val="333333"/>
                </a:solidFill>
                <a:effectLst/>
                <a:latin typeface="Noto Sans" panose="020B0502040504020204" pitchFamily="34" charset="0"/>
              </a:rPr>
              <a:t>An older man lives alone with some support from his daughter who works full-time. He needs occasional personal care to remain living independently with dignity, He feels lonely since his wife’s death and had less contact with family and friends his daughter who is restricted to taking him out at weekends because of work commitments. </a:t>
            </a:r>
          </a:p>
          <a:p>
            <a:pPr marL="0" indent="0">
              <a:buNone/>
            </a:pPr>
            <a:r>
              <a:rPr lang="en-GB" sz="2400" b="0" i="0" dirty="0">
                <a:solidFill>
                  <a:srgbClr val="333333"/>
                </a:solidFill>
                <a:effectLst/>
                <a:latin typeface="Noto Sans" panose="020B0502040504020204" pitchFamily="34" charset="0"/>
              </a:rPr>
              <a:t>Her daughter came to know by one of her friends who had suggested to send his father to one of the organizations named the LinkAge programme that aims to promote and enhance the lives of older people (55+ years old) through a range of activities, from walking groups to coffee mornings, through a number of older people-led ‘hubs’ across the city. The main aim is to bring those people that feel socially isolated and lonely into their local communities. </a:t>
            </a:r>
          </a:p>
          <a:p>
            <a:pPr marL="0" indent="0">
              <a:buNone/>
            </a:pPr>
            <a:r>
              <a:rPr lang="en-GB" sz="2400" dirty="0">
                <a:solidFill>
                  <a:srgbClr val="333333"/>
                </a:solidFill>
                <a:latin typeface="Noto Sans" panose="020B0502040504020204" pitchFamily="34" charset="0"/>
              </a:rPr>
              <a:t>The daughter is confused to take a decision ? </a:t>
            </a:r>
            <a:r>
              <a:rPr lang="en-GB" sz="2400" b="1" dirty="0">
                <a:solidFill>
                  <a:srgbClr val="333333"/>
                </a:solidFill>
                <a:latin typeface="Noto Sans" panose="020B0502040504020204" pitchFamily="34" charset="0"/>
              </a:rPr>
              <a:t>Help her using </a:t>
            </a:r>
            <a:endParaRPr lang="en-GB" sz="2400" b="1" i="0" dirty="0">
              <a:solidFill>
                <a:srgbClr val="333333"/>
              </a:solidFill>
              <a:effectLst/>
              <a:latin typeface="Noto Sans" panose="020B0502040504020204" pitchFamily="34" charset="0"/>
            </a:endParaRPr>
          </a:p>
          <a:p>
            <a:pPr marL="0" indent="0">
              <a:buNone/>
            </a:pPr>
            <a:r>
              <a:rPr lang="en-GB" sz="2400" b="1" i="0" dirty="0">
                <a:solidFill>
                  <a:srgbClr val="333333"/>
                </a:solidFill>
                <a:effectLst/>
                <a:latin typeface="Noto Sans" panose="020B0502040504020204" pitchFamily="34" charset="0"/>
              </a:rPr>
              <a:t>PMI tool to take a decision</a:t>
            </a:r>
          </a:p>
          <a:p>
            <a:endParaRPr lang="en-GB" sz="2400" dirty="0"/>
          </a:p>
        </p:txBody>
      </p:sp>
      <p:sp>
        <p:nvSpPr>
          <p:cNvPr id="4" name="Slide Number Placeholder 3">
            <a:extLst>
              <a:ext uri="{FF2B5EF4-FFF2-40B4-BE49-F238E27FC236}">
                <a16:creationId xmlns:a16="http://schemas.microsoft.com/office/drawing/2014/main" id="{87134D29-EAFD-4426-8A40-39A9EA243E58}"/>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Tree>
    <p:extLst>
      <p:ext uri="{BB962C8B-B14F-4D97-AF65-F5344CB8AC3E}">
        <p14:creationId xmlns:p14="http://schemas.microsoft.com/office/powerpoint/2010/main" val="2583721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48E71-426F-43F8-A5EE-84FB9C9113A8}"/>
              </a:ext>
            </a:extLst>
          </p:cNvPr>
          <p:cNvSpPr>
            <a:spLocks noGrp="1"/>
          </p:cNvSpPr>
          <p:nvPr>
            <p:ph type="title"/>
          </p:nvPr>
        </p:nvSpPr>
        <p:spPr>
          <a:xfrm>
            <a:off x="457200" y="136526"/>
            <a:ext cx="8229600" cy="809680"/>
          </a:xfrm>
        </p:spPr>
        <p:txBody>
          <a:bodyPr/>
          <a:lstStyle/>
          <a:p>
            <a:r>
              <a:rPr lang="en-GB" dirty="0"/>
              <a:t>RECAP</a:t>
            </a:r>
          </a:p>
        </p:txBody>
      </p:sp>
      <p:sp>
        <p:nvSpPr>
          <p:cNvPr id="3" name="Content Placeholder 2">
            <a:extLst>
              <a:ext uri="{FF2B5EF4-FFF2-40B4-BE49-F238E27FC236}">
                <a16:creationId xmlns:a16="http://schemas.microsoft.com/office/drawing/2014/main" id="{0F47E35F-7D19-4473-ABFF-C60BB90BD517}"/>
              </a:ext>
            </a:extLst>
          </p:cNvPr>
          <p:cNvSpPr>
            <a:spLocks noGrp="1"/>
          </p:cNvSpPr>
          <p:nvPr>
            <p:ph idx="1"/>
          </p:nvPr>
        </p:nvSpPr>
        <p:spPr>
          <a:xfrm>
            <a:off x="238539" y="946206"/>
            <a:ext cx="8722581" cy="4571027"/>
          </a:xfrm>
        </p:spPr>
        <p:txBody>
          <a:bodyPr>
            <a:normAutofit lnSpcReduction="10000"/>
          </a:bodyPr>
          <a:lstStyle/>
          <a:p>
            <a:pPr marL="0" indent="0">
              <a:buNone/>
            </a:pPr>
            <a:r>
              <a:rPr lang="en-GB" dirty="0"/>
              <a:t>Using the models and tools that we have covered over the last weeks;</a:t>
            </a:r>
          </a:p>
          <a:p>
            <a:r>
              <a:rPr lang="en-GB" dirty="0"/>
              <a:t>Describe your problem, its nature, scope and impact using PESTLE, Fishbone Analysis. </a:t>
            </a:r>
          </a:p>
          <a:p>
            <a:r>
              <a:rPr lang="en-GB" dirty="0"/>
              <a:t>Gather and interpret information to solve a problem using the Burke-Litwin Change Model;</a:t>
            </a:r>
          </a:p>
          <a:p>
            <a:r>
              <a:rPr lang="en-GB" dirty="0"/>
              <a:t>Evaluate options to make a decision using the PMI decision tool;</a:t>
            </a:r>
          </a:p>
          <a:p>
            <a:pPr marL="0" indent="0">
              <a:buNone/>
            </a:pPr>
            <a:endParaRPr lang="en-GB" dirty="0"/>
          </a:p>
        </p:txBody>
      </p:sp>
      <p:sp>
        <p:nvSpPr>
          <p:cNvPr id="4" name="Slide Number Placeholder 3">
            <a:extLst>
              <a:ext uri="{FF2B5EF4-FFF2-40B4-BE49-F238E27FC236}">
                <a16:creationId xmlns:a16="http://schemas.microsoft.com/office/drawing/2014/main" id="{78BAB2B0-17E1-4AC8-83E4-6A6A0F8B153D}"/>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Tree>
    <p:extLst>
      <p:ext uri="{BB962C8B-B14F-4D97-AF65-F5344CB8AC3E}">
        <p14:creationId xmlns:p14="http://schemas.microsoft.com/office/powerpoint/2010/main" val="1722148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9A7FD-06F3-425D-ABC8-C7443F48B2D4}"/>
              </a:ext>
            </a:extLst>
          </p:cNvPr>
          <p:cNvSpPr>
            <a:spLocks noGrp="1"/>
          </p:cNvSpPr>
          <p:nvPr>
            <p:ph type="title"/>
          </p:nvPr>
        </p:nvSpPr>
        <p:spPr>
          <a:xfrm>
            <a:off x="457200" y="0"/>
            <a:ext cx="8229600" cy="764704"/>
          </a:xfrm>
        </p:spPr>
        <p:txBody>
          <a:bodyPr/>
          <a:lstStyle/>
          <a:p>
            <a:r>
              <a:rPr lang="en-US" sz="3000" b="1" dirty="0"/>
              <a:t>RECAP OF ASSESSMENT - REPORT  </a:t>
            </a:r>
            <a:endParaRPr lang="en-GB" sz="3000" b="1" dirty="0"/>
          </a:p>
        </p:txBody>
      </p:sp>
      <p:sp>
        <p:nvSpPr>
          <p:cNvPr id="3" name="Content Placeholder 2">
            <a:extLst>
              <a:ext uri="{FF2B5EF4-FFF2-40B4-BE49-F238E27FC236}">
                <a16:creationId xmlns:a16="http://schemas.microsoft.com/office/drawing/2014/main" id="{051551F8-5E46-494C-8A4D-D7D0C1D68177}"/>
              </a:ext>
            </a:extLst>
          </p:cNvPr>
          <p:cNvSpPr>
            <a:spLocks noGrp="1"/>
          </p:cNvSpPr>
          <p:nvPr>
            <p:ph idx="1"/>
          </p:nvPr>
        </p:nvSpPr>
        <p:spPr>
          <a:xfrm>
            <a:off x="240556" y="692696"/>
            <a:ext cx="8723932" cy="5112568"/>
          </a:xfrm>
        </p:spPr>
        <p:txBody>
          <a:bodyPr/>
          <a:lstStyle/>
          <a:p>
            <a:pPr marL="0" indent="0">
              <a:buNone/>
            </a:pPr>
            <a:r>
              <a:rPr lang="en-US" sz="1700" dirty="0">
                <a:latin typeface="Arial" panose="020B0604020202020204" pitchFamily="34" charset="0"/>
                <a:cs typeface="Arial" panose="020B0604020202020204" pitchFamily="34" charset="0"/>
              </a:rPr>
              <a:t>Taking into account what we have learnt over the last few weeks</a:t>
            </a:r>
          </a:p>
          <a:p>
            <a:pPr>
              <a:buFont typeface="+mj-lt"/>
              <a:buAutoNum type="arabicPeriod"/>
            </a:pPr>
            <a:r>
              <a:rPr lang="en-US" sz="1700" b="1" dirty="0">
                <a:latin typeface="Arial" panose="020B0604020202020204" pitchFamily="34" charset="0"/>
                <a:cs typeface="Arial" panose="020B0604020202020204" pitchFamily="34" charset="0"/>
              </a:rPr>
              <a:t>Contents page </a:t>
            </a:r>
          </a:p>
          <a:p>
            <a:pPr>
              <a:buFont typeface="+mj-lt"/>
              <a:buAutoNum type="arabicPeriod"/>
            </a:pPr>
            <a:r>
              <a:rPr lang="en-US" sz="1700" b="1" dirty="0">
                <a:latin typeface="Arial" panose="020B0604020202020204" pitchFamily="34" charset="0"/>
                <a:cs typeface="Arial" panose="020B0604020202020204" pitchFamily="34" charset="0"/>
              </a:rPr>
              <a:t>Introduction</a:t>
            </a:r>
            <a:r>
              <a:rPr lang="en-US" sz="1700" dirty="0">
                <a:latin typeface="Arial" panose="020B0604020202020204" pitchFamily="34" charset="0"/>
                <a:cs typeface="Arial" panose="020B0604020202020204" pitchFamily="34" charset="0"/>
              </a:rPr>
              <a:t>-An overview of problems in healthcare</a:t>
            </a:r>
          </a:p>
          <a:p>
            <a:pPr>
              <a:buFont typeface="+mj-lt"/>
              <a:buAutoNum type="arabicPeriod"/>
            </a:pPr>
            <a:r>
              <a:rPr lang="en-US" sz="1700" b="1" dirty="0">
                <a:latin typeface="Arial" panose="020B0604020202020204" pitchFamily="34" charset="0"/>
                <a:cs typeface="Arial" panose="020B0604020202020204" pitchFamily="34" charset="0"/>
              </a:rPr>
              <a:t>Problem definition or problem statement </a:t>
            </a:r>
            <a:r>
              <a:rPr lang="en-US" sz="1700" dirty="0">
                <a:latin typeface="Arial" panose="020B0604020202020204" pitchFamily="34" charset="0"/>
                <a:cs typeface="Arial" panose="020B0604020202020204" pitchFamily="34" charset="0"/>
              </a:rPr>
              <a:t>- Define and discuss one problem in the workplace including its scope. (</a:t>
            </a:r>
            <a:r>
              <a:rPr lang="en-US" sz="1700" dirty="0">
                <a:highlight>
                  <a:srgbClr val="FFFF00"/>
                </a:highlight>
                <a:latin typeface="Arial" panose="020B0604020202020204" pitchFamily="34" charset="0"/>
                <a:cs typeface="Arial" panose="020B0604020202020204" pitchFamily="34" charset="0"/>
              </a:rPr>
              <a:t>Consider the PESTLE &amp; </a:t>
            </a:r>
            <a:r>
              <a:rPr kumimoji="0" lang="en-US" sz="1700" b="0" i="0" u="none" strike="noStrike" kern="1200" cap="none" spc="0" normalizeH="0" baseline="0" noProof="0" dirty="0">
                <a:ln>
                  <a:noFill/>
                </a:ln>
                <a:solidFill>
                  <a:srgbClr val="000000"/>
                </a:solidFill>
                <a:effectLst/>
                <a:highlight>
                  <a:srgbClr val="FFFF00"/>
                </a:highlight>
                <a:uLnTx/>
                <a:uFillTx/>
                <a:latin typeface="Arial" panose="020B0604020202020204" pitchFamily="34" charset="0"/>
                <a:ea typeface="+mn-ea"/>
                <a:cs typeface="Arial" panose="020B0604020202020204" pitchFamily="34" charset="0"/>
              </a:rPr>
              <a:t>Fishbone analysis here</a:t>
            </a:r>
            <a:r>
              <a:rPr kumimoji="0" lang="en-US" sz="17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endParaRPr lang="en-US" sz="1700" dirty="0">
              <a:latin typeface="Arial" panose="020B0604020202020204" pitchFamily="34" charset="0"/>
              <a:cs typeface="Arial" panose="020B0604020202020204" pitchFamily="34" charset="0"/>
            </a:endParaRPr>
          </a:p>
          <a:p>
            <a:pPr>
              <a:buFont typeface="+mj-lt"/>
              <a:buAutoNum type="arabicPeriod"/>
            </a:pPr>
            <a:r>
              <a:rPr lang="en-US" sz="1700" b="1" dirty="0">
                <a:latin typeface="Arial" panose="020B0604020202020204" pitchFamily="34" charset="0"/>
                <a:cs typeface="Arial" panose="020B0604020202020204" pitchFamily="34" charset="0"/>
              </a:rPr>
              <a:t>Discussion</a:t>
            </a:r>
            <a:r>
              <a:rPr lang="en-US" sz="1700" dirty="0">
                <a:latin typeface="Arial" panose="020B0604020202020204" pitchFamily="34" charset="0"/>
                <a:cs typeface="Arial" panose="020B0604020202020204" pitchFamily="34" charset="0"/>
              </a:rPr>
              <a:t>- Discuss the impact of the problem on all the stakeholders (Service users, Professionals and Regulators </a:t>
            </a:r>
            <a:r>
              <a:rPr lang="en-US" sz="1700" dirty="0" err="1">
                <a:latin typeface="Arial" panose="020B0604020202020204" pitchFamily="34" charset="0"/>
                <a:cs typeface="Arial" panose="020B0604020202020204" pitchFamily="34" charset="0"/>
              </a:rPr>
              <a:t>etc</a:t>
            </a:r>
            <a:r>
              <a:rPr lang="en-US" sz="1700" dirty="0">
                <a:latin typeface="Arial" panose="020B0604020202020204" pitchFamily="34" charset="0"/>
                <a:cs typeface="Arial" panose="020B0604020202020204" pitchFamily="34" charset="0"/>
              </a:rPr>
              <a:t>). (</a:t>
            </a:r>
            <a:r>
              <a:rPr lang="en-US" sz="1700" dirty="0">
                <a:highlight>
                  <a:srgbClr val="FFFF00"/>
                </a:highlight>
                <a:latin typeface="Arial" panose="020B0604020202020204" pitchFamily="34" charset="0"/>
                <a:cs typeface="Arial" panose="020B0604020202020204" pitchFamily="34" charset="0"/>
              </a:rPr>
              <a:t>Consider legislations, codes of conduct </a:t>
            </a:r>
            <a:r>
              <a:rPr lang="en-US" sz="1700" dirty="0" err="1">
                <a:highlight>
                  <a:srgbClr val="FFFF00"/>
                </a:highlight>
                <a:latin typeface="Arial" panose="020B0604020202020204" pitchFamily="34" charset="0"/>
                <a:cs typeface="Arial" panose="020B0604020202020204" pitchFamily="34" charset="0"/>
              </a:rPr>
              <a:t>etc</a:t>
            </a:r>
            <a:r>
              <a:rPr kumimoji="0" lang="en-US" sz="1700" b="0" i="0" u="none" strike="noStrike" kern="1200" cap="none" spc="0" normalizeH="0" baseline="0" noProof="0" dirty="0">
                <a:ln>
                  <a:noFill/>
                </a:ln>
                <a:solidFill>
                  <a:srgbClr val="000000"/>
                </a:solidFill>
                <a:effectLst/>
                <a:highlight>
                  <a:srgbClr val="FFFF00"/>
                </a:highlight>
                <a:uLnTx/>
                <a:uFillTx/>
                <a:latin typeface="Arial" panose="020B0604020202020204" pitchFamily="34" charset="0"/>
                <a:ea typeface="+mn-ea"/>
                <a:cs typeface="Arial" panose="020B0604020202020204" pitchFamily="34" charset="0"/>
              </a:rPr>
              <a:t> here</a:t>
            </a:r>
            <a:r>
              <a:rPr kumimoji="0" lang="en-US" sz="17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endParaRPr lang="en-US" sz="1700" dirty="0">
              <a:latin typeface="Arial" panose="020B0604020202020204" pitchFamily="34" charset="0"/>
              <a:cs typeface="Arial" panose="020B0604020202020204" pitchFamily="34" charset="0"/>
            </a:endParaRPr>
          </a:p>
          <a:p>
            <a:pPr>
              <a:buFont typeface="+mj-lt"/>
              <a:buAutoNum type="arabicPeriod"/>
            </a:pPr>
            <a:r>
              <a:rPr lang="en-US" sz="1700" b="1" dirty="0">
                <a:latin typeface="Arial" panose="020B0604020202020204" pitchFamily="34" charset="0"/>
                <a:cs typeface="Arial" panose="020B0604020202020204" pitchFamily="34" charset="0"/>
              </a:rPr>
              <a:t>Analysis</a:t>
            </a:r>
            <a:r>
              <a:rPr lang="en-US" sz="1700" dirty="0">
                <a:latin typeface="Arial" panose="020B0604020202020204" pitchFamily="34" charset="0"/>
                <a:cs typeface="Arial" panose="020B0604020202020204" pitchFamily="34" charset="0"/>
              </a:rPr>
              <a:t>- Analyse the decision-making process including the relevant legislation.</a:t>
            </a:r>
          </a:p>
          <a:p>
            <a:pPr>
              <a:buFont typeface="+mj-lt"/>
              <a:buAutoNum type="arabicPeriod"/>
            </a:pPr>
            <a:r>
              <a:rPr lang="en-US" sz="1700" b="1" dirty="0">
                <a:latin typeface="Arial" panose="020B0604020202020204" pitchFamily="34" charset="0"/>
                <a:cs typeface="Arial" panose="020B0604020202020204" pitchFamily="34" charset="0"/>
              </a:rPr>
              <a:t>Recommendations/ Alternative Solutions  </a:t>
            </a:r>
            <a:r>
              <a:rPr lang="en-US" sz="1700" dirty="0">
                <a:latin typeface="Arial" panose="020B0604020202020204" pitchFamily="34" charset="0"/>
                <a:cs typeface="Arial" panose="020B0604020202020204" pitchFamily="34" charset="0"/>
              </a:rPr>
              <a:t>-  Propose a range of alternative solutions to the problem (</a:t>
            </a:r>
            <a:r>
              <a:rPr lang="en-US" sz="1700" dirty="0">
                <a:highlight>
                  <a:srgbClr val="FFFF00"/>
                </a:highlight>
                <a:latin typeface="Arial" panose="020B0604020202020204" pitchFamily="34" charset="0"/>
                <a:cs typeface="Arial" panose="020B0604020202020204" pitchFamily="34" charset="0"/>
              </a:rPr>
              <a:t>Consider the Burke-Litwin change model, PMI, PESTLE</a:t>
            </a:r>
            <a:r>
              <a:rPr kumimoji="0" lang="en-US" sz="1700" b="0" i="0" u="none" strike="noStrike" kern="1200" cap="none" spc="0" normalizeH="0" baseline="0" noProof="0" dirty="0">
                <a:ln>
                  <a:noFill/>
                </a:ln>
                <a:solidFill>
                  <a:srgbClr val="000000"/>
                </a:solidFill>
                <a:effectLst/>
                <a:highlight>
                  <a:srgbClr val="FFFF00"/>
                </a:highlight>
                <a:uLnTx/>
                <a:uFillTx/>
                <a:latin typeface="Arial" panose="020B0604020202020204" pitchFamily="34" charset="0"/>
                <a:ea typeface="+mn-ea"/>
                <a:cs typeface="Arial" panose="020B0604020202020204" pitchFamily="34" charset="0"/>
              </a:rPr>
              <a:t> and SWOT analysis here</a:t>
            </a:r>
            <a:r>
              <a:rPr kumimoji="0" lang="en-US" sz="17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endParaRPr lang="en-US" sz="1700" dirty="0">
              <a:latin typeface="Arial" panose="020B0604020202020204" pitchFamily="34" charset="0"/>
              <a:cs typeface="Arial" panose="020B0604020202020204" pitchFamily="34" charset="0"/>
            </a:endParaRPr>
          </a:p>
          <a:p>
            <a:pPr lvl="0" algn="just">
              <a:lnSpc>
                <a:spcPct val="107000"/>
              </a:lnSpc>
              <a:spcAft>
                <a:spcPts val="800"/>
              </a:spcAft>
              <a:buFont typeface="+mj-lt"/>
              <a:buAutoNum type="arabicPeriod"/>
              <a:tabLst>
                <a:tab pos="457200" algn="l"/>
              </a:tabLst>
            </a:pPr>
            <a:r>
              <a:rPr lang="en-US" sz="1700" b="1" dirty="0">
                <a:latin typeface="Arial" panose="020B0604020202020204" pitchFamily="34" charset="0"/>
                <a:cs typeface="Arial" panose="020B0604020202020204" pitchFamily="34" charset="0"/>
              </a:rPr>
              <a:t>Conclusion</a:t>
            </a:r>
            <a:r>
              <a:rPr lang="en-US" sz="1700" dirty="0">
                <a:latin typeface="Arial" panose="020B0604020202020204" pitchFamily="34" charset="0"/>
                <a:cs typeface="Arial" panose="020B0604020202020204" pitchFamily="34" charset="0"/>
              </a:rPr>
              <a:t>- </a:t>
            </a:r>
            <a:r>
              <a:rPr lang="en-GB" sz="1700" dirty="0">
                <a:solidFill>
                  <a:srgbClr val="000000"/>
                </a:solidFill>
                <a:latin typeface="Arial" panose="020B0604020202020204" pitchFamily="34" charset="0"/>
                <a:ea typeface="Calibri" panose="020F0502020204030204" pitchFamily="34" charset="0"/>
                <a:cs typeface="Arial" panose="020B0604020202020204" pitchFamily="34" charset="0"/>
              </a:rPr>
              <a:t>Summarise key findings,  </a:t>
            </a:r>
            <a:r>
              <a:rPr lang="en-US" sz="1700" dirty="0">
                <a:solidFill>
                  <a:srgbClr val="000000"/>
                </a:solidFill>
                <a:latin typeface="Arial" panose="020B0604020202020204" pitchFamily="34" charset="0"/>
                <a:ea typeface="Calibri" panose="020F0502020204030204" pitchFamily="34" charset="0"/>
                <a:cs typeface="Arial" panose="020B0604020202020204" pitchFamily="34" charset="0"/>
              </a:rPr>
              <a:t>d</a:t>
            </a:r>
            <a:r>
              <a:rPr lang="en-US" sz="1700" dirty="0">
                <a:latin typeface="Arial" panose="020B0604020202020204" pitchFamily="34" charset="0"/>
                <a:cs typeface="Arial" panose="020B0604020202020204" pitchFamily="34" charset="0"/>
              </a:rPr>
              <a:t>on’t just provide a repeat of your introduction</a:t>
            </a:r>
            <a:endParaRPr lang="en-GB" sz="17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lvl="0" algn="just">
              <a:lnSpc>
                <a:spcPct val="107000"/>
              </a:lnSpc>
              <a:spcAft>
                <a:spcPts val="800"/>
              </a:spcAft>
              <a:buFont typeface="+mj-lt"/>
              <a:buAutoNum type="arabicPeriod"/>
              <a:tabLst>
                <a:tab pos="457200" algn="l"/>
              </a:tabLst>
            </a:pPr>
            <a:r>
              <a:rPr lang="en-GB" sz="17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References- </a:t>
            </a:r>
            <a:r>
              <a:rPr lang="en-GB" sz="1700" b="1" dirty="0">
                <a:solidFill>
                  <a:srgbClr val="000000"/>
                </a:solidFill>
                <a:latin typeface="Arial" panose="020B0604020202020204" pitchFamily="34" charset="0"/>
                <a:ea typeface="Calibri" panose="020F0502020204030204" pitchFamily="34" charset="0"/>
                <a:cs typeface="Arial" panose="020B0604020202020204" pitchFamily="34" charset="0"/>
              </a:rPr>
              <a:t>Use a minimum of 10 references  </a:t>
            </a:r>
          </a:p>
          <a:p>
            <a:pPr lvl="0" algn="just">
              <a:lnSpc>
                <a:spcPct val="107000"/>
              </a:lnSpc>
              <a:spcAft>
                <a:spcPts val="800"/>
              </a:spcAft>
              <a:buFont typeface="+mj-lt"/>
              <a:buAutoNum type="arabicPeriod"/>
              <a:tabLst>
                <a:tab pos="457200" algn="l"/>
              </a:tabLst>
            </a:pPr>
            <a:r>
              <a:rPr lang="en-GB" sz="17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Appendix </a:t>
            </a:r>
            <a:endParaRPr lang="en-GB" sz="1700" dirty="0">
              <a:effectLst/>
              <a:latin typeface="Arial" panose="020B0604020202020204" pitchFamily="34" charset="0"/>
              <a:ea typeface="Calibri" panose="020F0502020204030204" pitchFamily="34" charset="0"/>
              <a:cs typeface="Arial" panose="020B0604020202020204" pitchFamily="34" charset="0"/>
            </a:endParaRPr>
          </a:p>
          <a:p>
            <a:endParaRPr lang="en-US" sz="2400" dirty="0"/>
          </a:p>
          <a:p>
            <a:endParaRPr lang="en-GB" dirty="0"/>
          </a:p>
        </p:txBody>
      </p:sp>
      <p:sp>
        <p:nvSpPr>
          <p:cNvPr id="4" name="Date Placeholder 3">
            <a:extLst>
              <a:ext uri="{FF2B5EF4-FFF2-40B4-BE49-F238E27FC236}">
                <a16:creationId xmlns:a16="http://schemas.microsoft.com/office/drawing/2014/main" id="{FB20F375-C659-4804-B841-571B9A51D880}"/>
              </a:ext>
            </a:extLst>
          </p:cNvPr>
          <p:cNvSpPr>
            <a:spLocks noGrp="1"/>
          </p:cNvSpPr>
          <p:nvPr>
            <p:ph type="dt" sz="half" idx="10"/>
          </p:nvPr>
        </p:nvSpPr>
        <p:spPr/>
        <p:txBody>
          <a:bodyPr/>
          <a:lstStyle/>
          <a:p>
            <a:pPr>
              <a:defRPr/>
            </a:pPr>
            <a:fld id="{CDF502AA-C8CB-4132-B592-CA60B7C38ACE}" type="datetime1">
              <a:rPr lang="en-GB" smtClean="0"/>
              <a:pPr>
                <a:defRPr/>
              </a:pPr>
              <a:t>17/03/2022</a:t>
            </a:fld>
            <a:endParaRPr lang="en-GB"/>
          </a:p>
        </p:txBody>
      </p:sp>
    </p:spTree>
    <p:extLst>
      <p:ext uri="{BB962C8B-B14F-4D97-AF65-F5344CB8AC3E}">
        <p14:creationId xmlns:p14="http://schemas.microsoft.com/office/powerpoint/2010/main" val="1768081954"/>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Props1.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3.xml><?xml version="1.0" encoding="utf-8"?>
<ds:datastoreItem xmlns:ds="http://schemas.openxmlformats.org/officeDocument/2006/customXml" ds:itemID="{C571792F-8640-4951-A7A6-41C745E5408B}">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
  <TotalTime>83</TotalTime>
  <Words>1491</Words>
  <Application>Microsoft Office PowerPoint</Application>
  <PresentationFormat>On-screen Show (4:3)</PresentationFormat>
  <Paragraphs>168</Paragraphs>
  <Slides>24</Slides>
  <Notes>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24</vt:i4>
      </vt:variant>
    </vt:vector>
  </HeadingPairs>
  <TitlesOfParts>
    <vt:vector size="33" baseType="lpstr">
      <vt:lpstr>arial</vt:lpstr>
      <vt:lpstr>arial</vt:lpstr>
      <vt:lpstr>Arial Narrow</vt:lpstr>
      <vt:lpstr>Myriad Pro</vt:lpstr>
      <vt:lpstr>Noto Sans</vt:lpstr>
      <vt:lpstr>Tahoma</vt:lpstr>
      <vt:lpstr>Wingdings</vt:lpstr>
      <vt:lpstr>1_Custom Design</vt:lpstr>
      <vt:lpstr>20140311PresentationUWTSDTemplate</vt:lpstr>
      <vt:lpstr>PowerPoint Presentation</vt:lpstr>
      <vt:lpstr>MODULE AIM  &amp; LEARNING OUTCOMES</vt:lpstr>
      <vt:lpstr>Learning Objectives:</vt:lpstr>
      <vt:lpstr>LECTURE AIMS  &amp; LEARNING OUTCOMES</vt:lpstr>
      <vt:lpstr>Fishbone Analysis</vt:lpstr>
      <vt:lpstr>Fishbone Analysis: An Example</vt:lpstr>
      <vt:lpstr>Fishbone Analysis</vt:lpstr>
      <vt:lpstr>Decision Making</vt:lpstr>
      <vt:lpstr>DECISION MAKING</vt:lpstr>
      <vt:lpstr>BURKE-LITWIN CHANGE MODEL (1992)</vt:lpstr>
      <vt:lpstr>PowerPoint Presentation</vt:lpstr>
      <vt:lpstr>BURKE-LITWIN CHANGE MODEL (1992)</vt:lpstr>
      <vt:lpstr>Burke - Litwin Change model</vt:lpstr>
      <vt:lpstr>Burke - Litwin Change model</vt:lpstr>
      <vt:lpstr>PowerPoint Presentation</vt:lpstr>
      <vt:lpstr>Individual ACTIVITY</vt:lpstr>
      <vt:lpstr>PMI – Decision Making Tool</vt:lpstr>
      <vt:lpstr>         PMI – Decision Making Tool</vt:lpstr>
      <vt:lpstr>PMI – Decision Making Tool</vt:lpstr>
      <vt:lpstr>PMI – Decision Making Tool EXAMPLE</vt:lpstr>
      <vt:lpstr>PMI – Decision Making Tool</vt:lpstr>
      <vt:lpstr>Case study </vt:lpstr>
      <vt:lpstr>RECAP</vt:lpstr>
      <vt:lpstr>RECAP OF ASSESSMENT - REPORT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laila khalfan</cp:lastModifiedBy>
  <cp:revision>122</cp:revision>
  <dcterms:created xsi:type="dcterms:W3CDTF">2005-02-17T16:44:33Z</dcterms:created>
  <dcterms:modified xsi:type="dcterms:W3CDTF">2022-03-17T18:11:43Z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