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5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6858000" cy="9144000"/>
  <p:embeddedFontLst>
    <p:embeddedFont>
      <p:font typeface="Muli Light" panose="020B0604020202020204" charset="0"/>
      <p:regular r:id="rId18"/>
      <p:bold r:id="rId19"/>
      <p:italic r:id="rId20"/>
      <p:boldItalic r:id="rId21"/>
    </p:embeddedFont>
    <p:embeddedFont>
      <p:font typeface="Poppins" panose="020B0604020202020204" charset="0"/>
      <p:regular r:id="rId22"/>
      <p:bold r:id="rId23"/>
      <p:italic r:id="rId24"/>
      <p:boldItalic r:id="rId25"/>
    </p:embeddedFont>
    <p:embeddedFont>
      <p:font typeface="Poppins Light" panose="020B060402020202020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3" name="Google Shape;4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8" name="Google Shape;5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6" name="Google Shape;6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9" name="Google Shape;10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4" name="Google Shape;14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7" name="Google Shape;21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4581150" y="1759800"/>
            <a:ext cx="4371926" cy="321007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685800" y="696425"/>
            <a:ext cx="5391000" cy="29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458204" y="2372421"/>
            <a:ext cx="3533400" cy="2618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body" idx="1"/>
          </p:nvPr>
        </p:nvSpPr>
        <p:spPr>
          <a:xfrm>
            <a:off x="457200" y="2082325"/>
            <a:ext cx="2392500" cy="27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body" idx="2"/>
          </p:nvPr>
        </p:nvSpPr>
        <p:spPr>
          <a:xfrm>
            <a:off x="2993928" y="2082325"/>
            <a:ext cx="2392500" cy="27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no illustration">
  <p:cSld name="TITLE_ONLY_1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457200" y="2038350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683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dt" idx="10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ftr" idx="1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541170" y="2518284"/>
            <a:ext cx="3450425" cy="2472825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6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body" idx="1"/>
          </p:nvPr>
        </p:nvSpPr>
        <p:spPr>
          <a:xfrm>
            <a:off x="457200" y="2082325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2"/>
          </p:nvPr>
        </p:nvSpPr>
        <p:spPr>
          <a:xfrm>
            <a:off x="3392100" y="2082325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3"/>
          </p:nvPr>
        </p:nvSpPr>
        <p:spPr>
          <a:xfrm>
            <a:off x="6326997" y="2082325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302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oogle Shape;37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289349" y="2301324"/>
            <a:ext cx="3702249" cy="2686125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38;p8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8"/>
          <p:cNvSpPr txBox="1">
            <a:spLocks noGrp="1"/>
          </p:cNvSpPr>
          <p:nvPr>
            <p:ph type="body" idx="1"/>
          </p:nvPr>
        </p:nvSpPr>
        <p:spPr>
          <a:xfrm>
            <a:off x="457200" y="2038350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6830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2038350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marR="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marR="0" lvl="1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marR="0" lvl="2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marR="0" lvl="3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marR="0" lvl="4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marR="0" lvl="5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marR="0" lvl="6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marR="0" lvl="7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marR="0" lvl="8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300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 txBox="1">
            <a:spLocks noGrp="1"/>
          </p:cNvSpPr>
          <p:nvPr>
            <p:ph type="ctrTitle"/>
          </p:nvPr>
        </p:nvSpPr>
        <p:spPr>
          <a:xfrm>
            <a:off x="533400" y="1223524"/>
            <a:ext cx="7917180" cy="31973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MBA General Management, UWTSD</a:t>
            </a:r>
            <a:br>
              <a:rPr lang="en-US" sz="2400">
                <a:latin typeface="Arial"/>
                <a:ea typeface="Arial"/>
                <a:cs typeface="Arial"/>
                <a:sym typeface="Arial"/>
              </a:rPr>
            </a:br>
            <a:r>
              <a:rPr lang="en-US" sz="24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Human Resource Management – Group Assessment</a:t>
            </a:r>
            <a:br>
              <a:rPr lang="en-US" sz="2400" b="0">
                <a:solidFill>
                  <a:schemeClr val="dk1"/>
                </a:solidFill>
              </a:rPr>
            </a:br>
            <a:br>
              <a:rPr lang="en-US" sz="2400" b="0">
                <a:solidFill>
                  <a:schemeClr val="dk1"/>
                </a:solidFill>
              </a:rPr>
            </a:b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Presented  by:</a:t>
            </a: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Collen Chabikwa (1813438)</a:t>
            </a: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Ana Stoyanova (1814697</a:t>
            </a: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Mahmud Ahmov (1813733)</a:t>
            </a: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Yi-Chen Cheng (1902780)</a:t>
            </a: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b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30 April 2019</a:t>
            </a:r>
            <a:br>
              <a:rPr lang="en-US" sz="2400" b="0">
                <a:solidFill>
                  <a:schemeClr val="dk1"/>
                </a:solidFill>
              </a:rPr>
            </a:br>
            <a:endParaRPr sz="2400" b="0">
              <a:solidFill>
                <a:schemeClr val="dk1"/>
              </a:solidFill>
            </a:endParaRPr>
          </a:p>
        </p:txBody>
      </p:sp>
      <p:pic>
        <p:nvPicPr>
          <p:cNvPr id="46" name="Google Shape;46;p9" descr="page2image298560779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3400" y="261131"/>
            <a:ext cx="2417463" cy="8451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7;p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0"/>
          <p:cNvSpPr txBox="1">
            <a:spLocks noGrp="1"/>
          </p:cNvSpPr>
          <p:nvPr>
            <p:ph type="body" idx="1"/>
          </p:nvPr>
        </p:nvSpPr>
        <p:spPr>
          <a:xfrm>
            <a:off x="457200" y="926449"/>
            <a:ext cx="6778978" cy="3996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</a:t>
            </a: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Culture impact on the business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Hanoi Hat Company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Current situation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 Management in Practice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The Importance of Rewards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Human Resource Manager</a:t>
            </a:r>
            <a:endParaRPr/>
          </a:p>
          <a:p>
            <a:pPr marL="584200" lvl="1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Benefits of HR manager to the business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General Manager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Recommendations 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Conclusions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  <p:sp>
        <p:nvSpPr>
          <p:cNvPr id="53" name="Google Shape;53;p1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title"/>
          </p:nvPr>
        </p:nvSpPr>
        <p:spPr>
          <a:xfrm>
            <a:off x="457200" y="86766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/>
              <a:t>Outline</a:t>
            </a:r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740F412B-0E70-4E49-B45B-BCA31F9634DD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1"/>
          <p:cNvSpPr txBox="1">
            <a:spLocks noGrp="1"/>
          </p:cNvSpPr>
          <p:nvPr>
            <p:ph type="title"/>
          </p:nvPr>
        </p:nvSpPr>
        <p:spPr>
          <a:xfrm>
            <a:off x="457200" y="282175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4400"/>
              <a:t>Introduction</a:t>
            </a:r>
            <a:endParaRPr sz="4400"/>
          </a:p>
        </p:txBody>
      </p:sp>
      <p:sp>
        <p:nvSpPr>
          <p:cNvPr id="61" name="Google Shape;61;p11"/>
          <p:cNvSpPr txBox="1">
            <a:spLocks noGrp="1"/>
          </p:cNvSpPr>
          <p:nvPr>
            <p:ph type="body" idx="2"/>
          </p:nvPr>
        </p:nvSpPr>
        <p:spPr>
          <a:xfrm>
            <a:off x="2955828" y="1206024"/>
            <a:ext cx="2766792" cy="3556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US" sz="1800" b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Hofstede Insights</a:t>
            </a:r>
            <a:r>
              <a:rPr lang="en-US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has introduced the </a:t>
            </a:r>
            <a:r>
              <a:rPr lang="en-US" sz="1200" u="sng">
                <a:latin typeface="Arial"/>
                <a:ea typeface="Arial"/>
                <a:cs typeface="Arial"/>
                <a:sym typeface="Arial"/>
              </a:rPr>
              <a:t>six dimensions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●"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Power Distance Index (PDI)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✔"/>
            </a:pP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Individualism Versus Collectivism (IDV)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✔"/>
            </a:pP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Masculinity Versus Femininity (MAS)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●"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Uncertainty Avoidance Index (UAI)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✔"/>
            </a:pP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Long Term Orientation Versus Short Term Orientation (LTO)</a:t>
            </a:r>
            <a:endParaRPr/>
          </a:p>
          <a:p>
            <a:pPr marL="171450" lvl="0" indent="-17145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Font typeface="Noto Sans Symbols"/>
              <a:buChar char="●"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Indulgence Versus Restraint (IND)</a:t>
            </a:r>
            <a:endParaRPr sz="1400">
              <a:solidFill>
                <a:srgbClr val="65617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" name="Google Shape;62;p11"/>
          <p:cNvSpPr txBox="1">
            <a:spLocks noGrp="1"/>
          </p:cNvSpPr>
          <p:nvPr>
            <p:ph type="body" idx="1"/>
          </p:nvPr>
        </p:nvSpPr>
        <p:spPr>
          <a:xfrm>
            <a:off x="441960" y="1198405"/>
            <a:ext cx="2392500" cy="27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US" sz="2000" b="1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Vietnam</a:t>
            </a: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400">
                <a:latin typeface="Arial"/>
                <a:ea typeface="Arial"/>
                <a:cs typeface="Arial"/>
                <a:sym typeface="Arial"/>
              </a:rPr>
              <a:t>is a unitary one-party socialist country where the </a:t>
            </a:r>
            <a:r>
              <a:rPr lang="en-US" sz="1400" b="1">
                <a:latin typeface="Arial"/>
                <a:ea typeface="Arial"/>
                <a:cs typeface="Arial"/>
                <a:sym typeface="Arial"/>
              </a:rPr>
              <a:t>Hanoi Hat Company </a:t>
            </a:r>
            <a:r>
              <a:rPr lang="en-US" sz="1400">
                <a:latin typeface="Arial"/>
                <a:ea typeface="Arial"/>
                <a:cs typeface="Arial"/>
                <a:sym typeface="Arial"/>
              </a:rPr>
              <a:t>is based. But Vietnam has gradually embraced its new era by actively participating in International business.</a:t>
            </a:r>
            <a:endParaRPr sz="1400">
              <a:solidFill>
                <a:srgbClr val="65617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 txBox="1">
            <a:spLocks noGrp="1"/>
          </p:cNvSpPr>
          <p:nvPr>
            <p:ph type="title"/>
          </p:nvPr>
        </p:nvSpPr>
        <p:spPr>
          <a:xfrm>
            <a:off x="403860" y="243841"/>
            <a:ext cx="641604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200" dirty="0"/>
              <a:t>Culture Impact on Business</a:t>
            </a:r>
            <a:endParaRPr sz="3200" dirty="0"/>
          </a:p>
        </p:txBody>
      </p:sp>
      <p:sp>
        <p:nvSpPr>
          <p:cNvPr id="69" name="Google Shape;69;p12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  <p:grpSp>
        <p:nvGrpSpPr>
          <p:cNvPr id="70" name="Google Shape;70;p12"/>
          <p:cNvGrpSpPr/>
          <p:nvPr/>
        </p:nvGrpSpPr>
        <p:grpSpPr>
          <a:xfrm>
            <a:off x="421743" y="1289556"/>
            <a:ext cx="8452912" cy="3486406"/>
            <a:chOff x="2643" y="100836"/>
            <a:chExt cx="8452912" cy="3486406"/>
          </a:xfrm>
        </p:grpSpPr>
        <p:sp>
          <p:nvSpPr>
            <p:cNvPr id="71" name="Google Shape;71;p12"/>
            <p:cNvSpPr/>
            <p:nvPr/>
          </p:nvSpPr>
          <p:spPr>
            <a:xfrm>
              <a:off x="2643" y="100836"/>
              <a:ext cx="2577107" cy="873166"/>
            </a:xfrm>
            <a:prstGeom prst="rect">
              <a:avLst/>
            </a:prstGeom>
            <a:solidFill>
              <a:srgbClr val="D59F39"/>
            </a:solidFill>
            <a:ln w="25400" cap="flat" cmpd="sng">
              <a:solidFill>
                <a:srgbClr val="D59F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" name="Google Shape;72;p12"/>
            <p:cNvSpPr txBox="1"/>
            <p:nvPr/>
          </p:nvSpPr>
          <p:spPr>
            <a:xfrm>
              <a:off x="2643" y="100836"/>
              <a:ext cx="2577107" cy="8731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5325" tIns="48750" rIns="85325" bIns="487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lang="en-US" sz="12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Individualism vs Collectivism (IDV)</a:t>
              </a:r>
              <a:endParaRPr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90000"/>
                </a:lnSpc>
                <a:spcBef>
                  <a:spcPts val="42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Arial"/>
                <a:buNone/>
              </a:pPr>
              <a:r>
                <a:rPr lang="en-US" sz="1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‘the degree of interdependence a society maintains among its members’</a:t>
              </a:r>
              <a:endParaRPr sz="1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3" name="Google Shape;73;p12"/>
            <p:cNvSpPr/>
            <p:nvPr/>
          </p:nvSpPr>
          <p:spPr>
            <a:xfrm>
              <a:off x="2643" y="974003"/>
              <a:ext cx="2577107" cy="2613239"/>
            </a:xfrm>
            <a:prstGeom prst="rect">
              <a:avLst/>
            </a:prstGeom>
            <a:solidFill>
              <a:srgbClr val="F0DFCC">
                <a:alpha val="89411"/>
              </a:srgbClr>
            </a:solidFill>
            <a:ln w="25400" cap="flat" cmpd="sng">
              <a:solidFill>
                <a:srgbClr val="F0DFCC">
                  <a:alpha val="89411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4" name="Google Shape;74;p12"/>
            <p:cNvSpPr txBox="1"/>
            <p:nvPr/>
          </p:nvSpPr>
          <p:spPr>
            <a:xfrm>
              <a:off x="2643" y="974003"/>
              <a:ext cx="2577107" cy="261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74675" tIns="74675" rIns="99550" bIns="112000" anchor="t" anchorCtr="0">
              <a:noAutofit/>
            </a:bodyPr>
            <a:lstStyle/>
            <a:p>
              <a:pPr marL="114300" marR="0" lvl="1" indent="-11430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Vietnam </a:t>
              </a:r>
              <a:r>
                <a:rPr lang="en-US" sz="14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scores </a:t>
              </a:r>
              <a:r>
                <a:rPr lang="en-US" sz="1400" b="0" i="0" u="sng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low</a:t>
              </a:r>
              <a:r>
                <a:rPr lang="en-US" sz="14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on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this dimension (score of </a:t>
              </a:r>
              <a:r>
                <a:rPr lang="en-US" sz="1400" b="1" i="0" u="none" strike="noStrike" cap="none">
                  <a:solidFill>
                    <a:srgbClr val="FF0000"/>
                  </a:solidFill>
                  <a:latin typeface="Arial"/>
                  <a:ea typeface="Arial"/>
                  <a:cs typeface="Arial"/>
                  <a:sym typeface="Arial"/>
                </a:rPr>
                <a:t>20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):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loyalty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in a collectivist culture is paramount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14300" marR="0" lvl="1" indent="-114300" algn="l" rtl="0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Any reward strategies implemented should consider: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Employer/employee relationships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are perceived in moral terms (like a family link),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hiring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and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promotion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take account of the employee’s in-group’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Google Shape;75;p12"/>
            <p:cNvSpPr/>
            <p:nvPr/>
          </p:nvSpPr>
          <p:spPr>
            <a:xfrm>
              <a:off x="2940546" y="100836"/>
              <a:ext cx="2577107" cy="873166"/>
            </a:xfrm>
            <a:prstGeom prst="rect">
              <a:avLst/>
            </a:prstGeom>
            <a:solidFill>
              <a:srgbClr val="8BAB41"/>
            </a:solidFill>
            <a:ln w="25400" cap="flat" cmpd="sng">
              <a:solidFill>
                <a:srgbClr val="8BAB4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6" name="Google Shape;76;p12"/>
            <p:cNvSpPr txBox="1"/>
            <p:nvPr/>
          </p:nvSpPr>
          <p:spPr>
            <a:xfrm>
              <a:off x="2940546" y="100836"/>
              <a:ext cx="2577107" cy="8731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5325" tIns="48750" rIns="85325" bIns="487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Noto Sans Symbols"/>
                <a:buNone/>
              </a:pPr>
              <a:r>
                <a:rPr lang="en-US" sz="12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Masculinity vs Femininity (MAS)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90000"/>
                </a:lnSpc>
                <a:spcBef>
                  <a:spcPts val="42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Noto Sans Symbols"/>
                <a:buNone/>
              </a:pPr>
              <a:r>
                <a:rPr lang="en-US" sz="1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‘the fundamental issue here is what motivates people, wanting to be the best (Masculine) or liking what you do (Feminine)’</a:t>
              </a:r>
              <a:endParaRPr sz="1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7" name="Google Shape;77;p12"/>
            <p:cNvSpPr/>
            <p:nvPr/>
          </p:nvSpPr>
          <p:spPr>
            <a:xfrm>
              <a:off x="2940546" y="974003"/>
              <a:ext cx="2577107" cy="2613239"/>
            </a:xfrm>
            <a:prstGeom prst="rect">
              <a:avLst/>
            </a:prstGeom>
            <a:solidFill>
              <a:srgbClr val="DAE2CB">
                <a:alpha val="89411"/>
              </a:srgbClr>
            </a:solidFill>
            <a:ln w="25400" cap="flat" cmpd="sng">
              <a:solidFill>
                <a:srgbClr val="DAE2CB">
                  <a:alpha val="89411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8" name="Google Shape;78;p12"/>
            <p:cNvSpPr txBox="1"/>
            <p:nvPr/>
          </p:nvSpPr>
          <p:spPr>
            <a:xfrm>
              <a:off x="2940546" y="974003"/>
              <a:ext cx="2577107" cy="261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74675" tIns="74675" rIns="99550" bIns="112000" anchor="t" anchorCtr="0">
              <a:noAutofit/>
            </a:bodyPr>
            <a:lstStyle/>
            <a:p>
              <a:pPr marL="114300" marR="0" lvl="1" indent="-11430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Vietnam scores </a:t>
              </a:r>
              <a:r>
                <a:rPr lang="en-US" sz="1400" b="1" i="0" u="none" strike="noStrike" cap="none">
                  <a:solidFill>
                    <a:srgbClr val="FF0000"/>
                  </a:solidFill>
                  <a:latin typeface="Arial"/>
                  <a:ea typeface="Arial"/>
                  <a:cs typeface="Arial"/>
                  <a:sym typeface="Arial"/>
                </a:rPr>
                <a:t>40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on this dimension and is thus considered a Feminine society. 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14300" marR="0" lvl="1" indent="-114300" algn="l" rtl="0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The Reward Management for the Hanoi Hat should be based on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“working in order to live” mechanism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and to reach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work- life balance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for its employees.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9" name="Google Shape;79;p12"/>
            <p:cNvSpPr/>
            <p:nvPr/>
          </p:nvSpPr>
          <p:spPr>
            <a:xfrm>
              <a:off x="5878448" y="100836"/>
              <a:ext cx="2577107" cy="873166"/>
            </a:xfrm>
            <a:prstGeom prst="rect">
              <a:avLst/>
            </a:prstGeom>
            <a:solidFill>
              <a:srgbClr val="55A7B5"/>
            </a:solidFill>
            <a:ln w="25400" cap="flat" cmpd="sng">
              <a:solidFill>
                <a:srgbClr val="55A7B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0" name="Google Shape;80;p12"/>
            <p:cNvSpPr txBox="1"/>
            <p:nvPr/>
          </p:nvSpPr>
          <p:spPr>
            <a:xfrm>
              <a:off x="5878448" y="100836"/>
              <a:ext cx="2577107" cy="8731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5325" tIns="48750" rIns="85325" bIns="487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Noto Sans Symbols"/>
                <a:buNone/>
              </a:pPr>
              <a:r>
                <a:rPr lang="en-US" sz="12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Long Term Orientation vs Short Term Orientation (LTO)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0" marR="0" lvl="0" indent="0" algn="ctr" rtl="0">
                <a:lnSpc>
                  <a:spcPct val="90000"/>
                </a:lnSpc>
                <a:spcBef>
                  <a:spcPts val="420"/>
                </a:spcBef>
                <a:spcAft>
                  <a:spcPts val="0"/>
                </a:spcAft>
                <a:buClr>
                  <a:srgbClr val="000000"/>
                </a:buClr>
                <a:buSzPts val="1000"/>
                <a:buFont typeface="Noto Sans Symbols"/>
                <a:buNone/>
              </a:pPr>
              <a:r>
                <a:rPr lang="en-US" sz="10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‘how every society has to maintain some links with its own past while dealing with the challenges of the present and future’</a:t>
              </a:r>
              <a:endParaRPr sz="10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1" name="Google Shape;81;p12"/>
            <p:cNvSpPr/>
            <p:nvPr/>
          </p:nvSpPr>
          <p:spPr>
            <a:xfrm>
              <a:off x="5878448" y="974003"/>
              <a:ext cx="2577107" cy="2613239"/>
            </a:xfrm>
            <a:prstGeom prst="rect">
              <a:avLst/>
            </a:prstGeom>
            <a:solidFill>
              <a:srgbClr val="D0E1E5">
                <a:alpha val="89411"/>
              </a:srgbClr>
            </a:solidFill>
            <a:ln w="25400" cap="flat" cmpd="sng">
              <a:solidFill>
                <a:srgbClr val="D0E1E5">
                  <a:alpha val="89411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2" name="Google Shape;82;p12"/>
            <p:cNvSpPr txBox="1"/>
            <p:nvPr/>
          </p:nvSpPr>
          <p:spPr>
            <a:xfrm>
              <a:off x="5878448" y="974003"/>
              <a:ext cx="2577107" cy="261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74675" tIns="74675" rIns="99550" bIns="112000" anchor="t" anchorCtr="0">
              <a:noAutofit/>
            </a:bodyPr>
            <a:lstStyle/>
            <a:p>
              <a:pPr marL="114300" marR="0" lvl="1" indent="-11430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Vietnam scores </a:t>
              </a:r>
              <a:r>
                <a:rPr lang="en-US" sz="1400" b="1" i="0" u="none" strike="noStrike" cap="none">
                  <a:solidFill>
                    <a:srgbClr val="FF0000"/>
                  </a:solidFill>
                  <a:latin typeface="Arial"/>
                  <a:ea typeface="Arial"/>
                  <a:cs typeface="Arial"/>
                  <a:sym typeface="Arial"/>
                </a:rPr>
                <a:t>57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, making it a </a:t>
              </a:r>
              <a:r>
                <a:rPr lang="en-US" sz="1400" b="1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pragmatic culture: </a:t>
              </a: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‘truth depends very much on situation, context and time’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14300" marR="0" lvl="1" indent="-114300" algn="l" rtl="0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Char char="•"/>
              </a:pPr>
              <a:r>
                <a:rPr lang="en-US"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 more practical approach to consider Vietnamese employees’ behavior is essential.</a:t>
              </a: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8" name="Google Shape;47;p9">
            <a:extLst>
              <a:ext uri="{FF2B5EF4-FFF2-40B4-BE49-F238E27FC236}">
                <a16:creationId xmlns:a16="http://schemas.microsoft.com/office/drawing/2014/main" id="{205A8C9C-9209-4BC9-B8CB-532964E1939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3"/>
          <p:cNvSpPr txBox="1">
            <a:spLocks noGrp="1"/>
          </p:cNvSpPr>
          <p:nvPr>
            <p:ph type="title"/>
          </p:nvPr>
        </p:nvSpPr>
        <p:spPr>
          <a:xfrm>
            <a:off x="434622" y="487347"/>
            <a:ext cx="6903155" cy="841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b="1"/>
              <a:t>Hanoi</a:t>
            </a:r>
            <a:r>
              <a:rPr lang="en-US"/>
              <a:t> </a:t>
            </a:r>
            <a:r>
              <a:rPr lang="en-US" b="1"/>
              <a:t>Hat</a:t>
            </a:r>
            <a:r>
              <a:rPr lang="en-US"/>
              <a:t> </a:t>
            </a:r>
            <a:r>
              <a:rPr lang="en-US" b="1"/>
              <a:t>Company</a:t>
            </a:r>
            <a:r>
              <a:rPr lang="en-US"/>
              <a:t> </a:t>
            </a:r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body" idx="1"/>
          </p:nvPr>
        </p:nvSpPr>
        <p:spPr>
          <a:xfrm>
            <a:off x="434622" y="1539562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b="1">
                <a:solidFill>
                  <a:schemeClr val="dk1"/>
                </a:solidFill>
              </a:rPr>
              <a:t>Current Situation of the Company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  <p:grpSp>
        <p:nvGrpSpPr>
          <p:cNvPr id="91" name="Google Shape;91;p13"/>
          <p:cNvGrpSpPr/>
          <p:nvPr/>
        </p:nvGrpSpPr>
        <p:grpSpPr>
          <a:xfrm>
            <a:off x="1496440" y="1656039"/>
            <a:ext cx="6688656" cy="3273705"/>
            <a:chOff x="4141" y="537363"/>
            <a:chExt cx="6688656" cy="3273705"/>
          </a:xfrm>
        </p:grpSpPr>
        <p:sp>
          <p:nvSpPr>
            <p:cNvPr id="92" name="Google Shape;92;p13"/>
            <p:cNvSpPr/>
            <p:nvPr/>
          </p:nvSpPr>
          <p:spPr>
            <a:xfrm>
              <a:off x="4141" y="1432760"/>
              <a:ext cx="1833900" cy="1512584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89803"/>
              </a:schemeClr>
            </a:solidFill>
            <a:ln w="25400" cap="flat" cmpd="sng">
              <a:solidFill>
                <a:srgbClr val="D59F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13"/>
            <p:cNvSpPr txBox="1"/>
            <p:nvPr/>
          </p:nvSpPr>
          <p:spPr>
            <a:xfrm>
              <a:off x="38950" y="1467569"/>
              <a:ext cx="1764282" cy="111884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4275" tIns="34275" rIns="34275" bIns="34275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Indefinite nº of models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Developed skills</a:t>
              </a:r>
              <a:endParaRPr/>
            </a:p>
          </p:txBody>
        </p:sp>
        <p:sp>
          <p:nvSpPr>
            <p:cNvPr id="94" name="Google Shape;94;p13"/>
            <p:cNvSpPr/>
            <p:nvPr/>
          </p:nvSpPr>
          <p:spPr>
            <a:xfrm>
              <a:off x="1047799" y="1778277"/>
              <a:ext cx="2032791" cy="2032791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9502" y="88630"/>
                  </a:moveTo>
                  <a:lnTo>
                    <a:pt x="12048" y="87187"/>
                  </a:lnTo>
                  <a:lnTo>
                    <a:pt x="12048" y="87187"/>
                  </a:lnTo>
                  <a:cubicBezTo>
                    <a:pt x="21403" y="103687"/>
                    <a:pt x="38584" y="114218"/>
                    <a:pt x="57532" y="115067"/>
                  </a:cubicBezTo>
                  <a:cubicBezTo>
                    <a:pt x="76481" y="115916"/>
                    <a:pt x="94535" y="106964"/>
                    <a:pt x="105328" y="91367"/>
                  </a:cubicBezTo>
                  <a:lnTo>
                    <a:pt x="103637" y="90405"/>
                  </a:lnTo>
                  <a:lnTo>
                    <a:pt x="109185" y="87978"/>
                  </a:lnTo>
                  <a:lnTo>
                    <a:pt x="109572" y="93781"/>
                  </a:lnTo>
                  <a:lnTo>
                    <a:pt x="107881" y="92819"/>
                  </a:lnTo>
                  <a:lnTo>
                    <a:pt x="107881" y="92819"/>
                  </a:lnTo>
                  <a:cubicBezTo>
                    <a:pt x="96563" y="109333"/>
                    <a:pt x="77533" y="118849"/>
                    <a:pt x="57530" y="117997"/>
                  </a:cubicBezTo>
                  <a:cubicBezTo>
                    <a:pt x="37528" y="117145"/>
                    <a:pt x="19376" y="106046"/>
                    <a:pt x="9502" y="88630"/>
                  </a:cubicBezTo>
                  <a:close/>
                </a:path>
              </a:pathLst>
            </a:custGeom>
            <a:solidFill>
              <a:srgbClr val="D59F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13"/>
            <p:cNvSpPr/>
            <p:nvPr/>
          </p:nvSpPr>
          <p:spPr>
            <a:xfrm>
              <a:off x="411674" y="2621219"/>
              <a:ext cx="1630133" cy="648250"/>
            </a:xfrm>
            <a:prstGeom prst="roundRect">
              <a:avLst>
                <a:gd name="adj" fmla="val 10000"/>
              </a:avLst>
            </a:prstGeom>
            <a:solidFill>
              <a:srgbClr val="D59F3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13"/>
            <p:cNvSpPr txBox="1"/>
            <p:nvPr/>
          </p:nvSpPr>
          <p:spPr>
            <a:xfrm>
              <a:off x="430661" y="2640206"/>
              <a:ext cx="1592159" cy="6102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0475" tIns="20300" rIns="30475" bIns="203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Payed on Piece-rate basis</a:t>
              </a:r>
              <a:endParaRPr/>
            </a:p>
          </p:txBody>
        </p:sp>
        <p:sp>
          <p:nvSpPr>
            <p:cNvPr id="97" name="Google Shape;97;p13"/>
            <p:cNvSpPr/>
            <p:nvPr/>
          </p:nvSpPr>
          <p:spPr>
            <a:xfrm>
              <a:off x="2277901" y="1265309"/>
              <a:ext cx="2040837" cy="1845110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89803"/>
              </a:schemeClr>
            </a:solidFill>
            <a:ln w="25400" cap="flat" cmpd="sng">
              <a:solidFill>
                <a:srgbClr val="C3C0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13"/>
            <p:cNvSpPr txBox="1"/>
            <p:nvPr/>
          </p:nvSpPr>
          <p:spPr>
            <a:xfrm>
              <a:off x="2320362" y="1703151"/>
              <a:ext cx="1955915" cy="13648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4275" tIns="34275" rIns="34275" bIns="34275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Particular event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International company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Different skills required</a:t>
              </a:r>
              <a:endParaRPr/>
            </a:p>
          </p:txBody>
        </p:sp>
        <p:sp>
          <p:nvSpPr>
            <p:cNvPr id="99" name="Google Shape;99;p13"/>
            <p:cNvSpPr/>
            <p:nvPr/>
          </p:nvSpPr>
          <p:spPr>
            <a:xfrm>
              <a:off x="3417105" y="537363"/>
              <a:ext cx="2148134" cy="2148134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9436" y="31277"/>
                  </a:moveTo>
                  <a:lnTo>
                    <a:pt x="9436" y="31277"/>
                  </a:lnTo>
                  <a:cubicBezTo>
                    <a:pt x="19366" y="13796"/>
                    <a:pt x="37620" y="2684"/>
                    <a:pt x="57709" y="1892"/>
                  </a:cubicBezTo>
                  <a:cubicBezTo>
                    <a:pt x="77797" y="1100"/>
                    <a:pt x="96870" y="10740"/>
                    <a:pt x="108146" y="27384"/>
                  </a:cubicBezTo>
                  <a:lnTo>
                    <a:pt x="109748" y="26475"/>
                  </a:lnTo>
                  <a:lnTo>
                    <a:pt x="109367" y="31973"/>
                  </a:lnTo>
                  <a:lnTo>
                    <a:pt x="104127" y="29666"/>
                  </a:lnTo>
                  <a:lnTo>
                    <a:pt x="105729" y="28756"/>
                  </a:lnTo>
                  <a:lnTo>
                    <a:pt x="105729" y="28756"/>
                  </a:lnTo>
                  <a:cubicBezTo>
                    <a:pt x="94950" y="12979"/>
                    <a:pt x="76799" y="3873"/>
                    <a:pt x="57708" y="4664"/>
                  </a:cubicBezTo>
                  <a:cubicBezTo>
                    <a:pt x="38617" y="5455"/>
                    <a:pt x="21282" y="16030"/>
                    <a:pt x="11844" y="32645"/>
                  </a:cubicBezTo>
                  <a:close/>
                </a:path>
              </a:pathLst>
            </a:custGeom>
            <a:solidFill>
              <a:srgbClr val="89A8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13"/>
            <p:cNvSpPr/>
            <p:nvPr/>
          </p:nvSpPr>
          <p:spPr>
            <a:xfrm>
              <a:off x="2788903" y="1107448"/>
              <a:ext cx="1630133" cy="648250"/>
            </a:xfrm>
            <a:prstGeom prst="roundRect">
              <a:avLst>
                <a:gd name="adj" fmla="val 10000"/>
              </a:avLst>
            </a:prstGeom>
            <a:solidFill>
              <a:srgbClr val="C3C03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13"/>
            <p:cNvSpPr txBox="1"/>
            <p:nvPr/>
          </p:nvSpPr>
          <p:spPr>
            <a:xfrm>
              <a:off x="2807890" y="1126435"/>
              <a:ext cx="1592159" cy="6102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0475" tIns="20300" rIns="30475" bIns="203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New contract</a:t>
              </a:r>
              <a:endParaRPr/>
            </a:p>
          </p:txBody>
        </p:sp>
        <p:sp>
          <p:nvSpPr>
            <p:cNvPr id="102" name="Google Shape;102;p13"/>
            <p:cNvSpPr/>
            <p:nvPr/>
          </p:nvSpPr>
          <p:spPr>
            <a:xfrm>
              <a:off x="4672332" y="1298794"/>
              <a:ext cx="1799496" cy="1782444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89803"/>
              </a:schemeClr>
            </a:solidFill>
            <a:ln w="25400" cap="flat" cmpd="sng">
              <a:solidFill>
                <a:srgbClr val="89A84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13"/>
            <p:cNvSpPr txBox="1"/>
            <p:nvPr/>
          </p:nvSpPr>
          <p:spPr>
            <a:xfrm>
              <a:off x="4713351" y="1339813"/>
              <a:ext cx="1717458" cy="13184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4275" tIns="34275" rIns="34275" bIns="34275" anchor="t" anchorCtr="0">
              <a:noAutofit/>
            </a:bodyPr>
            <a:lstStyle/>
            <a:p>
              <a:pPr marL="171450" marR="0" lvl="1" indent="-17145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Lower production rate</a:t>
              </a:r>
              <a:endParaRPr/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Char char="•"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Earn less</a:t>
              </a:r>
              <a:endParaRPr/>
            </a:p>
          </p:txBody>
        </p:sp>
        <p:sp>
          <p:nvSpPr>
            <p:cNvPr id="104" name="Google Shape;104;p13"/>
            <p:cNvSpPr/>
            <p:nvPr/>
          </p:nvSpPr>
          <p:spPr>
            <a:xfrm>
              <a:off x="5062664" y="2622183"/>
              <a:ext cx="1630133" cy="648250"/>
            </a:xfrm>
            <a:prstGeom prst="roundRect">
              <a:avLst>
                <a:gd name="adj" fmla="val 10000"/>
              </a:avLst>
            </a:prstGeom>
            <a:solidFill>
              <a:srgbClr val="89A842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13"/>
            <p:cNvSpPr txBox="1"/>
            <p:nvPr/>
          </p:nvSpPr>
          <p:spPr>
            <a:xfrm>
              <a:off x="5081651" y="2641170"/>
              <a:ext cx="1592159" cy="6102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0475" tIns="20300" rIns="30475" bIns="2030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Employees’ dissatisfaction</a:t>
              </a:r>
              <a:endParaRPr/>
            </a:p>
          </p:txBody>
        </p:sp>
      </p:grpSp>
      <p:pic>
        <p:nvPicPr>
          <p:cNvPr id="21" name="Google Shape;47;p9">
            <a:extLst>
              <a:ext uri="{FF2B5EF4-FFF2-40B4-BE49-F238E27FC236}">
                <a16:creationId xmlns:a16="http://schemas.microsoft.com/office/drawing/2014/main" id="{F0BF9859-5E6D-4708-A508-7D1DC1C169E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07108" y="276904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  <p:sp>
        <p:nvSpPr>
          <p:cNvPr id="112" name="Google Shape;112;p14"/>
          <p:cNvSpPr txBox="1">
            <a:spLocks noGrp="1"/>
          </p:cNvSpPr>
          <p:nvPr>
            <p:ph type="ctrTitle" idx="4294967295"/>
          </p:nvPr>
        </p:nvSpPr>
        <p:spPr>
          <a:xfrm>
            <a:off x="331788" y="233362"/>
            <a:ext cx="6520039" cy="871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</a:pPr>
            <a:r>
              <a:rPr lang="en-US" sz="32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rPr>
              <a:t>Reward Management in Practice (1)</a:t>
            </a:r>
            <a:endParaRPr sz="3200" b="1" i="0" u="none" strike="noStrike" cap="none">
              <a:solidFill>
                <a:srgbClr val="A7D86D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type="subTitle" idx="4294967295"/>
          </p:nvPr>
        </p:nvSpPr>
        <p:spPr>
          <a:xfrm>
            <a:off x="722489" y="1208087"/>
            <a:ext cx="6129338" cy="370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None/>
            </a:pPr>
            <a:r>
              <a:rPr lang="en-US" sz="2800" b="1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 Management </a:t>
            </a:r>
            <a:endParaRPr sz="2200" b="0" i="0" u="none" strike="noStrike" cap="none">
              <a:solidFill>
                <a:schemeClr val="dk1"/>
              </a:solidFill>
              <a:latin typeface="Muli Light"/>
              <a:ea typeface="Muli Light"/>
              <a:cs typeface="Muli Light"/>
              <a:sym typeface="Muli Light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‘The processes of deciding how people should be rewarded and of ensuring that reward policies and practices are implemented.’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Muli Light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(Armstrong, 2014: 331)</a:t>
            </a:r>
            <a:endParaRPr sz="18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61C31902-E9F6-428D-964D-A8BFB508B9EF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4000" y="26741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body" idx="1"/>
          </p:nvPr>
        </p:nvSpPr>
        <p:spPr>
          <a:xfrm>
            <a:off x="324311" y="1027885"/>
            <a:ext cx="7664802" cy="4275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just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62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Rewards are important source of motivation for employees when managed properly and under the right conditions. </a:t>
            </a:r>
            <a:endParaRPr/>
          </a:p>
          <a:p>
            <a:pPr marL="0" lvl="0" indent="0" algn="l" rtl="0">
              <a:lnSpc>
                <a:spcPct val="9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1003300" lvl="2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</a:pPr>
            <a:endParaRPr sz="2390"/>
          </a:p>
          <a:p>
            <a:pPr marL="1371600" lvl="2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Font typeface="Noto Sans Symbols"/>
              <a:buNone/>
            </a:pPr>
            <a:endParaRPr sz="2390"/>
          </a:p>
          <a:p>
            <a:pPr marL="914400" lvl="1" indent="-2286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</a:pPr>
            <a:endParaRPr sz="1375" i="1">
              <a:solidFill>
                <a:srgbClr val="FF0000"/>
              </a:solidFill>
            </a:endParaRPr>
          </a:p>
          <a:p>
            <a:pPr marL="0" lvl="0" indent="0" algn="l" rtl="0">
              <a:lnSpc>
                <a:spcPct val="9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r>
              <a:rPr lang="en-US" sz="1375" i="1"/>
              <a:t>	</a:t>
            </a:r>
            <a:endParaRPr/>
          </a:p>
        </p:txBody>
      </p:sp>
      <p:sp>
        <p:nvSpPr>
          <p:cNvPr id="120" name="Google Shape;120;p1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  <p:sp>
        <p:nvSpPr>
          <p:cNvPr id="121" name="Google Shape;121;p15"/>
          <p:cNvSpPr txBox="1"/>
          <p:nvPr/>
        </p:nvSpPr>
        <p:spPr>
          <a:xfrm>
            <a:off x="712947" y="2789825"/>
            <a:ext cx="3330876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▪"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Financial Rewards</a:t>
            </a:r>
            <a:endParaRPr sz="1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Extra Expenses</a:t>
            </a:r>
            <a:endParaRPr/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Bonuses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Daily catering service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insurance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Travel tours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15"/>
          <p:cNvSpPr txBox="1"/>
          <p:nvPr/>
        </p:nvSpPr>
        <p:spPr>
          <a:xfrm>
            <a:off x="4043823" y="2789825"/>
            <a:ext cx="4296335" cy="19159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286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▪"/>
            </a:pPr>
            <a:r>
              <a:rPr lang="en-US" sz="18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Non-Financial Rewards </a:t>
            </a:r>
            <a:endParaRPr/>
          </a:p>
          <a:p>
            <a:pPr marL="6858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858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Skills development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858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Recognition rewards </a:t>
            </a:r>
            <a:endParaRPr/>
          </a:p>
          <a:p>
            <a:pPr marL="6858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Merit rewards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85800" marR="0" lvl="1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2D050"/>
              </a:buClr>
              <a:buSzPts val="1800"/>
              <a:buFont typeface="Noto Sans Symbols"/>
              <a:buChar char="⮚"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Better carrer opportunities</a:t>
            </a: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5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23" name="Google Shape;123;p15"/>
          <p:cNvGrpSpPr/>
          <p:nvPr/>
        </p:nvGrpSpPr>
        <p:grpSpPr>
          <a:xfrm>
            <a:off x="807243" y="1978168"/>
            <a:ext cx="7325388" cy="791933"/>
            <a:chOff x="3401" y="1682900"/>
            <a:chExt cx="7325388" cy="791933"/>
          </a:xfrm>
        </p:grpSpPr>
        <p:sp>
          <p:nvSpPr>
            <p:cNvPr id="124" name="Google Shape;124;p15"/>
            <p:cNvSpPr/>
            <p:nvPr/>
          </p:nvSpPr>
          <p:spPr>
            <a:xfrm>
              <a:off x="3401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8BAB4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15"/>
            <p:cNvSpPr txBox="1"/>
            <p:nvPr/>
          </p:nvSpPr>
          <p:spPr>
            <a:xfrm>
              <a:off x="399368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Rewards</a:t>
              </a:r>
              <a:endParaRPr/>
            </a:p>
          </p:txBody>
        </p:sp>
        <p:sp>
          <p:nvSpPr>
            <p:cNvPr id="126" name="Google Shape;126;p15"/>
            <p:cNvSpPr/>
            <p:nvPr/>
          </p:nvSpPr>
          <p:spPr>
            <a:xfrm>
              <a:off x="1785252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4EAF4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15"/>
            <p:cNvSpPr txBox="1"/>
            <p:nvPr/>
          </p:nvSpPr>
          <p:spPr>
            <a:xfrm>
              <a:off x="2181219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Motivation</a:t>
              </a:r>
              <a:endParaRPr/>
            </a:p>
          </p:txBody>
        </p:sp>
        <p:sp>
          <p:nvSpPr>
            <p:cNvPr id="128" name="Google Shape;128;p15"/>
            <p:cNvSpPr/>
            <p:nvPr/>
          </p:nvSpPr>
          <p:spPr>
            <a:xfrm>
              <a:off x="3567103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4BB48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15"/>
            <p:cNvSpPr txBox="1"/>
            <p:nvPr/>
          </p:nvSpPr>
          <p:spPr>
            <a:xfrm>
              <a:off x="3963070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Individual Performance</a:t>
              </a:r>
              <a:endParaRPr/>
            </a:p>
          </p:txBody>
        </p:sp>
        <p:sp>
          <p:nvSpPr>
            <p:cNvPr id="130" name="Google Shape;130;p15"/>
            <p:cNvSpPr/>
            <p:nvPr/>
          </p:nvSpPr>
          <p:spPr>
            <a:xfrm>
              <a:off x="5348955" y="1682900"/>
              <a:ext cx="1979834" cy="791933"/>
            </a:xfrm>
            <a:prstGeom prst="chevron">
              <a:avLst>
                <a:gd name="adj" fmla="val 50000"/>
              </a:avLst>
            </a:prstGeom>
            <a:solidFill>
              <a:srgbClr val="54A6B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15"/>
            <p:cNvSpPr txBox="1"/>
            <p:nvPr/>
          </p:nvSpPr>
          <p:spPr>
            <a:xfrm>
              <a:off x="5744922" y="1682900"/>
              <a:ext cx="1187901" cy="7919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2000" tIns="17325" rIns="17325" bIns="173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Organisational Performance</a:t>
              </a:r>
              <a:endParaRPr/>
            </a:p>
          </p:txBody>
        </p:sp>
      </p:grpSp>
      <p:sp>
        <p:nvSpPr>
          <p:cNvPr id="132" name="Google Shape;132;p15"/>
          <p:cNvSpPr txBox="1"/>
          <p:nvPr/>
        </p:nvSpPr>
        <p:spPr>
          <a:xfrm>
            <a:off x="425911" y="366132"/>
            <a:ext cx="5799629" cy="670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</a:pPr>
            <a:r>
              <a:rPr lang="en-US" sz="3200" b="1" i="0" u="none" strike="noStrike" cap="none" dirty="0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rPr>
              <a:t>Reward Management in Practice (2)</a:t>
            </a:r>
            <a:endParaRPr dirty="0"/>
          </a:p>
        </p:txBody>
      </p:sp>
      <p:pic>
        <p:nvPicPr>
          <p:cNvPr id="17" name="Google Shape;47;p9">
            <a:extLst>
              <a:ext uri="{FF2B5EF4-FFF2-40B4-BE49-F238E27FC236}">
                <a16:creationId xmlns:a16="http://schemas.microsoft.com/office/drawing/2014/main" id="{2302009A-6445-4A21-AC51-04533DC4563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76398" y="149990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6"/>
          <p:cNvSpPr txBox="1">
            <a:spLocks noGrp="1"/>
          </p:cNvSpPr>
          <p:nvPr>
            <p:ph type="title"/>
          </p:nvPr>
        </p:nvSpPr>
        <p:spPr>
          <a:xfrm>
            <a:off x="457201" y="205741"/>
            <a:ext cx="64389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600" dirty="0"/>
              <a:t>The Importance of Rewards</a:t>
            </a:r>
            <a:br>
              <a:rPr lang="en-US" sz="3800" dirty="0"/>
            </a:br>
            <a:endParaRPr sz="3800" dirty="0"/>
          </a:p>
        </p:txBody>
      </p:sp>
      <p:sp>
        <p:nvSpPr>
          <p:cNvPr id="139" name="Google Shape;139;p16"/>
          <p:cNvSpPr txBox="1">
            <a:spLocks noGrp="1"/>
          </p:cNvSpPr>
          <p:nvPr>
            <p:ph type="body" idx="1"/>
          </p:nvPr>
        </p:nvSpPr>
        <p:spPr>
          <a:xfrm>
            <a:off x="457200" y="1248126"/>
            <a:ext cx="8023384" cy="32109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Maximises</a:t>
            </a: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the use of resources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Practice of rewards adopts a multi-dimensional focus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Make the </a:t>
            </a:r>
            <a:r>
              <a:rPr lang="en-US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organisation</a:t>
            </a: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 great place to work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Help to attract and retain high quality employees/add value to people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Contribute to the motivation and engagement of employees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Reinforces </a:t>
            </a:r>
            <a:r>
              <a:rPr lang="en-US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organisational</a:t>
            </a: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values and achievement of its goals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Involve stakeholders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dirty="0"/>
          </a:p>
        </p:txBody>
      </p:sp>
      <p:sp>
        <p:nvSpPr>
          <p:cNvPr id="140" name="Google Shape;140;p16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16D3078A-3376-468D-B476-94E7B81DC42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97284" y="295089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7"/>
          <p:cNvSpPr txBox="1">
            <a:spLocks noGrp="1"/>
          </p:cNvSpPr>
          <p:nvPr>
            <p:ph type="title"/>
          </p:nvPr>
        </p:nvSpPr>
        <p:spPr>
          <a:xfrm>
            <a:off x="457200" y="208797"/>
            <a:ext cx="6191956" cy="886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600" b="1"/>
              <a:t>Human</a:t>
            </a:r>
            <a:r>
              <a:rPr lang="en-US" sz="3600"/>
              <a:t> </a:t>
            </a:r>
            <a:r>
              <a:rPr lang="en-US" sz="3600" b="1"/>
              <a:t>Resource</a:t>
            </a:r>
            <a:r>
              <a:rPr lang="en-US" sz="3600"/>
              <a:t> </a:t>
            </a:r>
            <a:r>
              <a:rPr lang="en-US" sz="3600" b="1"/>
              <a:t>Manager (1)</a:t>
            </a:r>
            <a:endParaRPr/>
          </a:p>
        </p:txBody>
      </p:sp>
      <p:sp>
        <p:nvSpPr>
          <p:cNvPr id="147" name="Google Shape;147;p17"/>
          <p:cNvSpPr txBox="1">
            <a:spLocks noGrp="1"/>
          </p:cNvSpPr>
          <p:nvPr>
            <p:ph type="body" idx="1"/>
          </p:nvPr>
        </p:nvSpPr>
        <p:spPr>
          <a:xfrm>
            <a:off x="457199" y="1095021"/>
            <a:ext cx="8023385" cy="36548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new orders for the particular event are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not for a long-term project, 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but it is possible that the contract could be prolonged in the future. 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Thus, hiring a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HR Manager 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or having an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ownership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amongst the employees may facilitate long term focus 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218FBCE5-3E8C-40EC-AF99-AC601E9A1CF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22934" y="14794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8"/>
          <p:cNvSpPr txBox="1">
            <a:spLocks noGrp="1"/>
          </p:cNvSpPr>
          <p:nvPr>
            <p:ph type="title"/>
          </p:nvPr>
        </p:nvSpPr>
        <p:spPr>
          <a:xfrm>
            <a:off x="267795" y="-202900"/>
            <a:ext cx="7205449" cy="1462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200"/>
              <a:t>Benefits of HR manager to the business</a:t>
            </a:r>
            <a:endParaRPr sz="3200"/>
          </a:p>
        </p:txBody>
      </p:sp>
      <p:sp>
        <p:nvSpPr>
          <p:cNvPr id="155" name="Google Shape;155;p18"/>
          <p:cNvSpPr txBox="1">
            <a:spLocks noGrp="1"/>
          </p:cNvSpPr>
          <p:nvPr>
            <p:ph type="body" idx="1"/>
          </p:nvPr>
        </p:nvSpPr>
        <p:spPr>
          <a:xfrm>
            <a:off x="267795" y="1259398"/>
            <a:ext cx="2717075" cy="22690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Increasing the efficiency of administration office-they won’t have to deal with issues of recruitment and dismissal.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18"/>
          <p:cNvSpPr txBox="1">
            <a:spLocks noGrp="1"/>
          </p:cNvSpPr>
          <p:nvPr>
            <p:ph type="body" idx="2"/>
          </p:nvPr>
        </p:nvSpPr>
        <p:spPr>
          <a:xfrm>
            <a:off x="3102724" y="1229753"/>
            <a:ext cx="3091631" cy="21900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line managers won’t have to deal with other staff problems and could concentrate on their own tasks. They would work on their responsibilities for the good of the team.</a:t>
            </a:r>
            <a:endParaRPr/>
          </a:p>
        </p:txBody>
      </p:sp>
      <p:sp>
        <p:nvSpPr>
          <p:cNvPr id="157" name="Google Shape;157;p18"/>
          <p:cNvSpPr txBox="1">
            <a:spLocks noGrp="1"/>
          </p:cNvSpPr>
          <p:nvPr>
            <p:ph type="body" idx="3"/>
          </p:nvPr>
        </p:nvSpPr>
        <p:spPr>
          <a:xfrm>
            <a:off x="6194355" y="1259417"/>
            <a:ext cx="2834929" cy="20094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HR manager would help for the implementation of reward practices in the company. So, labour productivity would increase after the worker’s satisfaction.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18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  <p:grpSp>
        <p:nvGrpSpPr>
          <p:cNvPr id="159" name="Google Shape;159;p18"/>
          <p:cNvGrpSpPr/>
          <p:nvPr/>
        </p:nvGrpSpPr>
        <p:grpSpPr>
          <a:xfrm>
            <a:off x="490671" y="3584090"/>
            <a:ext cx="8315734" cy="1223135"/>
            <a:chOff x="2169" y="0"/>
            <a:chExt cx="8315734" cy="1223135"/>
          </a:xfrm>
        </p:grpSpPr>
        <p:sp>
          <p:nvSpPr>
            <p:cNvPr id="160" name="Google Shape;160;p18"/>
            <p:cNvSpPr/>
            <p:nvPr/>
          </p:nvSpPr>
          <p:spPr>
            <a:xfrm>
              <a:off x="2169" y="274244"/>
              <a:ext cx="627719" cy="627719"/>
            </a:xfrm>
            <a:prstGeom prst="ellipse">
              <a:avLst/>
            </a:prstGeom>
            <a:solidFill>
              <a:srgbClr val="F0D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18"/>
            <p:cNvSpPr/>
            <p:nvPr/>
          </p:nvSpPr>
          <p:spPr>
            <a:xfrm>
              <a:off x="64941" y="337016"/>
              <a:ext cx="502175" cy="502175"/>
            </a:xfrm>
            <a:prstGeom prst="chord">
              <a:avLst>
                <a:gd name="adj1" fmla="val 1168272"/>
                <a:gd name="adj2" fmla="val 9631728"/>
              </a:avLst>
            </a:prstGeom>
            <a:solidFill>
              <a:srgbClr val="D59F39"/>
            </a:solidFill>
            <a:ln w="25400" cap="flat" cmpd="sng">
              <a:solidFill>
                <a:srgbClr val="D59F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18"/>
            <p:cNvSpPr/>
            <p:nvPr/>
          </p:nvSpPr>
          <p:spPr>
            <a:xfrm>
              <a:off x="670302" y="0"/>
              <a:ext cx="1826064" cy="11292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18"/>
            <p:cNvSpPr txBox="1"/>
            <p:nvPr/>
          </p:nvSpPr>
          <p:spPr>
            <a:xfrm>
              <a:off x="670302" y="0"/>
              <a:ext cx="1826064" cy="112927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b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Efficiency </a:t>
              </a:r>
              <a:endParaRPr/>
            </a:p>
          </p:txBody>
        </p:sp>
        <p:sp>
          <p:nvSpPr>
            <p:cNvPr id="164" name="Google Shape;164;p18"/>
            <p:cNvSpPr/>
            <p:nvPr/>
          </p:nvSpPr>
          <p:spPr>
            <a:xfrm>
              <a:off x="2748440" y="220346"/>
              <a:ext cx="627719" cy="627719"/>
            </a:xfrm>
            <a:prstGeom prst="ellipse">
              <a:avLst/>
            </a:prstGeom>
            <a:solidFill>
              <a:srgbClr val="F0D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18"/>
            <p:cNvSpPr/>
            <p:nvPr/>
          </p:nvSpPr>
          <p:spPr>
            <a:xfrm>
              <a:off x="2811212" y="283118"/>
              <a:ext cx="502175" cy="502175"/>
            </a:xfrm>
            <a:prstGeom prst="chord">
              <a:avLst>
                <a:gd name="adj1" fmla="val 20431728"/>
                <a:gd name="adj2" fmla="val 11968272"/>
              </a:avLst>
            </a:prstGeom>
            <a:solidFill>
              <a:srgbClr val="C3C039"/>
            </a:solidFill>
            <a:ln w="25400" cap="flat" cmpd="sng">
              <a:solidFill>
                <a:srgbClr val="C3C03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18"/>
            <p:cNvSpPr/>
            <p:nvPr/>
          </p:nvSpPr>
          <p:spPr>
            <a:xfrm>
              <a:off x="3434613" y="0"/>
              <a:ext cx="1953881" cy="9136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18"/>
            <p:cNvSpPr txBox="1"/>
            <p:nvPr/>
          </p:nvSpPr>
          <p:spPr>
            <a:xfrm>
              <a:off x="3434613" y="0"/>
              <a:ext cx="1953881" cy="9136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b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Promotes Team work</a:t>
              </a:r>
              <a:endParaRPr/>
            </a:p>
          </p:txBody>
        </p:sp>
        <p:sp>
          <p:nvSpPr>
            <p:cNvPr id="168" name="Google Shape;168;p18"/>
            <p:cNvSpPr/>
            <p:nvPr/>
          </p:nvSpPr>
          <p:spPr>
            <a:xfrm>
              <a:off x="5543151" y="297708"/>
              <a:ext cx="627719" cy="627719"/>
            </a:xfrm>
            <a:prstGeom prst="ellipse">
              <a:avLst/>
            </a:prstGeom>
            <a:solidFill>
              <a:srgbClr val="F0D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18"/>
            <p:cNvSpPr/>
            <p:nvPr/>
          </p:nvSpPr>
          <p:spPr>
            <a:xfrm>
              <a:off x="5605923" y="360480"/>
              <a:ext cx="502175" cy="502175"/>
            </a:xfrm>
            <a:prstGeom prst="chord">
              <a:avLst>
                <a:gd name="adj1" fmla="val 16200000"/>
                <a:gd name="adj2" fmla="val 16200000"/>
              </a:avLst>
            </a:prstGeom>
            <a:solidFill>
              <a:srgbClr val="89A842"/>
            </a:solidFill>
            <a:ln w="25400" cap="flat" cmpd="sng">
              <a:solidFill>
                <a:srgbClr val="89A84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18"/>
            <p:cNvSpPr/>
            <p:nvPr/>
          </p:nvSpPr>
          <p:spPr>
            <a:xfrm>
              <a:off x="6142388" y="0"/>
              <a:ext cx="2175515" cy="12231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18"/>
            <p:cNvSpPr txBox="1"/>
            <p:nvPr/>
          </p:nvSpPr>
          <p:spPr>
            <a:xfrm>
              <a:off x="6142388" y="0"/>
              <a:ext cx="2175515" cy="12231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b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rPr lang="en-US" sz="18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Enhances employee interest in the organizational performance</a:t>
              </a:r>
              <a:endParaRPr/>
            </a:p>
          </p:txBody>
        </p:sp>
      </p:grpSp>
      <p:pic>
        <p:nvPicPr>
          <p:cNvPr id="21" name="Google Shape;47;p9">
            <a:extLst>
              <a:ext uri="{FF2B5EF4-FFF2-40B4-BE49-F238E27FC236}">
                <a16:creationId xmlns:a16="http://schemas.microsoft.com/office/drawing/2014/main" id="{52D89570-CF2B-435A-A943-C006D066EED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708" y="196585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9"/>
          <p:cNvSpPr txBox="1">
            <a:spLocks noGrp="1"/>
          </p:cNvSpPr>
          <p:nvPr>
            <p:ph type="title"/>
          </p:nvPr>
        </p:nvSpPr>
        <p:spPr>
          <a:xfrm>
            <a:off x="502122" y="366371"/>
            <a:ext cx="8743444" cy="904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3200"/>
              <a:t>The General Manager</a:t>
            </a:r>
            <a:endParaRPr sz="3200"/>
          </a:p>
        </p:txBody>
      </p:sp>
      <p:grpSp>
        <p:nvGrpSpPr>
          <p:cNvPr id="178" name="Google Shape;178;p19"/>
          <p:cNvGrpSpPr/>
          <p:nvPr/>
        </p:nvGrpSpPr>
        <p:grpSpPr>
          <a:xfrm>
            <a:off x="4963885" y="1084759"/>
            <a:ext cx="3295255" cy="3582399"/>
            <a:chOff x="4924857" y="760143"/>
            <a:chExt cx="2467224" cy="2784438"/>
          </a:xfrm>
        </p:grpSpPr>
        <p:sp>
          <p:nvSpPr>
            <p:cNvPr id="179" name="Google Shape;179;p19"/>
            <p:cNvSpPr/>
            <p:nvPr/>
          </p:nvSpPr>
          <p:spPr>
            <a:xfrm>
              <a:off x="5018259" y="857069"/>
              <a:ext cx="2273371" cy="789511"/>
            </a:xfrm>
            <a:prstGeom prst="ellipse">
              <a:avLst/>
            </a:prstGeom>
            <a:solidFill>
              <a:srgbClr val="ECD6BD">
                <a:alpha val="4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19"/>
            <p:cNvSpPr/>
            <p:nvPr/>
          </p:nvSpPr>
          <p:spPr>
            <a:xfrm>
              <a:off x="5938181" y="2790316"/>
              <a:ext cx="440575" cy="281968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rgbClr val="DAE2CB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19"/>
            <p:cNvSpPr/>
            <p:nvPr/>
          </p:nvSpPr>
          <p:spPr>
            <a:xfrm>
              <a:off x="5101087" y="3015891"/>
              <a:ext cx="2114763" cy="528690"/>
            </a:xfrm>
            <a:custGeom>
              <a:avLst/>
              <a:gdLst/>
              <a:ahLst/>
              <a:cxnLst/>
              <a:rect l="l" t="t" r="r" b="b"/>
              <a:pathLst>
                <a:path w="2114763" h="528690" extrusionOk="0">
                  <a:moveTo>
                    <a:pt x="0" y="0"/>
                  </a:moveTo>
                  <a:lnTo>
                    <a:pt x="2114763" y="0"/>
                  </a:lnTo>
                  <a:lnTo>
                    <a:pt x="2114763" y="528690"/>
                  </a:lnTo>
                  <a:lnTo>
                    <a:pt x="0" y="52869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35125" tIns="135125" rIns="135125" bIns="1351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PRODUCTIVITY</a:t>
              </a:r>
              <a:r>
                <a:rPr lang="en-US" sz="1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endParaRPr/>
            </a:p>
          </p:txBody>
        </p:sp>
        <p:sp>
          <p:nvSpPr>
            <p:cNvPr id="182" name="Google Shape;182;p19"/>
            <p:cNvSpPr/>
            <p:nvPr/>
          </p:nvSpPr>
          <p:spPr>
            <a:xfrm>
              <a:off x="5679076" y="1743506"/>
              <a:ext cx="969266" cy="951290"/>
            </a:xfrm>
            <a:custGeom>
              <a:avLst/>
              <a:gdLst/>
              <a:ahLst/>
              <a:cxnLst/>
              <a:rect l="l" t="t" r="r" b="b"/>
              <a:pathLst>
                <a:path w="793036" h="793036" extrusionOk="0">
                  <a:moveTo>
                    <a:pt x="0" y="396518"/>
                  </a:moveTo>
                  <a:cubicBezTo>
                    <a:pt x="0" y="177527"/>
                    <a:pt x="177527" y="0"/>
                    <a:pt x="396518" y="0"/>
                  </a:cubicBezTo>
                  <a:cubicBezTo>
                    <a:pt x="615509" y="0"/>
                    <a:pt x="793036" y="177527"/>
                    <a:pt x="793036" y="396518"/>
                  </a:cubicBezTo>
                  <a:cubicBezTo>
                    <a:pt x="793036" y="615509"/>
                    <a:pt x="615509" y="793036"/>
                    <a:pt x="396518" y="793036"/>
                  </a:cubicBezTo>
                  <a:cubicBezTo>
                    <a:pt x="177527" y="793036"/>
                    <a:pt x="0" y="615509"/>
                    <a:pt x="0" y="396518"/>
                  </a:cubicBezTo>
                  <a:close/>
                </a:path>
              </a:pathLst>
            </a:custGeom>
            <a:solidFill>
              <a:srgbClr val="8BAB4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6275" tIns="126275" rIns="126275" bIns="1262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Pay rise</a:t>
              </a:r>
              <a:endParaRPr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" name="Google Shape;183;p19"/>
            <p:cNvSpPr/>
            <p:nvPr/>
          </p:nvSpPr>
          <p:spPr>
            <a:xfrm>
              <a:off x="5101088" y="961444"/>
              <a:ext cx="969266" cy="944196"/>
            </a:xfrm>
            <a:custGeom>
              <a:avLst/>
              <a:gdLst/>
              <a:ahLst/>
              <a:cxnLst/>
              <a:rect l="l" t="t" r="r" b="b"/>
              <a:pathLst>
                <a:path w="793036" h="793036" extrusionOk="0">
                  <a:moveTo>
                    <a:pt x="0" y="396518"/>
                  </a:moveTo>
                  <a:cubicBezTo>
                    <a:pt x="0" y="177527"/>
                    <a:pt x="177527" y="0"/>
                    <a:pt x="396518" y="0"/>
                  </a:cubicBezTo>
                  <a:cubicBezTo>
                    <a:pt x="615509" y="0"/>
                    <a:pt x="793036" y="177527"/>
                    <a:pt x="793036" y="396518"/>
                  </a:cubicBezTo>
                  <a:cubicBezTo>
                    <a:pt x="793036" y="615509"/>
                    <a:pt x="615509" y="793036"/>
                    <a:pt x="396518" y="793036"/>
                  </a:cubicBezTo>
                  <a:cubicBezTo>
                    <a:pt x="177527" y="793036"/>
                    <a:pt x="0" y="615509"/>
                    <a:pt x="0" y="396518"/>
                  </a:cubicBezTo>
                  <a:close/>
                </a:path>
              </a:pathLst>
            </a:custGeom>
            <a:solidFill>
              <a:srgbClr val="48B25F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6275" tIns="126275" rIns="126275" bIns="1262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Equipment</a:t>
              </a:r>
              <a:endParaRPr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19"/>
            <p:cNvSpPr/>
            <p:nvPr/>
          </p:nvSpPr>
          <p:spPr>
            <a:xfrm>
              <a:off x="6087977" y="920865"/>
              <a:ext cx="977707" cy="951290"/>
            </a:xfrm>
            <a:custGeom>
              <a:avLst/>
              <a:gdLst/>
              <a:ahLst/>
              <a:cxnLst/>
              <a:rect l="l" t="t" r="r" b="b"/>
              <a:pathLst>
                <a:path w="793036" h="793036" extrusionOk="0">
                  <a:moveTo>
                    <a:pt x="0" y="396518"/>
                  </a:moveTo>
                  <a:cubicBezTo>
                    <a:pt x="0" y="177527"/>
                    <a:pt x="177527" y="0"/>
                    <a:pt x="396518" y="0"/>
                  </a:cubicBezTo>
                  <a:cubicBezTo>
                    <a:pt x="615509" y="0"/>
                    <a:pt x="793036" y="177527"/>
                    <a:pt x="793036" y="396518"/>
                  </a:cubicBezTo>
                  <a:cubicBezTo>
                    <a:pt x="793036" y="615509"/>
                    <a:pt x="615509" y="793036"/>
                    <a:pt x="396518" y="793036"/>
                  </a:cubicBezTo>
                  <a:cubicBezTo>
                    <a:pt x="177527" y="793036"/>
                    <a:pt x="0" y="615509"/>
                    <a:pt x="0" y="396518"/>
                  </a:cubicBezTo>
                  <a:close/>
                </a:path>
              </a:pathLst>
            </a:custGeom>
            <a:solidFill>
              <a:srgbClr val="54A6B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6275" tIns="126275" rIns="126275" bIns="1262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Satisfaction</a:t>
              </a:r>
              <a:endParaRPr/>
            </a:p>
          </p:txBody>
        </p:sp>
        <p:sp>
          <p:nvSpPr>
            <p:cNvPr id="185" name="Google Shape;185;p19"/>
            <p:cNvSpPr/>
            <p:nvPr/>
          </p:nvSpPr>
          <p:spPr>
            <a:xfrm>
              <a:off x="4924857" y="760143"/>
              <a:ext cx="2467224" cy="1973779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584" y="34175"/>
                  </a:moveTo>
                  <a:lnTo>
                    <a:pt x="584" y="34175"/>
                  </a:lnTo>
                  <a:cubicBezTo>
                    <a:pt x="-2679" y="22567"/>
                    <a:pt x="7879" y="11072"/>
                    <a:pt x="27615" y="4745"/>
                  </a:cubicBezTo>
                  <a:cubicBezTo>
                    <a:pt x="47351" y="-1582"/>
                    <a:pt x="72649" y="-1582"/>
                    <a:pt x="92385" y="4745"/>
                  </a:cubicBezTo>
                  <a:cubicBezTo>
                    <a:pt x="112121" y="11072"/>
                    <a:pt x="122679" y="22567"/>
                    <a:pt x="119416" y="34175"/>
                  </a:cubicBezTo>
                  <a:lnTo>
                    <a:pt x="74854" y="113544"/>
                  </a:lnTo>
                  <a:cubicBezTo>
                    <a:pt x="73813" y="117246"/>
                    <a:pt x="67478" y="120000"/>
                    <a:pt x="60000" y="120000"/>
                  </a:cubicBezTo>
                  <a:cubicBezTo>
                    <a:pt x="52522" y="120000"/>
                    <a:pt x="46187" y="117246"/>
                    <a:pt x="45146" y="113544"/>
                  </a:cubicBezTo>
                  <a:close/>
                  <a:moveTo>
                    <a:pt x="4624" y="30000"/>
                  </a:moveTo>
                  <a:lnTo>
                    <a:pt x="4624" y="30000"/>
                  </a:lnTo>
                  <a:cubicBezTo>
                    <a:pt x="4624" y="43255"/>
                    <a:pt x="29417" y="54000"/>
                    <a:pt x="60000" y="54000"/>
                  </a:cubicBezTo>
                  <a:cubicBezTo>
                    <a:pt x="90583" y="54000"/>
                    <a:pt x="115376" y="43255"/>
                    <a:pt x="115376" y="30000"/>
                  </a:cubicBezTo>
                  <a:cubicBezTo>
                    <a:pt x="115376" y="16745"/>
                    <a:pt x="90583" y="6000"/>
                    <a:pt x="60000" y="6000"/>
                  </a:cubicBezTo>
                  <a:cubicBezTo>
                    <a:pt x="29417" y="6000"/>
                    <a:pt x="4624" y="16745"/>
                    <a:pt x="4624" y="30000"/>
                  </a:cubicBezTo>
                  <a:close/>
                </a:path>
              </a:pathLst>
            </a:custGeom>
            <a:solidFill>
              <a:schemeClr val="lt1">
                <a:alpha val="40000"/>
              </a:schemeClr>
            </a:solidFill>
            <a:ln w="9525" cap="flat" cmpd="sng">
              <a:solidFill>
                <a:srgbClr val="D39C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6" name="Google Shape;186;p19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  <p:sp>
        <p:nvSpPr>
          <p:cNvPr id="187" name="Google Shape;187;p19"/>
          <p:cNvSpPr txBox="1">
            <a:spLocks noGrp="1"/>
          </p:cNvSpPr>
          <p:nvPr>
            <p:ph type="body" idx="1"/>
          </p:nvPr>
        </p:nvSpPr>
        <p:spPr>
          <a:xfrm>
            <a:off x="502122" y="1530251"/>
            <a:ext cx="4337077" cy="29220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12700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General Manager should suggest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/>
          </a:p>
          <a:p>
            <a:pPr marL="12700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Investment in new and better </a:t>
            </a: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equipment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Increase payments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Satisfaction for</a:t>
            </a: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employees in different ways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  <p:pic>
        <p:nvPicPr>
          <p:cNvPr id="14" name="Google Shape;47;p9">
            <a:extLst>
              <a:ext uri="{FF2B5EF4-FFF2-40B4-BE49-F238E27FC236}">
                <a16:creationId xmlns:a16="http://schemas.microsoft.com/office/drawing/2014/main" id="{0B969B82-91CE-48B4-A6E1-21DA720985B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05730" y="40549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0"/>
          <p:cNvSpPr txBox="1">
            <a:spLocks noGrp="1"/>
          </p:cNvSpPr>
          <p:nvPr>
            <p:ph type="title"/>
          </p:nvPr>
        </p:nvSpPr>
        <p:spPr>
          <a:xfrm>
            <a:off x="457200" y="-435367"/>
            <a:ext cx="8023384" cy="1395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4000"/>
              <a:t>Recommendations </a:t>
            </a:r>
            <a:endParaRPr sz="4000"/>
          </a:p>
        </p:txBody>
      </p:sp>
      <p:sp>
        <p:nvSpPr>
          <p:cNvPr id="194" name="Google Shape;194;p20"/>
          <p:cNvSpPr txBox="1">
            <a:spLocks noGrp="1"/>
          </p:cNvSpPr>
          <p:nvPr>
            <p:ph type="body" idx="1"/>
          </p:nvPr>
        </p:nvSpPr>
        <p:spPr>
          <a:xfrm>
            <a:off x="457200" y="1475513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Payments for overtime working hours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Changing the way of payment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Paid double-time wages on paid holidays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5" name="Google Shape;195;p20"/>
          <p:cNvSpPr txBox="1">
            <a:spLocks noGrp="1"/>
          </p:cNvSpPr>
          <p:nvPr>
            <p:ph type="body" idx="2"/>
          </p:nvPr>
        </p:nvSpPr>
        <p:spPr>
          <a:xfrm>
            <a:off x="3392098" y="1475513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Health care packages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Vouchers for food and shopping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Increasing holiday pay </a:t>
            </a:r>
            <a:endParaRPr/>
          </a:p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Receiving additional bonuses for achieved results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6" name="Google Shape;196;p20"/>
          <p:cNvSpPr txBox="1">
            <a:spLocks noGrp="1"/>
          </p:cNvSpPr>
          <p:nvPr>
            <p:ph type="body" idx="3"/>
          </p:nvPr>
        </p:nvSpPr>
        <p:spPr>
          <a:xfrm>
            <a:off x="6326996" y="1475513"/>
            <a:ext cx="2359800" cy="28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It’s necessary to recalculate the wages for the workers based on changed difficulty of production process</a:t>
            </a:r>
            <a:r>
              <a:rPr lang="en-US">
                <a:latin typeface="Arial"/>
                <a:ea typeface="Arial"/>
                <a:cs typeface="Arial"/>
                <a:sym typeface="Arial"/>
              </a:rPr>
              <a:t>.  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2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  <p:pic>
        <p:nvPicPr>
          <p:cNvPr id="8" name="Google Shape;47;p9">
            <a:extLst>
              <a:ext uri="{FF2B5EF4-FFF2-40B4-BE49-F238E27FC236}">
                <a16:creationId xmlns:a16="http://schemas.microsoft.com/office/drawing/2014/main" id="{6F9E8218-1BDD-491F-BEFA-5145A0AAA37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06018" y="210004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1"/>
          <p:cNvSpPr txBox="1">
            <a:spLocks noGrp="1"/>
          </p:cNvSpPr>
          <p:nvPr>
            <p:ph type="title"/>
          </p:nvPr>
        </p:nvSpPr>
        <p:spPr>
          <a:xfrm>
            <a:off x="388449" y="151538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 sz="4000"/>
              <a:t>Conclusions</a:t>
            </a:r>
            <a:r>
              <a:rPr lang="en-US"/>
              <a:t> </a:t>
            </a:r>
            <a:endParaRPr/>
          </a:p>
        </p:txBody>
      </p:sp>
      <p:sp>
        <p:nvSpPr>
          <p:cNvPr id="204" name="Google Shape;204;p21"/>
          <p:cNvSpPr txBox="1">
            <a:spLocks noGrp="1"/>
          </p:cNvSpPr>
          <p:nvPr>
            <p:ph type="body" idx="1"/>
          </p:nvPr>
        </p:nvSpPr>
        <p:spPr>
          <a:xfrm>
            <a:off x="388449" y="1100029"/>
            <a:ext cx="8308664" cy="3347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Char char="●"/>
            </a:pPr>
            <a:r>
              <a:rPr lang="en-US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retain and satisfy employees, Hanoi Hat Company should implement strong rewards</a:t>
            </a:r>
            <a:endParaRPr/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  <p:sp>
        <p:nvSpPr>
          <p:cNvPr id="205" name="Google Shape;205;p2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  <p:pic>
        <p:nvPicPr>
          <p:cNvPr id="206" name="Google Shape;206;p21" descr="Imagen relacionada"/>
          <p:cNvPicPr preferRelativeResize="0"/>
          <p:nvPr/>
        </p:nvPicPr>
        <p:blipFill rotWithShape="1">
          <a:blip r:embed="rId3">
            <a:alphaModFix/>
          </a:blip>
          <a:srcRect r="783" b="4602"/>
          <a:stretch/>
        </p:blipFill>
        <p:spPr>
          <a:xfrm>
            <a:off x="2076306" y="1559489"/>
            <a:ext cx="4248867" cy="312938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47;p9">
            <a:extLst>
              <a:ext uri="{FF2B5EF4-FFF2-40B4-BE49-F238E27FC236}">
                <a16:creationId xmlns:a16="http://schemas.microsoft.com/office/drawing/2014/main" id="{4B95DBD9-2E9F-4675-B985-C74840318604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837917" y="192192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2"/>
          <p:cNvSpPr txBox="1">
            <a:spLocks noGrp="1"/>
          </p:cNvSpPr>
          <p:nvPr>
            <p:ph type="title"/>
          </p:nvPr>
        </p:nvSpPr>
        <p:spPr>
          <a:xfrm>
            <a:off x="457200" y="186219"/>
            <a:ext cx="6300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/>
              <a:t>References</a:t>
            </a:r>
            <a:endParaRPr/>
          </a:p>
        </p:txBody>
      </p:sp>
      <p:sp>
        <p:nvSpPr>
          <p:cNvPr id="213" name="Google Shape;213;p22"/>
          <p:cNvSpPr txBox="1">
            <a:spLocks noGrp="1"/>
          </p:cNvSpPr>
          <p:nvPr>
            <p:ph type="body" idx="1"/>
          </p:nvPr>
        </p:nvSpPr>
        <p:spPr>
          <a:xfrm>
            <a:off x="457200" y="1169105"/>
            <a:ext cx="4929300" cy="18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Armstrong, M. and Murlis, H. (1998). 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Reward Management; A Handbook of remuneration Strategy and Practice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London: Kogan Page.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Armstrong, M. (2014). 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Armstrong's Handbook of Human Resource Management Practice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London: Kogan Page.</a:t>
            </a:r>
            <a:endParaRPr/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Ghoshal, S. and Bartlett, C. A. (1995). 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Changing the role of top management: beyond structures to processes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Harvard Business Review, pp 86-96. 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Shields, J., Brown, M., Kaine, S., Dolle-Samuel, C., North-Samardzic, A., McLean, P., et. at. (2015). 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Managing employee performance &amp; reward: Concepts, practices, strategies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Cambridge University Press.</a:t>
            </a:r>
            <a:endParaRPr/>
          </a:p>
          <a:p>
            <a:pPr marL="45720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Char char="●"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Hofstede’s Insight</a:t>
            </a:r>
            <a:r>
              <a:rPr lang="en-US" sz="12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https://www.hofstede-insights.com/country-comparison/vietnam [Accessed 19 April 2019]. 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88900" lvl="0" indent="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286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/>
          </a:p>
        </p:txBody>
      </p:sp>
      <p:sp>
        <p:nvSpPr>
          <p:cNvPr id="214" name="Google Shape;214;p22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3"/>
          <p:cNvSpPr txBox="1">
            <a:spLocks noGrp="1"/>
          </p:cNvSpPr>
          <p:nvPr>
            <p:ph type="title"/>
          </p:nvPr>
        </p:nvSpPr>
        <p:spPr>
          <a:xfrm>
            <a:off x="457200" y="1044175"/>
            <a:ext cx="7004756" cy="12023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US"/>
              <a:t>Thank you for your attention!</a:t>
            </a:r>
            <a:endParaRPr/>
          </a:p>
        </p:txBody>
      </p:sp>
      <p:sp>
        <p:nvSpPr>
          <p:cNvPr id="220" name="Google Shape;220;p23"/>
          <p:cNvSpPr txBox="1">
            <a:spLocks noGrp="1"/>
          </p:cNvSpPr>
          <p:nvPr>
            <p:ph type="body" idx="1"/>
          </p:nvPr>
        </p:nvSpPr>
        <p:spPr>
          <a:xfrm>
            <a:off x="457200" y="2038349"/>
            <a:ext cx="3430988" cy="23428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endParaRPr sz="1800">
              <a:solidFill>
                <a:srgbClr val="52A55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Ana Stoyanova (1814697)</a:t>
            </a:r>
            <a:b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Collen Chabikwa (1813438)</a:t>
            </a:r>
            <a:endParaRPr/>
          </a:p>
          <a:p>
            <a:pPr marL="0" lvl="0" indent="0" algn="l" rtl="0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SzPts val="2200"/>
              <a:buNone/>
            </a:pP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Mahmud Ahmov (1813733)</a:t>
            </a:r>
            <a:b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rgbClr val="52A551"/>
                </a:solidFill>
                <a:latin typeface="Arial"/>
                <a:ea typeface="Arial"/>
                <a:cs typeface="Arial"/>
                <a:sym typeface="Arial"/>
              </a:rPr>
              <a:t>Yi-Chen Cheng (1902780)</a:t>
            </a:r>
            <a:endParaRPr sz="1800">
              <a:solidFill>
                <a:srgbClr val="52A55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2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  <p:pic>
        <p:nvPicPr>
          <p:cNvPr id="6" name="Google Shape;47;p9">
            <a:extLst>
              <a:ext uri="{FF2B5EF4-FFF2-40B4-BE49-F238E27FC236}">
                <a16:creationId xmlns:a16="http://schemas.microsoft.com/office/drawing/2014/main" id="{D8E34919-502C-4EC3-A0A3-AEAE6796E76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91079" y="192984"/>
            <a:ext cx="2032000" cy="10079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ower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895</Words>
  <Application>Microsoft Office PowerPoint</Application>
  <PresentationFormat>On-screen Show (16:9)</PresentationFormat>
  <Paragraphs>146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Poppins Light</vt:lpstr>
      <vt:lpstr>Arial</vt:lpstr>
      <vt:lpstr>Poppins</vt:lpstr>
      <vt:lpstr>Muli Light</vt:lpstr>
      <vt:lpstr>Noto Sans Symbols</vt:lpstr>
      <vt:lpstr>Gower template</vt:lpstr>
      <vt:lpstr>MBA General Management, UWTSD Human Resource Management – Group Assessment  Presented  by:  Collen Chabikwa (1813438) Ana Stoyanova (1814697 Mahmud Ahmov (1813733) Yi-Chen Cheng (1902780)   30 April 2019 </vt:lpstr>
      <vt:lpstr>Outline</vt:lpstr>
      <vt:lpstr>Introduction</vt:lpstr>
      <vt:lpstr>Culture Impact on Business</vt:lpstr>
      <vt:lpstr>Hanoi Hat Company </vt:lpstr>
      <vt:lpstr>Reward Management in Practice (1)</vt:lpstr>
      <vt:lpstr>PowerPoint Presentation</vt:lpstr>
      <vt:lpstr>The Importance of Rewards </vt:lpstr>
      <vt:lpstr>Human Resource Manager (1)</vt:lpstr>
      <vt:lpstr>Benefits of HR manager to the business</vt:lpstr>
      <vt:lpstr>The General Manager</vt:lpstr>
      <vt:lpstr>Recommendations </vt:lpstr>
      <vt:lpstr>Conclusions </vt:lpstr>
      <vt:lpstr>References</vt:lpstr>
      <vt:lpstr>Thank you for your attention!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General Management, UWTSD Human Resource Management – Group Assessment  Presented  by:  Collen Chabikwa (1813438) Ana Stoyanova (1814697 Mahmud Ahmov (1813733) Yi-Chen Cheng (1902780)   30 April 2019 </dc:title>
  <cp:lastModifiedBy>Ana Stoyanova</cp:lastModifiedBy>
  <cp:revision>2</cp:revision>
  <dcterms:modified xsi:type="dcterms:W3CDTF">2019-04-30T08:49:42Z</dcterms:modified>
</cp:coreProperties>
</file>