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notesMasterIdLst>
    <p:notesMasterId r:id="rId22"/>
  </p:notesMasterIdLst>
  <p:sldIdLst>
    <p:sldId id="256" r:id="rId2"/>
    <p:sldId id="257" r:id="rId3"/>
    <p:sldId id="258" r:id="rId4"/>
    <p:sldId id="259" r:id="rId5"/>
    <p:sldId id="260" r:id="rId6"/>
    <p:sldId id="261" r:id="rId7"/>
    <p:sldId id="263" r:id="rId8"/>
    <p:sldId id="262"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E5F518D-7E4E-47AF-9242-E6707283E3F4}" v="4" dt="2026-07-19T11:36:29.23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368" autoAdjust="0"/>
    <p:restoredTop sz="94660"/>
  </p:normalViewPr>
  <p:slideViewPr>
    <p:cSldViewPr snapToGrid="0">
      <p:cViewPr>
        <p:scale>
          <a:sx n="299" d="100"/>
          <a:sy n="299" d="100"/>
        </p:scale>
        <p:origin x="173" y="-521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4D82DBF-D870-4757-B52F-1C8C654565C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2FFFCF69-9755-46A8-8F9B-D06A533082B4}">
      <dgm:prSet custT="1"/>
      <dgm:spPr/>
      <dgm:t>
        <a:bodyPr/>
        <a:lstStyle/>
        <a:p>
          <a:r>
            <a:rPr lang="en-GB" sz="1200" b="0" i="0" dirty="0">
              <a:latin typeface="Arial" panose="020B0604020202020204" pitchFamily="34" charset="0"/>
              <a:cs typeface="Arial" panose="020B0604020202020204" pitchFamily="34" charset="0"/>
            </a:rPr>
            <a:t>Dataset Collection ↓ </a:t>
          </a:r>
          <a:endParaRPr lang="en-US" sz="1200" dirty="0">
            <a:latin typeface="Arial" panose="020B0604020202020204" pitchFamily="34" charset="0"/>
            <a:cs typeface="Arial" panose="020B0604020202020204" pitchFamily="34" charset="0"/>
          </a:endParaRPr>
        </a:p>
      </dgm:t>
    </dgm:pt>
    <dgm:pt modelId="{47D709CA-89A7-45FB-B435-737F44C07D9F}" type="parTrans" cxnId="{30D25113-63C8-4DDD-A529-BA153C5EFB5B}">
      <dgm:prSet/>
      <dgm:spPr/>
      <dgm:t>
        <a:bodyPr/>
        <a:lstStyle/>
        <a:p>
          <a:endParaRPr lang="en-US"/>
        </a:p>
      </dgm:t>
    </dgm:pt>
    <dgm:pt modelId="{3752D581-987D-4B03-8C12-C5795C17AAB8}" type="sibTrans" cxnId="{30D25113-63C8-4DDD-A529-BA153C5EFB5B}">
      <dgm:prSet/>
      <dgm:spPr/>
      <dgm:t>
        <a:bodyPr/>
        <a:lstStyle/>
        <a:p>
          <a:endParaRPr lang="en-US"/>
        </a:p>
      </dgm:t>
    </dgm:pt>
    <dgm:pt modelId="{95E7E2C0-C0B2-4B49-863C-1212EDF87803}">
      <dgm:prSet custT="1"/>
      <dgm:spPr/>
      <dgm:t>
        <a:bodyPr/>
        <a:lstStyle/>
        <a:p>
          <a:r>
            <a:rPr lang="en-GB" sz="1200" b="0" i="0" dirty="0">
              <a:latin typeface="Arial" panose="020B0604020202020204" pitchFamily="34" charset="0"/>
              <a:cs typeface="Arial" panose="020B0604020202020204" pitchFamily="34" charset="0"/>
            </a:rPr>
            <a:t>Data Cleaning ↓</a:t>
          </a:r>
          <a:endParaRPr lang="en-US" sz="1200" dirty="0">
            <a:latin typeface="Arial" panose="020B0604020202020204" pitchFamily="34" charset="0"/>
            <a:cs typeface="Arial" panose="020B0604020202020204" pitchFamily="34" charset="0"/>
          </a:endParaRPr>
        </a:p>
      </dgm:t>
    </dgm:pt>
    <dgm:pt modelId="{CA3E2D59-6042-4FEC-B668-E58CA9AEB6C8}" type="parTrans" cxnId="{9E124D50-C581-4CCE-8B23-97BE7B2A6D39}">
      <dgm:prSet/>
      <dgm:spPr/>
      <dgm:t>
        <a:bodyPr/>
        <a:lstStyle/>
        <a:p>
          <a:endParaRPr lang="en-US"/>
        </a:p>
      </dgm:t>
    </dgm:pt>
    <dgm:pt modelId="{E7738C06-F5AC-4731-8F5E-60B332CC03FC}" type="sibTrans" cxnId="{9E124D50-C581-4CCE-8B23-97BE7B2A6D39}">
      <dgm:prSet/>
      <dgm:spPr/>
      <dgm:t>
        <a:bodyPr/>
        <a:lstStyle/>
        <a:p>
          <a:endParaRPr lang="en-US"/>
        </a:p>
      </dgm:t>
    </dgm:pt>
    <dgm:pt modelId="{32BD27FD-CC3F-4495-975B-3845A56AEF30}">
      <dgm:prSet custT="1"/>
      <dgm:spPr/>
      <dgm:t>
        <a:bodyPr/>
        <a:lstStyle/>
        <a:p>
          <a:r>
            <a:rPr lang="en-GB" sz="1200" b="0" i="0" dirty="0">
              <a:latin typeface="Arial" panose="020B0604020202020204" pitchFamily="34" charset="0"/>
              <a:cs typeface="Arial" panose="020B0604020202020204" pitchFamily="34" charset="0"/>
            </a:rPr>
            <a:t>Tokenisation ↓ </a:t>
          </a:r>
          <a:endParaRPr lang="en-US" sz="1200" dirty="0">
            <a:latin typeface="Arial" panose="020B0604020202020204" pitchFamily="34" charset="0"/>
            <a:cs typeface="Arial" panose="020B0604020202020204" pitchFamily="34" charset="0"/>
          </a:endParaRPr>
        </a:p>
      </dgm:t>
    </dgm:pt>
    <dgm:pt modelId="{C8E37B33-4AC3-4DF4-878C-C0F3C217DFF8}" type="parTrans" cxnId="{1A52BAC2-2C92-4384-AB50-05AA8D025B7B}">
      <dgm:prSet/>
      <dgm:spPr/>
      <dgm:t>
        <a:bodyPr/>
        <a:lstStyle/>
        <a:p>
          <a:endParaRPr lang="en-US"/>
        </a:p>
      </dgm:t>
    </dgm:pt>
    <dgm:pt modelId="{378F1A46-B843-44FD-A5C3-FD6D2E032596}" type="sibTrans" cxnId="{1A52BAC2-2C92-4384-AB50-05AA8D025B7B}">
      <dgm:prSet/>
      <dgm:spPr/>
      <dgm:t>
        <a:bodyPr/>
        <a:lstStyle/>
        <a:p>
          <a:endParaRPr lang="en-US"/>
        </a:p>
      </dgm:t>
    </dgm:pt>
    <dgm:pt modelId="{BF83450C-9386-4CDE-A2CC-459E19C25F18}">
      <dgm:prSet custT="1"/>
      <dgm:spPr/>
      <dgm:t>
        <a:bodyPr/>
        <a:lstStyle/>
        <a:p>
          <a:r>
            <a:rPr lang="en-GB" sz="1200" b="0" i="0" dirty="0">
              <a:latin typeface="Arial" panose="020B0604020202020204" pitchFamily="34" charset="0"/>
              <a:cs typeface="Arial" panose="020B0604020202020204" pitchFamily="34" charset="0"/>
            </a:rPr>
            <a:t>Feature Extraction ↓ </a:t>
          </a:r>
          <a:endParaRPr lang="en-US" sz="1200" dirty="0">
            <a:latin typeface="Arial" panose="020B0604020202020204" pitchFamily="34" charset="0"/>
            <a:cs typeface="Arial" panose="020B0604020202020204" pitchFamily="34" charset="0"/>
          </a:endParaRPr>
        </a:p>
      </dgm:t>
    </dgm:pt>
    <dgm:pt modelId="{5A1E15B6-6038-42A3-86AB-7BCB4549531B}" type="parTrans" cxnId="{E416DCEA-BB9E-4E82-960D-DF3FE8C853EB}">
      <dgm:prSet/>
      <dgm:spPr/>
      <dgm:t>
        <a:bodyPr/>
        <a:lstStyle/>
        <a:p>
          <a:endParaRPr lang="en-US"/>
        </a:p>
      </dgm:t>
    </dgm:pt>
    <dgm:pt modelId="{4D5C08B5-7EB7-4293-B304-7E42B06963DD}" type="sibTrans" cxnId="{E416DCEA-BB9E-4E82-960D-DF3FE8C853EB}">
      <dgm:prSet/>
      <dgm:spPr/>
      <dgm:t>
        <a:bodyPr/>
        <a:lstStyle/>
        <a:p>
          <a:endParaRPr lang="en-US"/>
        </a:p>
      </dgm:t>
    </dgm:pt>
    <dgm:pt modelId="{8DAB9310-BED2-4C6D-AEFA-03B5F6FCC93F}">
      <dgm:prSet custT="1"/>
      <dgm:spPr/>
      <dgm:t>
        <a:bodyPr/>
        <a:lstStyle/>
        <a:p>
          <a:r>
            <a:rPr lang="en-GB" sz="1200" b="0" i="0" dirty="0">
              <a:latin typeface="Arial" panose="020B0604020202020204" pitchFamily="34" charset="0"/>
              <a:cs typeface="Arial" panose="020B0604020202020204" pitchFamily="34" charset="0"/>
            </a:rPr>
            <a:t>LSTM Model Training </a:t>
          </a:r>
          <a:r>
            <a:rPr lang="en-GB" sz="1300" b="0" i="0" dirty="0"/>
            <a:t>↓ </a:t>
          </a:r>
          <a:endParaRPr lang="en-US" sz="1300" dirty="0"/>
        </a:p>
      </dgm:t>
    </dgm:pt>
    <dgm:pt modelId="{537E10AF-EB26-4071-9F62-0892819EF152}" type="parTrans" cxnId="{BDB68244-0EC9-44BC-BC74-6C9E6FA29F80}">
      <dgm:prSet/>
      <dgm:spPr/>
      <dgm:t>
        <a:bodyPr/>
        <a:lstStyle/>
        <a:p>
          <a:endParaRPr lang="en-US"/>
        </a:p>
      </dgm:t>
    </dgm:pt>
    <dgm:pt modelId="{7E408424-3BB0-46AE-8660-467558EBB068}" type="sibTrans" cxnId="{BDB68244-0EC9-44BC-BC74-6C9E6FA29F80}">
      <dgm:prSet/>
      <dgm:spPr/>
      <dgm:t>
        <a:bodyPr/>
        <a:lstStyle/>
        <a:p>
          <a:endParaRPr lang="en-US"/>
        </a:p>
      </dgm:t>
    </dgm:pt>
    <dgm:pt modelId="{18896CBF-9742-457A-9E9D-35D7DD9DD061}">
      <dgm:prSet custT="1"/>
      <dgm:spPr/>
      <dgm:t>
        <a:bodyPr/>
        <a:lstStyle/>
        <a:p>
          <a:r>
            <a:rPr lang="en-GB" sz="1200" b="0" i="0" dirty="0">
              <a:latin typeface="Arial" panose="020B0604020202020204" pitchFamily="34" charset="0"/>
              <a:cs typeface="Arial" panose="020B0604020202020204" pitchFamily="34" charset="0"/>
            </a:rPr>
            <a:t>BERT Model Training </a:t>
          </a:r>
          <a:r>
            <a:rPr lang="en-GB" sz="1300" b="0" i="0" dirty="0"/>
            <a:t>↓</a:t>
          </a:r>
          <a:endParaRPr lang="en-US" sz="1300" dirty="0"/>
        </a:p>
      </dgm:t>
    </dgm:pt>
    <dgm:pt modelId="{0A2B14FB-64FD-4BB5-A649-558C49A4ED0E}" type="parTrans" cxnId="{090D553F-872A-4911-9FC0-AE3B5624093B}">
      <dgm:prSet/>
      <dgm:spPr/>
      <dgm:t>
        <a:bodyPr/>
        <a:lstStyle/>
        <a:p>
          <a:endParaRPr lang="en-US"/>
        </a:p>
      </dgm:t>
    </dgm:pt>
    <dgm:pt modelId="{37491736-063C-4EAD-ACAC-F24D6A44B325}" type="sibTrans" cxnId="{090D553F-872A-4911-9FC0-AE3B5624093B}">
      <dgm:prSet/>
      <dgm:spPr/>
      <dgm:t>
        <a:bodyPr/>
        <a:lstStyle/>
        <a:p>
          <a:endParaRPr lang="en-US"/>
        </a:p>
      </dgm:t>
    </dgm:pt>
    <dgm:pt modelId="{32B21FE7-409D-48EF-8872-099D01A1AFCA}">
      <dgm:prSet custT="1"/>
      <dgm:spPr/>
      <dgm:t>
        <a:bodyPr/>
        <a:lstStyle/>
        <a:p>
          <a:r>
            <a:rPr lang="en-GB" sz="1200" b="0" i="0" dirty="0">
              <a:latin typeface="Arial" panose="020B0604020202020204" pitchFamily="34" charset="0"/>
              <a:cs typeface="Arial" panose="020B0604020202020204" pitchFamily="34" charset="0"/>
            </a:rPr>
            <a:t>Evaluation ↓ </a:t>
          </a:r>
          <a:endParaRPr lang="en-US" sz="1200" dirty="0">
            <a:latin typeface="Arial" panose="020B0604020202020204" pitchFamily="34" charset="0"/>
            <a:cs typeface="Arial" panose="020B0604020202020204" pitchFamily="34" charset="0"/>
          </a:endParaRPr>
        </a:p>
      </dgm:t>
    </dgm:pt>
    <dgm:pt modelId="{9D178252-94B9-4269-AE60-5B0FADA73C68}" type="parTrans" cxnId="{3184AA31-7F62-4BD7-BD50-D9534AFAC6E0}">
      <dgm:prSet/>
      <dgm:spPr/>
      <dgm:t>
        <a:bodyPr/>
        <a:lstStyle/>
        <a:p>
          <a:endParaRPr lang="en-US"/>
        </a:p>
      </dgm:t>
    </dgm:pt>
    <dgm:pt modelId="{DF39AD6A-77F6-42DC-9BB1-5AA717E92076}" type="sibTrans" cxnId="{3184AA31-7F62-4BD7-BD50-D9534AFAC6E0}">
      <dgm:prSet/>
      <dgm:spPr/>
      <dgm:t>
        <a:bodyPr/>
        <a:lstStyle/>
        <a:p>
          <a:endParaRPr lang="en-US"/>
        </a:p>
      </dgm:t>
    </dgm:pt>
    <dgm:pt modelId="{80340D8F-51A6-4CBB-BA87-74BD096AB3A4}">
      <dgm:prSet custT="1"/>
      <dgm:spPr/>
      <dgm:t>
        <a:bodyPr/>
        <a:lstStyle/>
        <a:p>
          <a:r>
            <a:rPr lang="en-GB" sz="1200" b="0" i="0" dirty="0">
              <a:latin typeface="Arial" panose="020B0604020202020204" pitchFamily="34" charset="0"/>
              <a:cs typeface="Arial" panose="020B0604020202020204" pitchFamily="34" charset="0"/>
            </a:rPr>
            <a:t>Performance Comparison</a:t>
          </a:r>
          <a:endParaRPr lang="en-US" sz="1200" dirty="0">
            <a:latin typeface="Arial" panose="020B0604020202020204" pitchFamily="34" charset="0"/>
            <a:cs typeface="Arial" panose="020B0604020202020204" pitchFamily="34" charset="0"/>
          </a:endParaRPr>
        </a:p>
      </dgm:t>
    </dgm:pt>
    <dgm:pt modelId="{1949D6C0-17D8-4BA5-9C98-207298F1F0BB}" type="parTrans" cxnId="{EA3C446C-6B35-4B71-9EA7-74354685DA44}">
      <dgm:prSet/>
      <dgm:spPr/>
      <dgm:t>
        <a:bodyPr/>
        <a:lstStyle/>
        <a:p>
          <a:endParaRPr lang="en-US"/>
        </a:p>
      </dgm:t>
    </dgm:pt>
    <dgm:pt modelId="{66705814-AF59-498A-AE66-54BA060BCD03}" type="sibTrans" cxnId="{EA3C446C-6B35-4B71-9EA7-74354685DA44}">
      <dgm:prSet/>
      <dgm:spPr/>
      <dgm:t>
        <a:bodyPr/>
        <a:lstStyle/>
        <a:p>
          <a:endParaRPr lang="en-US"/>
        </a:p>
      </dgm:t>
    </dgm:pt>
    <dgm:pt modelId="{05FD551D-B55C-467E-B991-878896924AE9}">
      <dgm:prSet custT="1"/>
      <dgm:spPr/>
      <dgm:t>
        <a:bodyPr/>
        <a:lstStyle/>
        <a:p>
          <a:r>
            <a:rPr lang="en-GB" sz="1200" b="0" i="0" dirty="0">
              <a:latin typeface="Arial" panose="020B0604020202020204" pitchFamily="34" charset="0"/>
              <a:cs typeface="Arial" panose="020B0604020202020204" pitchFamily="34" charset="0"/>
            </a:rPr>
            <a:t>Reproducibility and evaluation reliability are enhanced by an organised machine learning pipeline [12].</a:t>
          </a:r>
          <a:endParaRPr lang="en-US" sz="1200" dirty="0">
            <a:latin typeface="Arial" panose="020B0604020202020204" pitchFamily="34" charset="0"/>
            <a:cs typeface="Arial" panose="020B0604020202020204" pitchFamily="34" charset="0"/>
          </a:endParaRPr>
        </a:p>
      </dgm:t>
    </dgm:pt>
    <dgm:pt modelId="{E0094094-E632-407F-B272-C6FE3B00D17B}" type="parTrans" cxnId="{4C079E61-3A71-41C4-8F5E-27F76F00FBDF}">
      <dgm:prSet/>
      <dgm:spPr/>
      <dgm:t>
        <a:bodyPr/>
        <a:lstStyle/>
        <a:p>
          <a:endParaRPr lang="en-US"/>
        </a:p>
      </dgm:t>
    </dgm:pt>
    <dgm:pt modelId="{6192AB48-553D-430A-BC35-8724461FADB6}" type="sibTrans" cxnId="{4C079E61-3A71-41C4-8F5E-27F76F00FBDF}">
      <dgm:prSet/>
      <dgm:spPr/>
      <dgm:t>
        <a:bodyPr/>
        <a:lstStyle/>
        <a:p>
          <a:endParaRPr lang="en-US"/>
        </a:p>
      </dgm:t>
    </dgm:pt>
    <dgm:pt modelId="{A92AF1BC-D927-4CAC-B15F-8043D0F19B51}" type="pres">
      <dgm:prSet presAssocID="{F4D82DBF-D870-4757-B52F-1C8C654565C4}" presName="linear" presStyleCnt="0">
        <dgm:presLayoutVars>
          <dgm:animLvl val="lvl"/>
          <dgm:resizeHandles val="exact"/>
        </dgm:presLayoutVars>
      </dgm:prSet>
      <dgm:spPr/>
    </dgm:pt>
    <dgm:pt modelId="{8A185551-4274-4646-AD4B-FDBC9190386B}" type="pres">
      <dgm:prSet presAssocID="{2FFFCF69-9755-46A8-8F9B-D06A533082B4}" presName="parentText" presStyleLbl="node1" presStyleIdx="0" presStyleCnt="9">
        <dgm:presLayoutVars>
          <dgm:chMax val="0"/>
          <dgm:bulletEnabled val="1"/>
        </dgm:presLayoutVars>
      </dgm:prSet>
      <dgm:spPr/>
    </dgm:pt>
    <dgm:pt modelId="{75E5D3BD-CF50-48BD-9C84-314A506366AB}" type="pres">
      <dgm:prSet presAssocID="{3752D581-987D-4B03-8C12-C5795C17AAB8}" presName="spacer" presStyleCnt="0"/>
      <dgm:spPr/>
    </dgm:pt>
    <dgm:pt modelId="{378D7F6F-0B05-4296-A4D9-FAD254720D4E}" type="pres">
      <dgm:prSet presAssocID="{95E7E2C0-C0B2-4B49-863C-1212EDF87803}" presName="parentText" presStyleLbl="node1" presStyleIdx="1" presStyleCnt="9">
        <dgm:presLayoutVars>
          <dgm:chMax val="0"/>
          <dgm:bulletEnabled val="1"/>
        </dgm:presLayoutVars>
      </dgm:prSet>
      <dgm:spPr/>
    </dgm:pt>
    <dgm:pt modelId="{D65199FC-CDD8-4C55-9BDB-439B1A02F381}" type="pres">
      <dgm:prSet presAssocID="{E7738C06-F5AC-4731-8F5E-60B332CC03FC}" presName="spacer" presStyleCnt="0"/>
      <dgm:spPr/>
    </dgm:pt>
    <dgm:pt modelId="{6AC032EC-4DBC-4452-BD74-BA103ADCE6D8}" type="pres">
      <dgm:prSet presAssocID="{32BD27FD-CC3F-4495-975B-3845A56AEF30}" presName="parentText" presStyleLbl="node1" presStyleIdx="2" presStyleCnt="9">
        <dgm:presLayoutVars>
          <dgm:chMax val="0"/>
          <dgm:bulletEnabled val="1"/>
        </dgm:presLayoutVars>
      </dgm:prSet>
      <dgm:spPr/>
    </dgm:pt>
    <dgm:pt modelId="{7F366B15-228C-4335-95EA-1D4C26DBBE24}" type="pres">
      <dgm:prSet presAssocID="{378F1A46-B843-44FD-A5C3-FD6D2E032596}" presName="spacer" presStyleCnt="0"/>
      <dgm:spPr/>
    </dgm:pt>
    <dgm:pt modelId="{9EC40481-D74A-44DF-9A2B-86078F6815D4}" type="pres">
      <dgm:prSet presAssocID="{BF83450C-9386-4CDE-A2CC-459E19C25F18}" presName="parentText" presStyleLbl="node1" presStyleIdx="3" presStyleCnt="9">
        <dgm:presLayoutVars>
          <dgm:chMax val="0"/>
          <dgm:bulletEnabled val="1"/>
        </dgm:presLayoutVars>
      </dgm:prSet>
      <dgm:spPr/>
    </dgm:pt>
    <dgm:pt modelId="{9A06A31E-489C-46CC-8837-3A33041CDCE3}" type="pres">
      <dgm:prSet presAssocID="{4D5C08B5-7EB7-4293-B304-7E42B06963DD}" presName="spacer" presStyleCnt="0"/>
      <dgm:spPr/>
    </dgm:pt>
    <dgm:pt modelId="{564B1EF1-7F6D-4CAC-B0B2-D6DC38C552C3}" type="pres">
      <dgm:prSet presAssocID="{8DAB9310-BED2-4C6D-AEFA-03B5F6FCC93F}" presName="parentText" presStyleLbl="node1" presStyleIdx="4" presStyleCnt="9">
        <dgm:presLayoutVars>
          <dgm:chMax val="0"/>
          <dgm:bulletEnabled val="1"/>
        </dgm:presLayoutVars>
      </dgm:prSet>
      <dgm:spPr/>
    </dgm:pt>
    <dgm:pt modelId="{00E657D2-27DD-4BDD-BF3B-CB7418A54299}" type="pres">
      <dgm:prSet presAssocID="{7E408424-3BB0-46AE-8660-467558EBB068}" presName="spacer" presStyleCnt="0"/>
      <dgm:spPr/>
    </dgm:pt>
    <dgm:pt modelId="{7860D455-FEA9-4E6A-B565-7341A1B9AA58}" type="pres">
      <dgm:prSet presAssocID="{18896CBF-9742-457A-9E9D-35D7DD9DD061}" presName="parentText" presStyleLbl="node1" presStyleIdx="5" presStyleCnt="9">
        <dgm:presLayoutVars>
          <dgm:chMax val="0"/>
          <dgm:bulletEnabled val="1"/>
        </dgm:presLayoutVars>
      </dgm:prSet>
      <dgm:spPr/>
    </dgm:pt>
    <dgm:pt modelId="{28DD137F-2F33-4ECF-88D3-D962C684D5F0}" type="pres">
      <dgm:prSet presAssocID="{37491736-063C-4EAD-ACAC-F24D6A44B325}" presName="spacer" presStyleCnt="0"/>
      <dgm:spPr/>
    </dgm:pt>
    <dgm:pt modelId="{A318CB66-8307-4D93-B33D-7449BC577E98}" type="pres">
      <dgm:prSet presAssocID="{32B21FE7-409D-48EF-8872-099D01A1AFCA}" presName="parentText" presStyleLbl="node1" presStyleIdx="6" presStyleCnt="9">
        <dgm:presLayoutVars>
          <dgm:chMax val="0"/>
          <dgm:bulletEnabled val="1"/>
        </dgm:presLayoutVars>
      </dgm:prSet>
      <dgm:spPr/>
    </dgm:pt>
    <dgm:pt modelId="{6A7BBFC1-D8E3-4FAA-881B-64F215AB6961}" type="pres">
      <dgm:prSet presAssocID="{DF39AD6A-77F6-42DC-9BB1-5AA717E92076}" presName="spacer" presStyleCnt="0"/>
      <dgm:spPr/>
    </dgm:pt>
    <dgm:pt modelId="{A963F1CD-3129-462F-B25D-DE2E55F1759F}" type="pres">
      <dgm:prSet presAssocID="{80340D8F-51A6-4CBB-BA87-74BD096AB3A4}" presName="parentText" presStyleLbl="node1" presStyleIdx="7" presStyleCnt="9">
        <dgm:presLayoutVars>
          <dgm:chMax val="0"/>
          <dgm:bulletEnabled val="1"/>
        </dgm:presLayoutVars>
      </dgm:prSet>
      <dgm:spPr/>
    </dgm:pt>
    <dgm:pt modelId="{C4E8696E-D09A-47FA-81C3-602C7F36B708}" type="pres">
      <dgm:prSet presAssocID="{66705814-AF59-498A-AE66-54BA060BCD03}" presName="spacer" presStyleCnt="0"/>
      <dgm:spPr/>
    </dgm:pt>
    <dgm:pt modelId="{B16DE5C0-7685-41B4-8D66-34098B51B2F5}" type="pres">
      <dgm:prSet presAssocID="{05FD551D-B55C-467E-B991-878896924AE9}" presName="parentText" presStyleLbl="node1" presStyleIdx="8" presStyleCnt="9">
        <dgm:presLayoutVars>
          <dgm:chMax val="0"/>
          <dgm:bulletEnabled val="1"/>
        </dgm:presLayoutVars>
      </dgm:prSet>
      <dgm:spPr/>
    </dgm:pt>
  </dgm:ptLst>
  <dgm:cxnLst>
    <dgm:cxn modelId="{18271701-0ABC-4D09-94C9-354FADC63059}" type="presOf" srcId="{80340D8F-51A6-4CBB-BA87-74BD096AB3A4}" destId="{A963F1CD-3129-462F-B25D-DE2E55F1759F}" srcOrd="0" destOrd="0" presId="urn:microsoft.com/office/officeart/2005/8/layout/vList2"/>
    <dgm:cxn modelId="{BC05C711-0166-4010-AD81-A343DD335904}" type="presOf" srcId="{95E7E2C0-C0B2-4B49-863C-1212EDF87803}" destId="{378D7F6F-0B05-4296-A4D9-FAD254720D4E}" srcOrd="0" destOrd="0" presId="urn:microsoft.com/office/officeart/2005/8/layout/vList2"/>
    <dgm:cxn modelId="{30D25113-63C8-4DDD-A529-BA153C5EFB5B}" srcId="{F4D82DBF-D870-4757-B52F-1C8C654565C4}" destId="{2FFFCF69-9755-46A8-8F9B-D06A533082B4}" srcOrd="0" destOrd="0" parTransId="{47D709CA-89A7-45FB-B435-737F44C07D9F}" sibTransId="{3752D581-987D-4B03-8C12-C5795C17AAB8}"/>
    <dgm:cxn modelId="{0A3DAE2C-7C80-48F8-8D65-6BB2BD5410A4}" type="presOf" srcId="{05FD551D-B55C-467E-B991-878896924AE9}" destId="{B16DE5C0-7685-41B4-8D66-34098B51B2F5}" srcOrd="0" destOrd="0" presId="urn:microsoft.com/office/officeart/2005/8/layout/vList2"/>
    <dgm:cxn modelId="{59B7182D-89E4-41B9-9D12-94D2F68A751A}" type="presOf" srcId="{BF83450C-9386-4CDE-A2CC-459E19C25F18}" destId="{9EC40481-D74A-44DF-9A2B-86078F6815D4}" srcOrd="0" destOrd="0" presId="urn:microsoft.com/office/officeart/2005/8/layout/vList2"/>
    <dgm:cxn modelId="{3184AA31-7F62-4BD7-BD50-D9534AFAC6E0}" srcId="{F4D82DBF-D870-4757-B52F-1C8C654565C4}" destId="{32B21FE7-409D-48EF-8872-099D01A1AFCA}" srcOrd="6" destOrd="0" parTransId="{9D178252-94B9-4269-AE60-5B0FADA73C68}" sibTransId="{DF39AD6A-77F6-42DC-9BB1-5AA717E92076}"/>
    <dgm:cxn modelId="{5DC70034-4219-433D-B2A3-61E2BC8B4A2A}" type="presOf" srcId="{8DAB9310-BED2-4C6D-AEFA-03B5F6FCC93F}" destId="{564B1EF1-7F6D-4CAC-B0B2-D6DC38C552C3}" srcOrd="0" destOrd="0" presId="urn:microsoft.com/office/officeart/2005/8/layout/vList2"/>
    <dgm:cxn modelId="{090D553F-872A-4911-9FC0-AE3B5624093B}" srcId="{F4D82DBF-D870-4757-B52F-1C8C654565C4}" destId="{18896CBF-9742-457A-9E9D-35D7DD9DD061}" srcOrd="5" destOrd="0" parTransId="{0A2B14FB-64FD-4BB5-A649-558C49A4ED0E}" sibTransId="{37491736-063C-4EAD-ACAC-F24D6A44B325}"/>
    <dgm:cxn modelId="{4C079E61-3A71-41C4-8F5E-27F76F00FBDF}" srcId="{F4D82DBF-D870-4757-B52F-1C8C654565C4}" destId="{05FD551D-B55C-467E-B991-878896924AE9}" srcOrd="8" destOrd="0" parTransId="{E0094094-E632-407F-B272-C6FE3B00D17B}" sibTransId="{6192AB48-553D-430A-BC35-8724461FADB6}"/>
    <dgm:cxn modelId="{BDB68244-0EC9-44BC-BC74-6C9E6FA29F80}" srcId="{F4D82DBF-D870-4757-B52F-1C8C654565C4}" destId="{8DAB9310-BED2-4C6D-AEFA-03B5F6FCC93F}" srcOrd="4" destOrd="0" parTransId="{537E10AF-EB26-4071-9F62-0892819EF152}" sibTransId="{7E408424-3BB0-46AE-8660-467558EBB068}"/>
    <dgm:cxn modelId="{EA3C446C-6B35-4B71-9EA7-74354685DA44}" srcId="{F4D82DBF-D870-4757-B52F-1C8C654565C4}" destId="{80340D8F-51A6-4CBB-BA87-74BD096AB3A4}" srcOrd="7" destOrd="0" parTransId="{1949D6C0-17D8-4BA5-9C98-207298F1F0BB}" sibTransId="{66705814-AF59-498A-AE66-54BA060BCD03}"/>
    <dgm:cxn modelId="{9E124D50-C581-4CCE-8B23-97BE7B2A6D39}" srcId="{F4D82DBF-D870-4757-B52F-1C8C654565C4}" destId="{95E7E2C0-C0B2-4B49-863C-1212EDF87803}" srcOrd="1" destOrd="0" parTransId="{CA3E2D59-6042-4FEC-B668-E58CA9AEB6C8}" sibTransId="{E7738C06-F5AC-4731-8F5E-60B332CC03FC}"/>
    <dgm:cxn modelId="{7C47D280-3942-4891-8C9A-7D2F3E685961}" type="presOf" srcId="{32B21FE7-409D-48EF-8872-099D01A1AFCA}" destId="{A318CB66-8307-4D93-B33D-7449BC577E98}" srcOrd="0" destOrd="0" presId="urn:microsoft.com/office/officeart/2005/8/layout/vList2"/>
    <dgm:cxn modelId="{76B35092-192C-4CF9-9E51-102051B69892}" type="presOf" srcId="{F4D82DBF-D870-4757-B52F-1C8C654565C4}" destId="{A92AF1BC-D927-4CAC-B15F-8043D0F19B51}" srcOrd="0" destOrd="0" presId="urn:microsoft.com/office/officeart/2005/8/layout/vList2"/>
    <dgm:cxn modelId="{76FF9EAB-074A-40CE-B8F0-887DE12C6D1C}" type="presOf" srcId="{18896CBF-9742-457A-9E9D-35D7DD9DD061}" destId="{7860D455-FEA9-4E6A-B565-7341A1B9AA58}" srcOrd="0" destOrd="0" presId="urn:microsoft.com/office/officeart/2005/8/layout/vList2"/>
    <dgm:cxn modelId="{1A52BAC2-2C92-4384-AB50-05AA8D025B7B}" srcId="{F4D82DBF-D870-4757-B52F-1C8C654565C4}" destId="{32BD27FD-CC3F-4495-975B-3845A56AEF30}" srcOrd="2" destOrd="0" parTransId="{C8E37B33-4AC3-4DF4-878C-C0F3C217DFF8}" sibTransId="{378F1A46-B843-44FD-A5C3-FD6D2E032596}"/>
    <dgm:cxn modelId="{6FA4F8C4-6CB8-4082-8205-0A38A73E5422}" type="presOf" srcId="{32BD27FD-CC3F-4495-975B-3845A56AEF30}" destId="{6AC032EC-4DBC-4452-BD74-BA103ADCE6D8}" srcOrd="0" destOrd="0" presId="urn:microsoft.com/office/officeart/2005/8/layout/vList2"/>
    <dgm:cxn modelId="{8B2D48CE-D581-4204-807F-A9C3F0BC14B6}" type="presOf" srcId="{2FFFCF69-9755-46A8-8F9B-D06A533082B4}" destId="{8A185551-4274-4646-AD4B-FDBC9190386B}" srcOrd="0" destOrd="0" presId="urn:microsoft.com/office/officeart/2005/8/layout/vList2"/>
    <dgm:cxn modelId="{E416DCEA-BB9E-4E82-960D-DF3FE8C853EB}" srcId="{F4D82DBF-D870-4757-B52F-1C8C654565C4}" destId="{BF83450C-9386-4CDE-A2CC-459E19C25F18}" srcOrd="3" destOrd="0" parTransId="{5A1E15B6-6038-42A3-86AB-7BCB4549531B}" sibTransId="{4D5C08B5-7EB7-4293-B304-7E42B06963DD}"/>
    <dgm:cxn modelId="{3D0BAD5B-44A8-4A16-966E-49524FE01E9E}" type="presParOf" srcId="{A92AF1BC-D927-4CAC-B15F-8043D0F19B51}" destId="{8A185551-4274-4646-AD4B-FDBC9190386B}" srcOrd="0" destOrd="0" presId="urn:microsoft.com/office/officeart/2005/8/layout/vList2"/>
    <dgm:cxn modelId="{FC4218A3-12F3-45E2-A346-092C7A937F0B}" type="presParOf" srcId="{A92AF1BC-D927-4CAC-B15F-8043D0F19B51}" destId="{75E5D3BD-CF50-48BD-9C84-314A506366AB}" srcOrd="1" destOrd="0" presId="urn:microsoft.com/office/officeart/2005/8/layout/vList2"/>
    <dgm:cxn modelId="{0903C91C-9DF6-4A7B-8BBA-1A439D42D0F0}" type="presParOf" srcId="{A92AF1BC-D927-4CAC-B15F-8043D0F19B51}" destId="{378D7F6F-0B05-4296-A4D9-FAD254720D4E}" srcOrd="2" destOrd="0" presId="urn:microsoft.com/office/officeart/2005/8/layout/vList2"/>
    <dgm:cxn modelId="{52D9528D-DA2A-4F31-9328-E045421D9DFC}" type="presParOf" srcId="{A92AF1BC-D927-4CAC-B15F-8043D0F19B51}" destId="{D65199FC-CDD8-4C55-9BDB-439B1A02F381}" srcOrd="3" destOrd="0" presId="urn:microsoft.com/office/officeart/2005/8/layout/vList2"/>
    <dgm:cxn modelId="{AB505843-97C6-4BC2-9EA4-21E99C79D0C3}" type="presParOf" srcId="{A92AF1BC-D927-4CAC-B15F-8043D0F19B51}" destId="{6AC032EC-4DBC-4452-BD74-BA103ADCE6D8}" srcOrd="4" destOrd="0" presId="urn:microsoft.com/office/officeart/2005/8/layout/vList2"/>
    <dgm:cxn modelId="{F3D88DA1-204C-494F-AD70-FA98CD3FBE14}" type="presParOf" srcId="{A92AF1BC-D927-4CAC-B15F-8043D0F19B51}" destId="{7F366B15-228C-4335-95EA-1D4C26DBBE24}" srcOrd="5" destOrd="0" presId="urn:microsoft.com/office/officeart/2005/8/layout/vList2"/>
    <dgm:cxn modelId="{84E7F508-D345-4ADA-922C-1EA7D09303D2}" type="presParOf" srcId="{A92AF1BC-D927-4CAC-B15F-8043D0F19B51}" destId="{9EC40481-D74A-44DF-9A2B-86078F6815D4}" srcOrd="6" destOrd="0" presId="urn:microsoft.com/office/officeart/2005/8/layout/vList2"/>
    <dgm:cxn modelId="{EB8FCD55-7635-4896-BEEE-179BE331856E}" type="presParOf" srcId="{A92AF1BC-D927-4CAC-B15F-8043D0F19B51}" destId="{9A06A31E-489C-46CC-8837-3A33041CDCE3}" srcOrd="7" destOrd="0" presId="urn:microsoft.com/office/officeart/2005/8/layout/vList2"/>
    <dgm:cxn modelId="{010BD63A-3476-42D7-B27A-473825EFD062}" type="presParOf" srcId="{A92AF1BC-D927-4CAC-B15F-8043D0F19B51}" destId="{564B1EF1-7F6D-4CAC-B0B2-D6DC38C552C3}" srcOrd="8" destOrd="0" presId="urn:microsoft.com/office/officeart/2005/8/layout/vList2"/>
    <dgm:cxn modelId="{60441205-3A73-4A7E-B463-396F49BC9DAB}" type="presParOf" srcId="{A92AF1BC-D927-4CAC-B15F-8043D0F19B51}" destId="{00E657D2-27DD-4BDD-BF3B-CB7418A54299}" srcOrd="9" destOrd="0" presId="urn:microsoft.com/office/officeart/2005/8/layout/vList2"/>
    <dgm:cxn modelId="{1939E3A6-D40C-4386-8173-E4E963D05CB5}" type="presParOf" srcId="{A92AF1BC-D927-4CAC-B15F-8043D0F19B51}" destId="{7860D455-FEA9-4E6A-B565-7341A1B9AA58}" srcOrd="10" destOrd="0" presId="urn:microsoft.com/office/officeart/2005/8/layout/vList2"/>
    <dgm:cxn modelId="{F8F9347D-2216-408A-9830-FE143F6EEE9B}" type="presParOf" srcId="{A92AF1BC-D927-4CAC-B15F-8043D0F19B51}" destId="{28DD137F-2F33-4ECF-88D3-D962C684D5F0}" srcOrd="11" destOrd="0" presId="urn:microsoft.com/office/officeart/2005/8/layout/vList2"/>
    <dgm:cxn modelId="{C910B66F-A512-4F32-8A64-DE17C9B5EDEC}" type="presParOf" srcId="{A92AF1BC-D927-4CAC-B15F-8043D0F19B51}" destId="{A318CB66-8307-4D93-B33D-7449BC577E98}" srcOrd="12" destOrd="0" presId="urn:microsoft.com/office/officeart/2005/8/layout/vList2"/>
    <dgm:cxn modelId="{88992ECE-1A17-4471-8691-31DEFEB7A504}" type="presParOf" srcId="{A92AF1BC-D927-4CAC-B15F-8043D0F19B51}" destId="{6A7BBFC1-D8E3-4FAA-881B-64F215AB6961}" srcOrd="13" destOrd="0" presId="urn:microsoft.com/office/officeart/2005/8/layout/vList2"/>
    <dgm:cxn modelId="{F8890470-0D6B-4877-B021-41583702E8E4}" type="presParOf" srcId="{A92AF1BC-D927-4CAC-B15F-8043D0F19B51}" destId="{A963F1CD-3129-462F-B25D-DE2E55F1759F}" srcOrd="14" destOrd="0" presId="urn:microsoft.com/office/officeart/2005/8/layout/vList2"/>
    <dgm:cxn modelId="{606E0F46-8B1F-4313-9A54-12A2EEAE203F}" type="presParOf" srcId="{A92AF1BC-D927-4CAC-B15F-8043D0F19B51}" destId="{C4E8696E-D09A-47FA-81C3-602C7F36B708}" srcOrd="15" destOrd="0" presId="urn:microsoft.com/office/officeart/2005/8/layout/vList2"/>
    <dgm:cxn modelId="{DB5D972A-0DFB-4F4F-948B-CB885EA95767}" type="presParOf" srcId="{A92AF1BC-D927-4CAC-B15F-8043D0F19B51}" destId="{B16DE5C0-7685-41B4-8D66-34098B51B2F5}"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185551-4274-4646-AD4B-FDBC9190386B}">
      <dsp:nvSpPr>
        <dsp:cNvPr id="0" name=""/>
        <dsp:cNvSpPr/>
      </dsp:nvSpPr>
      <dsp:spPr>
        <a:xfrm>
          <a:off x="0" y="62132"/>
          <a:ext cx="8267296" cy="2995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0" i="0" kern="1200" dirty="0">
              <a:latin typeface="Arial" panose="020B0604020202020204" pitchFamily="34" charset="0"/>
              <a:cs typeface="Arial" panose="020B0604020202020204" pitchFamily="34" charset="0"/>
            </a:rPr>
            <a:t>Dataset Collection ↓ </a:t>
          </a:r>
          <a:endParaRPr lang="en-US" sz="1200" kern="1200" dirty="0">
            <a:latin typeface="Arial" panose="020B0604020202020204" pitchFamily="34" charset="0"/>
            <a:cs typeface="Arial" panose="020B0604020202020204" pitchFamily="34" charset="0"/>
          </a:endParaRPr>
        </a:p>
      </dsp:txBody>
      <dsp:txXfrm>
        <a:off x="14621" y="76753"/>
        <a:ext cx="8238054" cy="270278"/>
      </dsp:txXfrm>
    </dsp:sp>
    <dsp:sp modelId="{378D7F6F-0B05-4296-A4D9-FAD254720D4E}">
      <dsp:nvSpPr>
        <dsp:cNvPr id="0" name=""/>
        <dsp:cNvSpPr/>
      </dsp:nvSpPr>
      <dsp:spPr>
        <a:xfrm>
          <a:off x="0" y="407732"/>
          <a:ext cx="8267296" cy="2995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0" i="0" kern="1200" dirty="0">
              <a:latin typeface="Arial" panose="020B0604020202020204" pitchFamily="34" charset="0"/>
              <a:cs typeface="Arial" panose="020B0604020202020204" pitchFamily="34" charset="0"/>
            </a:rPr>
            <a:t>Data Cleaning ↓</a:t>
          </a:r>
          <a:endParaRPr lang="en-US" sz="1200" kern="1200" dirty="0">
            <a:latin typeface="Arial" panose="020B0604020202020204" pitchFamily="34" charset="0"/>
            <a:cs typeface="Arial" panose="020B0604020202020204" pitchFamily="34" charset="0"/>
          </a:endParaRPr>
        </a:p>
      </dsp:txBody>
      <dsp:txXfrm>
        <a:off x="14621" y="422353"/>
        <a:ext cx="8238054" cy="270278"/>
      </dsp:txXfrm>
    </dsp:sp>
    <dsp:sp modelId="{6AC032EC-4DBC-4452-BD74-BA103ADCE6D8}">
      <dsp:nvSpPr>
        <dsp:cNvPr id="0" name=""/>
        <dsp:cNvSpPr/>
      </dsp:nvSpPr>
      <dsp:spPr>
        <a:xfrm>
          <a:off x="0" y="753333"/>
          <a:ext cx="8267296" cy="2995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0" i="0" kern="1200" dirty="0">
              <a:latin typeface="Arial" panose="020B0604020202020204" pitchFamily="34" charset="0"/>
              <a:cs typeface="Arial" panose="020B0604020202020204" pitchFamily="34" charset="0"/>
            </a:rPr>
            <a:t>Tokenisation ↓ </a:t>
          </a:r>
          <a:endParaRPr lang="en-US" sz="1200" kern="1200" dirty="0">
            <a:latin typeface="Arial" panose="020B0604020202020204" pitchFamily="34" charset="0"/>
            <a:cs typeface="Arial" panose="020B0604020202020204" pitchFamily="34" charset="0"/>
          </a:endParaRPr>
        </a:p>
      </dsp:txBody>
      <dsp:txXfrm>
        <a:off x="14621" y="767954"/>
        <a:ext cx="8238054" cy="270278"/>
      </dsp:txXfrm>
    </dsp:sp>
    <dsp:sp modelId="{9EC40481-D74A-44DF-9A2B-86078F6815D4}">
      <dsp:nvSpPr>
        <dsp:cNvPr id="0" name=""/>
        <dsp:cNvSpPr/>
      </dsp:nvSpPr>
      <dsp:spPr>
        <a:xfrm>
          <a:off x="0" y="1098933"/>
          <a:ext cx="8267296" cy="2995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0" i="0" kern="1200" dirty="0">
              <a:latin typeface="Arial" panose="020B0604020202020204" pitchFamily="34" charset="0"/>
              <a:cs typeface="Arial" panose="020B0604020202020204" pitchFamily="34" charset="0"/>
            </a:rPr>
            <a:t>Feature Extraction ↓ </a:t>
          </a:r>
          <a:endParaRPr lang="en-US" sz="1200" kern="1200" dirty="0">
            <a:latin typeface="Arial" panose="020B0604020202020204" pitchFamily="34" charset="0"/>
            <a:cs typeface="Arial" panose="020B0604020202020204" pitchFamily="34" charset="0"/>
          </a:endParaRPr>
        </a:p>
      </dsp:txBody>
      <dsp:txXfrm>
        <a:off x="14621" y="1113554"/>
        <a:ext cx="8238054" cy="270278"/>
      </dsp:txXfrm>
    </dsp:sp>
    <dsp:sp modelId="{564B1EF1-7F6D-4CAC-B0B2-D6DC38C552C3}">
      <dsp:nvSpPr>
        <dsp:cNvPr id="0" name=""/>
        <dsp:cNvSpPr/>
      </dsp:nvSpPr>
      <dsp:spPr>
        <a:xfrm>
          <a:off x="0" y="1444533"/>
          <a:ext cx="8267296" cy="2995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0" i="0" kern="1200" dirty="0">
              <a:latin typeface="Arial" panose="020B0604020202020204" pitchFamily="34" charset="0"/>
              <a:cs typeface="Arial" panose="020B0604020202020204" pitchFamily="34" charset="0"/>
            </a:rPr>
            <a:t>LSTM Model Training </a:t>
          </a:r>
          <a:r>
            <a:rPr lang="en-GB" sz="1300" b="0" i="0" kern="1200" dirty="0"/>
            <a:t>↓ </a:t>
          </a:r>
          <a:endParaRPr lang="en-US" sz="1300" kern="1200" dirty="0"/>
        </a:p>
      </dsp:txBody>
      <dsp:txXfrm>
        <a:off x="14621" y="1459154"/>
        <a:ext cx="8238054" cy="270278"/>
      </dsp:txXfrm>
    </dsp:sp>
    <dsp:sp modelId="{7860D455-FEA9-4E6A-B565-7341A1B9AA58}">
      <dsp:nvSpPr>
        <dsp:cNvPr id="0" name=""/>
        <dsp:cNvSpPr/>
      </dsp:nvSpPr>
      <dsp:spPr>
        <a:xfrm>
          <a:off x="0" y="1790133"/>
          <a:ext cx="8267296" cy="2995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0" i="0" kern="1200" dirty="0">
              <a:latin typeface="Arial" panose="020B0604020202020204" pitchFamily="34" charset="0"/>
              <a:cs typeface="Arial" panose="020B0604020202020204" pitchFamily="34" charset="0"/>
            </a:rPr>
            <a:t>BERT Model Training </a:t>
          </a:r>
          <a:r>
            <a:rPr lang="en-GB" sz="1300" b="0" i="0" kern="1200" dirty="0"/>
            <a:t>↓</a:t>
          </a:r>
          <a:endParaRPr lang="en-US" sz="1300" kern="1200" dirty="0"/>
        </a:p>
      </dsp:txBody>
      <dsp:txXfrm>
        <a:off x="14621" y="1804754"/>
        <a:ext cx="8238054" cy="270278"/>
      </dsp:txXfrm>
    </dsp:sp>
    <dsp:sp modelId="{A318CB66-8307-4D93-B33D-7449BC577E98}">
      <dsp:nvSpPr>
        <dsp:cNvPr id="0" name=""/>
        <dsp:cNvSpPr/>
      </dsp:nvSpPr>
      <dsp:spPr>
        <a:xfrm>
          <a:off x="0" y="2135733"/>
          <a:ext cx="8267296" cy="2995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0" i="0" kern="1200" dirty="0">
              <a:latin typeface="Arial" panose="020B0604020202020204" pitchFamily="34" charset="0"/>
              <a:cs typeface="Arial" panose="020B0604020202020204" pitchFamily="34" charset="0"/>
            </a:rPr>
            <a:t>Evaluation ↓ </a:t>
          </a:r>
          <a:endParaRPr lang="en-US" sz="1200" kern="1200" dirty="0">
            <a:latin typeface="Arial" panose="020B0604020202020204" pitchFamily="34" charset="0"/>
            <a:cs typeface="Arial" panose="020B0604020202020204" pitchFamily="34" charset="0"/>
          </a:endParaRPr>
        </a:p>
      </dsp:txBody>
      <dsp:txXfrm>
        <a:off x="14621" y="2150354"/>
        <a:ext cx="8238054" cy="270278"/>
      </dsp:txXfrm>
    </dsp:sp>
    <dsp:sp modelId="{A963F1CD-3129-462F-B25D-DE2E55F1759F}">
      <dsp:nvSpPr>
        <dsp:cNvPr id="0" name=""/>
        <dsp:cNvSpPr/>
      </dsp:nvSpPr>
      <dsp:spPr>
        <a:xfrm>
          <a:off x="0" y="2481333"/>
          <a:ext cx="8267296" cy="2995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0" i="0" kern="1200" dirty="0">
              <a:latin typeface="Arial" panose="020B0604020202020204" pitchFamily="34" charset="0"/>
              <a:cs typeface="Arial" panose="020B0604020202020204" pitchFamily="34" charset="0"/>
            </a:rPr>
            <a:t>Performance Comparison</a:t>
          </a:r>
          <a:endParaRPr lang="en-US" sz="1200" kern="1200" dirty="0">
            <a:latin typeface="Arial" panose="020B0604020202020204" pitchFamily="34" charset="0"/>
            <a:cs typeface="Arial" panose="020B0604020202020204" pitchFamily="34" charset="0"/>
          </a:endParaRPr>
        </a:p>
      </dsp:txBody>
      <dsp:txXfrm>
        <a:off x="14621" y="2495954"/>
        <a:ext cx="8238054" cy="270278"/>
      </dsp:txXfrm>
    </dsp:sp>
    <dsp:sp modelId="{B16DE5C0-7685-41B4-8D66-34098B51B2F5}">
      <dsp:nvSpPr>
        <dsp:cNvPr id="0" name=""/>
        <dsp:cNvSpPr/>
      </dsp:nvSpPr>
      <dsp:spPr>
        <a:xfrm>
          <a:off x="0" y="2826933"/>
          <a:ext cx="8267296" cy="2995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0" i="0" kern="1200" dirty="0">
              <a:latin typeface="Arial" panose="020B0604020202020204" pitchFamily="34" charset="0"/>
              <a:cs typeface="Arial" panose="020B0604020202020204" pitchFamily="34" charset="0"/>
            </a:rPr>
            <a:t>Reproducibility and evaluation reliability are enhanced by an organised machine learning pipeline [12].</a:t>
          </a:r>
          <a:endParaRPr lang="en-US" sz="1200" kern="1200" dirty="0">
            <a:latin typeface="Arial" panose="020B0604020202020204" pitchFamily="34" charset="0"/>
            <a:cs typeface="Arial" panose="020B0604020202020204" pitchFamily="34" charset="0"/>
          </a:endParaRPr>
        </a:p>
      </dsp:txBody>
      <dsp:txXfrm>
        <a:off x="14621" y="2841554"/>
        <a:ext cx="8238054" cy="27027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5EF09C-ABA5-43E9-8627-DAC990EF73D9}" type="datetimeFigureOut">
              <a:rPr lang="en-GB" smtClean="0"/>
              <a:t>19/07/2026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7B7A97-B284-4775-8A28-72582987C96F}" type="slidenum">
              <a:rPr lang="en-GB" smtClean="0"/>
              <a:t>‹#›</a:t>
            </a:fld>
            <a:endParaRPr lang="en-GB"/>
          </a:p>
        </p:txBody>
      </p:sp>
    </p:spTree>
    <p:extLst>
      <p:ext uri="{BB962C8B-B14F-4D97-AF65-F5344CB8AC3E}">
        <p14:creationId xmlns:p14="http://schemas.microsoft.com/office/powerpoint/2010/main" val="27071265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87B7A97-B284-4775-8A28-72582987C96F}" type="slidenum">
              <a:rPr lang="en-GB" smtClean="0"/>
              <a:t>12</a:t>
            </a:fld>
            <a:endParaRPr lang="en-GB"/>
          </a:p>
        </p:txBody>
      </p:sp>
    </p:spTree>
    <p:extLst>
      <p:ext uri="{BB962C8B-B14F-4D97-AF65-F5344CB8AC3E}">
        <p14:creationId xmlns:p14="http://schemas.microsoft.com/office/powerpoint/2010/main" val="25161458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1D227D51-204B-ED48-AF9A-0BE9633FE04A}"/>
              </a:ext>
            </a:extLst>
          </p:cNvPr>
          <p:cNvSpPr/>
          <p:nvPr/>
        </p:nvSpPr>
        <p:spPr>
          <a:xfrm>
            <a:off x="5224243" y="1096772"/>
            <a:ext cx="6503180"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Cross 49">
            <a:extLst>
              <a:ext uri="{FF2B5EF4-FFF2-40B4-BE49-F238E27FC236}">
                <a16:creationId xmlns:a16="http://schemas.microsoft.com/office/drawing/2014/main" id="{57A23F45-CDAE-8A40-8DE7-92A0BBC119B7}"/>
              </a:ext>
            </a:extLst>
          </p:cNvPr>
          <p:cNvSpPr/>
          <p:nvPr/>
        </p:nvSpPr>
        <p:spPr>
          <a:xfrm>
            <a:off x="5016811"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68546383-CCC4-544B-B0D8-DE78DE39BB78}"/>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5D1728-714F-2942-A0D1-82FF9419B496}"/>
              </a:ext>
            </a:extLst>
          </p:cNvPr>
          <p:cNvSpPr>
            <a:spLocks noGrp="1"/>
          </p:cNvSpPr>
          <p:nvPr>
            <p:ph type="ctrTitle"/>
          </p:nvPr>
        </p:nvSpPr>
        <p:spPr>
          <a:xfrm>
            <a:off x="797106" y="1625608"/>
            <a:ext cx="8035342" cy="2722164"/>
          </a:xfrm>
        </p:spPr>
        <p:txBody>
          <a:bodyPr anchor="b"/>
          <a:lstStyle>
            <a:lvl1pPr algn="l">
              <a:defRPr sz="8000" spc="-150"/>
            </a:lvl1pPr>
          </a:lstStyle>
          <a:p>
            <a:r>
              <a:rPr lang="en-US"/>
              <a:t>Click to edit Master title style</a:t>
            </a:r>
          </a:p>
        </p:txBody>
      </p:sp>
      <p:sp>
        <p:nvSpPr>
          <p:cNvPr id="3" name="Subtitle 2">
            <a:extLst>
              <a:ext uri="{FF2B5EF4-FFF2-40B4-BE49-F238E27FC236}">
                <a16:creationId xmlns:a16="http://schemas.microsoft.com/office/drawing/2014/main" id="{5BD072D4-1496-3347-BBF8-5879DF263BBD}"/>
              </a:ext>
            </a:extLst>
          </p:cNvPr>
          <p:cNvSpPr>
            <a:spLocks noGrp="1"/>
          </p:cNvSpPr>
          <p:nvPr>
            <p:ph type="subTitle" idx="1"/>
          </p:nvPr>
        </p:nvSpPr>
        <p:spPr>
          <a:xfrm>
            <a:off x="797106" y="4466845"/>
            <a:ext cx="8035342" cy="882904"/>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BEFC724-B499-364B-AEB5-B6517F6AD52B}"/>
              </a:ext>
            </a:extLst>
          </p:cNvPr>
          <p:cNvSpPr>
            <a:spLocks noGrp="1"/>
          </p:cNvSpPr>
          <p:nvPr>
            <p:ph type="dt" sz="half" idx="10"/>
          </p:nvPr>
        </p:nvSpPr>
        <p:spPr>
          <a:xfrm>
            <a:off x="797105" y="5708747"/>
            <a:ext cx="3882843" cy="365125"/>
          </a:xfrm>
        </p:spPr>
        <p:txBody>
          <a:bodyPr/>
          <a:lstStyle>
            <a:lvl1pPr>
              <a:defRPr sz="1400"/>
            </a:lvl1pPr>
          </a:lstStyle>
          <a:p>
            <a:fld id="{73C3BD54-29B9-3D42-B178-776ED395AA85}" type="datetimeFigureOut">
              <a:rPr lang="en-US" smtClean="0"/>
              <a:pPr/>
              <a:t>7/19/2026</a:t>
            </a:fld>
            <a:endParaRPr lang="en-US" sz="1400"/>
          </a:p>
        </p:txBody>
      </p:sp>
      <p:sp>
        <p:nvSpPr>
          <p:cNvPr id="5" name="Footer Placeholder 4">
            <a:extLst>
              <a:ext uri="{FF2B5EF4-FFF2-40B4-BE49-F238E27FC236}">
                <a16:creationId xmlns:a16="http://schemas.microsoft.com/office/drawing/2014/main" id="{8033889C-A4E9-B24E-818F-46A1124C5D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A40F50F-250E-6D45-AEBC-2573FED0C310}"/>
              </a:ext>
            </a:extLst>
          </p:cNvPr>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18617754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9F291BE0-7A7E-D04F-974F-9F4577FB2F46}"/>
              </a:ext>
            </a:extLst>
          </p:cNvPr>
          <p:cNvSpPr/>
          <p:nvPr/>
        </p:nvSpPr>
        <p:spPr>
          <a:xfrm>
            <a:off x="6163735" y="1096772"/>
            <a:ext cx="5571066"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Cross 49">
            <a:extLst>
              <a:ext uri="{FF2B5EF4-FFF2-40B4-BE49-F238E27FC236}">
                <a16:creationId xmlns:a16="http://schemas.microsoft.com/office/drawing/2014/main" id="{BD33FF1F-6094-0B4A-A3E4-6B0D9283DB44}"/>
              </a:ext>
            </a:extLst>
          </p:cNvPr>
          <p:cNvSpPr/>
          <p:nvPr/>
        </p:nvSpPr>
        <p:spPr>
          <a:xfrm>
            <a:off x="11529484"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B78A6D9C-C7A5-414B-8CB7-E31470D7D280}"/>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1D850E-6310-C04D-8CAC-B7FA9F332D2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E5B7FB3-5DFC-6547-9567-C0ABE874C65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727D2DB-A7B1-204E-8416-E938952BCC83}"/>
              </a:ext>
            </a:extLst>
          </p:cNvPr>
          <p:cNvSpPr>
            <a:spLocks noGrp="1"/>
          </p:cNvSpPr>
          <p:nvPr>
            <p:ph type="dt" sz="half" idx="10"/>
          </p:nvPr>
        </p:nvSpPr>
        <p:spPr/>
        <p:txBody>
          <a:bodyPr/>
          <a:lstStyle/>
          <a:p>
            <a:fld id="{73C3BD54-29B9-3D42-B178-776ED395AA85}" type="datetimeFigureOut">
              <a:rPr lang="en-US" smtClean="0"/>
              <a:t>7/19/2026</a:t>
            </a:fld>
            <a:endParaRPr lang="en-US"/>
          </a:p>
        </p:txBody>
      </p:sp>
      <p:sp>
        <p:nvSpPr>
          <p:cNvPr id="5" name="Footer Placeholder 4">
            <a:extLst>
              <a:ext uri="{FF2B5EF4-FFF2-40B4-BE49-F238E27FC236}">
                <a16:creationId xmlns:a16="http://schemas.microsoft.com/office/drawing/2014/main" id="{FD324BA1-E2D0-1E4B-9DB3-664FE27337B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3AE64B2-36E4-5A4E-A78A-A629829A334F}"/>
              </a:ext>
            </a:extLst>
          </p:cNvPr>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19205102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C97F6C6D-13AE-FD40-841C-4AB96460C390}"/>
              </a:ext>
            </a:extLst>
          </p:cNvPr>
          <p:cNvSpPr/>
          <p:nvPr/>
        </p:nvSpPr>
        <p:spPr>
          <a:xfrm>
            <a:off x="4291015" y="1096772"/>
            <a:ext cx="7436404"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Cross 49">
            <a:extLst>
              <a:ext uri="{FF2B5EF4-FFF2-40B4-BE49-F238E27FC236}">
                <a16:creationId xmlns:a16="http://schemas.microsoft.com/office/drawing/2014/main" id="{24E27617-2112-2342-9FF1-39F2A241CCCC}"/>
              </a:ext>
            </a:extLst>
          </p:cNvPr>
          <p:cNvSpPr/>
          <p:nvPr/>
        </p:nvSpPr>
        <p:spPr>
          <a:xfrm>
            <a:off x="4086371"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C33CE582-7AFE-D048-B5BC-212A12A28F25}"/>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9EAEF4-E84F-CF40-B27B-01E1D2AFC96D}"/>
              </a:ext>
            </a:extLst>
          </p:cNvPr>
          <p:cNvSpPr>
            <a:spLocks noGrp="1"/>
          </p:cNvSpPr>
          <p:nvPr>
            <p:ph type="title"/>
          </p:nvPr>
        </p:nvSpPr>
        <p:spPr>
          <a:xfrm>
            <a:off x="565150" y="1881951"/>
            <a:ext cx="7335836" cy="1987707"/>
          </a:xfrm>
        </p:spPr>
        <p:txBody>
          <a:bodyPr anchor="b"/>
          <a:lstStyle>
            <a:lvl1pPr>
              <a:defRPr sz="6000" spc="-150"/>
            </a:lvl1pPr>
          </a:lstStyle>
          <a:p>
            <a:r>
              <a:rPr lang="en-US" dirty="0"/>
              <a:t>Click to edit Master title style</a:t>
            </a:r>
          </a:p>
        </p:txBody>
      </p:sp>
      <p:sp>
        <p:nvSpPr>
          <p:cNvPr id="3" name="Text Placeholder 2">
            <a:extLst>
              <a:ext uri="{FF2B5EF4-FFF2-40B4-BE49-F238E27FC236}">
                <a16:creationId xmlns:a16="http://schemas.microsoft.com/office/drawing/2014/main" id="{5287B7E1-CC48-2441-975D-F1A5412B8A49}"/>
              </a:ext>
            </a:extLst>
          </p:cNvPr>
          <p:cNvSpPr>
            <a:spLocks noGrp="1"/>
          </p:cNvSpPr>
          <p:nvPr>
            <p:ph type="body" idx="1"/>
          </p:nvPr>
        </p:nvSpPr>
        <p:spPr>
          <a:xfrm>
            <a:off x="565149" y="3869661"/>
            <a:ext cx="7335836" cy="948465"/>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4526218-1FCF-7A4D-B138-D1B1DE91A4B7}"/>
              </a:ext>
            </a:extLst>
          </p:cNvPr>
          <p:cNvSpPr>
            <a:spLocks noGrp="1"/>
          </p:cNvSpPr>
          <p:nvPr>
            <p:ph type="dt" sz="half" idx="10"/>
          </p:nvPr>
        </p:nvSpPr>
        <p:spPr/>
        <p:txBody>
          <a:bodyPr/>
          <a:lstStyle/>
          <a:p>
            <a:fld id="{73C3BD54-29B9-3D42-B178-776ED395AA85}" type="datetimeFigureOut">
              <a:rPr lang="en-US" smtClean="0"/>
              <a:t>7/19/2026</a:t>
            </a:fld>
            <a:endParaRPr lang="en-US"/>
          </a:p>
        </p:txBody>
      </p:sp>
      <p:sp>
        <p:nvSpPr>
          <p:cNvPr id="5" name="Footer Placeholder 4">
            <a:extLst>
              <a:ext uri="{FF2B5EF4-FFF2-40B4-BE49-F238E27FC236}">
                <a16:creationId xmlns:a16="http://schemas.microsoft.com/office/drawing/2014/main" id="{50984204-038C-FD4B-8E1C-0A9967BF22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359AB9-E1C6-C841-B423-FD2BB13C333F}"/>
              </a:ext>
            </a:extLst>
          </p:cNvPr>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1068999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B057A-C120-5E4E-BB74-223EB6D005D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F9EB7BE-6258-C84C-8242-9865D1361C9E}"/>
              </a:ext>
            </a:extLst>
          </p:cNvPr>
          <p:cNvSpPr>
            <a:spLocks noGrp="1"/>
          </p:cNvSpPr>
          <p:nvPr>
            <p:ph sz="half" idx="1"/>
          </p:nvPr>
        </p:nvSpPr>
        <p:spPr>
          <a:xfrm>
            <a:off x="565111" y="2691637"/>
            <a:ext cx="4946643" cy="31897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73D23CD-80DB-5740-AE68-76414CA31A26}"/>
              </a:ext>
            </a:extLst>
          </p:cNvPr>
          <p:cNvSpPr>
            <a:spLocks noGrp="1"/>
          </p:cNvSpPr>
          <p:nvPr>
            <p:ph sz="half" idx="2"/>
          </p:nvPr>
        </p:nvSpPr>
        <p:spPr>
          <a:xfrm>
            <a:off x="6076903" y="2691637"/>
            <a:ext cx="4946639" cy="31897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FE0921-9102-1440-B315-778888723C9D}"/>
              </a:ext>
            </a:extLst>
          </p:cNvPr>
          <p:cNvSpPr>
            <a:spLocks noGrp="1"/>
          </p:cNvSpPr>
          <p:nvPr>
            <p:ph type="dt" sz="half" idx="10"/>
          </p:nvPr>
        </p:nvSpPr>
        <p:spPr/>
        <p:txBody>
          <a:bodyPr/>
          <a:lstStyle/>
          <a:p>
            <a:fld id="{73C3BD54-29B9-3D42-B178-776ED395AA85}" type="datetimeFigureOut">
              <a:rPr lang="en-US" smtClean="0"/>
              <a:t>7/19/2026</a:t>
            </a:fld>
            <a:endParaRPr lang="en-US"/>
          </a:p>
        </p:txBody>
      </p:sp>
      <p:sp>
        <p:nvSpPr>
          <p:cNvPr id="6" name="Footer Placeholder 5">
            <a:extLst>
              <a:ext uri="{FF2B5EF4-FFF2-40B4-BE49-F238E27FC236}">
                <a16:creationId xmlns:a16="http://schemas.microsoft.com/office/drawing/2014/main" id="{24D7802F-1937-2F43-8FF4-846135D6FC4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0609C72-E794-4F4F-8E09-D4883EED7237}"/>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0" name="Rectangle 49">
            <a:extLst>
              <a:ext uri="{FF2B5EF4-FFF2-40B4-BE49-F238E27FC236}">
                <a16:creationId xmlns:a16="http://schemas.microsoft.com/office/drawing/2014/main" id="{FFEFA3E2-0F30-664C-AAE4-DE6526B5C716}"/>
              </a:ext>
            </a:extLst>
          </p:cNvPr>
          <p:cNvSpPr/>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55" name="Rectangle 54">
            <a:extLst>
              <a:ext uri="{FF2B5EF4-FFF2-40B4-BE49-F238E27FC236}">
                <a16:creationId xmlns:a16="http://schemas.microsoft.com/office/drawing/2014/main" id="{0C3D7AFF-BC7E-BA41-9C64-B5F9619C0EA1}"/>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ross 10">
            <a:extLst>
              <a:ext uri="{FF2B5EF4-FFF2-40B4-BE49-F238E27FC236}">
                <a16:creationId xmlns:a16="http://schemas.microsoft.com/office/drawing/2014/main" id="{671D2311-E9B8-F041-A7B8-D5696903F22A}"/>
              </a:ext>
            </a:extLst>
          </p:cNvPr>
          <p:cNvSpPr/>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41957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9CA91-F119-0244-888A-95539A84DD6F}"/>
              </a:ext>
            </a:extLst>
          </p:cNvPr>
          <p:cNvSpPr>
            <a:spLocks noGrp="1"/>
          </p:cNvSpPr>
          <p:nvPr>
            <p:ph type="title"/>
          </p:nvPr>
        </p:nvSpPr>
        <p:spPr>
          <a:xfrm>
            <a:off x="565110" y="1204721"/>
            <a:ext cx="8266175" cy="14447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B08A3EAC-4422-D548-8D7F-E9944566FBA9}"/>
              </a:ext>
            </a:extLst>
          </p:cNvPr>
          <p:cNvSpPr>
            <a:spLocks noGrp="1"/>
          </p:cNvSpPr>
          <p:nvPr>
            <p:ph type="body" idx="1"/>
          </p:nvPr>
        </p:nvSpPr>
        <p:spPr>
          <a:xfrm>
            <a:off x="565111" y="2691638"/>
            <a:ext cx="4946644" cy="823912"/>
          </a:xfrm>
        </p:spPr>
        <p:txBody>
          <a:bodyPr anchor="b"/>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49140CA2-88A9-CC42-A375-8B87E47CC5F9}"/>
              </a:ext>
            </a:extLst>
          </p:cNvPr>
          <p:cNvSpPr>
            <a:spLocks noGrp="1"/>
          </p:cNvSpPr>
          <p:nvPr>
            <p:ph sz="half" idx="2"/>
          </p:nvPr>
        </p:nvSpPr>
        <p:spPr>
          <a:xfrm>
            <a:off x="565111" y="3515550"/>
            <a:ext cx="4946644" cy="23662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05F960C-714E-2E4A-8141-A88F38274E48}"/>
              </a:ext>
            </a:extLst>
          </p:cNvPr>
          <p:cNvSpPr>
            <a:spLocks noGrp="1"/>
          </p:cNvSpPr>
          <p:nvPr>
            <p:ph type="body" sz="quarter" idx="3"/>
          </p:nvPr>
        </p:nvSpPr>
        <p:spPr>
          <a:xfrm>
            <a:off x="6076866" y="2691162"/>
            <a:ext cx="4946644" cy="823912"/>
          </a:xfrm>
        </p:spPr>
        <p:txBody>
          <a:bodyPr anchor="b"/>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697BC24-C907-EC4B-872D-17429A657716}"/>
              </a:ext>
            </a:extLst>
          </p:cNvPr>
          <p:cNvSpPr>
            <a:spLocks noGrp="1"/>
          </p:cNvSpPr>
          <p:nvPr>
            <p:ph sz="quarter" idx="4"/>
          </p:nvPr>
        </p:nvSpPr>
        <p:spPr>
          <a:xfrm>
            <a:off x="6076866" y="3515074"/>
            <a:ext cx="4946644" cy="23662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6E2A045-4283-3C47-B125-68CF3B19FB08}"/>
              </a:ext>
            </a:extLst>
          </p:cNvPr>
          <p:cNvSpPr>
            <a:spLocks noGrp="1"/>
          </p:cNvSpPr>
          <p:nvPr>
            <p:ph type="dt" sz="half" idx="10"/>
          </p:nvPr>
        </p:nvSpPr>
        <p:spPr/>
        <p:txBody>
          <a:bodyPr/>
          <a:lstStyle/>
          <a:p>
            <a:fld id="{73C3BD54-29B9-3D42-B178-776ED395AA85}" type="datetimeFigureOut">
              <a:rPr lang="en-US" smtClean="0"/>
              <a:t>7/19/2026</a:t>
            </a:fld>
            <a:endParaRPr lang="en-US"/>
          </a:p>
        </p:txBody>
      </p:sp>
      <p:sp>
        <p:nvSpPr>
          <p:cNvPr id="8" name="Footer Placeholder 7">
            <a:extLst>
              <a:ext uri="{FF2B5EF4-FFF2-40B4-BE49-F238E27FC236}">
                <a16:creationId xmlns:a16="http://schemas.microsoft.com/office/drawing/2014/main" id="{7EBC25BC-2C98-574D-BCCD-E36CAB07F2F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CA5C95A-7789-E042-8471-D442D9BB545F}"/>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2" name="Rectangle 51">
            <a:extLst>
              <a:ext uri="{FF2B5EF4-FFF2-40B4-BE49-F238E27FC236}">
                <a16:creationId xmlns:a16="http://schemas.microsoft.com/office/drawing/2014/main" id="{3DF1BA5B-EDD8-B648-8A3E-E2B3570B1EA0}"/>
              </a:ext>
            </a:extLst>
          </p:cNvPr>
          <p:cNvSpPr/>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57" name="Rectangle 56">
            <a:extLst>
              <a:ext uri="{FF2B5EF4-FFF2-40B4-BE49-F238E27FC236}">
                <a16:creationId xmlns:a16="http://schemas.microsoft.com/office/drawing/2014/main" id="{D7476360-629C-DE48-85B7-F4BE6CC457DB}"/>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ross 13">
            <a:extLst>
              <a:ext uri="{FF2B5EF4-FFF2-40B4-BE49-F238E27FC236}">
                <a16:creationId xmlns:a16="http://schemas.microsoft.com/office/drawing/2014/main" id="{C5F6C588-FC1B-3147-AFA1-CD7D76C5AEAC}"/>
              </a:ext>
            </a:extLst>
          </p:cNvPr>
          <p:cNvSpPr/>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438374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15401-5318-7045-8AE3-B1A99F2D822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6E2F55F-EB76-AE49-B554-12B65B636A90}"/>
              </a:ext>
            </a:extLst>
          </p:cNvPr>
          <p:cNvSpPr>
            <a:spLocks noGrp="1"/>
          </p:cNvSpPr>
          <p:nvPr>
            <p:ph type="dt" sz="half" idx="10"/>
          </p:nvPr>
        </p:nvSpPr>
        <p:spPr/>
        <p:txBody>
          <a:bodyPr/>
          <a:lstStyle/>
          <a:p>
            <a:fld id="{73C3BD54-29B9-3D42-B178-776ED395AA85}" type="datetimeFigureOut">
              <a:rPr lang="en-US" smtClean="0"/>
              <a:t>7/19/2026</a:t>
            </a:fld>
            <a:endParaRPr lang="en-US"/>
          </a:p>
        </p:txBody>
      </p:sp>
      <p:sp>
        <p:nvSpPr>
          <p:cNvPr id="4" name="Footer Placeholder 3">
            <a:extLst>
              <a:ext uri="{FF2B5EF4-FFF2-40B4-BE49-F238E27FC236}">
                <a16:creationId xmlns:a16="http://schemas.microsoft.com/office/drawing/2014/main" id="{86CB6E6E-D81E-C44A-AC54-CBE0134C108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2E025B9-9F46-3049-9977-0119B96D393C}"/>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48" name="Rectangle 47">
            <a:extLst>
              <a:ext uri="{FF2B5EF4-FFF2-40B4-BE49-F238E27FC236}">
                <a16:creationId xmlns:a16="http://schemas.microsoft.com/office/drawing/2014/main" id="{65760068-EADA-2B4B-9819-CF981184FAEB}"/>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81DA7622-137E-184A-A93C-8DBB10318AE6}"/>
              </a:ext>
            </a:extLst>
          </p:cNvPr>
          <p:cNvSpPr/>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9" name="Cross 8">
            <a:extLst>
              <a:ext uri="{FF2B5EF4-FFF2-40B4-BE49-F238E27FC236}">
                <a16:creationId xmlns:a16="http://schemas.microsoft.com/office/drawing/2014/main" id="{54FB0990-6F8D-B048-8309-19B0D1A41033}"/>
              </a:ext>
            </a:extLst>
          </p:cNvPr>
          <p:cNvSpPr/>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980647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BAF81DD-2B1F-3444-8023-DD52318FE9F6}"/>
              </a:ext>
            </a:extLst>
          </p:cNvPr>
          <p:cNvSpPr>
            <a:spLocks noGrp="1"/>
          </p:cNvSpPr>
          <p:nvPr>
            <p:ph type="dt" sz="half" idx="10"/>
          </p:nvPr>
        </p:nvSpPr>
        <p:spPr/>
        <p:txBody>
          <a:bodyPr/>
          <a:lstStyle/>
          <a:p>
            <a:fld id="{73C3BD54-29B9-3D42-B178-776ED395AA85}" type="datetimeFigureOut">
              <a:rPr lang="en-US" smtClean="0"/>
              <a:t>7/19/2026</a:t>
            </a:fld>
            <a:endParaRPr lang="en-US"/>
          </a:p>
        </p:txBody>
      </p:sp>
      <p:sp>
        <p:nvSpPr>
          <p:cNvPr id="3" name="Footer Placeholder 2">
            <a:extLst>
              <a:ext uri="{FF2B5EF4-FFF2-40B4-BE49-F238E27FC236}">
                <a16:creationId xmlns:a16="http://schemas.microsoft.com/office/drawing/2014/main" id="{36927EE3-DAA3-D948-B8FD-48417540B52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C4532D4-FFBF-6C47-A6C9-D55196D91B87}"/>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47" name="Rectangle 46">
            <a:extLst>
              <a:ext uri="{FF2B5EF4-FFF2-40B4-BE49-F238E27FC236}">
                <a16:creationId xmlns:a16="http://schemas.microsoft.com/office/drawing/2014/main" id="{DB8D5541-7726-BA46-8BFA-BF6AA8D42BD7}"/>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Cross 47">
            <a:extLst>
              <a:ext uri="{FF2B5EF4-FFF2-40B4-BE49-F238E27FC236}">
                <a16:creationId xmlns:a16="http://schemas.microsoft.com/office/drawing/2014/main" id="{97F434CF-7503-CE4F-8426-C312C6315AD0}"/>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FEDBFB2F-FE34-E349-9484-C275FBE31614}"/>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636579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2DCFD-BEE6-AC49-BABD-D8B89C3B69D0}"/>
              </a:ext>
            </a:extLst>
          </p:cNvPr>
          <p:cNvSpPr>
            <a:spLocks noGrp="1"/>
          </p:cNvSpPr>
          <p:nvPr>
            <p:ph type="title"/>
          </p:nvPr>
        </p:nvSpPr>
        <p:spPr>
          <a:xfrm>
            <a:off x="565149" y="1203800"/>
            <a:ext cx="4114800" cy="1077218"/>
          </a:xfrm>
        </p:spPr>
        <p:txBody>
          <a:bodyPr anchor="b">
            <a:normAutofit/>
          </a:bodyPr>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431DE035-8260-4443-B1D9-A9C8D584039E}"/>
              </a:ext>
            </a:extLst>
          </p:cNvPr>
          <p:cNvSpPr>
            <a:spLocks noGrp="1"/>
          </p:cNvSpPr>
          <p:nvPr>
            <p:ph idx="1"/>
          </p:nvPr>
        </p:nvSpPr>
        <p:spPr>
          <a:xfrm>
            <a:off x="5611813" y="1508252"/>
            <a:ext cx="5606518" cy="4045881"/>
          </a:xfrm>
        </p:spPr>
        <p:txBody>
          <a:bodyPr/>
          <a:lstStyle>
            <a:lvl1pPr>
              <a:defRPr sz="2800"/>
            </a:lvl1pPr>
            <a:lvl2pPr>
              <a:defRPr sz="24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CCC1AA53-7507-D04B-9B8E-6A4F7122ECA5}"/>
              </a:ext>
            </a:extLst>
          </p:cNvPr>
          <p:cNvSpPr>
            <a:spLocks noGrp="1"/>
          </p:cNvSpPr>
          <p:nvPr>
            <p:ph type="body" sz="half" idx="2"/>
          </p:nvPr>
        </p:nvSpPr>
        <p:spPr>
          <a:xfrm>
            <a:off x="565149" y="2368295"/>
            <a:ext cx="4114800" cy="318583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356E11F-3003-0745-ACAB-FAA4E676EFCD}"/>
              </a:ext>
            </a:extLst>
          </p:cNvPr>
          <p:cNvSpPr>
            <a:spLocks noGrp="1"/>
          </p:cNvSpPr>
          <p:nvPr>
            <p:ph type="dt" sz="half" idx="10"/>
          </p:nvPr>
        </p:nvSpPr>
        <p:spPr/>
        <p:txBody>
          <a:bodyPr/>
          <a:lstStyle/>
          <a:p>
            <a:fld id="{73C3BD54-29B9-3D42-B178-776ED395AA85}" type="datetimeFigureOut">
              <a:rPr lang="en-US" smtClean="0"/>
              <a:t>7/19/2026</a:t>
            </a:fld>
            <a:endParaRPr lang="en-US"/>
          </a:p>
        </p:txBody>
      </p:sp>
      <p:sp>
        <p:nvSpPr>
          <p:cNvPr id="6" name="Footer Placeholder 5">
            <a:extLst>
              <a:ext uri="{FF2B5EF4-FFF2-40B4-BE49-F238E27FC236}">
                <a16:creationId xmlns:a16="http://schemas.microsoft.com/office/drawing/2014/main" id="{92BC11A6-59AC-FE45-8A1C-9DDC00582A7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AD6F51E-1A94-034C-BBEE-C26A3AF0E815}"/>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0" name="Rectangle 49">
            <a:extLst>
              <a:ext uri="{FF2B5EF4-FFF2-40B4-BE49-F238E27FC236}">
                <a16:creationId xmlns:a16="http://schemas.microsoft.com/office/drawing/2014/main" id="{50B7D330-76C0-224C-9C3C-27C4D2B0DDB4}"/>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35464D55-5C51-844B-A38A-8143590FB934}"/>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ross 10">
            <a:extLst>
              <a:ext uri="{FF2B5EF4-FFF2-40B4-BE49-F238E27FC236}">
                <a16:creationId xmlns:a16="http://schemas.microsoft.com/office/drawing/2014/main" id="{FD988250-C554-DE44-B887-57D0B2AA8E37}"/>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49611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86C7C-36AD-9A4E-8524-8F44E8839EA8}"/>
              </a:ext>
            </a:extLst>
          </p:cNvPr>
          <p:cNvSpPr>
            <a:spLocks noGrp="1"/>
          </p:cNvSpPr>
          <p:nvPr>
            <p:ph type="title"/>
          </p:nvPr>
        </p:nvSpPr>
        <p:spPr>
          <a:xfrm>
            <a:off x="565149" y="1203800"/>
            <a:ext cx="4114800" cy="1077218"/>
          </a:xfrm>
        </p:spPr>
        <p:txBody>
          <a:bodyPr anchor="b">
            <a:normAutofit/>
          </a:bodyPr>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1015248-4C80-3348-A8A9-6C9F5D32FCE3}"/>
              </a:ext>
            </a:extLst>
          </p:cNvPr>
          <p:cNvSpPr>
            <a:spLocks noGrp="1"/>
          </p:cNvSpPr>
          <p:nvPr>
            <p:ph type="pic" idx="1"/>
          </p:nvPr>
        </p:nvSpPr>
        <p:spPr>
          <a:xfrm>
            <a:off x="5631151" y="1096772"/>
            <a:ext cx="6096270" cy="5761228"/>
          </a:xfrm>
          <a:solidFill>
            <a:schemeClr val="bg2"/>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74B3083-CA16-C54A-B130-7BEE6DF9D815}"/>
              </a:ext>
            </a:extLst>
          </p:cNvPr>
          <p:cNvSpPr>
            <a:spLocks noGrp="1"/>
          </p:cNvSpPr>
          <p:nvPr>
            <p:ph type="body" sz="half" idx="2"/>
          </p:nvPr>
        </p:nvSpPr>
        <p:spPr>
          <a:xfrm>
            <a:off x="565149" y="2370666"/>
            <a:ext cx="4114800" cy="318346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3C6EB5-D7D1-E247-B9D7-D319E5AAB962}"/>
              </a:ext>
            </a:extLst>
          </p:cNvPr>
          <p:cNvSpPr>
            <a:spLocks noGrp="1"/>
          </p:cNvSpPr>
          <p:nvPr>
            <p:ph type="dt" sz="half" idx="10"/>
          </p:nvPr>
        </p:nvSpPr>
        <p:spPr/>
        <p:txBody>
          <a:bodyPr/>
          <a:lstStyle/>
          <a:p>
            <a:fld id="{73C3BD54-29B9-3D42-B178-776ED395AA85}" type="datetimeFigureOut">
              <a:rPr lang="en-US" smtClean="0"/>
              <a:t>7/19/2026</a:t>
            </a:fld>
            <a:endParaRPr lang="en-US"/>
          </a:p>
        </p:txBody>
      </p:sp>
      <p:sp>
        <p:nvSpPr>
          <p:cNvPr id="6" name="Footer Placeholder 5">
            <a:extLst>
              <a:ext uri="{FF2B5EF4-FFF2-40B4-BE49-F238E27FC236}">
                <a16:creationId xmlns:a16="http://schemas.microsoft.com/office/drawing/2014/main" id="{75FBF6CC-F5C4-9847-BADB-8B7441C8F32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63FE4-B2F5-7741-B517-533F1C98CE1B}"/>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4" name="Rectangle 53">
            <a:extLst>
              <a:ext uri="{FF2B5EF4-FFF2-40B4-BE49-F238E27FC236}">
                <a16:creationId xmlns:a16="http://schemas.microsoft.com/office/drawing/2014/main" id="{AB80A771-7D8E-0F4A-93A3-B977667D338E}"/>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2C9320FA-0E3A-2749-9085-DF30FA26F4BD}"/>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ross 10">
            <a:extLst>
              <a:ext uri="{FF2B5EF4-FFF2-40B4-BE49-F238E27FC236}">
                <a16:creationId xmlns:a16="http://schemas.microsoft.com/office/drawing/2014/main" id="{5A3DF5D0-8A2C-A049-9132-EE1EF7D014D4}"/>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439167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9F6C0E12-251D-EA44-BF81-4ABDFBB94321}"/>
              </a:ext>
            </a:extLst>
          </p:cNvPr>
          <p:cNvSpPr/>
          <p:nvPr/>
        </p:nvSpPr>
        <p:spPr>
          <a:xfrm>
            <a:off x="7087169" y="1096772"/>
            <a:ext cx="4652226"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DC5FF4-095A-114E-87B6-73C7ADFF97CD}"/>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11E6EC9-9650-2042-8581-5B4082F9413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4A0800-B373-3B40-B187-30AFE44CDD1D}"/>
              </a:ext>
            </a:extLst>
          </p:cNvPr>
          <p:cNvSpPr>
            <a:spLocks noGrp="1"/>
          </p:cNvSpPr>
          <p:nvPr>
            <p:ph type="dt" sz="half" idx="10"/>
          </p:nvPr>
        </p:nvSpPr>
        <p:spPr/>
        <p:txBody>
          <a:bodyPr/>
          <a:lstStyle/>
          <a:p>
            <a:fld id="{73C3BD54-29B9-3D42-B178-776ED395AA85}" type="datetimeFigureOut">
              <a:rPr lang="en-US" smtClean="0"/>
              <a:t>7/19/2026</a:t>
            </a:fld>
            <a:endParaRPr lang="en-US"/>
          </a:p>
        </p:txBody>
      </p:sp>
      <p:sp>
        <p:nvSpPr>
          <p:cNvPr id="5" name="Footer Placeholder 4">
            <a:extLst>
              <a:ext uri="{FF2B5EF4-FFF2-40B4-BE49-F238E27FC236}">
                <a16:creationId xmlns:a16="http://schemas.microsoft.com/office/drawing/2014/main" id="{C10A4C1C-C790-B449-8C06-78E8303F94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43E620-F86B-F447-AB06-DDAB39192507}"/>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49" name="Rectangle 48">
            <a:extLst>
              <a:ext uri="{FF2B5EF4-FFF2-40B4-BE49-F238E27FC236}">
                <a16:creationId xmlns:a16="http://schemas.microsoft.com/office/drawing/2014/main" id="{80487CB5-43E0-974C-9DDC-252A8A37107F}"/>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ross 9">
            <a:extLst>
              <a:ext uri="{FF2B5EF4-FFF2-40B4-BE49-F238E27FC236}">
                <a16:creationId xmlns:a16="http://schemas.microsoft.com/office/drawing/2014/main" id="{E9CB83EF-4143-5A45-9B3A-9E70DD50253B}"/>
              </a:ext>
            </a:extLst>
          </p:cNvPr>
          <p:cNvSpPr/>
          <p:nvPr/>
        </p:nvSpPr>
        <p:spPr>
          <a:xfrm>
            <a:off x="11415183"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946722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9DF801-FF8E-6247-9065-D9304CD6093A}"/>
              </a:ext>
            </a:extLst>
          </p:cNvPr>
          <p:cNvSpPr>
            <a:spLocks noGrp="1"/>
          </p:cNvSpPr>
          <p:nvPr>
            <p:ph type="title" orient="vert"/>
          </p:nvPr>
        </p:nvSpPr>
        <p:spPr>
          <a:xfrm>
            <a:off x="9355667" y="1204722"/>
            <a:ext cx="1853360" cy="467664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20E2615-7E4D-AB47-ACE6-236D716D7D24}"/>
              </a:ext>
            </a:extLst>
          </p:cNvPr>
          <p:cNvSpPr>
            <a:spLocks noGrp="1"/>
          </p:cNvSpPr>
          <p:nvPr>
            <p:ph type="body" orient="vert" idx="1"/>
          </p:nvPr>
        </p:nvSpPr>
        <p:spPr>
          <a:xfrm>
            <a:off x="973667" y="1204722"/>
            <a:ext cx="8274047" cy="46969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91F0223-5AC9-374E-BD0C-344F67E2A85B}"/>
              </a:ext>
            </a:extLst>
          </p:cNvPr>
          <p:cNvSpPr>
            <a:spLocks noGrp="1"/>
          </p:cNvSpPr>
          <p:nvPr>
            <p:ph type="dt" sz="half" idx="10"/>
          </p:nvPr>
        </p:nvSpPr>
        <p:spPr/>
        <p:txBody>
          <a:bodyPr/>
          <a:lstStyle/>
          <a:p>
            <a:fld id="{73C3BD54-29B9-3D42-B178-776ED395AA85}" type="datetimeFigureOut">
              <a:rPr lang="en-US" smtClean="0"/>
              <a:t>7/19/2026</a:t>
            </a:fld>
            <a:endParaRPr lang="en-US"/>
          </a:p>
        </p:txBody>
      </p:sp>
      <p:sp>
        <p:nvSpPr>
          <p:cNvPr id="5" name="Footer Placeholder 4">
            <a:extLst>
              <a:ext uri="{FF2B5EF4-FFF2-40B4-BE49-F238E27FC236}">
                <a16:creationId xmlns:a16="http://schemas.microsoft.com/office/drawing/2014/main" id="{3EBEDD42-54A1-E648-8829-140EC4C5716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8FDF8F-8DBC-8A47-8000-5BA35DF9F903}"/>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1" name="Rectangle 50">
            <a:extLst>
              <a:ext uri="{FF2B5EF4-FFF2-40B4-BE49-F238E27FC236}">
                <a16:creationId xmlns:a16="http://schemas.microsoft.com/office/drawing/2014/main" id="{F2CE2A98-5154-A544-BE2A-FDC0811C19A0}"/>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DC4EC832-8181-5643-8A62-117E43F0E498}"/>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ross 9">
            <a:extLst>
              <a:ext uri="{FF2B5EF4-FFF2-40B4-BE49-F238E27FC236}">
                <a16:creationId xmlns:a16="http://schemas.microsoft.com/office/drawing/2014/main" id="{24AF3281-BC22-374D-A461-8B3181F600AA}"/>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905143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952BFD-D607-6845-9C7B-1C8D3B4EE760}"/>
              </a:ext>
            </a:extLst>
          </p:cNvPr>
          <p:cNvSpPr>
            <a:spLocks noGrp="1"/>
          </p:cNvSpPr>
          <p:nvPr>
            <p:ph type="title"/>
          </p:nvPr>
        </p:nvSpPr>
        <p:spPr>
          <a:xfrm>
            <a:off x="565149" y="1204721"/>
            <a:ext cx="8267296" cy="144655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EEBB52FF-3B04-8245-BF0B-89C9E293362A}"/>
              </a:ext>
            </a:extLst>
          </p:cNvPr>
          <p:cNvSpPr>
            <a:spLocks noGrp="1"/>
          </p:cNvSpPr>
          <p:nvPr>
            <p:ph type="body" idx="1"/>
          </p:nvPr>
        </p:nvSpPr>
        <p:spPr>
          <a:xfrm>
            <a:off x="565150" y="2691638"/>
            <a:ext cx="8267296" cy="318858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DA99BFE-CBDD-C344-A21E-44A52F11B662}"/>
              </a:ext>
            </a:extLst>
          </p:cNvPr>
          <p:cNvSpPr>
            <a:spLocks noGrp="1"/>
          </p:cNvSpPr>
          <p:nvPr>
            <p:ph type="dt" sz="half" idx="2"/>
          </p:nvPr>
        </p:nvSpPr>
        <p:spPr>
          <a:xfrm>
            <a:off x="565149" y="5949696"/>
            <a:ext cx="4114800" cy="365125"/>
          </a:xfrm>
          <a:prstGeom prst="rect">
            <a:avLst/>
          </a:prstGeom>
        </p:spPr>
        <p:txBody>
          <a:bodyPr vert="horz" lIns="91440" tIns="45720" rIns="91440" bIns="45720" rtlCol="0" anchor="ctr" anchorCtr="0"/>
          <a:lstStyle>
            <a:lvl1pPr algn="l">
              <a:defRPr lang="en-US" sz="1050" smtClean="0">
                <a:latin typeface="+mn-lt"/>
              </a:defRPr>
            </a:lvl1pPr>
          </a:lstStyle>
          <a:p>
            <a:fld id="{73C3BD54-29B9-3D42-B178-776ED395AA85}" type="datetimeFigureOut">
              <a:rPr lang="en-US" smtClean="0"/>
              <a:pPr/>
              <a:t>7/19/2026</a:t>
            </a:fld>
            <a:endParaRPr lang="en-US" dirty="0"/>
          </a:p>
        </p:txBody>
      </p:sp>
      <p:sp>
        <p:nvSpPr>
          <p:cNvPr id="5" name="Footer Placeholder 4">
            <a:extLst>
              <a:ext uri="{FF2B5EF4-FFF2-40B4-BE49-F238E27FC236}">
                <a16:creationId xmlns:a16="http://schemas.microsoft.com/office/drawing/2014/main" id="{BDC371C0-3DCE-0743-946F-C7540DD7895F}"/>
              </a:ext>
            </a:extLst>
          </p:cNvPr>
          <p:cNvSpPr>
            <a:spLocks noGrp="1"/>
          </p:cNvSpPr>
          <p:nvPr>
            <p:ph type="ftr" sz="quarter" idx="3"/>
          </p:nvPr>
        </p:nvSpPr>
        <p:spPr>
          <a:xfrm>
            <a:off x="565150" y="543179"/>
            <a:ext cx="4114800" cy="246888"/>
          </a:xfrm>
          <a:prstGeom prst="rect">
            <a:avLst/>
          </a:prstGeom>
        </p:spPr>
        <p:txBody>
          <a:bodyPr vert="horz" lIns="91440" tIns="45720" rIns="91440" bIns="45720" rtlCol="0" anchor="ctr" anchorCtr="0"/>
          <a:lstStyle>
            <a:lvl1pPr algn="l">
              <a:defRPr lang="en-US" sz="1050">
                <a:latin typeface="+mn-lt"/>
              </a:defRPr>
            </a:lvl1pPr>
          </a:lstStyle>
          <a:p>
            <a:endParaRPr lang="en-US" dirty="0"/>
          </a:p>
        </p:txBody>
      </p:sp>
      <p:sp>
        <p:nvSpPr>
          <p:cNvPr id="6" name="Slide Number Placeholder 5">
            <a:extLst>
              <a:ext uri="{FF2B5EF4-FFF2-40B4-BE49-F238E27FC236}">
                <a16:creationId xmlns:a16="http://schemas.microsoft.com/office/drawing/2014/main" id="{E6E32ADB-4517-194F-8B4B-A9D26B3C02E3}"/>
              </a:ext>
            </a:extLst>
          </p:cNvPr>
          <p:cNvSpPr>
            <a:spLocks noGrp="1"/>
          </p:cNvSpPr>
          <p:nvPr>
            <p:ph type="sldNum" sz="quarter" idx="4"/>
          </p:nvPr>
        </p:nvSpPr>
        <p:spPr>
          <a:xfrm>
            <a:off x="10813024" y="511175"/>
            <a:ext cx="914400" cy="310896"/>
          </a:xfrm>
          <a:prstGeom prst="rect">
            <a:avLst/>
          </a:prstGeom>
        </p:spPr>
        <p:txBody>
          <a:bodyPr vert="horz" lIns="91440" tIns="45720" rIns="91440" bIns="45720" rtlCol="0" anchor="ctr"/>
          <a:lstStyle>
            <a:lvl1pPr algn="r">
              <a:defRPr sz="1400" b="0" i="0">
                <a:solidFill>
                  <a:schemeClr val="tx1"/>
                </a:solidFill>
                <a:latin typeface="+mn-lt"/>
              </a:defRPr>
            </a:lvl1pPr>
          </a:lstStyle>
          <a:p>
            <a:fld id="{86BB3423-611C-6944-BA94-F2572F362413}" type="slidenum">
              <a:rPr lang="en-US" smtClean="0"/>
              <a:pPr/>
              <a:t>‹#›</a:t>
            </a:fld>
            <a:endParaRPr lang="en-US"/>
          </a:p>
        </p:txBody>
      </p:sp>
    </p:spTree>
    <p:extLst>
      <p:ext uri="{BB962C8B-B14F-4D97-AF65-F5344CB8AC3E}">
        <p14:creationId xmlns:p14="http://schemas.microsoft.com/office/powerpoint/2010/main" val="2178249030"/>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44" r:id="rId6"/>
    <p:sldLayoutId id="2147483740" r:id="rId7"/>
    <p:sldLayoutId id="2147483741" r:id="rId8"/>
    <p:sldLayoutId id="2147483742" r:id="rId9"/>
    <p:sldLayoutId id="2147483743" r:id="rId10"/>
    <p:sldLayoutId id="2147483745" r:id="rId11"/>
  </p:sldLayoutIdLst>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System Font Regular"/>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System Font Regular"/>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System Font Regular"/>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System Font Regular"/>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System Font Regular"/>
        <a:buChar char="–"/>
        <a:defRPr sz="16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geeksforgeeks.org/nlp/explanation-of-bert-model-nlp/" TargetMode="External"/><Relationship Id="rId2" Type="http://schemas.openxmlformats.org/officeDocument/2006/relationships/hyperlink" Target="https://www.geeksforgeeks.org/deep-learning/deep-learning-introduction-to-long-short-term-memor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F291BE0-7A7E-D04F-974F-9F4577FB2F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3735" y="1096772"/>
            <a:ext cx="5571066"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ross 15">
            <a:extLst>
              <a:ext uri="{FF2B5EF4-FFF2-40B4-BE49-F238E27FC236}">
                <a16:creationId xmlns:a16="http://schemas.microsoft.com/office/drawing/2014/main" id="{BD33FF1F-6094-0B4A-A3E4-6B0D9283DB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29484"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78A6D9C-C7A5-414B-8CB7-E31470D7D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1FAD40-B0F9-7B30-E802-D70B169FEE31}"/>
              </a:ext>
            </a:extLst>
          </p:cNvPr>
          <p:cNvSpPr>
            <a:spLocks noGrp="1"/>
          </p:cNvSpPr>
          <p:nvPr>
            <p:ph type="ctrTitle"/>
          </p:nvPr>
        </p:nvSpPr>
        <p:spPr>
          <a:xfrm>
            <a:off x="7493192" y="1204721"/>
            <a:ext cx="4133647" cy="1446550"/>
          </a:xfrm>
        </p:spPr>
        <p:txBody>
          <a:bodyPr vert="horz" lIns="91440" tIns="45720" rIns="91440" bIns="45720" rtlCol="0" anchor="t">
            <a:normAutofit/>
          </a:bodyPr>
          <a:lstStyle/>
          <a:p>
            <a:pPr>
              <a:lnSpc>
                <a:spcPct val="90000"/>
              </a:lnSpc>
            </a:pPr>
            <a:r>
              <a:rPr lang="en-US" sz="3400" kern="1200">
                <a:solidFill>
                  <a:schemeClr val="tx1"/>
                </a:solidFill>
                <a:latin typeface="+mj-lt"/>
                <a:ea typeface="+mj-ea"/>
                <a:cs typeface="+mj-cs"/>
              </a:rPr>
              <a:t>FAKE NEWS DETECTION USING AI</a:t>
            </a:r>
          </a:p>
        </p:txBody>
      </p:sp>
      <p:sp>
        <p:nvSpPr>
          <p:cNvPr id="3" name="Subtitle 2">
            <a:extLst>
              <a:ext uri="{FF2B5EF4-FFF2-40B4-BE49-F238E27FC236}">
                <a16:creationId xmlns:a16="http://schemas.microsoft.com/office/drawing/2014/main" id="{5B20726C-64CF-7541-A1DF-D0F671B7EA32}"/>
              </a:ext>
            </a:extLst>
          </p:cNvPr>
          <p:cNvSpPr>
            <a:spLocks noGrp="1"/>
          </p:cNvSpPr>
          <p:nvPr>
            <p:ph type="subTitle" idx="1"/>
          </p:nvPr>
        </p:nvSpPr>
        <p:spPr>
          <a:xfrm>
            <a:off x="7493193" y="2691638"/>
            <a:ext cx="4133647" cy="3188586"/>
          </a:xfrm>
        </p:spPr>
        <p:txBody>
          <a:bodyPr vert="horz" lIns="91440" tIns="45720" rIns="91440" bIns="45720" rtlCol="0">
            <a:normAutofit/>
          </a:bodyPr>
          <a:lstStyle/>
          <a:p>
            <a:pPr indent="-228600">
              <a:buFont typeface="System Font Regular"/>
              <a:buChar char="–"/>
            </a:pPr>
            <a:r>
              <a:rPr lang="en-US" dirty="0"/>
              <a:t> </a:t>
            </a:r>
            <a:r>
              <a:rPr lang="en-US" sz="1200" dirty="0">
                <a:latin typeface="Arial" panose="020B0604020202020204" pitchFamily="34" charset="0"/>
                <a:cs typeface="Arial" panose="020B0604020202020204" pitchFamily="34" charset="0"/>
              </a:rPr>
              <a:t>an Independent Project</a:t>
            </a:r>
          </a:p>
          <a:p>
            <a:pPr indent="-228600">
              <a:buFont typeface="System Font Regular"/>
              <a:buChar char="–"/>
            </a:pPr>
            <a:r>
              <a:rPr lang="en-US" sz="1200" dirty="0">
                <a:latin typeface="Arial" panose="020B0604020202020204" pitchFamily="34" charset="0"/>
                <a:cs typeface="Arial" panose="020B0604020202020204" pitchFamily="34" charset="0"/>
              </a:rPr>
              <a:t>Ahmed 	 Abdi, student (2312731)</a:t>
            </a:r>
          </a:p>
          <a:p>
            <a:pPr indent="-228600">
              <a:buFont typeface="System Font Regular"/>
              <a:buChar char="–"/>
            </a:pPr>
            <a:r>
              <a:rPr lang="en-US" sz="1200" dirty="0">
                <a:latin typeface="Arial" panose="020B0604020202020204" pitchFamily="34" charset="0"/>
                <a:cs typeface="Arial" panose="020B0604020202020204" pitchFamily="34" charset="0"/>
              </a:rPr>
              <a:t>Program: BSc Applied Computing; </a:t>
            </a:r>
          </a:p>
          <a:p>
            <a:pPr indent="-228600">
              <a:buFont typeface="System Font Regular"/>
              <a:buChar char="–"/>
            </a:pPr>
            <a:r>
              <a:rPr lang="en-US" sz="1200" dirty="0">
                <a:latin typeface="Arial" panose="020B0604020202020204" pitchFamily="34" charset="0"/>
                <a:cs typeface="Arial" panose="020B0604020202020204" pitchFamily="34" charset="0"/>
              </a:rPr>
              <a:t>Supervisor: Dr. Mohamed Ben Farah</a:t>
            </a:r>
          </a:p>
        </p:txBody>
      </p:sp>
      <p:pic>
        <p:nvPicPr>
          <p:cNvPr id="18" name="Picture 17">
            <a:extLst>
              <a:ext uri="{FF2B5EF4-FFF2-40B4-BE49-F238E27FC236}">
                <a16:creationId xmlns:a16="http://schemas.microsoft.com/office/drawing/2014/main" id="{D7F0A592-26BC-A396-A5A0-6BF478718807}"/>
              </a:ext>
            </a:extLst>
          </p:cNvPr>
          <p:cNvPicPr>
            <a:picLocks noChangeAspect="1"/>
          </p:cNvPicPr>
          <p:nvPr/>
        </p:nvPicPr>
        <p:blipFill>
          <a:blip r:embed="rId2"/>
          <a:srcRect l="36754"/>
          <a:stretch>
            <a:fillRect/>
          </a:stretch>
        </p:blipFill>
        <p:spPr>
          <a:xfrm>
            <a:off x="20" y="10"/>
            <a:ext cx="6967738" cy="6857990"/>
          </a:xfrm>
          <a:prstGeom prst="rect">
            <a:avLst/>
          </a:prstGeom>
        </p:spPr>
      </p:pic>
      <p:sp>
        <p:nvSpPr>
          <p:cNvPr id="17" name="Cross 16">
            <a:extLst>
              <a:ext uri="{FF2B5EF4-FFF2-40B4-BE49-F238E27FC236}">
                <a16:creationId xmlns:a16="http://schemas.microsoft.com/office/drawing/2014/main" id="{A12C7CBA-A034-9548-BC45-D37C25C008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032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449ED22-D9F5-F848-A98A-7181D4EE7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3666"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704882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51BAD0FF-E824-4446-B45B-97AE09094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96772"/>
            <a:ext cx="5106596"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Cross 33">
            <a:extLst>
              <a:ext uri="{FF2B5EF4-FFF2-40B4-BE49-F238E27FC236}">
                <a16:creationId xmlns:a16="http://schemas.microsoft.com/office/drawing/2014/main" id="{0D8FDD6E-0FB9-5542-B194-9DD8BD8068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9164"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C3BEAF-3F7E-B1BD-594B-E7C51B12E992}"/>
              </a:ext>
            </a:extLst>
          </p:cNvPr>
          <p:cNvSpPr>
            <a:spLocks noGrp="1"/>
          </p:cNvSpPr>
          <p:nvPr>
            <p:ph type="title"/>
          </p:nvPr>
        </p:nvSpPr>
        <p:spPr>
          <a:xfrm>
            <a:off x="565149" y="1508252"/>
            <a:ext cx="4114800" cy="4371971"/>
          </a:xfrm>
        </p:spPr>
        <p:txBody>
          <a:bodyPr>
            <a:normAutofit/>
          </a:bodyPr>
          <a:lstStyle/>
          <a:p>
            <a:r>
              <a:rPr lang="en-GB" dirty="0"/>
              <a:t>Introduction</a:t>
            </a:r>
          </a:p>
        </p:txBody>
      </p:sp>
      <p:sp>
        <p:nvSpPr>
          <p:cNvPr id="3" name="Content Placeholder 2">
            <a:extLst>
              <a:ext uri="{FF2B5EF4-FFF2-40B4-BE49-F238E27FC236}">
                <a16:creationId xmlns:a16="http://schemas.microsoft.com/office/drawing/2014/main" id="{9FD1DF48-0E15-1F45-8338-6C1AFA276A1F}"/>
              </a:ext>
            </a:extLst>
          </p:cNvPr>
          <p:cNvSpPr>
            <a:spLocks noGrp="1"/>
          </p:cNvSpPr>
          <p:nvPr>
            <p:ph idx="1"/>
          </p:nvPr>
        </p:nvSpPr>
        <p:spPr>
          <a:xfrm>
            <a:off x="5733335" y="1628394"/>
            <a:ext cx="5484998" cy="4686426"/>
          </a:xfrm>
        </p:spPr>
        <p:txBody>
          <a:bodyPr>
            <a:normAutofit/>
          </a:bodyPr>
          <a:lstStyle/>
          <a:p>
            <a:pPr marL="0" indent="0">
              <a:lnSpc>
                <a:spcPct val="90000"/>
              </a:lnSpc>
              <a:buNone/>
            </a:pPr>
            <a:r>
              <a:rPr lang="en-GB" sz="1200" dirty="0">
                <a:latin typeface="Arial" panose="020B0604020202020204" pitchFamily="34" charset="0"/>
                <a:cs typeface="Arial" panose="020B0604020202020204" pitchFamily="34" charset="0"/>
              </a:rPr>
              <a:t>Misinformation has disseminated more widely because of social media's explosive growth [1]. Political debates, health decisions, and public opinion can all be impacted by false information.</a:t>
            </a:r>
          </a:p>
          <a:p>
            <a:pPr marL="0" indent="0">
              <a:lnSpc>
                <a:spcPct val="90000"/>
              </a:lnSpc>
              <a:buNone/>
            </a:pPr>
            <a:r>
              <a:rPr lang="en-GB" sz="1200" dirty="0">
                <a:latin typeface="Arial" panose="020B0604020202020204" pitchFamily="34" charset="0"/>
                <a:cs typeface="Arial" panose="020B0604020202020204" pitchFamily="34" charset="0"/>
              </a:rPr>
              <a:t> . Manual fact checking is slow, costly, and challenging to scale due to the abundance of information available online [2].</a:t>
            </a:r>
          </a:p>
          <a:p>
            <a:pPr marL="0" indent="0">
              <a:lnSpc>
                <a:spcPct val="90000"/>
              </a:lnSpc>
              <a:buNone/>
            </a:pPr>
            <a:r>
              <a:rPr lang="en-GB" sz="1200" dirty="0">
                <a:latin typeface="Arial" panose="020B0604020202020204" pitchFamily="34" charset="0"/>
                <a:cs typeface="Arial" panose="020B0604020202020204" pitchFamily="34" charset="0"/>
              </a:rPr>
              <a:t> Natural language processing (NLP) and artificial intelligence (AI) provide automated techniques for identifying and classifying false information. [3].</a:t>
            </a:r>
          </a:p>
          <a:p>
            <a:pPr marL="0" indent="0">
              <a:lnSpc>
                <a:spcPct val="90000"/>
              </a:lnSpc>
              <a:buNone/>
            </a:pPr>
            <a:r>
              <a:rPr lang="en-GB" sz="1200" dirty="0">
                <a:latin typeface="Arial" panose="020B0604020202020204" pitchFamily="34" charset="0"/>
                <a:cs typeface="Arial" panose="020B0604020202020204" pitchFamily="34" charset="0"/>
              </a:rPr>
              <a:t> Because online platforms create significant challenges for traditional verification methods, AI-based misinformation detection has become an increasingly important research area [3].</a:t>
            </a:r>
          </a:p>
        </p:txBody>
      </p:sp>
    </p:spTree>
    <p:extLst>
      <p:ext uri="{BB962C8B-B14F-4D97-AF65-F5344CB8AC3E}">
        <p14:creationId xmlns:p14="http://schemas.microsoft.com/office/powerpoint/2010/main" val="32532215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1BAD0FF-E824-4446-B45B-97AE09094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96772"/>
            <a:ext cx="5106596"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ross 11">
            <a:extLst>
              <a:ext uri="{FF2B5EF4-FFF2-40B4-BE49-F238E27FC236}">
                <a16:creationId xmlns:a16="http://schemas.microsoft.com/office/drawing/2014/main" id="{0D8FDD6E-0FB9-5542-B194-9DD8BD8068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9164"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2BAE4C-C60A-ADA7-2D51-10579E0062BC}"/>
              </a:ext>
            </a:extLst>
          </p:cNvPr>
          <p:cNvSpPr>
            <a:spLocks noGrp="1"/>
          </p:cNvSpPr>
          <p:nvPr>
            <p:ph type="title"/>
          </p:nvPr>
        </p:nvSpPr>
        <p:spPr>
          <a:xfrm>
            <a:off x="565149" y="1508252"/>
            <a:ext cx="4114800" cy="4371971"/>
          </a:xfrm>
        </p:spPr>
        <p:txBody>
          <a:bodyPr>
            <a:normAutofit/>
          </a:bodyPr>
          <a:lstStyle/>
          <a:p>
            <a:r>
              <a:rPr lang="en-GB" dirty="0"/>
              <a:t>Problem Statement</a:t>
            </a:r>
          </a:p>
        </p:txBody>
      </p:sp>
      <p:sp>
        <p:nvSpPr>
          <p:cNvPr id="3" name="Content Placeholder 2">
            <a:extLst>
              <a:ext uri="{FF2B5EF4-FFF2-40B4-BE49-F238E27FC236}">
                <a16:creationId xmlns:a16="http://schemas.microsoft.com/office/drawing/2014/main" id="{1580CEB2-4AA0-4933-ACD2-20FF9EB1D921}"/>
              </a:ext>
            </a:extLst>
          </p:cNvPr>
          <p:cNvSpPr>
            <a:spLocks noGrp="1"/>
          </p:cNvSpPr>
          <p:nvPr>
            <p:ph idx="1"/>
          </p:nvPr>
        </p:nvSpPr>
        <p:spPr>
          <a:xfrm>
            <a:off x="5733335" y="1628394"/>
            <a:ext cx="5484998" cy="4686426"/>
          </a:xfrm>
        </p:spPr>
        <p:txBody>
          <a:bodyPr>
            <a:normAutofit/>
          </a:bodyPr>
          <a:lstStyle/>
          <a:p>
            <a:pPr>
              <a:lnSpc>
                <a:spcPct val="90000"/>
              </a:lnSpc>
            </a:pPr>
            <a:r>
              <a:rPr lang="en-GB" sz="1200" dirty="0"/>
              <a:t>Fake news is hard to spot because it often uses real terminology and complex situations [4]. Deep learning models can potentially learn biases from training data [5]. Because complex models like BERT require a lot of processing power, scalability problems occur [6]. Current AI detection algorithms still have issues with explainability, bias, and accuracy [7].</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482224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BFE11F32-4970-9344-8DCB-74356B312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35193" y="1096772"/>
            <a:ext cx="6503180"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Cross 17">
            <a:extLst>
              <a:ext uri="{FF2B5EF4-FFF2-40B4-BE49-F238E27FC236}">
                <a16:creationId xmlns:a16="http://schemas.microsoft.com/office/drawing/2014/main" id="{16FF562B-6BB4-A942-A885-340D8F0E4B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29484"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BA2563-8D4C-01E5-2623-E014C55DAA23}"/>
              </a:ext>
            </a:extLst>
          </p:cNvPr>
          <p:cNvSpPr>
            <a:spLocks noGrp="1"/>
          </p:cNvSpPr>
          <p:nvPr>
            <p:ph type="title"/>
          </p:nvPr>
        </p:nvSpPr>
        <p:spPr>
          <a:xfrm>
            <a:off x="565149" y="1204720"/>
            <a:ext cx="4114800" cy="4675503"/>
          </a:xfrm>
        </p:spPr>
        <p:txBody>
          <a:bodyPr>
            <a:normAutofit/>
          </a:bodyPr>
          <a:lstStyle/>
          <a:p>
            <a:r>
              <a:rPr lang="en-GB" b="1" dirty="0"/>
              <a:t>Project Aim</a:t>
            </a:r>
            <a:br>
              <a:rPr lang="en-GB" b="1" dirty="0"/>
            </a:br>
            <a:endParaRPr lang="en-GB" dirty="0"/>
          </a:p>
        </p:txBody>
      </p:sp>
      <p:sp>
        <p:nvSpPr>
          <p:cNvPr id="3" name="Content Placeholder 2">
            <a:extLst>
              <a:ext uri="{FF2B5EF4-FFF2-40B4-BE49-F238E27FC236}">
                <a16:creationId xmlns:a16="http://schemas.microsoft.com/office/drawing/2014/main" id="{50B0FF2E-E1BD-7814-1F40-D869BA01C1E4}"/>
              </a:ext>
            </a:extLst>
          </p:cNvPr>
          <p:cNvSpPr>
            <a:spLocks noGrp="1"/>
          </p:cNvSpPr>
          <p:nvPr>
            <p:ph idx="1"/>
          </p:nvPr>
        </p:nvSpPr>
        <p:spPr>
          <a:xfrm>
            <a:off x="5733335" y="1628394"/>
            <a:ext cx="5484998" cy="4686426"/>
          </a:xfrm>
        </p:spPr>
        <p:txBody>
          <a:bodyPr>
            <a:normAutofit/>
          </a:bodyPr>
          <a:lstStyle/>
          <a:p>
            <a:pPr>
              <a:lnSpc>
                <a:spcPct val="90000"/>
              </a:lnSpc>
            </a:pPr>
            <a:r>
              <a:rPr lang="en-GB" sz="1200" dirty="0"/>
              <a:t>To develop, implement, and evaluate artificial intelligence models for the detection of false information by comparing: </a:t>
            </a:r>
          </a:p>
          <a:p>
            <a:pPr>
              <a:lnSpc>
                <a:spcPct val="90000"/>
              </a:lnSpc>
            </a:pPr>
            <a:r>
              <a:rPr lang="en-GB" sz="1200" dirty="0"/>
              <a:t>The study assesses the categorisation performance of Bidirectional Encoder Representations from Transformers (BERT) and Long Short-Term Memory (LSTM) [8].</a:t>
            </a:r>
          </a:p>
          <a:p>
            <a:pPr>
              <a:lnSpc>
                <a:spcPct val="90000"/>
              </a:lnSpc>
            </a:pPr>
            <a:endParaRPr lang="en-GB" sz="1200" dirty="0"/>
          </a:p>
          <a:p>
            <a:pPr>
              <a:lnSpc>
                <a:spcPct val="90000"/>
              </a:lnSpc>
            </a:pPr>
            <a:r>
              <a:rPr lang="en-GB" sz="1200" dirty="0"/>
              <a:t>Due to their improved contextual awareness, transformer-based techniques have shown remarkable efficacy in the categorisation of bogus news [9].</a:t>
            </a:r>
          </a:p>
        </p:txBody>
      </p:sp>
    </p:spTree>
    <p:extLst>
      <p:ext uri="{BB962C8B-B14F-4D97-AF65-F5344CB8AC3E}">
        <p14:creationId xmlns:p14="http://schemas.microsoft.com/office/powerpoint/2010/main" val="10148007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403712-41F3-1CFC-9762-A0521EB1EC7E}"/>
              </a:ext>
            </a:extLst>
          </p:cNvPr>
          <p:cNvSpPr>
            <a:spLocks noGrp="1"/>
          </p:cNvSpPr>
          <p:nvPr>
            <p:ph type="title"/>
          </p:nvPr>
        </p:nvSpPr>
        <p:spPr>
          <a:xfrm>
            <a:off x="7493192" y="1204721"/>
            <a:ext cx="4133647" cy="1446550"/>
          </a:xfrm>
        </p:spPr>
        <p:txBody>
          <a:bodyPr>
            <a:normAutofit/>
          </a:bodyPr>
          <a:lstStyle/>
          <a:p>
            <a:r>
              <a:rPr lang="en-GB" dirty="0"/>
              <a:t>Project Objectives</a:t>
            </a:r>
          </a:p>
        </p:txBody>
      </p:sp>
      <p:sp>
        <p:nvSpPr>
          <p:cNvPr id="3" name="Content Placeholder 2">
            <a:extLst>
              <a:ext uri="{FF2B5EF4-FFF2-40B4-BE49-F238E27FC236}">
                <a16:creationId xmlns:a16="http://schemas.microsoft.com/office/drawing/2014/main" id="{7862806A-B197-3439-EA21-6364AEE000B4}"/>
              </a:ext>
            </a:extLst>
          </p:cNvPr>
          <p:cNvSpPr>
            <a:spLocks noGrp="1"/>
          </p:cNvSpPr>
          <p:nvPr>
            <p:ph idx="1"/>
          </p:nvPr>
        </p:nvSpPr>
        <p:spPr>
          <a:xfrm>
            <a:off x="7493193" y="2691638"/>
            <a:ext cx="4133647" cy="3188586"/>
          </a:xfrm>
        </p:spPr>
        <p:txBody>
          <a:bodyPr>
            <a:normAutofit lnSpcReduction="10000"/>
          </a:bodyPr>
          <a:lstStyle/>
          <a:p>
            <a:pPr>
              <a:lnSpc>
                <a:spcPct val="90000"/>
              </a:lnSpc>
            </a:pPr>
            <a:r>
              <a:rPr lang="en-GB" sz="1200" dirty="0">
                <a:latin typeface="Arial" panose="020B0604020202020204" pitchFamily="34" charset="0"/>
                <a:cs typeface="Arial" panose="020B0604020202020204" pitchFamily="34" charset="0"/>
              </a:rPr>
              <a:t>Project Goals</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Create a method to detect fake news using artificial intelligence.</a:t>
            </a:r>
          </a:p>
          <a:p>
            <a:pPr>
              <a:lnSpc>
                <a:spcPct val="90000"/>
              </a:lnSpc>
            </a:pP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Compare the performance of BERT and LSTM.</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Utilise datasets that are known to include false information.</a:t>
            </a: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a:p>
            <a:pPr>
              <a:lnSpc>
                <a:spcPct val="90000"/>
              </a:lnSpc>
            </a:pPr>
            <a:r>
              <a:rPr lang="en-GB" sz="1200" dirty="0">
                <a:latin typeface="Arial" panose="020B0604020202020204" pitchFamily="34" charset="0"/>
                <a:cs typeface="Arial" panose="020B0604020202020204" pitchFamily="34" charset="0"/>
              </a:rPr>
              <a:t>Assess:</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Precision, Accuracy, Recall, and F1-score</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Examine ethical concerns such as bias and fairness.</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For accurate misinformation classification, evaluation using a variety of performance criteria </a:t>
            </a:r>
            <a:r>
              <a:rPr lang="en-GB" sz="1200" dirty="0"/>
              <a:t>is advised [10].</a:t>
            </a:r>
            <a:endParaRPr lang="en-GB" sz="1100" dirty="0"/>
          </a:p>
        </p:txBody>
      </p:sp>
      <p:pic>
        <p:nvPicPr>
          <p:cNvPr id="5" name="Picture 4" descr="A wall painted with an arrow and a dartboard">
            <a:extLst>
              <a:ext uri="{FF2B5EF4-FFF2-40B4-BE49-F238E27FC236}">
                <a16:creationId xmlns:a16="http://schemas.microsoft.com/office/drawing/2014/main" id="{4C755664-4377-2BDA-DC24-CD4113E4595A}"/>
              </a:ext>
            </a:extLst>
          </p:cNvPr>
          <p:cNvPicPr>
            <a:picLocks noChangeAspect="1"/>
          </p:cNvPicPr>
          <p:nvPr/>
        </p:nvPicPr>
        <p:blipFill>
          <a:blip r:embed="rId2"/>
          <a:srcRect l="27356"/>
          <a:stretch>
            <a:fillRect/>
          </a:stretch>
        </p:blipFill>
        <p:spPr>
          <a:xfrm>
            <a:off x="20" y="10"/>
            <a:ext cx="6967738" cy="6857990"/>
          </a:xfrm>
          <a:prstGeom prst="rect">
            <a:avLst/>
          </a:prstGeom>
        </p:spPr>
      </p:pic>
      <p:sp>
        <p:nvSpPr>
          <p:cNvPr id="11" name="Cross 10">
            <a:extLst>
              <a:ext uri="{FF2B5EF4-FFF2-40B4-BE49-F238E27FC236}">
                <a16:creationId xmlns:a16="http://schemas.microsoft.com/office/drawing/2014/main" id="{A12C7CBA-A034-9548-BC45-D37C25C008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032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449ED22-D9F5-F848-A98A-7181D4EE7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3666"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720400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3A08A6-5C0E-99E4-AFDA-0A66A3F58747}"/>
              </a:ext>
            </a:extLst>
          </p:cNvPr>
          <p:cNvSpPr>
            <a:spLocks noGrp="1"/>
          </p:cNvSpPr>
          <p:nvPr>
            <p:ph type="title"/>
          </p:nvPr>
        </p:nvSpPr>
        <p:spPr>
          <a:xfrm>
            <a:off x="3361316" y="1204721"/>
            <a:ext cx="7857015" cy="1446550"/>
          </a:xfrm>
        </p:spPr>
        <p:txBody>
          <a:bodyPr>
            <a:normAutofit/>
          </a:bodyPr>
          <a:lstStyle/>
          <a:p>
            <a:r>
              <a:rPr lang="en-GB" dirty="0"/>
              <a:t>Research Questions</a:t>
            </a:r>
          </a:p>
        </p:txBody>
      </p:sp>
      <p:sp>
        <p:nvSpPr>
          <p:cNvPr id="3" name="Content Placeholder 2">
            <a:extLst>
              <a:ext uri="{FF2B5EF4-FFF2-40B4-BE49-F238E27FC236}">
                <a16:creationId xmlns:a16="http://schemas.microsoft.com/office/drawing/2014/main" id="{374E2D50-765D-80B6-D500-7947CFACBA7B}"/>
              </a:ext>
            </a:extLst>
          </p:cNvPr>
          <p:cNvSpPr>
            <a:spLocks noGrp="1"/>
          </p:cNvSpPr>
          <p:nvPr>
            <p:ph idx="1"/>
          </p:nvPr>
        </p:nvSpPr>
        <p:spPr>
          <a:xfrm>
            <a:off x="2348594" y="2759220"/>
            <a:ext cx="7857015" cy="2979707"/>
          </a:xfrm>
        </p:spPr>
        <p:txBody>
          <a:bodyPr>
            <a:normAutofit/>
          </a:bodyPr>
          <a:lstStyle/>
          <a:p>
            <a:pPr>
              <a:lnSpc>
                <a:spcPct val="90000"/>
              </a:lnSpc>
            </a:pPr>
            <a:r>
              <a:rPr lang="en-GB" sz="1200" dirty="0">
                <a:latin typeface="Arial" panose="020B0604020202020204" pitchFamily="34" charset="0"/>
                <a:cs typeface="Arial" panose="020B0604020202020204" pitchFamily="34" charset="0"/>
              </a:rPr>
              <a:t>Research Questions</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RQ1:</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Which model BERT or LSTM performs better at identifying fake news?</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RQ2:</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How can AI ensure justice while reducing false information?</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RQ3:</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What moral dilemmas arise when AI categorises data automatically?</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p:txBody>
      </p:sp>
      <p:sp>
        <p:nvSpPr>
          <p:cNvPr id="18" name="Rectangle 17">
            <a:extLst>
              <a:ext uri="{FF2B5EF4-FFF2-40B4-BE49-F238E27FC236}">
                <a16:creationId xmlns:a16="http://schemas.microsoft.com/office/drawing/2014/main" id="{E1A46910-B0B9-AA41-9122-72DC51D5C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19" name="Cross 18">
            <a:extLst>
              <a:ext uri="{FF2B5EF4-FFF2-40B4-BE49-F238E27FC236}">
                <a16:creationId xmlns:a16="http://schemas.microsoft.com/office/drawing/2014/main" id="{A7294AEB-C3D1-D646-8023-869DDDBE90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369283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Cross 23">
            <a:extLst>
              <a:ext uri="{FF2B5EF4-FFF2-40B4-BE49-F238E27FC236}">
                <a16:creationId xmlns:a16="http://schemas.microsoft.com/office/drawing/2014/main" id="{BE50E7BE-734F-224D-B03E-074DE1D12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7667"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7DE54D-8803-CF74-030D-CDCF1A5283F9}"/>
              </a:ext>
            </a:extLst>
          </p:cNvPr>
          <p:cNvSpPr>
            <a:spLocks noGrp="1"/>
          </p:cNvSpPr>
          <p:nvPr>
            <p:ph type="title"/>
          </p:nvPr>
        </p:nvSpPr>
        <p:spPr>
          <a:xfrm>
            <a:off x="565149" y="1204721"/>
            <a:ext cx="6886726" cy="1446550"/>
          </a:xfrm>
        </p:spPr>
        <p:txBody>
          <a:bodyPr>
            <a:normAutofit/>
          </a:bodyPr>
          <a:lstStyle/>
          <a:p>
            <a:r>
              <a:rPr lang="en-GB" dirty="0"/>
              <a:t>Literature Review Summary</a:t>
            </a:r>
          </a:p>
        </p:txBody>
      </p:sp>
      <p:sp>
        <p:nvSpPr>
          <p:cNvPr id="7" name="Content Placeholder 6">
            <a:extLst>
              <a:ext uri="{FF2B5EF4-FFF2-40B4-BE49-F238E27FC236}">
                <a16:creationId xmlns:a16="http://schemas.microsoft.com/office/drawing/2014/main" id="{2D610147-A5D4-92B7-7CD5-8560B424F88A}"/>
              </a:ext>
            </a:extLst>
          </p:cNvPr>
          <p:cNvSpPr>
            <a:spLocks noGrp="1"/>
          </p:cNvSpPr>
          <p:nvPr>
            <p:ph idx="1"/>
          </p:nvPr>
        </p:nvSpPr>
        <p:spPr>
          <a:xfrm>
            <a:off x="565150" y="2691638"/>
            <a:ext cx="6886726" cy="3188586"/>
          </a:xfrm>
        </p:spPr>
        <p:txBody>
          <a:bodyPr>
            <a:normAutofit/>
          </a:bodyPr>
          <a:lstStyle/>
          <a:p>
            <a:r>
              <a:rPr lang="en-GB" sz="1200" dirty="0">
                <a:latin typeface="Arial" panose="020B0604020202020204" pitchFamily="34" charset="0"/>
                <a:cs typeface="Arial" panose="020B0604020202020204" pitchFamily="34" charset="0"/>
              </a:rPr>
              <a:t>Previous studies have shown that machine learning and deep learning approaches are widely used to detect fraudulent information. LSTM models handle sequential text by learning word dependencies, but BERT uses transformer architecture to understand word context in both directions. Recent research indicates that BERT-based models often outperform traditional methods in the classification of fake news [11].</a:t>
            </a:r>
          </a:p>
        </p:txBody>
      </p:sp>
      <p:pic>
        <p:nvPicPr>
          <p:cNvPr id="19" name="Graphic 18" descr="Head with Gears">
            <a:extLst>
              <a:ext uri="{FF2B5EF4-FFF2-40B4-BE49-F238E27FC236}">
                <a16:creationId xmlns:a16="http://schemas.microsoft.com/office/drawing/2014/main" id="{5E76C93F-B743-9ADE-F055-52ABCE2AE69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425541" y="2164438"/>
            <a:ext cx="2792794" cy="2792794"/>
          </a:xfrm>
          <a:prstGeom prst="rect">
            <a:avLst/>
          </a:prstGeom>
        </p:spPr>
      </p:pic>
    </p:spTree>
    <p:extLst>
      <p:ext uri="{BB962C8B-B14F-4D97-AF65-F5344CB8AC3E}">
        <p14:creationId xmlns:p14="http://schemas.microsoft.com/office/powerpoint/2010/main" val="14761446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ECAE4-6F7F-A189-C5BA-A9AC2CE78339}"/>
              </a:ext>
            </a:extLst>
          </p:cNvPr>
          <p:cNvSpPr>
            <a:spLocks noGrp="1"/>
          </p:cNvSpPr>
          <p:nvPr>
            <p:ph type="title"/>
          </p:nvPr>
        </p:nvSpPr>
        <p:spPr/>
        <p:txBody>
          <a:bodyPr/>
          <a:lstStyle/>
          <a:p>
            <a:r>
              <a:rPr lang="en-GB" dirty="0"/>
              <a:t>Methodology</a:t>
            </a:r>
          </a:p>
        </p:txBody>
      </p:sp>
      <p:graphicFrame>
        <p:nvGraphicFramePr>
          <p:cNvPr id="5" name="Content Placeholder 2">
            <a:extLst>
              <a:ext uri="{FF2B5EF4-FFF2-40B4-BE49-F238E27FC236}">
                <a16:creationId xmlns:a16="http://schemas.microsoft.com/office/drawing/2014/main" id="{B333E706-317F-0166-B13A-00A286C56A49}"/>
              </a:ext>
            </a:extLst>
          </p:cNvPr>
          <p:cNvGraphicFramePr>
            <a:graphicFrameLocks noGrp="1"/>
          </p:cNvGraphicFramePr>
          <p:nvPr>
            <p:ph idx="1"/>
            <p:extLst>
              <p:ext uri="{D42A27DB-BD31-4B8C-83A1-F6EECF244321}">
                <p14:modId xmlns:p14="http://schemas.microsoft.com/office/powerpoint/2010/main" val="3441603344"/>
              </p:ext>
            </p:extLst>
          </p:nvPr>
        </p:nvGraphicFramePr>
        <p:xfrm>
          <a:off x="565150" y="2691638"/>
          <a:ext cx="8267296" cy="31885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090124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0B1836-3E6D-2041-9611-AEDC8CABA6C8}"/>
              </a:ext>
            </a:extLst>
          </p:cNvPr>
          <p:cNvSpPr>
            <a:spLocks noGrp="1"/>
          </p:cNvSpPr>
          <p:nvPr>
            <p:ph type="title"/>
          </p:nvPr>
        </p:nvSpPr>
        <p:spPr>
          <a:xfrm>
            <a:off x="565148" y="1204721"/>
            <a:ext cx="8267299" cy="1446550"/>
          </a:xfrm>
        </p:spPr>
        <p:txBody>
          <a:bodyPr>
            <a:normAutofit/>
          </a:bodyPr>
          <a:lstStyle/>
          <a:p>
            <a:r>
              <a:rPr lang="en-GB" dirty="0"/>
              <a:t>Dataset Selection</a:t>
            </a:r>
          </a:p>
        </p:txBody>
      </p:sp>
      <p:sp>
        <p:nvSpPr>
          <p:cNvPr id="3" name="Content Placeholder 2">
            <a:extLst>
              <a:ext uri="{FF2B5EF4-FFF2-40B4-BE49-F238E27FC236}">
                <a16:creationId xmlns:a16="http://schemas.microsoft.com/office/drawing/2014/main" id="{7BD7C6F9-C3FA-9634-4BC6-17A91E606062}"/>
              </a:ext>
            </a:extLst>
          </p:cNvPr>
          <p:cNvSpPr>
            <a:spLocks noGrp="1"/>
          </p:cNvSpPr>
          <p:nvPr>
            <p:ph idx="1"/>
          </p:nvPr>
        </p:nvSpPr>
        <p:spPr>
          <a:xfrm>
            <a:off x="565149" y="2900516"/>
            <a:ext cx="8267299" cy="2979707"/>
          </a:xfrm>
        </p:spPr>
        <p:txBody>
          <a:bodyPr>
            <a:normAutofit/>
          </a:bodyPr>
          <a:lstStyle/>
          <a:p>
            <a:pPr>
              <a:lnSpc>
                <a:spcPct val="90000"/>
              </a:lnSpc>
            </a:pPr>
            <a:r>
              <a:rPr lang="en-GB" sz="1200" b="1" u="sng" dirty="0">
                <a:latin typeface="Arial" panose="020B0604020202020204" pitchFamily="34" charset="0"/>
                <a:cs typeface="Arial" panose="020B0604020202020204" pitchFamily="34" charset="0"/>
              </a:rPr>
              <a:t>Selection of Datasets</a:t>
            </a:r>
          </a:p>
          <a:p>
            <a:pPr>
              <a:lnSpc>
                <a:spcPct val="90000"/>
              </a:lnSpc>
            </a:pPr>
            <a:r>
              <a:rPr lang="en-GB" sz="1200" dirty="0">
                <a:latin typeface="Arial" panose="020B0604020202020204" pitchFamily="34" charset="0"/>
                <a:cs typeface="Arial" panose="020B0604020202020204" pitchFamily="34" charset="0"/>
              </a:rPr>
              <a:t>Fake Newsnet: Provides news items and social context data for the analysis of disinformation trends.</a:t>
            </a: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a:p>
            <a:pPr>
              <a:lnSpc>
                <a:spcPct val="90000"/>
              </a:lnSpc>
            </a:pPr>
            <a:r>
              <a:rPr lang="en-GB" sz="1200" dirty="0">
                <a:latin typeface="Arial" panose="020B0604020202020204" pitchFamily="34" charset="0"/>
                <a:cs typeface="Arial" panose="020B0604020202020204" pitchFamily="34" charset="0"/>
              </a:rPr>
              <a:t>• LIAR Dataset: Contains brief political remarks categorised according to their level of truthfulness.</a:t>
            </a: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a:p>
            <a:pPr>
              <a:lnSpc>
                <a:spcPct val="90000"/>
              </a:lnSpc>
            </a:pPr>
            <a:r>
              <a:rPr lang="en-GB" sz="1200" dirty="0">
                <a:latin typeface="Arial" panose="020B0604020202020204" pitchFamily="34" charset="0"/>
                <a:cs typeface="Arial" panose="020B0604020202020204" pitchFamily="34" charset="0"/>
              </a:rPr>
              <a:t>• Kaggle Fake News Dataset: This dataset includes both real and fake news stories.</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To train, test, and compare the effectiveness of misinformation detection models, benchmark datasets are crucial [13].</a:t>
            </a:r>
          </a:p>
        </p:txBody>
      </p:sp>
      <p:sp>
        <p:nvSpPr>
          <p:cNvPr id="12" name="Rectangle 11">
            <a:extLst>
              <a:ext uri="{FF2B5EF4-FFF2-40B4-BE49-F238E27FC236}">
                <a16:creationId xmlns:a16="http://schemas.microsoft.com/office/drawing/2014/main" id="{37A9EF9F-F5F8-3B4C-B721-17C0A18761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14" name="Cross 13">
            <a:extLst>
              <a:ext uri="{FF2B5EF4-FFF2-40B4-BE49-F238E27FC236}">
                <a16:creationId xmlns:a16="http://schemas.microsoft.com/office/drawing/2014/main" id="{6DEB3960-7668-064C-B56F-2B18221DED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987448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98BF2A-2E8A-D2A5-F923-FAA8A5D427D0}"/>
              </a:ext>
            </a:extLst>
          </p:cNvPr>
          <p:cNvSpPr>
            <a:spLocks noGrp="1"/>
          </p:cNvSpPr>
          <p:nvPr>
            <p:ph type="title"/>
          </p:nvPr>
        </p:nvSpPr>
        <p:spPr>
          <a:xfrm>
            <a:off x="7493192" y="1204721"/>
            <a:ext cx="4133647" cy="1446550"/>
          </a:xfrm>
        </p:spPr>
        <p:txBody>
          <a:bodyPr>
            <a:normAutofit/>
          </a:bodyPr>
          <a:lstStyle/>
          <a:p>
            <a:r>
              <a:rPr lang="en-GB" dirty="0"/>
              <a:t>Data Pre-processing</a:t>
            </a:r>
          </a:p>
        </p:txBody>
      </p:sp>
      <p:sp>
        <p:nvSpPr>
          <p:cNvPr id="3" name="Content Placeholder 2">
            <a:extLst>
              <a:ext uri="{FF2B5EF4-FFF2-40B4-BE49-F238E27FC236}">
                <a16:creationId xmlns:a16="http://schemas.microsoft.com/office/drawing/2014/main" id="{A83FF978-08B3-2058-6CF7-8E2FE55761D9}"/>
              </a:ext>
            </a:extLst>
          </p:cNvPr>
          <p:cNvSpPr>
            <a:spLocks noGrp="1"/>
          </p:cNvSpPr>
          <p:nvPr>
            <p:ph idx="1"/>
          </p:nvPr>
        </p:nvSpPr>
        <p:spPr>
          <a:xfrm>
            <a:off x="7493193" y="2691638"/>
            <a:ext cx="4133647" cy="3188586"/>
          </a:xfrm>
        </p:spPr>
        <p:txBody>
          <a:bodyPr>
            <a:normAutofit/>
          </a:bodyPr>
          <a:lstStyle/>
          <a:p>
            <a:pPr>
              <a:lnSpc>
                <a:spcPct val="90000"/>
              </a:lnSpc>
            </a:pPr>
            <a:r>
              <a:rPr lang="en-GB" sz="1200" dirty="0">
                <a:latin typeface="Arial" panose="020B0604020202020204" pitchFamily="34" charset="0"/>
                <a:cs typeface="Arial" panose="020B0604020202020204" pitchFamily="34" charset="0"/>
              </a:rPr>
              <a:t>Preparing Text and Preparing Data</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Procedure:</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Eliminate any extraneous characters.</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Eliminate redundant data.</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Tokenise the text.</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Transform words into numerical representations.</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divided into datasets for testing and training.</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Address the disparity in class.</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By lowering noise and enhancing feature representation, efficient preprocessing enhances the performance of NLP models [14].</a:t>
            </a:r>
          </a:p>
        </p:txBody>
      </p:sp>
      <p:pic>
        <p:nvPicPr>
          <p:cNvPr id="5" name="Picture 4" descr="An abstract design with lines and financial symbols">
            <a:extLst>
              <a:ext uri="{FF2B5EF4-FFF2-40B4-BE49-F238E27FC236}">
                <a16:creationId xmlns:a16="http://schemas.microsoft.com/office/drawing/2014/main" id="{B2E36A47-719D-46C1-1114-D6D621FA70E8}"/>
              </a:ext>
            </a:extLst>
          </p:cNvPr>
          <p:cNvPicPr>
            <a:picLocks noChangeAspect="1"/>
          </p:cNvPicPr>
          <p:nvPr/>
        </p:nvPicPr>
        <p:blipFill>
          <a:blip r:embed="rId2"/>
          <a:srcRect l="15772" r="16664"/>
          <a:stretch>
            <a:fillRect/>
          </a:stretch>
        </p:blipFill>
        <p:spPr>
          <a:xfrm>
            <a:off x="20" y="10"/>
            <a:ext cx="6967738" cy="6857990"/>
          </a:xfrm>
          <a:prstGeom prst="rect">
            <a:avLst/>
          </a:prstGeom>
        </p:spPr>
      </p:pic>
      <p:sp>
        <p:nvSpPr>
          <p:cNvPr id="11" name="Cross 10">
            <a:extLst>
              <a:ext uri="{FF2B5EF4-FFF2-40B4-BE49-F238E27FC236}">
                <a16:creationId xmlns:a16="http://schemas.microsoft.com/office/drawing/2014/main" id="{A12C7CBA-A034-9548-BC45-D37C25C008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032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449ED22-D9F5-F848-A98A-7181D4EE7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3666"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865151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7C6288-F3AF-13AC-5150-BD10D5C9F994}"/>
              </a:ext>
            </a:extLst>
          </p:cNvPr>
          <p:cNvSpPr>
            <a:spLocks noGrp="1"/>
          </p:cNvSpPr>
          <p:nvPr>
            <p:ph type="title"/>
          </p:nvPr>
        </p:nvSpPr>
        <p:spPr>
          <a:xfrm>
            <a:off x="7493192" y="1204721"/>
            <a:ext cx="4133647" cy="1446550"/>
          </a:xfrm>
        </p:spPr>
        <p:txBody>
          <a:bodyPr>
            <a:normAutofit/>
          </a:bodyPr>
          <a:lstStyle/>
          <a:p>
            <a:r>
              <a:rPr lang="en-GB" dirty="0"/>
              <a:t>LSTM Model</a:t>
            </a:r>
          </a:p>
        </p:txBody>
      </p:sp>
      <p:sp>
        <p:nvSpPr>
          <p:cNvPr id="3" name="Content Placeholder 2">
            <a:extLst>
              <a:ext uri="{FF2B5EF4-FFF2-40B4-BE49-F238E27FC236}">
                <a16:creationId xmlns:a16="http://schemas.microsoft.com/office/drawing/2014/main" id="{AA5D594F-4E04-5F58-DFDF-2C59D6DB95C1}"/>
              </a:ext>
            </a:extLst>
          </p:cNvPr>
          <p:cNvSpPr>
            <a:spLocks noGrp="1"/>
          </p:cNvSpPr>
          <p:nvPr>
            <p:ph idx="1"/>
          </p:nvPr>
        </p:nvSpPr>
        <p:spPr>
          <a:xfrm>
            <a:off x="7493193" y="2691638"/>
            <a:ext cx="4133647" cy="3188586"/>
          </a:xfrm>
        </p:spPr>
        <p:txBody>
          <a:bodyPr>
            <a:normAutofit/>
          </a:bodyPr>
          <a:lstStyle/>
          <a:p>
            <a:pPr>
              <a:lnSpc>
                <a:spcPct val="90000"/>
              </a:lnSpc>
            </a:pPr>
            <a:r>
              <a:rPr lang="en-GB" sz="1200" dirty="0">
                <a:latin typeface="Arial" panose="020B0604020202020204" pitchFamily="34" charset="0"/>
                <a:cs typeface="Arial" panose="020B0604020202020204" pitchFamily="34" charset="0"/>
              </a:rPr>
              <a:t>The advantages of the Long Short-Term Memory Network (LSTM) Model</a:t>
            </a:r>
          </a:p>
          <a:p>
            <a:pPr>
              <a:lnSpc>
                <a:spcPct val="90000"/>
              </a:lnSpc>
            </a:pPr>
            <a:r>
              <a:rPr lang="en-GB" sz="1200" dirty="0">
                <a:latin typeface="Arial" panose="020B0604020202020204" pitchFamily="34" charset="0"/>
                <a:cs typeface="Arial" panose="020B0604020202020204" pitchFamily="34" charset="0"/>
              </a:rPr>
              <a:t>• Designed for sequential text data.• Uses memory cells and gates to store important information</a:t>
            </a:r>
          </a:p>
          <a:p>
            <a:pPr>
              <a:lnSpc>
                <a:spcPct val="90000"/>
              </a:lnSpc>
            </a:pPr>
            <a:r>
              <a:rPr lang="en-GB" sz="1200" dirty="0">
                <a:latin typeface="Arial" panose="020B0604020202020204" pitchFamily="34" charset="0"/>
                <a:cs typeface="Arial" panose="020B0604020202020204" pitchFamily="34" charset="0"/>
              </a:rPr>
              <a:t>.• Acknowledges enduring language ties.</a:t>
            </a: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a:p>
            <a:pPr>
              <a:lnSpc>
                <a:spcPct val="90000"/>
              </a:lnSpc>
            </a:pPr>
            <a:r>
              <a:rPr lang="en-GB" sz="1200" dirty="0">
                <a:latin typeface="Arial" panose="020B0604020202020204" pitchFamily="34" charset="0"/>
                <a:cs typeface="Arial" panose="020B0604020202020204" pitchFamily="34" charset="0"/>
              </a:rPr>
              <a:t>Architecture:</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Real/Fake Prediction → Embedding Layer → LSTM Layers → Dense Classification Layer</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Because LSTM models can identify patterns and relationships in sequential data, they have been used extensively for text-based false news classification [15].</a:t>
            </a:r>
          </a:p>
        </p:txBody>
      </p:sp>
      <p:pic>
        <p:nvPicPr>
          <p:cNvPr id="5" name="Picture 4" descr="Top view of cubes connected with black lines">
            <a:extLst>
              <a:ext uri="{FF2B5EF4-FFF2-40B4-BE49-F238E27FC236}">
                <a16:creationId xmlns:a16="http://schemas.microsoft.com/office/drawing/2014/main" id="{2763EB09-4982-9F20-84B2-8D27E6D3BBB8}"/>
              </a:ext>
            </a:extLst>
          </p:cNvPr>
          <p:cNvPicPr>
            <a:picLocks noChangeAspect="1"/>
          </p:cNvPicPr>
          <p:nvPr/>
        </p:nvPicPr>
        <p:blipFill>
          <a:blip r:embed="rId2"/>
          <a:srcRect l="16861" r="6939"/>
          <a:stretch>
            <a:fillRect/>
          </a:stretch>
        </p:blipFill>
        <p:spPr>
          <a:xfrm>
            <a:off x="20" y="10"/>
            <a:ext cx="6967738" cy="6857990"/>
          </a:xfrm>
          <a:prstGeom prst="rect">
            <a:avLst/>
          </a:prstGeom>
        </p:spPr>
      </p:pic>
      <p:sp>
        <p:nvSpPr>
          <p:cNvPr id="11" name="Cross 10">
            <a:extLst>
              <a:ext uri="{FF2B5EF4-FFF2-40B4-BE49-F238E27FC236}">
                <a16:creationId xmlns:a16="http://schemas.microsoft.com/office/drawing/2014/main" id="{A12C7CBA-A034-9548-BC45-D37C25C008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032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449ED22-D9F5-F848-A98A-7181D4EE7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3666"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799862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Top view of cubes connected with black lines">
            <a:extLst>
              <a:ext uri="{FF2B5EF4-FFF2-40B4-BE49-F238E27FC236}">
                <a16:creationId xmlns:a16="http://schemas.microsoft.com/office/drawing/2014/main" id="{0C672146-466D-F74D-C55F-4C3769CEBC49}"/>
              </a:ext>
            </a:extLst>
          </p:cNvPr>
          <p:cNvPicPr>
            <a:picLocks noChangeAspect="1"/>
          </p:cNvPicPr>
          <p:nvPr/>
        </p:nvPicPr>
        <p:blipFill>
          <a:blip r:embed="rId3"/>
          <a:srcRect l="26404" r="16482"/>
          <a:stretch>
            <a:fillRect/>
          </a:stretch>
        </p:blipFill>
        <p:spPr>
          <a:xfrm>
            <a:off x="1764" y="10"/>
            <a:ext cx="5222474" cy="6857990"/>
          </a:xfrm>
          <a:prstGeom prst="rect">
            <a:avLst/>
          </a:prstGeom>
        </p:spPr>
      </p:pic>
      <p:sp>
        <p:nvSpPr>
          <p:cNvPr id="23" name="Rectangle">
            <a:extLst>
              <a:ext uri="{FF2B5EF4-FFF2-40B4-BE49-F238E27FC236}">
                <a16:creationId xmlns:a16="http://schemas.microsoft.com/office/drawing/2014/main" id="{012D3DE8-D97E-7C4A-A951-51BC92671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1096772"/>
            <a:ext cx="5222474" cy="5761228"/>
          </a:xfrm>
          <a:prstGeom prst="rect">
            <a:avLst/>
          </a:prstGeom>
          <a:gradFill flip="none" rotWithShape="1">
            <a:gsLst>
              <a:gs pos="32000">
                <a:schemeClr val="tx1">
                  <a:alpha val="67000"/>
                </a:schemeClr>
              </a:gs>
              <a:gs pos="0">
                <a:schemeClr val="tx1">
                  <a:alpha val="55000"/>
                </a:schemeClr>
              </a:gs>
              <a:gs pos="99000">
                <a:schemeClr val="tx1">
                  <a:alpha val="55000"/>
                </a:schemeClr>
              </a:gs>
            </a:gsLst>
            <a:path path="circle">
              <a:fillToRect r="100000" b="100000"/>
            </a:path>
            <a:tileRect l="-100000" t="-100000"/>
          </a:gradFill>
          <a:ln w="12700">
            <a:miter lim="400000"/>
          </a:ln>
        </p:spPr>
        <p:txBody>
          <a:bodyPr lIns="50800" tIns="50800" rIns="50800" bIns="50800" anchor="ctr"/>
          <a:lstStyle/>
          <a:p>
            <a:pPr algn="ctr"/>
            <a:endParaRPr sz="2600" cap="all" dirty="0">
              <a:solidFill>
                <a:srgbClr val="FFFFFF"/>
              </a:solidFill>
              <a:sym typeface="Avenir Next"/>
            </a:endParaRPr>
          </a:p>
        </p:txBody>
      </p:sp>
      <p:sp>
        <p:nvSpPr>
          <p:cNvPr id="2" name="Title 1">
            <a:extLst>
              <a:ext uri="{FF2B5EF4-FFF2-40B4-BE49-F238E27FC236}">
                <a16:creationId xmlns:a16="http://schemas.microsoft.com/office/drawing/2014/main" id="{15778A28-3E3C-CC1C-D754-B1F858E8D994}"/>
              </a:ext>
            </a:extLst>
          </p:cNvPr>
          <p:cNvSpPr>
            <a:spLocks noGrp="1"/>
          </p:cNvSpPr>
          <p:nvPr>
            <p:ph type="title"/>
          </p:nvPr>
        </p:nvSpPr>
        <p:spPr>
          <a:xfrm>
            <a:off x="565149" y="1553972"/>
            <a:ext cx="4114800" cy="4064931"/>
          </a:xfrm>
        </p:spPr>
        <p:txBody>
          <a:bodyPr>
            <a:normAutofit/>
          </a:bodyPr>
          <a:lstStyle/>
          <a:p>
            <a:r>
              <a:rPr lang="en-GB" dirty="0">
                <a:solidFill>
                  <a:schemeClr val="bg1"/>
                </a:solidFill>
              </a:rPr>
              <a:t>BERT Model</a:t>
            </a:r>
          </a:p>
        </p:txBody>
      </p:sp>
      <p:sp>
        <p:nvSpPr>
          <p:cNvPr id="3" name="Content Placeholder 2">
            <a:extLst>
              <a:ext uri="{FF2B5EF4-FFF2-40B4-BE49-F238E27FC236}">
                <a16:creationId xmlns:a16="http://schemas.microsoft.com/office/drawing/2014/main" id="{66E238A0-F514-CE60-ACC8-B3F6CD4A4C57}"/>
              </a:ext>
            </a:extLst>
          </p:cNvPr>
          <p:cNvSpPr>
            <a:spLocks noGrp="1"/>
          </p:cNvSpPr>
          <p:nvPr>
            <p:ph idx="1"/>
          </p:nvPr>
        </p:nvSpPr>
        <p:spPr>
          <a:xfrm>
            <a:off x="6096000" y="1553972"/>
            <a:ext cx="5530839" cy="4327398"/>
          </a:xfrm>
        </p:spPr>
        <p:txBody>
          <a:bodyPr>
            <a:normAutofit/>
          </a:bodyPr>
          <a:lstStyle/>
          <a:p>
            <a:pPr>
              <a:lnSpc>
                <a:spcPct val="90000"/>
              </a:lnSpc>
            </a:pPr>
            <a:r>
              <a:rPr lang="en-GB" sz="1200" dirty="0">
                <a:latin typeface="Arial" panose="020B0604020202020204" pitchFamily="34" charset="0"/>
                <a:cs typeface="Arial" panose="020B0604020202020204" pitchFamily="34" charset="0"/>
              </a:rPr>
              <a:t>Advantages of Transformer-Based Bidirectional Encoder Representations (BERT)</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 Makes use of self-attention techniques in a transformer-based design.</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 By examining relationships within text, one can comprehend the context of words.</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 Delivers excellent results in tasks involving natural language processing (NLP).</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Architecture:</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Text Input → Classification Layer → Transformer Encoder → BERT Tokenisation → Real/Fake Prediction</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Because contextual representation learning enhances comprehension of intricate text patterns, BERT-based models are successful in misinformation detection [16].</a:t>
            </a:r>
            <a:endParaRPr lang="en-GB" sz="1700" dirty="0">
              <a:latin typeface="Arial" panose="020B0604020202020204" pitchFamily="34" charset="0"/>
              <a:cs typeface="Arial" panose="020B0604020202020204" pitchFamily="34" charset="0"/>
            </a:endParaRPr>
          </a:p>
        </p:txBody>
      </p:sp>
      <p:sp>
        <p:nvSpPr>
          <p:cNvPr id="24" name="Rectangle">
            <a:extLst>
              <a:ext uri="{FF2B5EF4-FFF2-40B4-BE49-F238E27FC236}">
                <a16:creationId xmlns:a16="http://schemas.microsoft.com/office/drawing/2014/main" id="{F9A7C64A-7759-E942-8BF4-90D7548722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2471" y="1096772"/>
            <a:ext cx="492517" cy="5761228"/>
          </a:xfrm>
          <a:prstGeom prst="rect">
            <a:avLst/>
          </a:prstGeom>
          <a:solidFill>
            <a:schemeClr val="bg2"/>
          </a:solidFill>
          <a:ln w="12700">
            <a:miter lim="400000"/>
          </a:ln>
        </p:spPr>
        <p:txBody>
          <a:bodyPr lIns="50800" tIns="50800" rIns="50800" bIns="50800" anchor="ctr"/>
          <a:lstStyle/>
          <a:p>
            <a:pPr algn="ctr"/>
            <a:endParaRPr sz="2600" cap="all" dirty="0">
              <a:solidFill>
                <a:srgbClr val="FFFFFF"/>
              </a:solidFill>
              <a:sym typeface="Avenir Next"/>
            </a:endParaRPr>
          </a:p>
        </p:txBody>
      </p:sp>
      <p:sp>
        <p:nvSpPr>
          <p:cNvPr id="25" name="Cross 24">
            <a:extLst>
              <a:ext uri="{FF2B5EF4-FFF2-40B4-BE49-F238E27FC236}">
                <a16:creationId xmlns:a16="http://schemas.microsoft.com/office/drawing/2014/main" id="{6E8F4613-F584-E34B-9CDA-FF05A0B4C6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680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C276E95-1B84-914C-B0C5-9FA0656197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18823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C990B0-2648-5D17-67A2-0E574536FA6F}"/>
              </a:ext>
            </a:extLst>
          </p:cNvPr>
          <p:cNvSpPr>
            <a:spLocks noGrp="1"/>
          </p:cNvSpPr>
          <p:nvPr>
            <p:ph type="title"/>
          </p:nvPr>
        </p:nvSpPr>
        <p:spPr>
          <a:xfrm>
            <a:off x="565148" y="1204721"/>
            <a:ext cx="8267299" cy="1446550"/>
          </a:xfrm>
        </p:spPr>
        <p:txBody>
          <a:bodyPr>
            <a:normAutofit/>
          </a:bodyPr>
          <a:lstStyle/>
          <a:p>
            <a:r>
              <a:rPr lang="en-GB" dirty="0"/>
              <a:t>Evaluation Metrics</a:t>
            </a:r>
          </a:p>
        </p:txBody>
      </p:sp>
      <p:sp>
        <p:nvSpPr>
          <p:cNvPr id="3" name="Content Placeholder 2">
            <a:extLst>
              <a:ext uri="{FF2B5EF4-FFF2-40B4-BE49-F238E27FC236}">
                <a16:creationId xmlns:a16="http://schemas.microsoft.com/office/drawing/2014/main" id="{C1928E19-6D81-37F4-BC1B-D1450264F318}"/>
              </a:ext>
            </a:extLst>
          </p:cNvPr>
          <p:cNvSpPr>
            <a:spLocks noGrp="1"/>
          </p:cNvSpPr>
          <p:nvPr>
            <p:ph idx="1"/>
          </p:nvPr>
        </p:nvSpPr>
        <p:spPr>
          <a:xfrm>
            <a:off x="565149" y="2900516"/>
            <a:ext cx="8267299" cy="2979707"/>
          </a:xfrm>
        </p:spPr>
        <p:txBody>
          <a:bodyPr>
            <a:normAutofit/>
          </a:bodyPr>
          <a:lstStyle/>
          <a:p>
            <a:pPr>
              <a:lnSpc>
                <a:spcPct val="90000"/>
              </a:lnSpc>
            </a:pPr>
            <a:r>
              <a:rPr lang="en-GB" sz="1200" dirty="0"/>
              <a:t>Metrics for Model Evaluation</a:t>
            </a:r>
            <a:br>
              <a:rPr lang="en-GB" sz="1200" dirty="0"/>
            </a:br>
            <a:r>
              <a:rPr lang="en-GB" sz="1200" dirty="0"/>
              <a:t>• Accuracy: Evaluates how accurate predictions are overall.</a:t>
            </a:r>
            <a:br>
              <a:rPr lang="en-GB" sz="1200" dirty="0"/>
            </a:br>
            <a:r>
              <a:rPr lang="en-GB" sz="1200" dirty="0"/>
              <a:t>• Precision: Evaluates how accurate forecasts of fake news are.</a:t>
            </a:r>
            <a:br>
              <a:rPr lang="en-GB" sz="1200" dirty="0"/>
            </a:br>
            <a:r>
              <a:rPr lang="en-GB" sz="1200" dirty="0"/>
              <a:t>• Recall: Calculates the number of successful incidents of bogus news.</a:t>
            </a:r>
            <a:br>
              <a:rPr lang="en-GB" sz="1200" dirty="0"/>
            </a:br>
            <a:r>
              <a:rPr lang="en-GB" sz="1200" dirty="0"/>
              <a:t>• F1-score: Strikes a balance between recall and precision.</a:t>
            </a:r>
            <a:br>
              <a:rPr lang="en-GB" sz="1200" dirty="0"/>
            </a:br>
            <a:br>
              <a:rPr lang="en-GB" sz="1200" dirty="0"/>
            </a:br>
            <a:r>
              <a:rPr lang="en-GB" sz="1200" dirty="0"/>
              <a:t>When evaluating misinformation detection models, it is more dependable to use many evaluation criteria rather than just accuracy [17].</a:t>
            </a:r>
            <a:endParaRPr lang="en-GB" sz="1200" dirty="0">
              <a:latin typeface="Arial" panose="020B060402020202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37A9EF9F-F5F8-3B4C-B721-17C0A18761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14" name="Cross 13">
            <a:extLst>
              <a:ext uri="{FF2B5EF4-FFF2-40B4-BE49-F238E27FC236}">
                <a16:creationId xmlns:a16="http://schemas.microsoft.com/office/drawing/2014/main" id="{6DEB3960-7668-064C-B56F-2B18221DED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757047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65BD5-5445-FDD0-AFE0-48126D5656E4}"/>
              </a:ext>
            </a:extLst>
          </p:cNvPr>
          <p:cNvSpPr>
            <a:spLocks noGrp="1"/>
          </p:cNvSpPr>
          <p:nvPr>
            <p:ph type="title"/>
          </p:nvPr>
        </p:nvSpPr>
        <p:spPr/>
        <p:txBody>
          <a:bodyPr/>
          <a:lstStyle/>
          <a:p>
            <a:r>
              <a:rPr lang="en-GB" dirty="0"/>
              <a:t>Results</a:t>
            </a:r>
          </a:p>
        </p:txBody>
      </p:sp>
      <p:graphicFrame>
        <p:nvGraphicFramePr>
          <p:cNvPr id="5" name="Content Placeholder 4">
            <a:extLst>
              <a:ext uri="{FF2B5EF4-FFF2-40B4-BE49-F238E27FC236}">
                <a16:creationId xmlns:a16="http://schemas.microsoft.com/office/drawing/2014/main" id="{758B9D21-54EF-9524-1C7D-240AA230815F}"/>
              </a:ext>
            </a:extLst>
          </p:cNvPr>
          <p:cNvGraphicFramePr>
            <a:graphicFrameLocks noGrp="1"/>
          </p:cNvGraphicFramePr>
          <p:nvPr>
            <p:ph idx="1"/>
            <p:extLst>
              <p:ext uri="{D42A27DB-BD31-4B8C-83A1-F6EECF244321}">
                <p14:modId xmlns:p14="http://schemas.microsoft.com/office/powerpoint/2010/main" val="1576503626"/>
              </p:ext>
            </p:extLst>
          </p:nvPr>
        </p:nvGraphicFramePr>
        <p:xfrm>
          <a:off x="419415" y="2657649"/>
          <a:ext cx="8267698" cy="1854200"/>
        </p:xfrm>
        <a:graphic>
          <a:graphicData uri="http://schemas.openxmlformats.org/drawingml/2006/table">
            <a:tbl>
              <a:tblPr firstRow="1" bandRow="1">
                <a:tableStyleId>{5C22544A-7EE6-4342-B048-85BDC9FD1C3A}</a:tableStyleId>
              </a:tblPr>
              <a:tblGrid>
                <a:gridCol w="4133849">
                  <a:extLst>
                    <a:ext uri="{9D8B030D-6E8A-4147-A177-3AD203B41FA5}">
                      <a16:colId xmlns:a16="http://schemas.microsoft.com/office/drawing/2014/main" val="2398843211"/>
                    </a:ext>
                  </a:extLst>
                </a:gridCol>
                <a:gridCol w="4133849">
                  <a:extLst>
                    <a:ext uri="{9D8B030D-6E8A-4147-A177-3AD203B41FA5}">
                      <a16:colId xmlns:a16="http://schemas.microsoft.com/office/drawing/2014/main" val="216827503"/>
                    </a:ext>
                  </a:extLst>
                </a:gridCol>
              </a:tblGrid>
              <a:tr h="370840">
                <a:tc>
                  <a:txBody>
                    <a:bodyPr/>
                    <a:lstStyle/>
                    <a:p>
                      <a:r>
                        <a:rPr lang="en-GB" dirty="0"/>
                        <a:t>Metric</a:t>
                      </a:r>
                    </a:p>
                  </a:txBody>
                  <a:tcPr/>
                </a:tc>
                <a:tc>
                  <a:txBody>
                    <a:bodyPr/>
                    <a:lstStyle/>
                    <a:p>
                      <a:pPr>
                        <a:buNone/>
                      </a:pPr>
                      <a:r>
                        <a:rPr lang="en-GB" dirty="0"/>
                        <a:t>BERT</a:t>
                      </a:r>
                    </a:p>
                  </a:txBody>
                  <a:tcPr anchor="ctr"/>
                </a:tc>
                <a:extLst>
                  <a:ext uri="{0D108BD9-81ED-4DB2-BD59-A6C34878D82A}">
                    <a16:rowId xmlns:a16="http://schemas.microsoft.com/office/drawing/2014/main" val="1466040554"/>
                  </a:ext>
                </a:extLst>
              </a:tr>
              <a:tr h="370840">
                <a:tc>
                  <a:txBody>
                    <a:bodyPr/>
                    <a:lstStyle/>
                    <a:p>
                      <a:r>
                        <a:rPr lang="en-GB" sz="1200" dirty="0">
                          <a:latin typeface="Arial" panose="020B0604020202020204" pitchFamily="34" charset="0"/>
                          <a:cs typeface="Arial" panose="020B0604020202020204" pitchFamily="34" charset="0"/>
                        </a:rPr>
                        <a:t>Accuracy</a:t>
                      </a:r>
                    </a:p>
                  </a:txBody>
                  <a:tcPr/>
                </a:tc>
                <a:tc>
                  <a:txBody>
                    <a:bodyPr/>
                    <a:lstStyle/>
                    <a:p>
                      <a:pPr>
                        <a:buNone/>
                      </a:pPr>
                      <a:r>
                        <a:rPr lang="en-GB" dirty="0"/>
                        <a:t>96%</a:t>
                      </a:r>
                    </a:p>
                  </a:txBody>
                  <a:tcPr anchor="ctr"/>
                </a:tc>
                <a:extLst>
                  <a:ext uri="{0D108BD9-81ED-4DB2-BD59-A6C34878D82A}">
                    <a16:rowId xmlns:a16="http://schemas.microsoft.com/office/drawing/2014/main" val="1595192329"/>
                  </a:ext>
                </a:extLst>
              </a:tr>
              <a:tr h="370840">
                <a:tc>
                  <a:txBody>
                    <a:bodyPr/>
                    <a:lstStyle/>
                    <a:p>
                      <a:r>
                        <a:rPr lang="en-GB" sz="1200" dirty="0">
                          <a:latin typeface="Arial" panose="020B0604020202020204" pitchFamily="34" charset="0"/>
                          <a:cs typeface="Arial" panose="020B0604020202020204" pitchFamily="34" charset="0"/>
                        </a:rPr>
                        <a:t>Precision</a:t>
                      </a:r>
                    </a:p>
                  </a:txBody>
                  <a:tcPr/>
                </a:tc>
                <a:tc>
                  <a:txBody>
                    <a:bodyPr/>
                    <a:lstStyle/>
                    <a:p>
                      <a:r>
                        <a:rPr lang="en-GB" dirty="0"/>
                        <a:t>95%</a:t>
                      </a:r>
                    </a:p>
                  </a:txBody>
                  <a:tcPr/>
                </a:tc>
                <a:extLst>
                  <a:ext uri="{0D108BD9-81ED-4DB2-BD59-A6C34878D82A}">
                    <a16:rowId xmlns:a16="http://schemas.microsoft.com/office/drawing/2014/main" val="2032012248"/>
                  </a:ext>
                </a:extLst>
              </a:tr>
              <a:tr h="370840">
                <a:tc>
                  <a:txBody>
                    <a:bodyPr/>
                    <a:lstStyle/>
                    <a:p>
                      <a:r>
                        <a:rPr lang="en-GB" sz="1200" dirty="0">
                          <a:latin typeface="Arial" panose="020B0604020202020204" pitchFamily="34" charset="0"/>
                          <a:cs typeface="Arial" panose="020B0604020202020204" pitchFamily="34" charset="0"/>
                        </a:rPr>
                        <a:t>Recall</a:t>
                      </a:r>
                    </a:p>
                  </a:txBody>
                  <a:tcPr/>
                </a:tc>
                <a:tc>
                  <a:txBody>
                    <a:bodyPr/>
                    <a:lstStyle/>
                    <a:p>
                      <a:r>
                        <a:rPr lang="en-GB" dirty="0"/>
                        <a:t>94%</a:t>
                      </a:r>
                    </a:p>
                  </a:txBody>
                  <a:tcPr/>
                </a:tc>
                <a:extLst>
                  <a:ext uri="{0D108BD9-81ED-4DB2-BD59-A6C34878D82A}">
                    <a16:rowId xmlns:a16="http://schemas.microsoft.com/office/drawing/2014/main" val="1528411801"/>
                  </a:ext>
                </a:extLst>
              </a:tr>
              <a:tr h="370840">
                <a:tc>
                  <a:txBody>
                    <a:bodyPr/>
                    <a:lstStyle/>
                    <a:p>
                      <a:r>
                        <a:rPr lang="en-GB" sz="1200" dirty="0">
                          <a:latin typeface="Arial" panose="020B0604020202020204" pitchFamily="34" charset="0"/>
                          <a:cs typeface="Arial" panose="020B0604020202020204" pitchFamily="34" charset="0"/>
                        </a:rPr>
                        <a:t>F1-score</a:t>
                      </a:r>
                    </a:p>
                  </a:txBody>
                  <a:tcPr/>
                </a:tc>
                <a:tc>
                  <a:txBody>
                    <a:bodyPr/>
                    <a:lstStyle/>
                    <a:p>
                      <a:r>
                        <a:rPr lang="en-GB" dirty="0"/>
                        <a:t>95%</a:t>
                      </a:r>
                    </a:p>
                  </a:txBody>
                  <a:tcPr/>
                </a:tc>
                <a:extLst>
                  <a:ext uri="{0D108BD9-81ED-4DB2-BD59-A6C34878D82A}">
                    <a16:rowId xmlns:a16="http://schemas.microsoft.com/office/drawing/2014/main" val="3616415447"/>
                  </a:ext>
                </a:extLst>
              </a:tr>
            </a:tbl>
          </a:graphicData>
        </a:graphic>
      </p:graphicFrame>
      <p:sp>
        <p:nvSpPr>
          <p:cNvPr id="6" name="TextBox 5">
            <a:extLst>
              <a:ext uri="{FF2B5EF4-FFF2-40B4-BE49-F238E27FC236}">
                <a16:creationId xmlns:a16="http://schemas.microsoft.com/office/drawing/2014/main" id="{2E7D5B2F-5582-F565-6040-FBD7266D75F8}"/>
              </a:ext>
            </a:extLst>
          </p:cNvPr>
          <p:cNvSpPr txBox="1"/>
          <p:nvPr/>
        </p:nvSpPr>
        <p:spPr>
          <a:xfrm>
            <a:off x="754321" y="1927996"/>
            <a:ext cx="5142271" cy="738664"/>
          </a:xfrm>
          <a:prstGeom prst="rect">
            <a:avLst/>
          </a:prstGeom>
          <a:noFill/>
        </p:spPr>
        <p:txBody>
          <a:bodyPr wrap="square" rtlCol="0">
            <a:spAutoFit/>
          </a:bodyPr>
          <a:lstStyle/>
          <a:p>
            <a:r>
              <a:rPr lang="en-GB" sz="1200" b="1" dirty="0">
                <a:latin typeface="Arial" panose="020B0604020202020204" pitchFamily="34" charset="0"/>
                <a:cs typeface="Arial" panose="020B0604020202020204" pitchFamily="34" charset="0"/>
              </a:rPr>
              <a:t>Model Performance</a:t>
            </a:r>
          </a:p>
          <a:p>
            <a:r>
              <a:rPr lang="en-GB" sz="1200" dirty="0">
                <a:latin typeface="Arial" panose="020B0604020202020204" pitchFamily="34" charset="0"/>
                <a:cs typeface="Arial" panose="020B0604020202020204" pitchFamily="34" charset="0"/>
              </a:rPr>
              <a:t>Example Experimental Results:</a:t>
            </a:r>
          </a:p>
          <a:p>
            <a:endParaRPr lang="en-GB" dirty="0"/>
          </a:p>
        </p:txBody>
      </p:sp>
      <p:sp>
        <p:nvSpPr>
          <p:cNvPr id="8" name="TextBox 7">
            <a:extLst>
              <a:ext uri="{FF2B5EF4-FFF2-40B4-BE49-F238E27FC236}">
                <a16:creationId xmlns:a16="http://schemas.microsoft.com/office/drawing/2014/main" id="{389BDEC5-B034-8916-B9AB-66C70CA25492}"/>
              </a:ext>
            </a:extLst>
          </p:cNvPr>
          <p:cNvSpPr txBox="1"/>
          <p:nvPr/>
        </p:nvSpPr>
        <p:spPr>
          <a:xfrm>
            <a:off x="210785" y="4511849"/>
            <a:ext cx="11076647" cy="1200329"/>
          </a:xfrm>
          <a:prstGeom prst="rect">
            <a:avLst/>
          </a:prstGeom>
          <a:noFill/>
        </p:spPr>
        <p:txBody>
          <a:bodyPr wrap="square" rtlCol="0">
            <a:spAutoFit/>
          </a:bodyPr>
          <a:lstStyle/>
          <a:p>
            <a:r>
              <a:rPr lang="en-GB" sz="1200" b="1" u="sng" dirty="0">
                <a:latin typeface="Arial" panose="020B0604020202020204" pitchFamily="34" charset="0"/>
                <a:cs typeface="Arial" panose="020B0604020202020204" pitchFamily="34" charset="0"/>
              </a:rPr>
              <a:t>Finding </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Comparing Models</a:t>
            </a:r>
          </a:p>
          <a:p>
            <a:r>
              <a:rPr lang="en-GB" sz="1200" dirty="0">
                <a:latin typeface="Arial" panose="020B0604020202020204" pitchFamily="34" charset="0"/>
                <a:cs typeface="Arial" panose="020B0604020202020204" pitchFamily="34" charset="0"/>
              </a:rPr>
              <a:t>• BERT scored better in classification because it can understand contextual relationships in text.</a:t>
            </a:r>
          </a:p>
          <a:p>
            <a:r>
              <a:rPr lang="en-GB" sz="1200" dirty="0">
                <a:latin typeface="Arial" panose="020B0604020202020204" pitchFamily="34" charset="0"/>
                <a:cs typeface="Arial" panose="020B0604020202020204" pitchFamily="34" charset="0"/>
              </a:rPr>
              <a:t>• LSTM models can provide quicker training and use less processing resources in some circumstances.</a:t>
            </a:r>
          </a:p>
          <a:p>
            <a:r>
              <a:rPr lang="en-GB" sz="1200" dirty="0">
                <a:latin typeface="Arial" panose="020B0604020202020204" pitchFamily="34" charset="0"/>
                <a:cs typeface="Arial" panose="020B0604020202020204" pitchFamily="34" charset="0"/>
              </a:rPr>
              <a:t>• Transformer-based models often outperform traditional deep learning methods for the identification of fake news, according to recent study [18].</a:t>
            </a:r>
          </a:p>
        </p:txBody>
      </p:sp>
    </p:spTree>
    <p:extLst>
      <p:ext uri="{BB962C8B-B14F-4D97-AF65-F5344CB8AC3E}">
        <p14:creationId xmlns:p14="http://schemas.microsoft.com/office/powerpoint/2010/main" val="32959069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AD6066-1597-1F56-00FA-6B0339F835C9}"/>
              </a:ext>
            </a:extLst>
          </p:cNvPr>
          <p:cNvSpPr>
            <a:spLocks noGrp="1"/>
          </p:cNvSpPr>
          <p:nvPr>
            <p:ph type="title"/>
          </p:nvPr>
        </p:nvSpPr>
        <p:spPr>
          <a:xfrm>
            <a:off x="565149" y="1204721"/>
            <a:ext cx="3609983" cy="1446550"/>
          </a:xfrm>
        </p:spPr>
        <p:txBody>
          <a:bodyPr vert="horz" lIns="91440" tIns="45720" rIns="91440" bIns="45720" rtlCol="0" anchor="t">
            <a:normAutofit/>
          </a:bodyPr>
          <a:lstStyle/>
          <a:p>
            <a:r>
              <a:rPr lang="en-US" kern="1200" dirty="0">
                <a:solidFill>
                  <a:schemeClr val="tx1"/>
                </a:solidFill>
                <a:latin typeface="+mj-lt"/>
                <a:ea typeface="+mj-ea"/>
                <a:cs typeface="+mj-cs"/>
              </a:rPr>
              <a:t>Hazards and Reduction</a:t>
            </a:r>
          </a:p>
        </p:txBody>
      </p:sp>
      <p:sp>
        <p:nvSpPr>
          <p:cNvPr id="5" name="TextBox 4">
            <a:extLst>
              <a:ext uri="{FF2B5EF4-FFF2-40B4-BE49-F238E27FC236}">
                <a16:creationId xmlns:a16="http://schemas.microsoft.com/office/drawing/2014/main" id="{5C0D9F8E-0021-6213-8ECA-0559ED20ED99}"/>
              </a:ext>
            </a:extLst>
          </p:cNvPr>
          <p:cNvSpPr txBox="1"/>
          <p:nvPr/>
        </p:nvSpPr>
        <p:spPr>
          <a:xfrm>
            <a:off x="565150" y="2691638"/>
            <a:ext cx="3609983" cy="3188586"/>
          </a:xfrm>
          <a:prstGeom prst="rect">
            <a:avLst/>
          </a:prstGeom>
        </p:spPr>
        <p:txBody>
          <a:bodyPr vert="horz" lIns="91440" tIns="45720" rIns="91440" bIns="45720" rtlCol="0">
            <a:normAutofit/>
          </a:bodyPr>
          <a:lstStyle/>
          <a:p>
            <a:pPr indent="-228600">
              <a:spcAft>
                <a:spcPts val="600"/>
              </a:spcAft>
              <a:buFont typeface="System Font Regular"/>
              <a:buChar char="–"/>
            </a:pPr>
            <a:r>
              <a:rPr lang="en-GB" sz="1200" dirty="0">
                <a:latin typeface="Arial" panose="020B0604020202020204" pitchFamily="34" charset="0"/>
                <a:cs typeface="Arial" panose="020B0604020202020204" pitchFamily="34" charset="0"/>
              </a:rPr>
              <a:t>Moral Aspects</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To lessen bias and increase trustworthiness, responsible AI development must consider fairness, dependability, transparency, and the constraints of AI models [19].</a:t>
            </a:r>
            <a:endParaRPr lang="en-US" sz="1200" dirty="0">
              <a:latin typeface="Arial" panose="020B0604020202020204" pitchFamily="34" charset="0"/>
              <a:cs typeface="Arial" panose="020B0604020202020204" pitchFamily="34" charset="0"/>
            </a:endParaRPr>
          </a:p>
        </p:txBody>
      </p:sp>
      <p:sp>
        <p:nvSpPr>
          <p:cNvPr id="34" name="Cross 33">
            <a:extLst>
              <a:ext uri="{FF2B5EF4-FFF2-40B4-BE49-F238E27FC236}">
                <a16:creationId xmlns:a16="http://schemas.microsoft.com/office/drawing/2014/main" id="{BE50E7BE-734F-224D-B03E-074DE1D12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7667"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C6B5A148-57BE-B1D4-5B6A-BC84EE1715E9}"/>
              </a:ext>
            </a:extLst>
          </p:cNvPr>
          <p:cNvGraphicFramePr>
            <a:graphicFrameLocks noGrp="1"/>
          </p:cNvGraphicFramePr>
          <p:nvPr>
            <p:extLst>
              <p:ext uri="{D42A27DB-BD31-4B8C-83A1-F6EECF244321}">
                <p14:modId xmlns:p14="http://schemas.microsoft.com/office/powerpoint/2010/main" val="2071324673"/>
              </p:ext>
            </p:extLst>
          </p:nvPr>
        </p:nvGraphicFramePr>
        <p:xfrm>
          <a:off x="5217028" y="1497220"/>
          <a:ext cx="5483965" cy="4127231"/>
        </p:xfrm>
        <a:graphic>
          <a:graphicData uri="http://schemas.openxmlformats.org/drawingml/2006/table">
            <a:tbl>
              <a:tblPr firstRow="1" bandRow="1">
                <a:solidFill>
                  <a:schemeClr val="bg1"/>
                </a:solidFill>
                <a:tableStyleId>{5C22544A-7EE6-4342-B048-85BDC9FD1C3A}</a:tableStyleId>
              </a:tblPr>
              <a:tblGrid>
                <a:gridCol w="2474379">
                  <a:extLst>
                    <a:ext uri="{9D8B030D-6E8A-4147-A177-3AD203B41FA5}">
                      <a16:colId xmlns:a16="http://schemas.microsoft.com/office/drawing/2014/main" val="141743640"/>
                    </a:ext>
                  </a:extLst>
                </a:gridCol>
                <a:gridCol w="3009586">
                  <a:extLst>
                    <a:ext uri="{9D8B030D-6E8A-4147-A177-3AD203B41FA5}">
                      <a16:colId xmlns:a16="http://schemas.microsoft.com/office/drawing/2014/main" val="4283169468"/>
                    </a:ext>
                  </a:extLst>
                </a:gridCol>
              </a:tblGrid>
              <a:tr h="631618">
                <a:tc>
                  <a:txBody>
                    <a:bodyPr/>
                    <a:lstStyle/>
                    <a:p>
                      <a:r>
                        <a:rPr lang="en-GB" sz="2100" b="0" cap="none" spc="0">
                          <a:solidFill>
                            <a:schemeClr val="bg1"/>
                          </a:solidFill>
                        </a:rPr>
                        <a:t>Ricks </a:t>
                      </a:r>
                    </a:p>
                  </a:txBody>
                  <a:tcPr marL="176573" marR="135825" marT="135825" marB="135825" anchor="ctr">
                    <a:lnL w="19050" cap="flat" cmpd="sng" algn="ctr">
                      <a:solidFill>
                        <a:schemeClr val="tx1"/>
                      </a:solidFill>
                      <a:prstDash val="solid"/>
                    </a:lnL>
                    <a:lnR w="12700" cmpd="sng">
                      <a:noFill/>
                    </a:lnR>
                    <a:lnT w="19050" cap="flat" cmpd="sng" algn="ctr">
                      <a:solidFill>
                        <a:schemeClr val="tx1"/>
                      </a:solidFill>
                      <a:prstDash val="solid"/>
                    </a:lnT>
                    <a:lnB w="38100" cmpd="sng">
                      <a:noFill/>
                    </a:lnB>
                    <a:solidFill>
                      <a:schemeClr val="tx1"/>
                    </a:solidFill>
                  </a:tcPr>
                </a:tc>
                <a:tc>
                  <a:txBody>
                    <a:bodyPr/>
                    <a:lstStyle/>
                    <a:p>
                      <a:r>
                        <a:rPr lang="en-GB" sz="2100" b="0" cap="none" spc="0">
                          <a:solidFill>
                            <a:schemeClr val="bg1"/>
                          </a:solidFill>
                        </a:rPr>
                        <a:t>Mitigation </a:t>
                      </a:r>
                    </a:p>
                  </a:txBody>
                  <a:tcPr marL="176573" marR="135825" marT="135825" marB="135825" anchor="ctr">
                    <a:lnL w="12700" cmpd="sng">
                      <a:noFill/>
                    </a:lnL>
                    <a:lnR w="12700" cmpd="sng">
                      <a:noFill/>
                    </a:lnR>
                    <a:lnT w="19050" cap="flat" cmpd="sng" algn="ctr">
                      <a:solidFill>
                        <a:schemeClr val="tx1"/>
                      </a:solidFill>
                      <a:prstDash val="solid"/>
                    </a:lnT>
                    <a:lnB w="38100" cmpd="sng">
                      <a:noFill/>
                    </a:lnB>
                    <a:solidFill>
                      <a:schemeClr val="tx1"/>
                    </a:solidFill>
                  </a:tcPr>
                </a:tc>
                <a:extLst>
                  <a:ext uri="{0D108BD9-81ED-4DB2-BD59-A6C34878D82A}">
                    <a16:rowId xmlns:a16="http://schemas.microsoft.com/office/drawing/2014/main" val="829705804"/>
                  </a:ext>
                </a:extLst>
              </a:tr>
              <a:tr h="954665">
                <a:tc>
                  <a:txBody>
                    <a:bodyPr/>
                    <a:lstStyle/>
                    <a:p>
                      <a:r>
                        <a:rPr lang="en-GB" sz="2100" cap="none" spc="0">
                          <a:solidFill>
                            <a:schemeClr val="tx1"/>
                          </a:solidFill>
                        </a:rPr>
                        <a:t> bias</a:t>
                      </a:r>
                    </a:p>
                  </a:txBody>
                  <a:tcPr marL="176573" marR="135825" marT="135825" marB="135825">
                    <a:lnL w="19050" cap="flat" cmpd="sng" algn="ctr">
                      <a:solidFill>
                        <a:schemeClr val="tx1"/>
                      </a:solidFill>
                      <a:prstDash val="solid"/>
                    </a:lnL>
                    <a:lnR w="19050" cap="flat" cmpd="sng" algn="ctr">
                      <a:solidFill>
                        <a:schemeClr val="tx1"/>
                      </a:solidFill>
                      <a:prstDash val="solid"/>
                    </a:lnR>
                    <a:lnT w="38100" cmpd="sng">
                      <a:noFill/>
                    </a:lnT>
                    <a:lnB w="6350" cap="flat" cmpd="sng" algn="ctr">
                      <a:solidFill>
                        <a:schemeClr val="tx1">
                          <a:lumMod val="50000"/>
                          <a:lumOff val="50000"/>
                        </a:schemeClr>
                      </a:solidFill>
                      <a:prstDash val="solid"/>
                    </a:lnB>
                    <a:noFill/>
                  </a:tcPr>
                </a:tc>
                <a:tc>
                  <a:txBody>
                    <a:bodyPr/>
                    <a:lstStyle/>
                    <a:p>
                      <a:r>
                        <a:rPr lang="en-GB" sz="2100" cap="none" spc="0">
                          <a:solidFill>
                            <a:schemeClr val="tx1"/>
                          </a:solidFill>
                        </a:rPr>
                        <a:t>datasets that are balanced</a:t>
                      </a:r>
                    </a:p>
                  </a:txBody>
                  <a:tcPr marL="176573" marR="135825" marT="135825" marB="135825">
                    <a:lnL w="19050" cap="flat" cmpd="sng" algn="ctr">
                      <a:solidFill>
                        <a:schemeClr val="tx1"/>
                      </a:solidFill>
                      <a:prstDash val="solid"/>
                    </a:lnL>
                    <a:lnR w="19050" cap="flat" cmpd="sng" algn="ctr">
                      <a:solidFill>
                        <a:schemeClr val="tx1"/>
                      </a:solidFill>
                      <a:prstDash val="solid"/>
                    </a:lnR>
                    <a:lnT w="38100" cmpd="sng">
                      <a:noFill/>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398445409"/>
                  </a:ext>
                </a:extLst>
              </a:tr>
              <a:tr h="631618">
                <a:tc>
                  <a:txBody>
                    <a:bodyPr/>
                    <a:lstStyle/>
                    <a:p>
                      <a:r>
                        <a:rPr lang="en-GB" sz="2100" cap="none" spc="0">
                          <a:solidFill>
                            <a:schemeClr val="tx1"/>
                          </a:solidFill>
                        </a:rPr>
                        <a:t>Excessive Fitting</a:t>
                      </a:r>
                    </a:p>
                  </a:txBody>
                  <a:tcPr marL="176573" marR="135825" marT="135825" marB="135825">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r>
                        <a:rPr lang="en-GB" sz="2100" cap="none" spc="0">
                          <a:solidFill>
                            <a:schemeClr val="tx1"/>
                          </a:solidFill>
                        </a:rPr>
                        <a:t>Methods of validation</a:t>
                      </a:r>
                    </a:p>
                  </a:txBody>
                  <a:tcPr marL="176573" marR="135825" marT="135825" marB="135825">
                    <a:lnL w="19050" cap="flat" cmpd="sng" algn="ctr">
                      <a:solidFill>
                        <a:schemeClr val="tx1"/>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1175889069"/>
                  </a:ext>
                </a:extLst>
              </a:tr>
              <a:tr h="954665">
                <a:tc>
                  <a:txBody>
                    <a:bodyPr/>
                    <a:lstStyle/>
                    <a:p>
                      <a:r>
                        <a:rPr lang="en-GB" sz="2100" cap="none" spc="0">
                          <a:solidFill>
                            <a:schemeClr val="tx1"/>
                          </a:solidFill>
                        </a:rPr>
                        <a:t>Expensive computing</a:t>
                      </a:r>
                    </a:p>
                  </a:txBody>
                  <a:tcPr marL="176573" marR="135825" marT="135825" marB="135825">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r>
                        <a:rPr lang="en-GB" sz="2100" cap="none" spc="0">
                          <a:solidFill>
                            <a:schemeClr val="tx1"/>
                          </a:solidFill>
                        </a:rPr>
                        <a:t>Expensive computing</a:t>
                      </a:r>
                    </a:p>
                  </a:txBody>
                  <a:tcPr marL="176573" marR="135825" marT="135825" marB="135825">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3705705217"/>
                  </a:ext>
                </a:extLst>
              </a:tr>
              <a:tr h="954665">
                <a:tc>
                  <a:txBody>
                    <a:bodyPr/>
                    <a:lstStyle/>
                    <a:p>
                      <a:r>
                        <a:rPr lang="en-GB" sz="2100" cap="none" spc="0">
                          <a:solidFill>
                            <a:schemeClr val="tx1"/>
                          </a:solidFill>
                        </a:rPr>
                        <a:t>Noisy data</a:t>
                      </a:r>
                    </a:p>
                  </a:txBody>
                  <a:tcPr marL="176573" marR="135825" marT="135825" marB="135825">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r>
                        <a:rPr lang="en-GB" sz="2100" cap="none" spc="0">
                          <a:solidFill>
                            <a:schemeClr val="tx1"/>
                          </a:solidFill>
                        </a:rPr>
                        <a:t>Improved preprocessing</a:t>
                      </a:r>
                    </a:p>
                  </a:txBody>
                  <a:tcPr marL="176573" marR="135825" marT="135825" marB="135825">
                    <a:lnL w="19050" cap="flat" cmpd="sng" algn="ctr">
                      <a:solidFill>
                        <a:schemeClr val="tx1"/>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591725654"/>
                  </a:ext>
                </a:extLst>
              </a:tr>
            </a:tbl>
          </a:graphicData>
        </a:graphic>
      </p:graphicFrame>
    </p:spTree>
    <p:extLst>
      <p:ext uri="{BB962C8B-B14F-4D97-AF65-F5344CB8AC3E}">
        <p14:creationId xmlns:p14="http://schemas.microsoft.com/office/powerpoint/2010/main" val="37061444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922A88-D682-9F9E-74B2-7266B93013C4}"/>
              </a:ext>
            </a:extLst>
          </p:cNvPr>
          <p:cNvSpPr>
            <a:spLocks noGrp="1"/>
          </p:cNvSpPr>
          <p:nvPr>
            <p:ph type="title"/>
          </p:nvPr>
        </p:nvSpPr>
        <p:spPr>
          <a:xfrm>
            <a:off x="565148" y="1204721"/>
            <a:ext cx="8267299" cy="1446550"/>
          </a:xfrm>
        </p:spPr>
        <p:txBody>
          <a:bodyPr>
            <a:normAutofit/>
          </a:bodyPr>
          <a:lstStyle/>
          <a:p>
            <a:r>
              <a:rPr lang="en-GB" dirty="0"/>
              <a:t>Ethical Aspects</a:t>
            </a:r>
          </a:p>
        </p:txBody>
      </p:sp>
      <p:sp>
        <p:nvSpPr>
          <p:cNvPr id="3" name="Content Placeholder 2">
            <a:extLst>
              <a:ext uri="{FF2B5EF4-FFF2-40B4-BE49-F238E27FC236}">
                <a16:creationId xmlns:a16="http://schemas.microsoft.com/office/drawing/2014/main" id="{323D5C29-1D19-5A78-4E71-62E6DC015BE2}"/>
              </a:ext>
            </a:extLst>
          </p:cNvPr>
          <p:cNvSpPr>
            <a:spLocks noGrp="1"/>
          </p:cNvSpPr>
          <p:nvPr>
            <p:ph idx="1"/>
          </p:nvPr>
        </p:nvSpPr>
        <p:spPr>
          <a:xfrm>
            <a:off x="565149" y="2900516"/>
            <a:ext cx="8267299" cy="2979707"/>
          </a:xfrm>
        </p:spPr>
        <p:txBody>
          <a:bodyPr>
            <a:normAutofit/>
          </a:bodyPr>
          <a:lstStyle/>
          <a:p>
            <a:pPr marL="0" indent="0">
              <a:lnSpc>
                <a:spcPct val="90000"/>
              </a:lnSpc>
              <a:buNone/>
            </a:pPr>
            <a:r>
              <a:rPr lang="en-GB" sz="1200" dirty="0">
                <a:latin typeface="Arial" panose="020B0604020202020204" pitchFamily="34" charset="0"/>
                <a:cs typeface="Arial" panose="020B0604020202020204" pitchFamily="34" charset="0"/>
              </a:rPr>
              <a:t>Difficulties and Ethical Issues</a:t>
            </a:r>
          </a:p>
          <a:p>
            <a:pPr marL="0" indent="0">
              <a:lnSpc>
                <a:spcPct val="90000"/>
              </a:lnSpc>
              <a:buNone/>
            </a:pP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 Unfair choices and algorithmic prejudice.</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 Transparency and explainability are lacking.</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 The possibility of inaccurate misclassifications.• A decrease in user confidence in AI judgements.</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Remedies:• Use Explainable AI (XAI) methods.</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 Incorporate human verification procedures.• Increase open reporting to increase transparency.</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When creating automated disinformation detection systems, ethical issues continue to be a significant obstacle [20].</a:t>
            </a:r>
          </a:p>
        </p:txBody>
      </p:sp>
      <p:sp>
        <p:nvSpPr>
          <p:cNvPr id="12" name="Rectangle 11">
            <a:extLst>
              <a:ext uri="{FF2B5EF4-FFF2-40B4-BE49-F238E27FC236}">
                <a16:creationId xmlns:a16="http://schemas.microsoft.com/office/drawing/2014/main" id="{37A9EF9F-F5F8-3B4C-B721-17C0A18761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14" name="Cross 13">
            <a:extLst>
              <a:ext uri="{FF2B5EF4-FFF2-40B4-BE49-F238E27FC236}">
                <a16:creationId xmlns:a16="http://schemas.microsoft.com/office/drawing/2014/main" id="{6DEB3960-7668-064C-B56F-2B18221DED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037765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ross 11">
            <a:extLst>
              <a:ext uri="{FF2B5EF4-FFF2-40B4-BE49-F238E27FC236}">
                <a16:creationId xmlns:a16="http://schemas.microsoft.com/office/drawing/2014/main" id="{BE50E7BE-734F-224D-B03E-074DE1D12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7667"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A92EF9-B085-E8D3-DC12-61BA91EB9868}"/>
              </a:ext>
            </a:extLst>
          </p:cNvPr>
          <p:cNvSpPr>
            <a:spLocks noGrp="1"/>
          </p:cNvSpPr>
          <p:nvPr>
            <p:ph type="title"/>
          </p:nvPr>
        </p:nvSpPr>
        <p:spPr>
          <a:xfrm>
            <a:off x="565149" y="1204721"/>
            <a:ext cx="6886726" cy="1446550"/>
          </a:xfrm>
        </p:spPr>
        <p:txBody>
          <a:bodyPr>
            <a:normAutofit/>
          </a:bodyPr>
          <a:lstStyle/>
          <a:p>
            <a:r>
              <a:rPr lang="en-GB" dirty="0"/>
              <a:t>Project Timeline</a:t>
            </a:r>
          </a:p>
        </p:txBody>
      </p:sp>
      <p:sp>
        <p:nvSpPr>
          <p:cNvPr id="3" name="Content Placeholder 2">
            <a:extLst>
              <a:ext uri="{FF2B5EF4-FFF2-40B4-BE49-F238E27FC236}">
                <a16:creationId xmlns:a16="http://schemas.microsoft.com/office/drawing/2014/main" id="{E108A3F7-9364-DF18-5662-296F3DA940FB}"/>
              </a:ext>
            </a:extLst>
          </p:cNvPr>
          <p:cNvSpPr>
            <a:spLocks noGrp="1"/>
          </p:cNvSpPr>
          <p:nvPr>
            <p:ph idx="1"/>
          </p:nvPr>
        </p:nvSpPr>
        <p:spPr>
          <a:xfrm>
            <a:off x="565150" y="2691638"/>
            <a:ext cx="6886726" cy="3188586"/>
          </a:xfrm>
        </p:spPr>
        <p:txBody>
          <a:bodyPr>
            <a:normAutofit/>
          </a:bodyPr>
          <a:lstStyle/>
          <a:p>
            <a:pPr>
              <a:lnSpc>
                <a:spcPct val="90000"/>
              </a:lnSpc>
            </a:pPr>
            <a:r>
              <a:rPr lang="en-GB" sz="1200" dirty="0">
                <a:latin typeface="Arial" panose="020B0604020202020204" pitchFamily="34" charset="0"/>
                <a:cs typeface="Arial" panose="020B0604020202020204" pitchFamily="34" charset="0"/>
              </a:rPr>
              <a:t>Development Timetable</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Weeks 1-3: Review of Literature</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Weeks 4–5: Preparing the Dataset</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Weeks 6–9: Model Creation</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Weeks 10–12: Instruction and Assessment</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Weeks 13–15: Analysis of Ethics</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Final Report for Weeks 16–18</a:t>
            </a:r>
          </a:p>
        </p:txBody>
      </p:sp>
      <p:pic>
        <p:nvPicPr>
          <p:cNvPr id="7" name="Graphic 6" descr="Database">
            <a:extLst>
              <a:ext uri="{FF2B5EF4-FFF2-40B4-BE49-F238E27FC236}">
                <a16:creationId xmlns:a16="http://schemas.microsoft.com/office/drawing/2014/main" id="{9938E3E6-F72C-42F2-EA4E-E12BDB712C8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425541" y="2164438"/>
            <a:ext cx="2792794" cy="2792794"/>
          </a:xfrm>
          <a:prstGeom prst="rect">
            <a:avLst/>
          </a:prstGeom>
        </p:spPr>
      </p:pic>
    </p:spTree>
    <p:extLst>
      <p:ext uri="{BB962C8B-B14F-4D97-AF65-F5344CB8AC3E}">
        <p14:creationId xmlns:p14="http://schemas.microsoft.com/office/powerpoint/2010/main" val="15788434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Cross 16">
            <a:extLst>
              <a:ext uri="{FF2B5EF4-FFF2-40B4-BE49-F238E27FC236}">
                <a16:creationId xmlns:a16="http://schemas.microsoft.com/office/drawing/2014/main" id="{BE50E7BE-734F-224D-B03E-074DE1D12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7667"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E68591-EF7E-4A5D-0661-BC0057E2C442}"/>
              </a:ext>
            </a:extLst>
          </p:cNvPr>
          <p:cNvSpPr>
            <a:spLocks noGrp="1"/>
          </p:cNvSpPr>
          <p:nvPr>
            <p:ph type="title"/>
          </p:nvPr>
        </p:nvSpPr>
        <p:spPr>
          <a:xfrm>
            <a:off x="565149" y="1204721"/>
            <a:ext cx="6886726" cy="1446550"/>
          </a:xfrm>
        </p:spPr>
        <p:txBody>
          <a:bodyPr>
            <a:normAutofit/>
          </a:bodyPr>
          <a:lstStyle/>
          <a:p>
            <a:r>
              <a:rPr lang="en-GB" dirty="0"/>
              <a:t>System Demonstration</a:t>
            </a:r>
          </a:p>
        </p:txBody>
      </p:sp>
      <p:sp>
        <p:nvSpPr>
          <p:cNvPr id="3" name="Content Placeholder 2">
            <a:extLst>
              <a:ext uri="{FF2B5EF4-FFF2-40B4-BE49-F238E27FC236}">
                <a16:creationId xmlns:a16="http://schemas.microsoft.com/office/drawing/2014/main" id="{E1C6D58C-E4B5-5240-64D4-BDF161534810}"/>
              </a:ext>
            </a:extLst>
          </p:cNvPr>
          <p:cNvSpPr>
            <a:spLocks noGrp="1"/>
          </p:cNvSpPr>
          <p:nvPr>
            <p:ph idx="1"/>
          </p:nvPr>
        </p:nvSpPr>
        <p:spPr>
          <a:xfrm>
            <a:off x="565150" y="2691638"/>
            <a:ext cx="6886726" cy="3188586"/>
          </a:xfrm>
        </p:spPr>
        <p:txBody>
          <a:bodyPr>
            <a:normAutofit/>
          </a:bodyPr>
          <a:lstStyle/>
          <a:p>
            <a:pPr>
              <a:lnSpc>
                <a:spcPct val="90000"/>
              </a:lnSpc>
            </a:pPr>
            <a:r>
              <a:rPr lang="en-GB" sz="1100" b="1">
                <a:latin typeface="Arial" panose="020B0604020202020204" pitchFamily="34" charset="0"/>
                <a:cs typeface="Arial" panose="020B0604020202020204" pitchFamily="34" charset="0"/>
              </a:rPr>
              <a:t>TRUTH AI Prototype</a:t>
            </a:r>
          </a:p>
          <a:p>
            <a:pPr>
              <a:lnSpc>
                <a:spcPct val="90000"/>
              </a:lnSpc>
            </a:pPr>
            <a:r>
              <a:rPr lang="en-GB" sz="1100">
                <a:latin typeface="Arial" panose="020B0604020202020204" pitchFamily="34" charset="0"/>
                <a:cs typeface="Arial" panose="020B0604020202020204" pitchFamily="34" charset="0"/>
              </a:rPr>
              <a:t>Features:</a:t>
            </a:r>
          </a:p>
          <a:p>
            <a:pPr>
              <a:lnSpc>
                <a:spcPct val="90000"/>
              </a:lnSpc>
            </a:pPr>
            <a:r>
              <a:rPr lang="en-GB" sz="1100">
                <a:latin typeface="Arial" panose="020B0604020202020204" pitchFamily="34" charset="0"/>
                <a:cs typeface="Arial" panose="020B0604020202020204" pitchFamily="34" charset="0"/>
              </a:rPr>
              <a:t>User enters news text </a:t>
            </a:r>
          </a:p>
          <a:p>
            <a:pPr>
              <a:lnSpc>
                <a:spcPct val="90000"/>
              </a:lnSpc>
            </a:pPr>
            <a:r>
              <a:rPr lang="en-GB" sz="1100">
                <a:latin typeface="Arial" panose="020B0604020202020204" pitchFamily="34" charset="0"/>
                <a:cs typeface="Arial" panose="020B0604020202020204" pitchFamily="34" charset="0"/>
              </a:rPr>
              <a:t>AI analyses content </a:t>
            </a:r>
          </a:p>
          <a:p>
            <a:pPr>
              <a:lnSpc>
                <a:spcPct val="90000"/>
              </a:lnSpc>
            </a:pPr>
            <a:r>
              <a:rPr lang="en-GB" sz="1100">
                <a:latin typeface="Arial" panose="020B0604020202020204" pitchFamily="34" charset="0"/>
                <a:cs typeface="Arial" panose="020B0604020202020204" pitchFamily="34" charset="0"/>
              </a:rPr>
              <a:t>Predicts: </a:t>
            </a:r>
          </a:p>
          <a:p>
            <a:pPr>
              <a:lnSpc>
                <a:spcPct val="90000"/>
              </a:lnSpc>
            </a:pPr>
            <a:r>
              <a:rPr lang="en-GB" sz="1100">
                <a:latin typeface="Arial" panose="020B0604020202020204" pitchFamily="34" charset="0"/>
                <a:cs typeface="Arial" panose="020B0604020202020204" pitchFamily="34" charset="0"/>
              </a:rPr>
              <a:t>REAL ✅</a:t>
            </a:r>
            <a:br>
              <a:rPr lang="en-GB" sz="1100">
                <a:latin typeface="Arial" panose="020B0604020202020204" pitchFamily="34" charset="0"/>
                <a:cs typeface="Arial" panose="020B0604020202020204" pitchFamily="34" charset="0"/>
              </a:rPr>
            </a:br>
            <a:r>
              <a:rPr lang="en-GB" sz="1100">
                <a:latin typeface="Arial" panose="020B0604020202020204" pitchFamily="34" charset="0"/>
                <a:cs typeface="Arial" panose="020B0604020202020204" pitchFamily="34" charset="0"/>
              </a:rPr>
              <a:t>FAKE ❌</a:t>
            </a:r>
          </a:p>
          <a:p>
            <a:pPr>
              <a:lnSpc>
                <a:spcPct val="90000"/>
              </a:lnSpc>
            </a:pPr>
            <a:r>
              <a:rPr lang="en-GB" sz="1100">
                <a:latin typeface="Arial" panose="020B0604020202020204" pitchFamily="34" charset="0"/>
                <a:cs typeface="Arial" panose="020B0604020202020204" pitchFamily="34" charset="0"/>
              </a:rPr>
              <a:t>Output:</a:t>
            </a:r>
          </a:p>
          <a:p>
            <a:pPr>
              <a:lnSpc>
                <a:spcPct val="90000"/>
              </a:lnSpc>
            </a:pPr>
            <a:r>
              <a:rPr lang="en-GB" sz="1100">
                <a:latin typeface="Arial" panose="020B0604020202020204" pitchFamily="34" charset="0"/>
                <a:cs typeface="Arial" panose="020B0604020202020204" pitchFamily="34" charset="0"/>
              </a:rPr>
              <a:t>Prediction label </a:t>
            </a:r>
          </a:p>
          <a:p>
            <a:pPr>
              <a:lnSpc>
                <a:spcPct val="90000"/>
              </a:lnSpc>
            </a:pPr>
            <a:r>
              <a:rPr lang="en-GB" sz="1100">
                <a:latin typeface="Arial" panose="020B0604020202020204" pitchFamily="34" charset="0"/>
                <a:cs typeface="Arial" panose="020B0604020202020204" pitchFamily="34" charset="0"/>
              </a:rPr>
              <a:t>Confidence score </a:t>
            </a:r>
          </a:p>
          <a:p>
            <a:pPr>
              <a:lnSpc>
                <a:spcPct val="90000"/>
              </a:lnSpc>
            </a:pPr>
            <a:r>
              <a:rPr lang="en-GB" sz="1100">
                <a:latin typeface="Arial" panose="020B0604020202020204" pitchFamily="34" charset="0"/>
                <a:cs typeface="Arial" panose="020B0604020202020204" pitchFamily="34" charset="0"/>
              </a:rPr>
              <a:t>Model comparison </a:t>
            </a:r>
          </a:p>
          <a:p>
            <a:pPr>
              <a:lnSpc>
                <a:spcPct val="90000"/>
              </a:lnSpc>
            </a:pPr>
            <a:endParaRPr lang="en-GB" sz="1100"/>
          </a:p>
        </p:txBody>
      </p:sp>
      <p:pic>
        <p:nvPicPr>
          <p:cNvPr id="7" name="Picture 6">
            <a:extLst>
              <a:ext uri="{FF2B5EF4-FFF2-40B4-BE49-F238E27FC236}">
                <a16:creationId xmlns:a16="http://schemas.microsoft.com/office/drawing/2014/main" id="{048CD10E-7EA5-C0BA-5C22-88B80CDC6668}"/>
              </a:ext>
            </a:extLst>
          </p:cNvPr>
          <p:cNvPicPr>
            <a:picLocks noChangeAspect="1"/>
          </p:cNvPicPr>
          <p:nvPr/>
        </p:nvPicPr>
        <p:blipFill>
          <a:blip r:embed="rId2"/>
          <a:stretch>
            <a:fillRect/>
          </a:stretch>
        </p:blipFill>
        <p:spPr>
          <a:xfrm>
            <a:off x="8559829" y="4325997"/>
            <a:ext cx="2521257" cy="1298448"/>
          </a:xfrm>
          <a:prstGeom prst="rect">
            <a:avLst/>
          </a:prstGeom>
        </p:spPr>
      </p:pic>
      <p:pic>
        <p:nvPicPr>
          <p:cNvPr id="4" name="Picture 3">
            <a:extLst>
              <a:ext uri="{FF2B5EF4-FFF2-40B4-BE49-F238E27FC236}">
                <a16:creationId xmlns:a16="http://schemas.microsoft.com/office/drawing/2014/main" id="{211D4F65-E116-EB09-9C97-AA19AAB72683}"/>
              </a:ext>
            </a:extLst>
          </p:cNvPr>
          <p:cNvPicPr>
            <a:picLocks noChangeAspect="1"/>
          </p:cNvPicPr>
          <p:nvPr/>
        </p:nvPicPr>
        <p:blipFill>
          <a:blip r:embed="rId3"/>
          <a:stretch>
            <a:fillRect/>
          </a:stretch>
        </p:blipFill>
        <p:spPr>
          <a:xfrm>
            <a:off x="8425540" y="1496797"/>
            <a:ext cx="2789835" cy="1297273"/>
          </a:xfrm>
          <a:prstGeom prst="rect">
            <a:avLst/>
          </a:prstGeom>
        </p:spPr>
      </p:pic>
      <p:pic>
        <p:nvPicPr>
          <p:cNvPr id="10" name="Picture 9">
            <a:extLst>
              <a:ext uri="{FF2B5EF4-FFF2-40B4-BE49-F238E27FC236}">
                <a16:creationId xmlns:a16="http://schemas.microsoft.com/office/drawing/2014/main" id="{D062B698-75C0-F7FD-9B9C-ABDCD91DF744}"/>
              </a:ext>
            </a:extLst>
          </p:cNvPr>
          <p:cNvPicPr>
            <a:picLocks noChangeAspect="1"/>
          </p:cNvPicPr>
          <p:nvPr/>
        </p:nvPicPr>
        <p:blipFill>
          <a:blip r:embed="rId4"/>
          <a:stretch>
            <a:fillRect/>
          </a:stretch>
        </p:blipFill>
        <p:spPr>
          <a:xfrm>
            <a:off x="8425540" y="3093029"/>
            <a:ext cx="2789835" cy="934595"/>
          </a:xfrm>
          <a:prstGeom prst="rect">
            <a:avLst/>
          </a:prstGeom>
        </p:spPr>
      </p:pic>
    </p:spTree>
    <p:extLst>
      <p:ext uri="{BB962C8B-B14F-4D97-AF65-F5344CB8AC3E}">
        <p14:creationId xmlns:p14="http://schemas.microsoft.com/office/powerpoint/2010/main" val="3259857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6AC993-029D-5E5A-6A50-7623A756119D}"/>
              </a:ext>
            </a:extLst>
          </p:cNvPr>
          <p:cNvSpPr>
            <a:spLocks noGrp="1"/>
          </p:cNvSpPr>
          <p:nvPr>
            <p:ph type="title"/>
          </p:nvPr>
        </p:nvSpPr>
        <p:spPr>
          <a:xfrm>
            <a:off x="565148" y="1204721"/>
            <a:ext cx="8267299" cy="1446550"/>
          </a:xfrm>
        </p:spPr>
        <p:txBody>
          <a:bodyPr>
            <a:normAutofit/>
          </a:bodyPr>
          <a:lstStyle/>
          <a:p>
            <a:r>
              <a:rPr lang="en-GB" dirty="0"/>
              <a:t>Conclusion</a:t>
            </a:r>
          </a:p>
        </p:txBody>
      </p:sp>
      <p:sp>
        <p:nvSpPr>
          <p:cNvPr id="3" name="Content Placeholder 2">
            <a:extLst>
              <a:ext uri="{FF2B5EF4-FFF2-40B4-BE49-F238E27FC236}">
                <a16:creationId xmlns:a16="http://schemas.microsoft.com/office/drawing/2014/main" id="{407D3475-A817-5EDD-EC50-03568FA69246}"/>
              </a:ext>
            </a:extLst>
          </p:cNvPr>
          <p:cNvSpPr>
            <a:spLocks noGrp="1"/>
          </p:cNvSpPr>
          <p:nvPr>
            <p:ph idx="1"/>
          </p:nvPr>
        </p:nvSpPr>
        <p:spPr>
          <a:xfrm>
            <a:off x="565149" y="2900516"/>
            <a:ext cx="8267299" cy="2979707"/>
          </a:xfrm>
        </p:spPr>
        <p:txBody>
          <a:bodyPr>
            <a:normAutofit/>
          </a:bodyPr>
          <a:lstStyle/>
          <a:p>
            <a:pPr>
              <a:lnSpc>
                <a:spcPct val="90000"/>
              </a:lnSpc>
            </a:pPr>
            <a:r>
              <a:rPr lang="en-GB" sz="1200" dirty="0"/>
              <a:t>• AI offers automatic methods for identifying false information.</a:t>
            </a:r>
            <a:br>
              <a:rPr lang="en-GB" sz="1200" dirty="0"/>
            </a:br>
            <a:r>
              <a:rPr lang="en-GB" sz="1200" dirty="0"/>
              <a:t>• BERT uses transformer-based learning to enhance contextual understanding.</a:t>
            </a:r>
            <a:br>
              <a:rPr lang="en-GB" sz="1200" dirty="0"/>
            </a:br>
            <a:r>
              <a:rPr lang="en-GB" sz="1200" dirty="0"/>
              <a:t>• For the analysis of sequential text data, LSTM is still useful.• When creating AI detection systems, ethical considerations are crucial.</a:t>
            </a:r>
            <a:br>
              <a:rPr lang="en-GB" sz="1200" dirty="0"/>
            </a:br>
            <a:br>
              <a:rPr lang="en-GB" sz="1200" dirty="0"/>
            </a:br>
            <a:r>
              <a:rPr lang="en-GB" sz="1200" dirty="0"/>
              <a:t>The performance of misinformation detection is still being improved by hybrid techniques that combine transformer and deep learning models [21].</a:t>
            </a:r>
            <a:endParaRPr lang="en-GB" sz="1200" dirty="0">
              <a:latin typeface="Arial" panose="020B060402020202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37A9EF9F-F5F8-3B4C-B721-17C0A18761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14" name="Cross 13">
            <a:extLst>
              <a:ext uri="{FF2B5EF4-FFF2-40B4-BE49-F238E27FC236}">
                <a16:creationId xmlns:a16="http://schemas.microsoft.com/office/drawing/2014/main" id="{6DEB3960-7668-064C-B56F-2B18221DED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542188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87A641-3514-F62C-5CFC-F56B61BC7592}"/>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CAAC989A-889F-92A8-A52F-0910D71D0958}"/>
              </a:ext>
            </a:extLst>
          </p:cNvPr>
          <p:cNvSpPr>
            <a:spLocks noGrp="1"/>
          </p:cNvSpPr>
          <p:nvPr>
            <p:ph idx="1"/>
          </p:nvPr>
        </p:nvSpPr>
        <p:spPr>
          <a:xfrm>
            <a:off x="263814" y="1927996"/>
            <a:ext cx="8267296" cy="3188586"/>
          </a:xfrm>
        </p:spPr>
        <p:txBody>
          <a:bodyPr>
            <a:normAutofit fontScale="25000" lnSpcReduction="20000"/>
          </a:bodyPr>
          <a:lstStyle/>
          <a:p>
            <a:r>
              <a:rPr lang="en-GB" sz="1100" b="1" dirty="0">
                <a:latin typeface="Arial" panose="020B0604020202020204" pitchFamily="34" charset="0"/>
                <a:cs typeface="Arial" panose="020B0604020202020204" pitchFamily="34" charset="0"/>
              </a:rPr>
              <a:t>[1]Muhammed T. S. and S. K. Mathew, “The disaster of misinformation: a review of research in social media,” </a:t>
            </a:r>
            <a:r>
              <a:rPr lang="en-GB" sz="1100" b="1" i="1" dirty="0">
                <a:latin typeface="Arial" panose="020B0604020202020204" pitchFamily="34" charset="0"/>
                <a:cs typeface="Arial" panose="020B0604020202020204" pitchFamily="34" charset="0"/>
              </a:rPr>
              <a:t>International Journal of Data Science and Analytics</a:t>
            </a:r>
            <a:r>
              <a:rPr lang="en-GB" sz="1100" b="1" dirty="0">
                <a:latin typeface="Arial" panose="020B0604020202020204" pitchFamily="34" charset="0"/>
                <a:cs typeface="Arial" panose="020B0604020202020204" pitchFamily="34" charset="0"/>
              </a:rPr>
              <a:t>, vol. 13, no. 4, pp. 271–285, Feb. 2022, </a:t>
            </a:r>
            <a:r>
              <a:rPr lang="en-GB" sz="1100" b="1" dirty="0" err="1">
                <a:latin typeface="Arial" panose="020B0604020202020204" pitchFamily="34" charset="0"/>
                <a:cs typeface="Arial" panose="020B0604020202020204" pitchFamily="34" charset="0"/>
              </a:rPr>
              <a:t>doi</a:t>
            </a:r>
            <a:r>
              <a:rPr lang="en-GB" sz="1100" b="1" dirty="0">
                <a:latin typeface="Arial" panose="020B0604020202020204" pitchFamily="34" charset="0"/>
                <a:cs typeface="Arial" panose="020B0604020202020204" pitchFamily="34" charset="0"/>
              </a:rPr>
              <a:t>: 10.1007/s41060-022-00311-6.</a:t>
            </a:r>
          </a:p>
          <a:p>
            <a:r>
              <a:rPr lang="en-GB" sz="1100" b="1" dirty="0">
                <a:latin typeface="Arial" panose="020B0604020202020204" pitchFamily="34" charset="0"/>
                <a:cs typeface="Arial" panose="020B0604020202020204" pitchFamily="34" charset="0"/>
              </a:rPr>
              <a:t>[2] I. Ali, M. N. Ayub, P. </a:t>
            </a:r>
            <a:r>
              <a:rPr lang="en-GB" sz="1100" b="1" dirty="0" err="1">
                <a:latin typeface="Arial" panose="020B0604020202020204" pitchFamily="34" charset="0"/>
                <a:cs typeface="Arial" panose="020B0604020202020204" pitchFamily="34" charset="0"/>
              </a:rPr>
              <a:t>Shivakumara</a:t>
            </a:r>
            <a:r>
              <a:rPr lang="en-GB" sz="1100" b="1" dirty="0">
                <a:latin typeface="Arial" panose="020B0604020202020204" pitchFamily="34" charset="0"/>
                <a:cs typeface="Arial" panose="020B0604020202020204" pitchFamily="34" charset="0"/>
              </a:rPr>
              <a:t>, and N. F. M. Noor, “Fake news detection techniques on social media: A survey,” </a:t>
            </a:r>
            <a:r>
              <a:rPr lang="en-GB" sz="1100" b="1" i="1" dirty="0">
                <a:latin typeface="Arial" panose="020B0604020202020204" pitchFamily="34" charset="0"/>
                <a:cs typeface="Arial" panose="020B0604020202020204" pitchFamily="34" charset="0"/>
              </a:rPr>
              <a:t>Wireless Communications and Mobile Computing</a:t>
            </a:r>
            <a:r>
              <a:rPr lang="en-GB" sz="1100" b="1" dirty="0">
                <a:latin typeface="Arial" panose="020B0604020202020204" pitchFamily="34" charset="0"/>
                <a:cs typeface="Arial" panose="020B0604020202020204" pitchFamily="34" charset="0"/>
              </a:rPr>
              <a:t>, vol. 2022, Article ID 6072084, 17 pages, 2022, </a:t>
            </a:r>
            <a:r>
              <a:rPr lang="en-GB" sz="1100" b="1" dirty="0" err="1">
                <a:latin typeface="Arial" panose="020B0604020202020204" pitchFamily="34" charset="0"/>
                <a:cs typeface="Arial" panose="020B0604020202020204" pitchFamily="34" charset="0"/>
              </a:rPr>
              <a:t>doi</a:t>
            </a:r>
            <a:r>
              <a:rPr lang="en-GB" sz="1100" b="1" dirty="0">
                <a:latin typeface="Arial" panose="020B0604020202020204" pitchFamily="34" charset="0"/>
                <a:cs typeface="Arial" panose="020B0604020202020204" pitchFamily="34" charset="0"/>
              </a:rPr>
              <a:t>: 10.1155/2022/6072084.</a:t>
            </a:r>
          </a:p>
          <a:p>
            <a:r>
              <a:rPr lang="en-GB" sz="1100" b="1" dirty="0">
                <a:latin typeface="Arial" panose="020B0604020202020204" pitchFamily="34" charset="0"/>
                <a:cs typeface="Arial" panose="020B0604020202020204" pitchFamily="34" charset="0"/>
              </a:rPr>
              <a:t>[3]L. Hu, S. Wei, Z. Zhao, and B. Wu, “Deep learning for fake news detection: A comprehensive survey,” </a:t>
            </a:r>
            <a:r>
              <a:rPr lang="en-GB" sz="1100" b="1" i="1" dirty="0">
                <a:latin typeface="Arial" panose="020B0604020202020204" pitchFamily="34" charset="0"/>
                <a:cs typeface="Arial" panose="020B0604020202020204" pitchFamily="34" charset="0"/>
              </a:rPr>
              <a:t>AI Open</a:t>
            </a:r>
            <a:r>
              <a:rPr lang="en-GB" sz="1100" b="1" dirty="0">
                <a:latin typeface="Arial" panose="020B0604020202020204" pitchFamily="34" charset="0"/>
                <a:cs typeface="Arial" panose="020B0604020202020204" pitchFamily="34" charset="0"/>
              </a:rPr>
              <a:t>, vol. 3, pp. 133–155, 2022, </a:t>
            </a:r>
            <a:r>
              <a:rPr lang="en-GB" sz="1100" b="1" dirty="0" err="1">
                <a:latin typeface="Arial" panose="020B0604020202020204" pitchFamily="34" charset="0"/>
                <a:cs typeface="Arial" panose="020B0604020202020204" pitchFamily="34" charset="0"/>
              </a:rPr>
              <a:t>doi</a:t>
            </a:r>
            <a:r>
              <a:rPr lang="en-GB" sz="1100" b="1" dirty="0">
                <a:latin typeface="Arial" panose="020B0604020202020204" pitchFamily="34" charset="0"/>
                <a:cs typeface="Arial" panose="020B0604020202020204" pitchFamily="34" charset="0"/>
              </a:rPr>
              <a:t>: 10.1016/j.aiopen.2022.09.001.</a:t>
            </a:r>
          </a:p>
          <a:p>
            <a:r>
              <a:rPr lang="en-GB" sz="1100" b="1" dirty="0">
                <a:latin typeface="Arial" panose="020B0604020202020204" pitchFamily="34" charset="0"/>
                <a:cs typeface="Arial" panose="020B0604020202020204" pitchFamily="34" charset="0"/>
              </a:rPr>
              <a:t>[4Hu, L., Wei, S., Zhao, Z., and Wu, B. (2022)  “Deep learning for fake news detection: A comprehensive survey,” AI Open, vol. 3, pp. 133–155. [5]S. K. Hamed, M. J. Ab Aziz, and M. R. Yaakub, “A review of fake news detection approaches: A critical analysis of relevant studies and highlighting key challenges associated with the dataset, feature representation, and data fusion,” </a:t>
            </a:r>
            <a:r>
              <a:rPr lang="en-GB" sz="1100" b="1" i="1" dirty="0" err="1">
                <a:latin typeface="Arial" panose="020B0604020202020204" pitchFamily="34" charset="0"/>
                <a:cs typeface="Arial" panose="020B0604020202020204" pitchFamily="34" charset="0"/>
              </a:rPr>
              <a:t>Heliyon</a:t>
            </a:r>
            <a:r>
              <a:rPr lang="en-GB" sz="1100" b="1" dirty="0">
                <a:latin typeface="Arial" panose="020B0604020202020204" pitchFamily="34" charset="0"/>
                <a:cs typeface="Arial" panose="020B0604020202020204" pitchFamily="34" charset="0"/>
              </a:rPr>
              <a:t>, vol. 9, no. 10, p. e20382, Sep. 2023, </a:t>
            </a:r>
            <a:r>
              <a:rPr lang="en-GB" sz="1100" b="1" dirty="0" err="1">
                <a:latin typeface="Arial" panose="020B0604020202020204" pitchFamily="34" charset="0"/>
                <a:cs typeface="Arial" panose="020B0604020202020204" pitchFamily="34" charset="0"/>
              </a:rPr>
              <a:t>doi</a:t>
            </a:r>
            <a:r>
              <a:rPr lang="en-GB" sz="1100" b="1" dirty="0">
                <a:latin typeface="Arial" panose="020B0604020202020204" pitchFamily="34" charset="0"/>
                <a:cs typeface="Arial" panose="020B0604020202020204" pitchFamily="34" charset="0"/>
              </a:rPr>
              <a:t>: 10.1016/j.heliyon.2023.e20382</a:t>
            </a:r>
          </a:p>
          <a:p>
            <a:r>
              <a:rPr lang="en-GB" sz="1100" b="1" dirty="0">
                <a:latin typeface="Arial" panose="020B0604020202020204" pitchFamily="34" charset="0"/>
                <a:cs typeface="Arial" panose="020B0604020202020204" pitchFamily="34" charset="0"/>
              </a:rPr>
              <a:t>[6]S. K. Hamed, M. J. Ab Aziz, and M. R. Yaakub, “A review of fake news detection approaches: A critical analysis of relevant studies and highlighting key challenges associated with the dataset, feature representation, and data fusion,” </a:t>
            </a:r>
            <a:r>
              <a:rPr lang="en-GB" sz="1100" b="1" i="1" dirty="0" err="1">
                <a:latin typeface="Arial" panose="020B0604020202020204" pitchFamily="34" charset="0"/>
                <a:cs typeface="Arial" panose="020B0604020202020204" pitchFamily="34" charset="0"/>
              </a:rPr>
              <a:t>Heliyon</a:t>
            </a:r>
            <a:r>
              <a:rPr lang="en-GB" sz="1100" b="1" dirty="0">
                <a:latin typeface="Arial" panose="020B0604020202020204" pitchFamily="34" charset="0"/>
                <a:cs typeface="Arial" panose="020B0604020202020204" pitchFamily="34" charset="0"/>
              </a:rPr>
              <a:t>, vol. 9, no. 10, p. e20382, Oct. 2023, </a:t>
            </a:r>
            <a:r>
              <a:rPr lang="en-GB" sz="1100" b="1" dirty="0" err="1">
                <a:latin typeface="Arial" panose="020B0604020202020204" pitchFamily="34" charset="0"/>
                <a:cs typeface="Arial" panose="020B0604020202020204" pitchFamily="34" charset="0"/>
              </a:rPr>
              <a:t>doi</a:t>
            </a:r>
            <a:r>
              <a:rPr lang="en-GB" sz="1100" b="1" dirty="0">
                <a:latin typeface="Arial" panose="020B0604020202020204" pitchFamily="34" charset="0"/>
                <a:cs typeface="Arial" panose="020B0604020202020204" pitchFamily="34" charset="0"/>
              </a:rPr>
              <a:t>: 10.1016/j.heliyon.2023.e20382.</a:t>
            </a:r>
          </a:p>
          <a:p>
            <a:r>
              <a:rPr lang="en-GB" sz="1100" b="1" dirty="0">
                <a:latin typeface="Arial" panose="020B0604020202020204" pitchFamily="34" charset="0"/>
                <a:cs typeface="Arial" panose="020B0604020202020204" pitchFamily="34" charset="0"/>
              </a:rPr>
              <a:t>[7]S. F. N. Azizah, H. D. Cahyono, S. W. </a:t>
            </a:r>
            <a:r>
              <a:rPr lang="en-GB" sz="1100" b="1" dirty="0" err="1">
                <a:latin typeface="Arial" panose="020B0604020202020204" pitchFamily="34" charset="0"/>
                <a:cs typeface="Arial" panose="020B0604020202020204" pitchFamily="34" charset="0"/>
              </a:rPr>
              <a:t>Sihwi</a:t>
            </a:r>
            <a:r>
              <a:rPr lang="en-GB" sz="1100" b="1" dirty="0">
                <a:latin typeface="Arial" panose="020B0604020202020204" pitchFamily="34" charset="0"/>
                <a:cs typeface="Arial" panose="020B0604020202020204" pitchFamily="34" charset="0"/>
              </a:rPr>
              <a:t>, and W. </a:t>
            </a:r>
            <a:r>
              <a:rPr lang="en-GB" sz="1100" b="1" dirty="0" err="1">
                <a:latin typeface="Arial" panose="020B0604020202020204" pitchFamily="34" charset="0"/>
                <a:cs typeface="Arial" panose="020B0604020202020204" pitchFamily="34" charset="0"/>
              </a:rPr>
              <a:t>Widiarto</a:t>
            </a:r>
            <a:r>
              <a:rPr lang="en-GB" sz="1100" b="1" dirty="0">
                <a:latin typeface="Arial" panose="020B0604020202020204" pitchFamily="34" charset="0"/>
                <a:cs typeface="Arial" panose="020B0604020202020204" pitchFamily="34" charset="0"/>
              </a:rPr>
              <a:t>, “Performance analysis of transformer‑based models (BERT, ALBERT, and </a:t>
            </a:r>
            <a:r>
              <a:rPr lang="en-GB" sz="1100" b="1" dirty="0" err="1">
                <a:latin typeface="Arial" panose="020B0604020202020204" pitchFamily="34" charset="0"/>
                <a:cs typeface="Arial" panose="020B0604020202020204" pitchFamily="34" charset="0"/>
              </a:rPr>
              <a:t>RoBERTa</a:t>
            </a:r>
            <a:r>
              <a:rPr lang="en-GB" sz="1100" b="1" dirty="0">
                <a:latin typeface="Arial" panose="020B0604020202020204" pitchFamily="34" charset="0"/>
                <a:cs typeface="Arial" panose="020B0604020202020204" pitchFamily="34" charset="0"/>
              </a:rPr>
              <a:t>) in fake news detection,” in </a:t>
            </a:r>
            <a:r>
              <a:rPr lang="en-GB" sz="1100" b="1" i="1" dirty="0">
                <a:latin typeface="Arial" panose="020B0604020202020204" pitchFamily="34" charset="0"/>
                <a:cs typeface="Arial" panose="020B0604020202020204" pitchFamily="34" charset="0"/>
              </a:rPr>
              <a:t>Proc. 2023 6th Int. Conf. Inf. Commun. Technol. (ICOIACT)</a:t>
            </a:r>
            <a:r>
              <a:rPr lang="en-GB" sz="1100" b="1" dirty="0">
                <a:latin typeface="Arial" panose="020B0604020202020204" pitchFamily="34" charset="0"/>
                <a:cs typeface="Arial" panose="020B0604020202020204" pitchFamily="34" charset="0"/>
              </a:rPr>
              <a:t>, 2023, pp. 425–430.</a:t>
            </a:r>
            <a:endParaRPr lang="en-GB" sz="1100" dirty="0">
              <a:latin typeface="Arial" panose="020B0604020202020204" pitchFamily="34" charset="0"/>
              <a:cs typeface="Arial" panose="020B0604020202020204" pitchFamily="34" charset="0"/>
            </a:endParaRPr>
          </a:p>
          <a:p>
            <a:r>
              <a:rPr lang="en-GB" sz="1100" dirty="0"/>
              <a:t>[8] N. Rai, D. Kumar, N. Kaushik, C. Raj, and A. Ali, “Fake News Classification using Transformer Based Enhanced LSTM and BERT,” </a:t>
            </a:r>
            <a:r>
              <a:rPr lang="en-GB" sz="1100" i="1" dirty="0"/>
              <a:t>International Journal of Cognitive Computing in Engineering</a:t>
            </a:r>
            <a:r>
              <a:rPr lang="en-GB" sz="1100" dirty="0"/>
              <a:t>, vol. 3, pp. 98–105, 2022, </a:t>
            </a:r>
            <a:r>
              <a:rPr lang="en-GB" sz="1100" dirty="0" err="1"/>
              <a:t>doi</a:t>
            </a:r>
            <a:r>
              <a:rPr lang="en-GB" sz="1100" dirty="0"/>
              <a:t>: </a:t>
            </a:r>
            <a:r>
              <a:rPr lang="en-GB" sz="1100" b="1" dirty="0"/>
              <a:t>10.1016/j.ijcce.2022.03.003</a:t>
            </a:r>
          </a:p>
          <a:p>
            <a:r>
              <a:rPr lang="en-GB" sz="1100" dirty="0"/>
              <a:t>[9]R. K. </a:t>
            </a:r>
            <a:r>
              <a:rPr lang="en-GB" sz="1100" dirty="0" err="1"/>
              <a:t>Kaliyar</a:t>
            </a:r>
            <a:r>
              <a:rPr lang="en-GB" sz="1100" dirty="0"/>
              <a:t>, A. Goswami, and P. Narang, “</a:t>
            </a:r>
            <a:r>
              <a:rPr lang="en-GB" sz="1100" dirty="0" err="1"/>
              <a:t>FakeBERT</a:t>
            </a:r>
            <a:r>
              <a:rPr lang="en-GB" sz="1100" dirty="0"/>
              <a:t>: Fake news detection in social media with a BERT-based deep learning approach,” </a:t>
            </a:r>
            <a:r>
              <a:rPr lang="en-GB" sz="1100" i="1" dirty="0"/>
              <a:t>Multimedia Tools and Applications</a:t>
            </a:r>
            <a:r>
              <a:rPr lang="en-GB" sz="1100" dirty="0"/>
              <a:t>, vol. 80, no. 8, pp. 11765–11788, 2021, </a:t>
            </a:r>
            <a:r>
              <a:rPr lang="en-GB" sz="1100" dirty="0" err="1"/>
              <a:t>doi</a:t>
            </a:r>
            <a:r>
              <a:rPr lang="en-GB" sz="1100" dirty="0"/>
              <a:t>: </a:t>
            </a:r>
            <a:r>
              <a:rPr lang="en-GB" sz="1100" b="1" dirty="0"/>
              <a:t>10.1007/s11042-020-10183-2</a:t>
            </a:r>
            <a:r>
              <a:rPr lang="en-GB" sz="1100" dirty="0"/>
              <a:t>..</a:t>
            </a:r>
            <a:endParaRPr lang="en-GB" sz="1100" b="1"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[10] Hu, L., Wei, S., Zhao, Z. and Wu, B., 2022. Deep learning for fake news detection: A comprehensive survey. </a:t>
            </a:r>
            <a:r>
              <a:rPr lang="en-GB" sz="1100" i="1" dirty="0">
                <a:latin typeface="Arial" panose="020B0604020202020204" pitchFamily="34" charset="0"/>
                <a:cs typeface="Arial" panose="020B0604020202020204" pitchFamily="34" charset="0"/>
              </a:rPr>
              <a:t>AI open</a:t>
            </a:r>
            <a:r>
              <a:rPr lang="en-GB" sz="1100" dirty="0">
                <a:latin typeface="Arial" panose="020B0604020202020204" pitchFamily="34" charset="0"/>
                <a:cs typeface="Arial" panose="020B0604020202020204" pitchFamily="34" charset="0"/>
              </a:rPr>
              <a:t>, </a:t>
            </a:r>
            <a:r>
              <a:rPr lang="en-GB" sz="1100" i="1" dirty="0">
                <a:latin typeface="Arial" panose="020B0604020202020204" pitchFamily="34" charset="0"/>
                <a:cs typeface="Arial" panose="020B0604020202020204" pitchFamily="34" charset="0"/>
              </a:rPr>
              <a:t>3</a:t>
            </a:r>
            <a:r>
              <a:rPr lang="en-GB" sz="1100" dirty="0">
                <a:latin typeface="Arial" panose="020B0604020202020204" pitchFamily="34" charset="0"/>
                <a:cs typeface="Arial" panose="020B0604020202020204" pitchFamily="34" charset="0"/>
              </a:rPr>
              <a:t>, pp.133-155.</a:t>
            </a:r>
          </a:p>
          <a:p>
            <a:r>
              <a:rPr lang="en-GB" sz="1100" b="1" dirty="0"/>
              <a:t>[11]N. Rai, D. Kumar, N. Kaushik, C. Raj, and A. Ali, “Fake news classification using transformer‑based enhanced LSTM and BERT,” </a:t>
            </a:r>
            <a:r>
              <a:rPr lang="en-GB" sz="1100" b="1" i="1" dirty="0"/>
              <a:t>International Journal of Cognitive Computing in Engineering</a:t>
            </a:r>
            <a:r>
              <a:rPr lang="en-GB" sz="1100" b="1" dirty="0"/>
              <a:t>, vol. 3, pp. 98–105, Jun. 2022.</a:t>
            </a:r>
            <a:endParaRPr lang="en-GB" sz="1100" dirty="0"/>
          </a:p>
          <a:p>
            <a:r>
              <a:rPr lang="en-GB" sz="1100" b="1" dirty="0"/>
              <a:t>[12]S. Kapoor and A. Narayanan, “Leakage and the reproducibility crisis in ML‑based science,” </a:t>
            </a:r>
            <a:r>
              <a:rPr lang="en-GB" sz="1100" b="1" i="1" dirty="0" err="1"/>
              <a:t>arXiv</a:t>
            </a:r>
            <a:r>
              <a:rPr lang="en-GB" sz="1100" b="1" i="1" dirty="0"/>
              <a:t> preprint</a:t>
            </a:r>
            <a:r>
              <a:rPr lang="en-GB" sz="1100" b="1" dirty="0"/>
              <a:t> arXiv:2207.07048, 2022.</a:t>
            </a:r>
            <a:endParaRPr lang="en-GB" sz="1100" b="1" dirty="0">
              <a:latin typeface="Arial" panose="020B0604020202020204" pitchFamily="34" charset="0"/>
              <a:cs typeface="Arial" panose="020B0604020202020204" pitchFamily="34" charset="0"/>
            </a:endParaRPr>
          </a:p>
          <a:p>
            <a:r>
              <a:rPr lang="en-GB" sz="1100" b="1" dirty="0"/>
              <a:t>[13] K. Shu, D. </a:t>
            </a:r>
            <a:r>
              <a:rPr lang="en-GB" sz="1100" b="1" dirty="0" err="1"/>
              <a:t>Mahudeswaran</a:t>
            </a:r>
            <a:r>
              <a:rPr lang="en-GB" sz="1100" b="1" dirty="0"/>
              <a:t>, S. Wang, D. Lee, and H. Liu, “</a:t>
            </a:r>
            <a:r>
              <a:rPr lang="en-GB" sz="1100" b="1" dirty="0" err="1"/>
              <a:t>Fakenewsnet</a:t>
            </a:r>
            <a:r>
              <a:rPr lang="en-GB" sz="1100" b="1" dirty="0"/>
              <a:t>: A data repository with news content, social context, and spatiotemporal information for studying fake news on social media,” </a:t>
            </a:r>
            <a:r>
              <a:rPr lang="en-GB" sz="1100" b="1" i="1" dirty="0"/>
              <a:t>Big Data</a:t>
            </a:r>
            <a:r>
              <a:rPr lang="en-GB" sz="1100" b="1" dirty="0"/>
              <a:t>, vol. 8, no. 3, pp. 171–188, 2020.</a:t>
            </a:r>
          </a:p>
          <a:p>
            <a:r>
              <a:rPr lang="en-GB" sz="1100" b="1" dirty="0"/>
              <a:t>[14] D. W. Otter, J. R. Medina, and J. K. Kalita, “A survey of the usages of deep learning for natural language processing,” </a:t>
            </a:r>
            <a:r>
              <a:rPr lang="en-GB" sz="1100" b="1" i="1" dirty="0"/>
              <a:t>IEEE Transactions on Neural Networks and Learning Systems</a:t>
            </a:r>
            <a:r>
              <a:rPr lang="en-GB" sz="1100" b="1" dirty="0"/>
              <a:t>, vol. 32, no. 2, pp. 604–624, 2020.</a:t>
            </a:r>
          </a:p>
          <a:p>
            <a:r>
              <a:rPr lang="en-GB" sz="800" dirty="0">
                <a:latin typeface="Arial" panose="020B0604020202020204" pitchFamily="34" charset="0"/>
                <a:cs typeface="Arial" panose="020B0604020202020204" pitchFamily="34" charset="0"/>
              </a:rPr>
              <a:t>[15] Chug, A., “Introduction to Long Short Term Memory,” </a:t>
            </a:r>
            <a:r>
              <a:rPr lang="en-GB" sz="800" dirty="0" err="1">
                <a:latin typeface="Arial" panose="020B0604020202020204" pitchFamily="34" charset="0"/>
                <a:cs typeface="Arial" panose="020B0604020202020204" pitchFamily="34" charset="0"/>
              </a:rPr>
              <a:t>GeeksforGeeks</a:t>
            </a:r>
            <a:r>
              <a:rPr lang="en-GB" sz="800" dirty="0">
                <a:latin typeface="Arial" panose="020B0604020202020204" pitchFamily="34" charset="0"/>
                <a:cs typeface="Arial" panose="020B0604020202020204" pitchFamily="34" charset="0"/>
              </a:rPr>
              <a:t>. Accessed Jul. 19, 2026. [Online]. Available: </a:t>
            </a:r>
            <a:r>
              <a:rPr lang="en-GB" sz="800" dirty="0">
                <a:latin typeface="Arial" panose="020B0604020202020204" pitchFamily="34" charset="0"/>
                <a:cs typeface="Arial" panose="020B0604020202020204" pitchFamily="34" charset="0"/>
                <a:hlinkClick r:id="rId2"/>
              </a:rPr>
              <a:t>https://www.geeksforgeeks.org/deep-learning/deep-learning-introduction-to-long-short-term-memory/</a:t>
            </a:r>
            <a:endParaRPr lang="en-GB" sz="800" dirty="0">
              <a:latin typeface="Arial" panose="020B0604020202020204" pitchFamily="34" charset="0"/>
              <a:cs typeface="Arial" panose="020B0604020202020204" pitchFamily="34" charset="0"/>
            </a:endParaRPr>
          </a:p>
          <a:p>
            <a:r>
              <a:rPr lang="en-GB" sz="1200" b="1" dirty="0"/>
              <a:t>[16] A. Pawan, “Explanation of BERT Model – NLP,” </a:t>
            </a:r>
            <a:r>
              <a:rPr lang="en-GB" sz="1200" b="1" dirty="0" err="1"/>
              <a:t>GeeksforGeeks</a:t>
            </a:r>
            <a:r>
              <a:rPr lang="en-GB" sz="1200" b="1" dirty="0"/>
              <a:t>, May 11, 2026. Accessed: Jul. 19, 2026. [Online]. Available: </a:t>
            </a:r>
            <a:r>
              <a:rPr lang="en-GB" sz="1200" b="1" dirty="0">
                <a:hlinkClick r:id="rId3"/>
              </a:rPr>
              <a:t>https://www.geeksforgeeks.org/nlp/explanation-of-bert-model-nlp/</a:t>
            </a:r>
            <a:endParaRPr lang="en-GB" sz="1200" b="1" dirty="0"/>
          </a:p>
          <a:p>
            <a:r>
              <a:rPr lang="en-GB" sz="1200" b="1" i="1" dirty="0"/>
              <a:t>[17G. Gondwe, “Can AI Outsmart Fake News? Detecting Misinformation with AI Models in Real-Time,” Emerging Media, vol. 3, no. 2, pp. 252–274, 2025. </a:t>
            </a:r>
          </a:p>
          <a:p>
            <a:r>
              <a:rPr lang="en-GB" sz="1200" b="1" dirty="0"/>
              <a:t>[18] I. Ali, M. N. B. Ayub, P. </a:t>
            </a:r>
            <a:r>
              <a:rPr lang="en-GB" sz="1200" b="1" dirty="0" err="1"/>
              <a:t>Shivakumara</a:t>
            </a:r>
            <a:r>
              <a:rPr lang="en-GB" sz="1200" b="1" dirty="0"/>
              <a:t>, and N. F. M. B. Noor, “Fake news detection techniques on social media: A survey,” </a:t>
            </a:r>
            <a:r>
              <a:rPr lang="en-GB" sz="1200" b="1" i="1" dirty="0"/>
              <a:t>Wireless Communications and Mobile Computing</a:t>
            </a:r>
            <a:r>
              <a:rPr lang="en-GB" sz="1200" b="1" dirty="0"/>
              <a:t>, vol. 2022, Article ID 6072084, 2022, </a:t>
            </a:r>
            <a:r>
              <a:rPr lang="en-GB" sz="1200" b="1" dirty="0" err="1"/>
              <a:t>doi</a:t>
            </a:r>
            <a:r>
              <a:rPr lang="en-GB" sz="1200" b="1" dirty="0"/>
              <a:t>: 10.1155/2022/6072084.</a:t>
            </a:r>
          </a:p>
          <a:p>
            <a:r>
              <a:rPr lang="en-GB" sz="1200" b="1" dirty="0"/>
              <a:t>[19] C. Sanderson, Q. Lu, D. Douglas, X. Xu, L. Zhu, and J. Whittle, “Towards implementing responsible AI,” in </a:t>
            </a:r>
            <a:r>
              <a:rPr lang="en-GB" sz="1200" b="1" i="1" dirty="0"/>
              <a:t>Proc. 2022 IEEE International Conference on Big Data (Big Data)</a:t>
            </a:r>
            <a:r>
              <a:rPr lang="en-GB" sz="1200" b="1" dirty="0"/>
              <a:t>, Dec. 2022, pp. 5076–5081.</a:t>
            </a:r>
          </a:p>
          <a:p>
            <a:r>
              <a:rPr lang="en-GB" sz="1200" b="1" dirty="0"/>
              <a:t>[20] </a:t>
            </a:r>
            <a:r>
              <a:rPr lang="en-GB" dirty="0"/>
              <a:t>C. M. Liapis, N. </a:t>
            </a:r>
            <a:r>
              <a:rPr lang="en-GB" dirty="0" err="1"/>
              <a:t>Fazakis</a:t>
            </a:r>
            <a:r>
              <a:rPr lang="en-GB" dirty="0"/>
              <a:t>, S. </a:t>
            </a:r>
            <a:r>
              <a:rPr lang="en-GB" dirty="0" err="1"/>
              <a:t>Kotsiantis</a:t>
            </a:r>
            <a:r>
              <a:rPr lang="en-GB" dirty="0"/>
              <a:t>, and Y. Dimakopoulos, “Ethics in Artificial Intelligence: A Cross‑Sectoral Review of 2019–2025,” Informatics, vol. 13, no. 4, p. 51, Apr. </a:t>
            </a:r>
            <a:r>
              <a:rPr lang="en-GB"/>
              <a:t>2026.</a:t>
            </a:r>
          </a:p>
          <a:p>
            <a:r>
              <a:rPr lang="en-GB" sz="1200"/>
              <a:t>[</a:t>
            </a:r>
            <a:r>
              <a:rPr lang="en-GB" sz="1200" dirty="0"/>
              <a:t>21H. Xia, N. Islam, D. Zhu, J. Z. Zhang, A. Behl, and M. </a:t>
            </a:r>
            <a:r>
              <a:rPr lang="en-GB" sz="1200" dirty="0" err="1"/>
              <a:t>Roohanifar</a:t>
            </a:r>
            <a:r>
              <a:rPr lang="en-GB" sz="1200" dirty="0"/>
              <a:t>, “A Novel Method of Fusing BERT–LSTM and XAI for Social Media Disinformation Identification,” Annals of Operations Research, 2026</a:t>
            </a:r>
            <a:endParaRPr lang="en-GB" sz="1200" b="1" dirty="0"/>
          </a:p>
        </p:txBody>
      </p:sp>
    </p:spTree>
    <p:extLst>
      <p:ext uri="{BB962C8B-B14F-4D97-AF65-F5344CB8AC3E}">
        <p14:creationId xmlns:p14="http://schemas.microsoft.com/office/powerpoint/2010/main" val="3577569439"/>
      </p:ext>
    </p:extLst>
  </p:cSld>
  <p:clrMapOvr>
    <a:masterClrMapping/>
  </p:clrMapOvr>
</p:sld>
</file>

<file path=ppt/theme/theme1.xml><?xml version="1.0" encoding="utf-8"?>
<a:theme xmlns:a="http://schemas.openxmlformats.org/drawingml/2006/main" name="MadridVTI">
  <a:themeElements>
    <a:clrScheme name="Madrid R3">
      <a:dk1>
        <a:srgbClr val="000000"/>
      </a:dk1>
      <a:lt1>
        <a:srgbClr val="FFFFFF"/>
      </a:lt1>
      <a:dk2>
        <a:srgbClr val="3A3C45"/>
      </a:dk2>
      <a:lt2>
        <a:srgbClr val="E9EFF1"/>
      </a:lt2>
      <a:accent1>
        <a:srgbClr val="E24400"/>
      </a:accent1>
      <a:accent2>
        <a:srgbClr val="F38E00"/>
      </a:accent2>
      <a:accent3>
        <a:srgbClr val="89B336"/>
      </a:accent3>
      <a:accent4>
        <a:srgbClr val="30B9B9"/>
      </a:accent4>
      <a:accent5>
        <a:srgbClr val="748CF4"/>
      </a:accent5>
      <a:accent6>
        <a:srgbClr val="A673F4"/>
      </a:accent6>
      <a:hlink>
        <a:srgbClr val="008EE6"/>
      </a:hlink>
      <a:folHlink>
        <a:srgbClr val="C1A187"/>
      </a:folHlink>
    </a:clrScheme>
    <a:fontScheme name="Madrid">
      <a:majorFont>
        <a:latin typeface="Seaford Display"/>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dridVTI" id="{5F675924-ADDD-6B4C-A2D4-69150D1F0C16}" vid="{BEA84270-19BD-7342-8ABF-EFF1668AF1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Template>
  <TotalTime>1039</TotalTime>
  <Words>2477</Words>
  <Application>Microsoft Office PowerPoint</Application>
  <PresentationFormat>Widescreen</PresentationFormat>
  <Paragraphs>120</Paragraphs>
  <Slides>20</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Aptos</vt:lpstr>
      <vt:lpstr>Arial</vt:lpstr>
      <vt:lpstr>Avenir Next</vt:lpstr>
      <vt:lpstr>Seaford Display</vt:lpstr>
      <vt:lpstr>System Font Regular</vt:lpstr>
      <vt:lpstr>Tenorite</vt:lpstr>
      <vt:lpstr>MadridVTI</vt:lpstr>
      <vt:lpstr>FAKE NEWS DETECTION USING AI</vt:lpstr>
      <vt:lpstr>Introduction</vt:lpstr>
      <vt:lpstr>Problem Statement</vt:lpstr>
      <vt:lpstr>Project Aim </vt:lpstr>
      <vt:lpstr>Project Objectives</vt:lpstr>
      <vt:lpstr>Research Questions</vt:lpstr>
      <vt:lpstr>Literature Review Summary</vt:lpstr>
      <vt:lpstr>Methodology</vt:lpstr>
      <vt:lpstr>Dataset Selection</vt:lpstr>
      <vt:lpstr>Data Pre-processing</vt:lpstr>
      <vt:lpstr>LSTM Model</vt:lpstr>
      <vt:lpstr>BERT Model</vt:lpstr>
      <vt:lpstr>Evaluation Metrics</vt:lpstr>
      <vt:lpstr>Results</vt:lpstr>
      <vt:lpstr>Hazards and Reduction</vt:lpstr>
      <vt:lpstr>Ethical Aspects</vt:lpstr>
      <vt:lpstr>Project Timeline</vt:lpstr>
      <vt:lpstr>System Demonstration</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Ahmed Abdi (2312731)</dc:creator>
  <cp:lastModifiedBy>Ahmed Abdi (2312731)</cp:lastModifiedBy>
  <cp:revision>1</cp:revision>
  <dcterms:created xsi:type="dcterms:W3CDTF">2026-07-12T15:18:18Z</dcterms:created>
  <dcterms:modified xsi:type="dcterms:W3CDTF">2026-07-19T11:58:14Z</dcterms:modified>
</cp:coreProperties>
</file>