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 id="2147483754" r:id="rId19"/>
  </p:sldMasterIdLst>
  <p:notesMasterIdLst>
    <p:notesMasterId r:id="rId60"/>
  </p:notesMasterIdLst>
  <p:sldIdLst>
    <p:sldId id="372" r:id="rId20"/>
    <p:sldId id="638" r:id="rId21"/>
    <p:sldId id="644" r:id="rId22"/>
    <p:sldId id="641" r:id="rId23"/>
    <p:sldId id="643" r:id="rId24"/>
    <p:sldId id="360" r:id="rId25"/>
    <p:sldId id="351" r:id="rId26"/>
    <p:sldId id="352" r:id="rId27"/>
    <p:sldId id="330" r:id="rId28"/>
    <p:sldId id="653" r:id="rId29"/>
    <p:sldId id="637" r:id="rId30"/>
    <p:sldId id="331" r:id="rId31"/>
    <p:sldId id="654" r:id="rId32"/>
    <p:sldId id="365" r:id="rId33"/>
    <p:sldId id="646" r:id="rId34"/>
    <p:sldId id="647" r:id="rId35"/>
    <p:sldId id="652" r:id="rId36"/>
    <p:sldId id="651" r:id="rId37"/>
    <p:sldId id="636" r:id="rId38"/>
    <p:sldId id="349" r:id="rId39"/>
    <p:sldId id="317" r:id="rId40"/>
    <p:sldId id="650" r:id="rId41"/>
    <p:sldId id="639" r:id="rId42"/>
    <p:sldId id="325" r:id="rId43"/>
    <p:sldId id="265" r:id="rId44"/>
    <p:sldId id="655" r:id="rId45"/>
    <p:sldId id="656" r:id="rId46"/>
    <p:sldId id="388" r:id="rId47"/>
    <p:sldId id="267" r:id="rId48"/>
    <p:sldId id="657" r:id="rId49"/>
    <p:sldId id="359" r:id="rId50"/>
    <p:sldId id="658" r:id="rId51"/>
    <p:sldId id="659" r:id="rId52"/>
    <p:sldId id="660" r:id="rId53"/>
    <p:sldId id="661" r:id="rId54"/>
    <p:sldId id="662" r:id="rId55"/>
    <p:sldId id="264" r:id="rId56"/>
    <p:sldId id="648" r:id="rId57"/>
    <p:sldId id="258" r:id="rId58"/>
    <p:sldId id="370" r:id="rId5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E189A"/>
    <a:srgbClr val="58358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6B8DF4-9694-40FD-9CD9-C68B8AD7ECCD}" v="5" dt="2022-10-03T13:38:47.4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69" autoAdjust="0"/>
    <p:restoredTop sz="94811"/>
  </p:normalViewPr>
  <p:slideViewPr>
    <p:cSldViewPr snapToGrid="0" snapToObjects="1">
      <p:cViewPr varScale="1">
        <p:scale>
          <a:sx n="81" d="100"/>
          <a:sy n="81" d="100"/>
        </p:scale>
        <p:origin x="1661" y="62"/>
      </p:cViewPr>
      <p:guideLst/>
    </p:cSldViewPr>
  </p:slideViewPr>
  <p:outlineViewPr>
    <p:cViewPr>
      <p:scale>
        <a:sx n="33" d="100"/>
        <a:sy n="33" d="100"/>
      </p:scale>
      <p:origin x="0" y="0"/>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slide" Target="slides/slide36.xml"/><Relationship Id="rId63"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1.xml"/><Relationship Id="rId29" Type="http://schemas.openxmlformats.org/officeDocument/2006/relationships/slide" Target="slides/slide10.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61" Type="http://schemas.openxmlformats.org/officeDocument/2006/relationships/presProps" Target="presProp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notesMaster" Target="notesMasters/notesMaster1.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32.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10/5/2022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246823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78635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2719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6814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94629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986510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021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a:p>
        </p:txBody>
      </p:sp>
    </p:spTree>
    <p:extLst>
      <p:ext uri="{BB962C8B-B14F-4D97-AF65-F5344CB8AC3E}">
        <p14:creationId xmlns:p14="http://schemas.microsoft.com/office/powerpoint/2010/main" val="32334340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cs typeface="Calibri"/>
              </a:rPr>
              <a:t>DO NOT USE FREE FACEBOOK ADS thus us determined by an </a:t>
            </a:r>
            <a:r>
              <a:rPr lang="en-US" b="1" dirty="0" err="1">
                <a:cs typeface="Calibri"/>
              </a:rPr>
              <a:t>algorhythum</a:t>
            </a:r>
            <a:r>
              <a:rPr lang="en-US" b="1" dirty="0">
                <a:cs typeface="Calibri"/>
              </a:rPr>
              <a:t> and </a:t>
            </a:r>
            <a:r>
              <a:rPr lang="en-US" b="1" dirty="0" err="1">
                <a:cs typeface="Calibri"/>
              </a:rPr>
              <a:t>nto</a:t>
            </a:r>
            <a:r>
              <a:rPr lang="en-US" b="1" dirty="0">
                <a:cs typeface="Calibri"/>
              </a:rPr>
              <a:t> </a:t>
            </a:r>
            <a:r>
              <a:rPr lang="en-US" b="1" dirty="0" err="1">
                <a:cs typeface="Calibri"/>
              </a:rPr>
              <a:t>avilable</a:t>
            </a:r>
            <a:r>
              <a:rPr lang="en-US" b="1" dirty="0">
                <a:cs typeface="Calibri"/>
              </a:rPr>
              <a:t> to every candidate</a:t>
            </a:r>
            <a:endParaRPr lang="en-US" b="1" dirty="0"/>
          </a:p>
          <a:p>
            <a:endParaRPr lang="en-US" b="1" dirty="0"/>
          </a:p>
          <a:p>
            <a:r>
              <a:rPr lang="en-US" b="1" dirty="0"/>
              <a:t>Useful Information</a:t>
            </a:r>
            <a:endParaRPr lang="en-US" dirty="0"/>
          </a:p>
          <a:p>
            <a:endParaRPr lang="en-US" dirty="0"/>
          </a:p>
          <a:p>
            <a:r>
              <a:rPr lang="en-US" b="1" dirty="0"/>
              <a:t>Language</a:t>
            </a:r>
          </a:p>
          <a:p>
            <a:r>
              <a:rPr lang="en-US" dirty="0"/>
              <a:t>• We recommend that presentations are monolingual for accessibility, with a Welsh and English version available to the students immediately. </a:t>
            </a:r>
          </a:p>
          <a:p>
            <a:r>
              <a:rPr lang="en-US" dirty="0"/>
              <a:t>• This should be made accessible to the students at the start of the session. </a:t>
            </a:r>
          </a:p>
          <a:p>
            <a:endParaRPr lang="en-US" dirty="0"/>
          </a:p>
          <a:p>
            <a:r>
              <a:rPr lang="en-US" b="1" dirty="0"/>
              <a:t>Design Help</a:t>
            </a:r>
          </a:p>
          <a:p>
            <a:r>
              <a:rPr lang="en-US" dirty="0"/>
              <a:t>• Design Team are happy to review your presentation and make edits if you are dealing with a complex issue.</a:t>
            </a:r>
          </a:p>
          <a:p>
            <a:endParaRPr lang="en-US" dirty="0"/>
          </a:p>
          <a:p>
            <a:r>
              <a:rPr lang="en-US" b="1" dirty="0"/>
              <a:t>Tips</a:t>
            </a:r>
          </a:p>
          <a:p>
            <a:r>
              <a:rPr lang="en-US" dirty="0"/>
              <a:t>• Useful tips are included in the notes section of each slides.</a:t>
            </a:r>
          </a:p>
          <a:p>
            <a:endParaRPr lang="en-US" dirty="0"/>
          </a:p>
          <a:p>
            <a:r>
              <a:rPr lang="en-US" b="1" dirty="0"/>
              <a:t>Font</a:t>
            </a:r>
          </a:p>
          <a:p>
            <a:r>
              <a:rPr lang="en-US" dirty="0"/>
              <a:t>• Use Avenir Next LT Pro, which is a cloud font included in Microsoft Office 2019 and onwards.</a:t>
            </a:r>
          </a:p>
          <a:p>
            <a:r>
              <a:rPr lang="en-US" dirty="0"/>
              <a:t>• If using a mac, please use Avenir Next or Avenir.</a:t>
            </a:r>
          </a:p>
          <a:p>
            <a:r>
              <a:rPr lang="en-US" dirty="0"/>
              <a:t>• Arial is our substitute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6E7B536-613F-0C46-9058-38F0A4F5A17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4763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40</a:t>
            </a:fld>
            <a:endParaRPr lang="en-US"/>
          </a:p>
        </p:txBody>
      </p:sp>
    </p:spTree>
    <p:extLst>
      <p:ext uri="{BB962C8B-B14F-4D97-AF65-F5344CB8AC3E}">
        <p14:creationId xmlns:p14="http://schemas.microsoft.com/office/powerpoint/2010/main" val="3697976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endParaRPr lang="en-US" dirty="0"/>
          </a:p>
        </p:txBody>
      </p:sp>
    </p:spTree>
    <p:extLst>
      <p:ext uri="{BB962C8B-B14F-4D97-AF65-F5344CB8AC3E}">
        <p14:creationId xmlns:p14="http://schemas.microsoft.com/office/powerpoint/2010/main" val="286662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10/5/2022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10/5/2022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10/5/2022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10/5/2022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10/5/2022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10/5/2022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10/5/2022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10/5/2022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10/5/2022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10/5/2022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10/5/2022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10/5/2022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10/5/2022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10/5/2022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10/5/2022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10/5/2022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10/5/2022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10/5/2022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10/5/2022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10/5/2022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10/5/2022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10/5/2022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10/5/2022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10/5/2022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10/5/2022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10/5/2022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10/5/2022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10/5/2022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10/5/2022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10/5/2022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10/5/2022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10/5/2022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10/5/2022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20628-57B5-4CF6-B4CD-DE7A182A4080}"/>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E6608C6D-DD2C-472B-89A9-43EFBCBBBD9C}"/>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C81B25-EFF5-45F1-B01E-E1FD8400E69C}"/>
              </a:ext>
            </a:extLst>
          </p:cNvPr>
          <p:cNvSpPr>
            <a:spLocks noGrp="1"/>
          </p:cNvSpPr>
          <p:nvPr>
            <p:ph type="dt" sz="half" idx="10"/>
          </p:nvPr>
        </p:nvSpPr>
        <p:spPr/>
        <p:txBody>
          <a:bodyPr/>
          <a:lstStyle/>
          <a:p>
            <a:fld id="{EC5FE585-2533-4CE9-9695-9FE00E1C8E98}" type="datetimeFigureOut">
              <a:rPr lang="en-GB" smtClean="0"/>
              <a:t>05/10/2022</a:t>
            </a:fld>
            <a:endParaRPr lang="en-GB"/>
          </a:p>
        </p:txBody>
      </p:sp>
      <p:sp>
        <p:nvSpPr>
          <p:cNvPr id="5" name="Footer Placeholder 4">
            <a:extLst>
              <a:ext uri="{FF2B5EF4-FFF2-40B4-BE49-F238E27FC236}">
                <a16:creationId xmlns:a16="http://schemas.microsoft.com/office/drawing/2014/main" id="{ADB668F1-C4AD-4971-B0D6-6E1A13AF83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367D28-65A7-4779-AC44-1DA18B91DA39}"/>
              </a:ext>
            </a:extLst>
          </p:cNvPr>
          <p:cNvSpPr>
            <a:spLocks noGrp="1"/>
          </p:cNvSpPr>
          <p:nvPr>
            <p:ph type="sldNum" sz="quarter" idx="12"/>
          </p:nvPr>
        </p:nvSpPr>
        <p:spPr/>
        <p:txBody>
          <a:bodyPr/>
          <a:lstStyle/>
          <a:p>
            <a:fld id="{7B4CCF59-54EB-49F1-81EA-2DE0FCEB075E}" type="slidenum">
              <a:rPr lang="en-GB" smtClean="0"/>
              <a:t>‹#›</a:t>
            </a:fld>
            <a:endParaRPr lang="en-GB"/>
          </a:p>
        </p:txBody>
      </p:sp>
    </p:spTree>
    <p:extLst>
      <p:ext uri="{BB962C8B-B14F-4D97-AF65-F5344CB8AC3E}">
        <p14:creationId xmlns:p14="http://schemas.microsoft.com/office/powerpoint/2010/main" val="93670778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952C7-2C5E-4714-90D5-18D173E23D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16EDA4-F095-4E0A-B700-11EB5C801D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CB99B3-3025-41A4-8A66-DA1B47BA7C4B}"/>
              </a:ext>
            </a:extLst>
          </p:cNvPr>
          <p:cNvSpPr>
            <a:spLocks noGrp="1"/>
          </p:cNvSpPr>
          <p:nvPr>
            <p:ph type="dt" sz="half" idx="10"/>
          </p:nvPr>
        </p:nvSpPr>
        <p:spPr/>
        <p:txBody>
          <a:bodyPr/>
          <a:lstStyle/>
          <a:p>
            <a:fld id="{EC5FE585-2533-4CE9-9695-9FE00E1C8E98}" type="datetimeFigureOut">
              <a:rPr lang="en-GB" smtClean="0"/>
              <a:t>05/10/2022</a:t>
            </a:fld>
            <a:endParaRPr lang="en-GB"/>
          </a:p>
        </p:txBody>
      </p:sp>
      <p:sp>
        <p:nvSpPr>
          <p:cNvPr id="5" name="Footer Placeholder 4">
            <a:extLst>
              <a:ext uri="{FF2B5EF4-FFF2-40B4-BE49-F238E27FC236}">
                <a16:creationId xmlns:a16="http://schemas.microsoft.com/office/drawing/2014/main" id="{77A05CF3-4C07-4D5E-B23C-71AF7C9648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F8E8B8-5684-407A-89AA-570B1F39B4EC}"/>
              </a:ext>
            </a:extLst>
          </p:cNvPr>
          <p:cNvSpPr>
            <a:spLocks noGrp="1"/>
          </p:cNvSpPr>
          <p:nvPr>
            <p:ph type="sldNum" sz="quarter" idx="12"/>
          </p:nvPr>
        </p:nvSpPr>
        <p:spPr/>
        <p:txBody>
          <a:bodyPr/>
          <a:lstStyle/>
          <a:p>
            <a:fld id="{7B4CCF59-54EB-49F1-81EA-2DE0FCEB075E}" type="slidenum">
              <a:rPr lang="en-GB" smtClean="0"/>
              <a:t>‹#›</a:t>
            </a:fld>
            <a:endParaRPr lang="en-GB"/>
          </a:p>
        </p:txBody>
      </p:sp>
    </p:spTree>
    <p:extLst>
      <p:ext uri="{BB962C8B-B14F-4D97-AF65-F5344CB8AC3E}">
        <p14:creationId xmlns:p14="http://schemas.microsoft.com/office/powerpoint/2010/main" val="233743471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39C26-4DBE-4CCA-9874-FAC2D4A42345}"/>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8EEA5A4-26C4-4E1F-BC49-626583662690}"/>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C3198C9-6508-4053-9797-E0EBB0973F1A}"/>
              </a:ext>
            </a:extLst>
          </p:cNvPr>
          <p:cNvSpPr>
            <a:spLocks noGrp="1"/>
          </p:cNvSpPr>
          <p:nvPr>
            <p:ph type="dt" sz="half" idx="10"/>
          </p:nvPr>
        </p:nvSpPr>
        <p:spPr/>
        <p:txBody>
          <a:bodyPr/>
          <a:lstStyle/>
          <a:p>
            <a:fld id="{EC5FE585-2533-4CE9-9695-9FE00E1C8E98}" type="datetimeFigureOut">
              <a:rPr lang="en-GB" smtClean="0"/>
              <a:t>05/10/2022</a:t>
            </a:fld>
            <a:endParaRPr lang="en-GB"/>
          </a:p>
        </p:txBody>
      </p:sp>
      <p:sp>
        <p:nvSpPr>
          <p:cNvPr id="5" name="Footer Placeholder 4">
            <a:extLst>
              <a:ext uri="{FF2B5EF4-FFF2-40B4-BE49-F238E27FC236}">
                <a16:creationId xmlns:a16="http://schemas.microsoft.com/office/drawing/2014/main" id="{6DDA89C8-0FB2-45F7-9FC5-A084B9BDE4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0619F4-5C2B-4C9E-936A-B5D4EDA87F0B}"/>
              </a:ext>
            </a:extLst>
          </p:cNvPr>
          <p:cNvSpPr>
            <a:spLocks noGrp="1"/>
          </p:cNvSpPr>
          <p:nvPr>
            <p:ph type="sldNum" sz="quarter" idx="12"/>
          </p:nvPr>
        </p:nvSpPr>
        <p:spPr/>
        <p:txBody>
          <a:bodyPr/>
          <a:lstStyle/>
          <a:p>
            <a:fld id="{7B4CCF59-54EB-49F1-81EA-2DE0FCEB075E}" type="slidenum">
              <a:rPr lang="en-GB" smtClean="0"/>
              <a:t>‹#›</a:t>
            </a:fld>
            <a:endParaRPr lang="en-GB"/>
          </a:p>
        </p:txBody>
      </p:sp>
    </p:spTree>
    <p:extLst>
      <p:ext uri="{BB962C8B-B14F-4D97-AF65-F5344CB8AC3E}">
        <p14:creationId xmlns:p14="http://schemas.microsoft.com/office/powerpoint/2010/main" val="252663775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6F9AD-9305-464B-8319-CEFC1E987C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4AC0E4-804F-48C3-9738-C76633A0125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0897EDD-9F17-4FC9-AED1-9104B2932B2D}"/>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956D879-ACDC-4940-9A13-8072722F7099}"/>
              </a:ext>
            </a:extLst>
          </p:cNvPr>
          <p:cNvSpPr>
            <a:spLocks noGrp="1"/>
          </p:cNvSpPr>
          <p:nvPr>
            <p:ph type="dt" sz="half" idx="10"/>
          </p:nvPr>
        </p:nvSpPr>
        <p:spPr/>
        <p:txBody>
          <a:bodyPr/>
          <a:lstStyle/>
          <a:p>
            <a:fld id="{EC5FE585-2533-4CE9-9695-9FE00E1C8E98}" type="datetimeFigureOut">
              <a:rPr lang="en-GB" smtClean="0"/>
              <a:t>05/10/2022</a:t>
            </a:fld>
            <a:endParaRPr lang="en-GB"/>
          </a:p>
        </p:txBody>
      </p:sp>
      <p:sp>
        <p:nvSpPr>
          <p:cNvPr id="6" name="Footer Placeholder 5">
            <a:extLst>
              <a:ext uri="{FF2B5EF4-FFF2-40B4-BE49-F238E27FC236}">
                <a16:creationId xmlns:a16="http://schemas.microsoft.com/office/drawing/2014/main" id="{0C05FD61-7FB5-4A37-B84A-819D205C85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87DA81-D358-46E7-9483-93FC148271AF}"/>
              </a:ext>
            </a:extLst>
          </p:cNvPr>
          <p:cNvSpPr>
            <a:spLocks noGrp="1"/>
          </p:cNvSpPr>
          <p:nvPr>
            <p:ph type="sldNum" sz="quarter" idx="12"/>
          </p:nvPr>
        </p:nvSpPr>
        <p:spPr/>
        <p:txBody>
          <a:bodyPr/>
          <a:lstStyle/>
          <a:p>
            <a:fld id="{7B4CCF59-54EB-49F1-81EA-2DE0FCEB075E}" type="slidenum">
              <a:rPr lang="en-GB" smtClean="0"/>
              <a:t>‹#›</a:t>
            </a:fld>
            <a:endParaRPr lang="en-GB"/>
          </a:p>
        </p:txBody>
      </p:sp>
    </p:spTree>
    <p:extLst>
      <p:ext uri="{BB962C8B-B14F-4D97-AF65-F5344CB8AC3E}">
        <p14:creationId xmlns:p14="http://schemas.microsoft.com/office/powerpoint/2010/main" val="144013560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2FF92-B7F2-49A8-94A6-5F04C1DE10BA}"/>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31B894-94D9-481F-AB00-7F4A32F1EC0B}"/>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3A3FAFBC-453D-45F5-975F-88F36EEC9139}"/>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4613E08-1ED6-42B1-8809-8539E6EC2D53}"/>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3ADEE22A-0B98-4FCB-B69B-29E1E381D6CC}"/>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2E33CCE-F489-4611-9B8A-C755C0C40BF7}"/>
              </a:ext>
            </a:extLst>
          </p:cNvPr>
          <p:cNvSpPr>
            <a:spLocks noGrp="1"/>
          </p:cNvSpPr>
          <p:nvPr>
            <p:ph type="dt" sz="half" idx="10"/>
          </p:nvPr>
        </p:nvSpPr>
        <p:spPr/>
        <p:txBody>
          <a:bodyPr/>
          <a:lstStyle/>
          <a:p>
            <a:fld id="{EC5FE585-2533-4CE9-9695-9FE00E1C8E98}" type="datetimeFigureOut">
              <a:rPr lang="en-GB" smtClean="0"/>
              <a:t>05/10/2022</a:t>
            </a:fld>
            <a:endParaRPr lang="en-GB"/>
          </a:p>
        </p:txBody>
      </p:sp>
      <p:sp>
        <p:nvSpPr>
          <p:cNvPr id="8" name="Footer Placeholder 7">
            <a:extLst>
              <a:ext uri="{FF2B5EF4-FFF2-40B4-BE49-F238E27FC236}">
                <a16:creationId xmlns:a16="http://schemas.microsoft.com/office/drawing/2014/main" id="{BFE38177-D983-4F59-8BB7-A58BDB0C40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EB692E1-1B33-463F-8A42-42C3A5D21380}"/>
              </a:ext>
            </a:extLst>
          </p:cNvPr>
          <p:cNvSpPr>
            <a:spLocks noGrp="1"/>
          </p:cNvSpPr>
          <p:nvPr>
            <p:ph type="sldNum" sz="quarter" idx="12"/>
          </p:nvPr>
        </p:nvSpPr>
        <p:spPr/>
        <p:txBody>
          <a:bodyPr/>
          <a:lstStyle/>
          <a:p>
            <a:fld id="{7B4CCF59-54EB-49F1-81EA-2DE0FCEB075E}" type="slidenum">
              <a:rPr lang="en-GB" smtClean="0"/>
              <a:t>‹#›</a:t>
            </a:fld>
            <a:endParaRPr lang="en-GB"/>
          </a:p>
        </p:txBody>
      </p:sp>
    </p:spTree>
    <p:extLst>
      <p:ext uri="{BB962C8B-B14F-4D97-AF65-F5344CB8AC3E}">
        <p14:creationId xmlns:p14="http://schemas.microsoft.com/office/powerpoint/2010/main" val="138965972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3F914-9FF1-4B76-A9DA-5C530304FC1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EE53660-E304-423D-8A1F-BE4C23D8AC4A}"/>
              </a:ext>
            </a:extLst>
          </p:cNvPr>
          <p:cNvSpPr>
            <a:spLocks noGrp="1"/>
          </p:cNvSpPr>
          <p:nvPr>
            <p:ph type="dt" sz="half" idx="10"/>
          </p:nvPr>
        </p:nvSpPr>
        <p:spPr/>
        <p:txBody>
          <a:bodyPr/>
          <a:lstStyle/>
          <a:p>
            <a:fld id="{EC5FE585-2533-4CE9-9695-9FE00E1C8E98}" type="datetimeFigureOut">
              <a:rPr lang="en-GB" smtClean="0"/>
              <a:t>05/10/2022</a:t>
            </a:fld>
            <a:endParaRPr lang="en-GB"/>
          </a:p>
        </p:txBody>
      </p:sp>
      <p:sp>
        <p:nvSpPr>
          <p:cNvPr id="4" name="Footer Placeholder 3">
            <a:extLst>
              <a:ext uri="{FF2B5EF4-FFF2-40B4-BE49-F238E27FC236}">
                <a16:creationId xmlns:a16="http://schemas.microsoft.com/office/drawing/2014/main" id="{615C87D6-35D9-4FF6-9EEC-083972929E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2E2FE1C-2F6E-4720-9EB4-E9238B76C4B6}"/>
              </a:ext>
            </a:extLst>
          </p:cNvPr>
          <p:cNvSpPr>
            <a:spLocks noGrp="1"/>
          </p:cNvSpPr>
          <p:nvPr>
            <p:ph type="sldNum" sz="quarter" idx="12"/>
          </p:nvPr>
        </p:nvSpPr>
        <p:spPr/>
        <p:txBody>
          <a:bodyPr/>
          <a:lstStyle/>
          <a:p>
            <a:fld id="{7B4CCF59-54EB-49F1-81EA-2DE0FCEB075E}" type="slidenum">
              <a:rPr lang="en-GB" smtClean="0"/>
              <a:t>‹#›</a:t>
            </a:fld>
            <a:endParaRPr lang="en-GB"/>
          </a:p>
        </p:txBody>
      </p:sp>
    </p:spTree>
    <p:extLst>
      <p:ext uri="{BB962C8B-B14F-4D97-AF65-F5344CB8AC3E}">
        <p14:creationId xmlns:p14="http://schemas.microsoft.com/office/powerpoint/2010/main" val="294565271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428DA0-83F1-4B7C-B0DE-F2F39F2A4E82}"/>
              </a:ext>
            </a:extLst>
          </p:cNvPr>
          <p:cNvSpPr>
            <a:spLocks noGrp="1"/>
          </p:cNvSpPr>
          <p:nvPr>
            <p:ph type="dt" sz="half" idx="10"/>
          </p:nvPr>
        </p:nvSpPr>
        <p:spPr/>
        <p:txBody>
          <a:bodyPr/>
          <a:lstStyle/>
          <a:p>
            <a:fld id="{EC5FE585-2533-4CE9-9695-9FE00E1C8E98}" type="datetimeFigureOut">
              <a:rPr lang="en-GB" smtClean="0"/>
              <a:t>05/10/2022</a:t>
            </a:fld>
            <a:endParaRPr lang="en-GB"/>
          </a:p>
        </p:txBody>
      </p:sp>
      <p:sp>
        <p:nvSpPr>
          <p:cNvPr id="3" name="Footer Placeholder 2">
            <a:extLst>
              <a:ext uri="{FF2B5EF4-FFF2-40B4-BE49-F238E27FC236}">
                <a16:creationId xmlns:a16="http://schemas.microsoft.com/office/drawing/2014/main" id="{206DFD48-894E-4112-8101-AC18461F2C8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89800F8-C8FB-4E79-89C7-B3B93A7E171C}"/>
              </a:ext>
            </a:extLst>
          </p:cNvPr>
          <p:cNvSpPr>
            <a:spLocks noGrp="1"/>
          </p:cNvSpPr>
          <p:nvPr>
            <p:ph type="sldNum" sz="quarter" idx="12"/>
          </p:nvPr>
        </p:nvSpPr>
        <p:spPr/>
        <p:txBody>
          <a:bodyPr/>
          <a:lstStyle/>
          <a:p>
            <a:fld id="{7B4CCF59-54EB-49F1-81EA-2DE0FCEB075E}" type="slidenum">
              <a:rPr lang="en-GB" smtClean="0"/>
              <a:t>‹#›</a:t>
            </a:fld>
            <a:endParaRPr lang="en-GB"/>
          </a:p>
        </p:txBody>
      </p:sp>
    </p:spTree>
    <p:extLst>
      <p:ext uri="{BB962C8B-B14F-4D97-AF65-F5344CB8AC3E}">
        <p14:creationId xmlns:p14="http://schemas.microsoft.com/office/powerpoint/2010/main" val="45054486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96A87-F092-4AB4-8AF3-D213D4C78E66}"/>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2087A92-EEBD-49DF-AA37-8CBEA1E7F7CF}"/>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3DAEE5-B9B9-49C9-B2C3-77AB336A3760}"/>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5A2E211-4116-494A-86B3-DF63FA815661}"/>
              </a:ext>
            </a:extLst>
          </p:cNvPr>
          <p:cNvSpPr>
            <a:spLocks noGrp="1"/>
          </p:cNvSpPr>
          <p:nvPr>
            <p:ph type="dt" sz="half" idx="10"/>
          </p:nvPr>
        </p:nvSpPr>
        <p:spPr/>
        <p:txBody>
          <a:bodyPr/>
          <a:lstStyle/>
          <a:p>
            <a:fld id="{EC5FE585-2533-4CE9-9695-9FE00E1C8E98}" type="datetimeFigureOut">
              <a:rPr lang="en-GB" smtClean="0"/>
              <a:t>05/10/2022</a:t>
            </a:fld>
            <a:endParaRPr lang="en-GB"/>
          </a:p>
        </p:txBody>
      </p:sp>
      <p:sp>
        <p:nvSpPr>
          <p:cNvPr id="6" name="Footer Placeholder 5">
            <a:extLst>
              <a:ext uri="{FF2B5EF4-FFF2-40B4-BE49-F238E27FC236}">
                <a16:creationId xmlns:a16="http://schemas.microsoft.com/office/drawing/2014/main" id="{E5AB5EEE-A1B5-49FF-900D-24417CF3C6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40B4AD-6777-4BB0-922F-D6878140608A}"/>
              </a:ext>
            </a:extLst>
          </p:cNvPr>
          <p:cNvSpPr>
            <a:spLocks noGrp="1"/>
          </p:cNvSpPr>
          <p:nvPr>
            <p:ph type="sldNum" sz="quarter" idx="12"/>
          </p:nvPr>
        </p:nvSpPr>
        <p:spPr/>
        <p:txBody>
          <a:bodyPr/>
          <a:lstStyle/>
          <a:p>
            <a:fld id="{7B4CCF59-54EB-49F1-81EA-2DE0FCEB075E}" type="slidenum">
              <a:rPr lang="en-GB" smtClean="0"/>
              <a:t>‹#›</a:t>
            </a:fld>
            <a:endParaRPr lang="en-GB"/>
          </a:p>
        </p:txBody>
      </p:sp>
    </p:spTree>
    <p:extLst>
      <p:ext uri="{BB962C8B-B14F-4D97-AF65-F5344CB8AC3E}">
        <p14:creationId xmlns:p14="http://schemas.microsoft.com/office/powerpoint/2010/main" val="279645757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E4A07-3381-485A-A8AF-020D9E8922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0E0952-53FD-49C4-9BF6-694DD0B283AE}"/>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2D075093-7ADB-4B1A-AA51-B533D7AC4F2F}"/>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F01889FB-F18B-4A46-BD55-A0CB67150875}"/>
              </a:ext>
            </a:extLst>
          </p:cNvPr>
          <p:cNvSpPr>
            <a:spLocks noGrp="1"/>
          </p:cNvSpPr>
          <p:nvPr>
            <p:ph type="dt" sz="half" idx="10"/>
          </p:nvPr>
        </p:nvSpPr>
        <p:spPr/>
        <p:txBody>
          <a:bodyPr/>
          <a:lstStyle/>
          <a:p>
            <a:fld id="{EC5FE585-2533-4CE9-9695-9FE00E1C8E98}" type="datetimeFigureOut">
              <a:rPr lang="en-GB" smtClean="0"/>
              <a:t>05/10/2022</a:t>
            </a:fld>
            <a:endParaRPr lang="en-GB"/>
          </a:p>
        </p:txBody>
      </p:sp>
      <p:sp>
        <p:nvSpPr>
          <p:cNvPr id="6" name="Footer Placeholder 5">
            <a:extLst>
              <a:ext uri="{FF2B5EF4-FFF2-40B4-BE49-F238E27FC236}">
                <a16:creationId xmlns:a16="http://schemas.microsoft.com/office/drawing/2014/main" id="{0C68A523-246F-44B6-9658-CA19472184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E8FB5A-3762-4324-ABB1-E8A0D0F77248}"/>
              </a:ext>
            </a:extLst>
          </p:cNvPr>
          <p:cNvSpPr>
            <a:spLocks noGrp="1"/>
          </p:cNvSpPr>
          <p:nvPr>
            <p:ph type="sldNum" sz="quarter" idx="12"/>
          </p:nvPr>
        </p:nvSpPr>
        <p:spPr/>
        <p:txBody>
          <a:bodyPr/>
          <a:lstStyle/>
          <a:p>
            <a:fld id="{7B4CCF59-54EB-49F1-81EA-2DE0FCEB075E}" type="slidenum">
              <a:rPr lang="en-GB" smtClean="0"/>
              <a:t>‹#›</a:t>
            </a:fld>
            <a:endParaRPr lang="en-GB"/>
          </a:p>
        </p:txBody>
      </p:sp>
    </p:spTree>
    <p:extLst>
      <p:ext uri="{BB962C8B-B14F-4D97-AF65-F5344CB8AC3E}">
        <p14:creationId xmlns:p14="http://schemas.microsoft.com/office/powerpoint/2010/main" val="267327312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B4D08-182F-4AF1-8B05-49E882ECA43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B3D2D7-8A70-4C4C-A8D6-B3332275CD2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606462-0A8B-4BDF-BA0A-82E8F24E6A13}"/>
              </a:ext>
            </a:extLst>
          </p:cNvPr>
          <p:cNvSpPr>
            <a:spLocks noGrp="1"/>
          </p:cNvSpPr>
          <p:nvPr>
            <p:ph type="dt" sz="half" idx="10"/>
          </p:nvPr>
        </p:nvSpPr>
        <p:spPr/>
        <p:txBody>
          <a:bodyPr/>
          <a:lstStyle/>
          <a:p>
            <a:fld id="{EC5FE585-2533-4CE9-9695-9FE00E1C8E98}" type="datetimeFigureOut">
              <a:rPr lang="en-GB" smtClean="0"/>
              <a:t>05/10/2022</a:t>
            </a:fld>
            <a:endParaRPr lang="en-GB"/>
          </a:p>
        </p:txBody>
      </p:sp>
      <p:sp>
        <p:nvSpPr>
          <p:cNvPr id="5" name="Footer Placeholder 4">
            <a:extLst>
              <a:ext uri="{FF2B5EF4-FFF2-40B4-BE49-F238E27FC236}">
                <a16:creationId xmlns:a16="http://schemas.microsoft.com/office/drawing/2014/main" id="{C35D7DFD-AE18-432D-89F6-04893617D5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2857CB-7E9A-4CCB-A987-C476986989DC}"/>
              </a:ext>
            </a:extLst>
          </p:cNvPr>
          <p:cNvSpPr>
            <a:spLocks noGrp="1"/>
          </p:cNvSpPr>
          <p:nvPr>
            <p:ph type="sldNum" sz="quarter" idx="12"/>
          </p:nvPr>
        </p:nvSpPr>
        <p:spPr/>
        <p:txBody>
          <a:bodyPr/>
          <a:lstStyle/>
          <a:p>
            <a:fld id="{7B4CCF59-54EB-49F1-81EA-2DE0FCEB075E}" type="slidenum">
              <a:rPr lang="en-GB" smtClean="0"/>
              <a:t>‹#›</a:t>
            </a:fld>
            <a:endParaRPr lang="en-GB"/>
          </a:p>
        </p:txBody>
      </p:sp>
    </p:spTree>
    <p:extLst>
      <p:ext uri="{BB962C8B-B14F-4D97-AF65-F5344CB8AC3E}">
        <p14:creationId xmlns:p14="http://schemas.microsoft.com/office/powerpoint/2010/main" val="289218952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EFAB76-E3AC-4510-93E9-F44AE9E97E3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A68478-D463-4B5D-A75C-60E9EBE9447D}"/>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823622-E082-4FEE-BB70-E5462AF4B58A}"/>
              </a:ext>
            </a:extLst>
          </p:cNvPr>
          <p:cNvSpPr>
            <a:spLocks noGrp="1"/>
          </p:cNvSpPr>
          <p:nvPr>
            <p:ph type="dt" sz="half" idx="10"/>
          </p:nvPr>
        </p:nvSpPr>
        <p:spPr/>
        <p:txBody>
          <a:bodyPr/>
          <a:lstStyle/>
          <a:p>
            <a:fld id="{EC5FE585-2533-4CE9-9695-9FE00E1C8E98}" type="datetimeFigureOut">
              <a:rPr lang="en-GB" smtClean="0"/>
              <a:t>05/10/2022</a:t>
            </a:fld>
            <a:endParaRPr lang="en-GB"/>
          </a:p>
        </p:txBody>
      </p:sp>
      <p:sp>
        <p:nvSpPr>
          <p:cNvPr id="5" name="Footer Placeholder 4">
            <a:extLst>
              <a:ext uri="{FF2B5EF4-FFF2-40B4-BE49-F238E27FC236}">
                <a16:creationId xmlns:a16="http://schemas.microsoft.com/office/drawing/2014/main" id="{9123D118-A969-427B-A153-54EF9294CE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48C7E2-7E61-405F-B1BF-7677E1F28109}"/>
              </a:ext>
            </a:extLst>
          </p:cNvPr>
          <p:cNvSpPr>
            <a:spLocks noGrp="1"/>
          </p:cNvSpPr>
          <p:nvPr>
            <p:ph type="sldNum" sz="quarter" idx="12"/>
          </p:nvPr>
        </p:nvSpPr>
        <p:spPr/>
        <p:txBody>
          <a:bodyPr/>
          <a:lstStyle/>
          <a:p>
            <a:fld id="{7B4CCF59-54EB-49F1-81EA-2DE0FCEB075E}" type="slidenum">
              <a:rPr lang="en-GB" smtClean="0"/>
              <a:t>‹#›</a:t>
            </a:fld>
            <a:endParaRPr lang="en-GB"/>
          </a:p>
        </p:txBody>
      </p:sp>
    </p:spTree>
    <p:extLst>
      <p:ext uri="{BB962C8B-B14F-4D97-AF65-F5344CB8AC3E}">
        <p14:creationId xmlns:p14="http://schemas.microsoft.com/office/powerpoint/2010/main" val="150616068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8.xml"/><Relationship Id="rId3" Type="http://schemas.openxmlformats.org/officeDocument/2006/relationships/slideLayout" Target="../slideLayouts/slideLayout63.xml"/><Relationship Id="rId7" Type="http://schemas.openxmlformats.org/officeDocument/2006/relationships/slideLayout" Target="../slideLayouts/slideLayout67.xml"/><Relationship Id="rId12" Type="http://schemas.openxmlformats.org/officeDocument/2006/relationships/theme" Target="../theme/theme16.xm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slideLayout" Target="../slideLayouts/slideLayout66.xml"/><Relationship Id="rId11" Type="http://schemas.openxmlformats.org/officeDocument/2006/relationships/slideLayout" Target="../slideLayouts/slideLayout71.xml"/><Relationship Id="rId5" Type="http://schemas.openxmlformats.org/officeDocument/2006/relationships/slideLayout" Target="../slideLayouts/slideLayout65.xml"/><Relationship Id="rId10" Type="http://schemas.openxmlformats.org/officeDocument/2006/relationships/slideLayout" Target="../slideLayouts/slideLayout70.xml"/><Relationship Id="rId4" Type="http://schemas.openxmlformats.org/officeDocument/2006/relationships/slideLayout" Target="../slideLayouts/slideLayout64.xml"/><Relationship Id="rId9" Type="http://schemas.openxmlformats.org/officeDocument/2006/relationships/slideLayout" Target="../slideLayouts/slideLayout6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17B982-1627-4829-8D17-E1E3800EF8D0}"/>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D3A55F-6547-4123-87B6-555D132B1606}"/>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14E2F3-C568-4631-9E82-919C17716CFD}"/>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EC5FE585-2533-4CE9-9695-9FE00E1C8E98}" type="datetimeFigureOut">
              <a:rPr lang="en-GB" smtClean="0"/>
              <a:t>05/10/2022</a:t>
            </a:fld>
            <a:endParaRPr lang="en-GB"/>
          </a:p>
        </p:txBody>
      </p:sp>
      <p:sp>
        <p:nvSpPr>
          <p:cNvPr id="5" name="Footer Placeholder 4">
            <a:extLst>
              <a:ext uri="{FF2B5EF4-FFF2-40B4-BE49-F238E27FC236}">
                <a16:creationId xmlns:a16="http://schemas.microsoft.com/office/drawing/2014/main" id="{1AC6D86C-C1EA-4115-AB64-93B6458F621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2EC7D58-6632-41E5-ADA1-EACDE2DD3E52}"/>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B4CCF59-54EB-49F1-81EA-2DE0FCEB075E}" type="slidenum">
              <a:rPr lang="en-GB" smtClean="0"/>
              <a:t>‹#›</a:t>
            </a:fld>
            <a:endParaRPr lang="en-GB"/>
          </a:p>
        </p:txBody>
      </p:sp>
    </p:spTree>
    <p:extLst>
      <p:ext uri="{BB962C8B-B14F-4D97-AF65-F5344CB8AC3E}">
        <p14:creationId xmlns:p14="http://schemas.microsoft.com/office/powerpoint/2010/main" val="1572781012"/>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3.xml"/><Relationship Id="rId1" Type="http://schemas.openxmlformats.org/officeDocument/2006/relationships/video" Target="https://www.youtube.com/embed/7mqAd6LrlZY?feature=oembed" TargetMode="External"/><Relationship Id="rId4" Type="http://schemas.openxmlformats.org/officeDocument/2006/relationships/image" Target="../media/image23.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gtePFvYP7A0" TargetMode="Externa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hyperlink" Target="https://www.uwtsd.ac.uk/bursaries/" TargetMode="Externa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hyperlink" Target="mailto:LondonITServiceDesk@uwtsd.ac.uk" TargetMode="Externa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2" Type="http://schemas.openxmlformats.org/officeDocument/2006/relationships/hyperlink" Target="https://moodle.uwtsd.ac.uk/" TargetMode="External"/><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hyperlink" Target="mailto:S.Hoffmann@uwtsd.ac.uk" TargetMode="Externa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mailto:h.alharahsheh@uwtsd.ac.uk" TargetMode="Externa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hyperlink" Target="mailto:A.Munna@uwtsd.ac.uk" TargetMode="Externa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6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EB1466-80F9-4C7C-8E51-DD3D3817B923}"/>
              </a:ext>
            </a:extLst>
          </p:cNvPr>
          <p:cNvSpPr txBox="1"/>
          <p:nvPr/>
        </p:nvSpPr>
        <p:spPr>
          <a:xfrm>
            <a:off x="166254" y="1126834"/>
            <a:ext cx="9596582" cy="76944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4400" b="1" u="sng" dirty="0">
                <a:solidFill>
                  <a:schemeClr val="bg1"/>
                </a:solidFill>
                <a:latin typeface="Arial" panose="020B0604020202020204" pitchFamily="34" charset="0"/>
                <a:cs typeface="Arial" panose="020B0604020202020204" pitchFamily="34" charset="0"/>
              </a:rPr>
              <a:t>Welcome to the London Campus</a:t>
            </a:r>
            <a:endParaRPr kumimoji="0" lang="en-GB" sz="4400" b="1" i="0" u="sng"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endParaRPr>
          </a:p>
        </p:txBody>
      </p:sp>
      <p:pic>
        <p:nvPicPr>
          <p:cNvPr id="4" name="Online Media 3" title="UWTSD London">
            <a:hlinkClick r:id="" action="ppaction://media"/>
            <a:extLst>
              <a:ext uri="{FF2B5EF4-FFF2-40B4-BE49-F238E27FC236}">
                <a16:creationId xmlns:a16="http://schemas.microsoft.com/office/drawing/2014/main" id="{90FA1170-EF1E-4D20-ACAB-B776BD816EC5}"/>
              </a:ext>
            </a:extLst>
          </p:cNvPr>
          <p:cNvPicPr>
            <a:picLocks noRot="1" noChangeAspect="1"/>
          </p:cNvPicPr>
          <p:nvPr>
            <a:videoFile r:link="rId1"/>
          </p:nvPr>
        </p:nvPicPr>
        <p:blipFill>
          <a:blip r:embed="rId4"/>
          <a:stretch>
            <a:fillRect/>
          </a:stretch>
        </p:blipFill>
        <p:spPr>
          <a:xfrm>
            <a:off x="1551709" y="2030430"/>
            <a:ext cx="6040581" cy="3412928"/>
          </a:xfrm>
          <a:prstGeom prst="rect">
            <a:avLst/>
          </a:prstGeom>
        </p:spPr>
      </p:pic>
    </p:spTree>
    <p:extLst>
      <p:ext uri="{BB962C8B-B14F-4D97-AF65-F5344CB8AC3E}">
        <p14:creationId xmlns:p14="http://schemas.microsoft.com/office/powerpoint/2010/main" val="1612768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EB1466-80F9-4C7C-8E51-DD3D3817B923}"/>
              </a:ext>
            </a:extLst>
          </p:cNvPr>
          <p:cNvSpPr txBox="1"/>
          <p:nvPr/>
        </p:nvSpPr>
        <p:spPr>
          <a:xfrm>
            <a:off x="83128" y="2013526"/>
            <a:ext cx="4858328" cy="110799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6600" b="1" dirty="0">
                <a:solidFill>
                  <a:prstClr val="white"/>
                </a:solidFill>
                <a:latin typeface="Arial" panose="020B0604020202020204" pitchFamily="34" charset="0"/>
                <a:cs typeface="Arial" panose="020B0604020202020204" pitchFamily="34" charset="0"/>
              </a:rPr>
              <a:t>Session 1</a:t>
            </a:r>
            <a:endParaRPr kumimoji="0" lang="en-GB" sz="66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6765758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FD6FA11-BBD9-4E22-9A2B-645583CFE77F}"/>
              </a:ext>
            </a:extLst>
          </p:cNvPr>
          <p:cNvSpPr>
            <a:spLocks noGrp="1"/>
          </p:cNvSpPr>
          <p:nvPr>
            <p:ph type="title"/>
          </p:nvPr>
        </p:nvSpPr>
        <p:spPr/>
        <p:txBody>
          <a:bodyPr/>
          <a:lstStyle/>
          <a:p>
            <a:pPr algn="ctr"/>
            <a:r>
              <a:rPr lang="en-GB" sz="4800" b="1" u="sng" dirty="0">
                <a:latin typeface="Arial" panose="020B0604020202020204" pitchFamily="34" charset="0"/>
                <a:cs typeface="Arial" panose="020B0604020202020204" pitchFamily="34" charset="0"/>
              </a:rPr>
              <a:t>Getting Started</a:t>
            </a:r>
          </a:p>
        </p:txBody>
      </p:sp>
      <p:sp>
        <p:nvSpPr>
          <p:cNvPr id="4" name="Content Placeholder 3">
            <a:extLst>
              <a:ext uri="{FF2B5EF4-FFF2-40B4-BE49-F238E27FC236}">
                <a16:creationId xmlns:a16="http://schemas.microsoft.com/office/drawing/2014/main" id="{EB7B52DD-30D0-4779-B3D4-9903ED20F956}"/>
              </a:ext>
            </a:extLst>
          </p:cNvPr>
          <p:cNvSpPr>
            <a:spLocks noGrp="1"/>
          </p:cNvSpPr>
          <p:nvPr>
            <p:ph idx="1"/>
          </p:nvPr>
        </p:nvSpPr>
        <p:spPr>
          <a:xfrm>
            <a:off x="93307" y="942392"/>
            <a:ext cx="8970794" cy="4432041"/>
          </a:xfrm>
        </p:spPr>
        <p:txBody>
          <a:bodyPr/>
          <a:lstStyle/>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Have you completed the online enrolment process?</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Have you downloaded the Hwb app?</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Have you accessed your timetable?</a:t>
            </a:r>
          </a:p>
          <a:p>
            <a:pPr>
              <a:buFont typeface="Wingdings" panose="05000000000000000000" pitchFamily="2" charset="2"/>
              <a:buChar char="Ø"/>
            </a:pPr>
            <a:endParaRPr lang="en-GB" dirty="0"/>
          </a:p>
          <a:p>
            <a:pPr marL="0" indent="0">
              <a:buNone/>
            </a:pPr>
            <a:r>
              <a:rPr lang="en-GB" b="1" dirty="0"/>
              <a:t>If you have not completed this list, please see the London IT Service Desk.</a:t>
            </a:r>
          </a:p>
        </p:txBody>
      </p:sp>
      <p:pic>
        <p:nvPicPr>
          <p:cNvPr id="5" name="Picture 4" descr="Graphical user interface&#10;&#10;Description automatically generated with medium confidence">
            <a:extLst>
              <a:ext uri="{FF2B5EF4-FFF2-40B4-BE49-F238E27FC236}">
                <a16:creationId xmlns:a16="http://schemas.microsoft.com/office/drawing/2014/main" id="{264DFA88-AF97-5E10-FA8D-7405DC803D91}"/>
              </a:ext>
            </a:extLst>
          </p:cNvPr>
          <p:cNvPicPr>
            <a:picLocks noChangeAspect="1"/>
          </p:cNvPicPr>
          <p:nvPr/>
        </p:nvPicPr>
        <p:blipFill rotWithShape="1">
          <a:blip r:embed="rId2"/>
          <a:srcRect l="76316" t="11035" r="8442" b="51461"/>
          <a:stretch/>
        </p:blipFill>
        <p:spPr>
          <a:xfrm>
            <a:off x="6083559" y="1981077"/>
            <a:ext cx="2649893" cy="2895846"/>
          </a:xfrm>
          <a:prstGeom prst="rect">
            <a:avLst/>
          </a:prstGeom>
        </p:spPr>
      </p:pic>
    </p:spTree>
    <p:extLst>
      <p:ext uri="{BB962C8B-B14F-4D97-AF65-F5344CB8AC3E}">
        <p14:creationId xmlns:p14="http://schemas.microsoft.com/office/powerpoint/2010/main" val="824978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FD6FA11-BBD9-4E22-9A2B-645583CFE77F}"/>
              </a:ext>
            </a:extLst>
          </p:cNvPr>
          <p:cNvSpPr>
            <a:spLocks noGrp="1"/>
          </p:cNvSpPr>
          <p:nvPr>
            <p:ph type="title"/>
          </p:nvPr>
        </p:nvSpPr>
        <p:spPr>
          <a:xfrm>
            <a:off x="2209800" y="295712"/>
            <a:ext cx="4572000" cy="1325563"/>
          </a:xfrm>
        </p:spPr>
        <p:txBody>
          <a:bodyPr/>
          <a:lstStyle/>
          <a:p>
            <a:pPr algn="ctr"/>
            <a:r>
              <a:rPr lang="en-GB" sz="4800" b="1" u="sng" dirty="0">
                <a:latin typeface="Arial" panose="020B0604020202020204" pitchFamily="34" charset="0"/>
                <a:cs typeface="Arial" panose="020B0604020202020204" pitchFamily="34" charset="0"/>
              </a:rPr>
              <a:t>Student</a:t>
            </a:r>
            <a:r>
              <a:rPr lang="en-GB" sz="4000" b="1" u="sng" dirty="0">
                <a:latin typeface="Arial" panose="020B0604020202020204" pitchFamily="34" charset="0"/>
                <a:cs typeface="Arial" panose="020B0604020202020204" pitchFamily="34" charset="0"/>
              </a:rPr>
              <a:t> Charter</a:t>
            </a:r>
          </a:p>
        </p:txBody>
      </p:sp>
      <p:sp>
        <p:nvSpPr>
          <p:cNvPr id="4" name="Content Placeholder 3">
            <a:extLst>
              <a:ext uri="{FF2B5EF4-FFF2-40B4-BE49-F238E27FC236}">
                <a16:creationId xmlns:a16="http://schemas.microsoft.com/office/drawing/2014/main" id="{EB7B52DD-30D0-4779-B3D4-9903ED20F956}"/>
              </a:ext>
            </a:extLst>
          </p:cNvPr>
          <p:cNvSpPr>
            <a:spLocks noGrp="1"/>
          </p:cNvSpPr>
          <p:nvPr>
            <p:ph sz="half" idx="1"/>
          </p:nvPr>
        </p:nvSpPr>
        <p:spPr/>
        <p:txBody>
          <a:bodyPr/>
          <a:lstStyle/>
          <a:p>
            <a:pPr marL="0" indent="0">
              <a:buNone/>
            </a:pPr>
            <a:endParaRPr lang="en-GB" dirty="0"/>
          </a:p>
          <a:p>
            <a:pPr marL="0" indent="0">
              <a:buNone/>
            </a:pPr>
            <a:endParaRPr lang="en-GB" dirty="0"/>
          </a:p>
        </p:txBody>
      </p:sp>
      <p:pic>
        <p:nvPicPr>
          <p:cNvPr id="2" name="Picture 1">
            <a:extLst>
              <a:ext uri="{FF2B5EF4-FFF2-40B4-BE49-F238E27FC236}">
                <a16:creationId xmlns:a16="http://schemas.microsoft.com/office/drawing/2014/main" id="{A1B98A58-B0E8-4295-A320-ED9E04558C41}"/>
              </a:ext>
            </a:extLst>
          </p:cNvPr>
          <p:cNvPicPr>
            <a:picLocks noChangeAspect="1"/>
          </p:cNvPicPr>
          <p:nvPr/>
        </p:nvPicPr>
        <p:blipFill>
          <a:blip r:embed="rId2"/>
          <a:stretch>
            <a:fillRect/>
          </a:stretch>
        </p:blipFill>
        <p:spPr>
          <a:xfrm>
            <a:off x="349038" y="1155262"/>
            <a:ext cx="4077388" cy="4351338"/>
          </a:xfrm>
          <a:prstGeom prst="rect">
            <a:avLst/>
          </a:prstGeom>
        </p:spPr>
      </p:pic>
      <p:sp>
        <p:nvSpPr>
          <p:cNvPr id="6" name="TextBox 5">
            <a:extLst>
              <a:ext uri="{FF2B5EF4-FFF2-40B4-BE49-F238E27FC236}">
                <a16:creationId xmlns:a16="http://schemas.microsoft.com/office/drawing/2014/main" id="{89FB0209-1C72-4B6C-A5A4-E5D161E79FB3}"/>
              </a:ext>
            </a:extLst>
          </p:cNvPr>
          <p:cNvSpPr txBox="1"/>
          <p:nvPr/>
        </p:nvSpPr>
        <p:spPr>
          <a:xfrm>
            <a:off x="4775412" y="1427147"/>
            <a:ext cx="4140703" cy="2677656"/>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The Student Charter can be found on the UWTSD website.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It outlines the roles and responsibilities of the University.</a:t>
            </a:r>
          </a:p>
        </p:txBody>
      </p:sp>
      <p:sp>
        <p:nvSpPr>
          <p:cNvPr id="8" name="Title 2">
            <a:extLst>
              <a:ext uri="{FF2B5EF4-FFF2-40B4-BE49-F238E27FC236}">
                <a16:creationId xmlns:a16="http://schemas.microsoft.com/office/drawing/2014/main" id="{8753E3EB-035C-4406-934E-D2B236E8EB46}"/>
              </a:ext>
            </a:extLst>
          </p:cNvPr>
          <p:cNvSpPr txBox="1">
            <a:spLocks/>
          </p:cNvSpPr>
          <p:nvPr/>
        </p:nvSpPr>
        <p:spPr>
          <a:xfrm>
            <a:off x="4572000" y="221585"/>
            <a:ext cx="45720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4000"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88057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B7B52DD-30D0-4779-B3D4-9903ED20F956}"/>
              </a:ext>
            </a:extLst>
          </p:cNvPr>
          <p:cNvSpPr>
            <a:spLocks noGrp="1"/>
          </p:cNvSpPr>
          <p:nvPr>
            <p:ph sz="half" idx="1"/>
          </p:nvPr>
        </p:nvSpPr>
        <p:spPr>
          <a:xfrm>
            <a:off x="193781" y="4833257"/>
            <a:ext cx="8813728" cy="1343706"/>
          </a:xfrm>
        </p:spPr>
        <p:txBody>
          <a:bodyPr/>
          <a:lstStyle/>
          <a:p>
            <a:pPr marL="0" indent="0">
              <a:buNone/>
            </a:pPr>
            <a:endParaRPr lang="en-GB" dirty="0"/>
          </a:p>
          <a:p>
            <a:pPr marL="0" indent="0">
              <a:buNone/>
            </a:pPr>
            <a:endParaRPr lang="en-GB" dirty="0"/>
          </a:p>
        </p:txBody>
      </p:sp>
      <p:sp>
        <p:nvSpPr>
          <p:cNvPr id="7" name="TextBox 6">
            <a:extLst>
              <a:ext uri="{FF2B5EF4-FFF2-40B4-BE49-F238E27FC236}">
                <a16:creationId xmlns:a16="http://schemas.microsoft.com/office/drawing/2014/main" id="{77BDC78C-0D42-4308-A6D2-8EA9006397B6}"/>
              </a:ext>
            </a:extLst>
          </p:cNvPr>
          <p:cNvSpPr txBox="1"/>
          <p:nvPr/>
        </p:nvSpPr>
        <p:spPr>
          <a:xfrm>
            <a:off x="193780" y="1344557"/>
            <a:ext cx="4572000" cy="3046988"/>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The Student Code of Conduct can also be found on the UWTSD website.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It outlines the standards of behaviour and conduct expected of all UWTSD students.</a:t>
            </a:r>
          </a:p>
        </p:txBody>
      </p:sp>
      <p:sp>
        <p:nvSpPr>
          <p:cNvPr id="8" name="Title 2">
            <a:extLst>
              <a:ext uri="{FF2B5EF4-FFF2-40B4-BE49-F238E27FC236}">
                <a16:creationId xmlns:a16="http://schemas.microsoft.com/office/drawing/2014/main" id="{8753E3EB-035C-4406-934E-D2B236E8EB46}"/>
              </a:ext>
            </a:extLst>
          </p:cNvPr>
          <p:cNvSpPr txBox="1">
            <a:spLocks/>
          </p:cNvSpPr>
          <p:nvPr/>
        </p:nvSpPr>
        <p:spPr>
          <a:xfrm>
            <a:off x="466531" y="283525"/>
            <a:ext cx="8210938"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u="sng" dirty="0">
                <a:latin typeface="Arial" panose="020B0604020202020204" pitchFamily="34" charset="0"/>
                <a:cs typeface="Arial" panose="020B0604020202020204" pitchFamily="34" charset="0"/>
              </a:rPr>
              <a:t>Student Code of Conduct</a:t>
            </a:r>
          </a:p>
        </p:txBody>
      </p:sp>
      <p:pic>
        <p:nvPicPr>
          <p:cNvPr id="9" name="Picture 8">
            <a:extLst>
              <a:ext uri="{FF2B5EF4-FFF2-40B4-BE49-F238E27FC236}">
                <a16:creationId xmlns:a16="http://schemas.microsoft.com/office/drawing/2014/main" id="{8F99AE62-6339-4E0E-B0C9-84C07A5C7BF4}"/>
              </a:ext>
            </a:extLst>
          </p:cNvPr>
          <p:cNvPicPr>
            <a:picLocks noChangeAspect="1"/>
          </p:cNvPicPr>
          <p:nvPr/>
        </p:nvPicPr>
        <p:blipFill>
          <a:blip r:embed="rId2"/>
          <a:stretch>
            <a:fillRect/>
          </a:stretch>
        </p:blipFill>
        <p:spPr>
          <a:xfrm>
            <a:off x="4435741" y="1279980"/>
            <a:ext cx="4571768" cy="3268473"/>
          </a:xfrm>
          <a:prstGeom prst="rect">
            <a:avLst/>
          </a:prstGeom>
        </p:spPr>
      </p:pic>
    </p:spTree>
    <p:extLst>
      <p:ext uri="{BB962C8B-B14F-4D97-AF65-F5344CB8AC3E}">
        <p14:creationId xmlns:p14="http://schemas.microsoft.com/office/powerpoint/2010/main" val="1412438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FD6FA11-BBD9-4E22-9A2B-645583CFE77F}"/>
              </a:ext>
            </a:extLst>
          </p:cNvPr>
          <p:cNvSpPr>
            <a:spLocks noGrp="1"/>
          </p:cNvSpPr>
          <p:nvPr>
            <p:ph type="title"/>
          </p:nvPr>
        </p:nvSpPr>
        <p:spPr/>
        <p:txBody>
          <a:bodyPr/>
          <a:lstStyle/>
          <a:p>
            <a:r>
              <a:rPr lang="en-GB" sz="4800" b="1" u="sng" dirty="0">
                <a:latin typeface="Arial" panose="020B0604020202020204" pitchFamily="34" charset="0"/>
                <a:cs typeface="Arial" panose="020B0604020202020204" pitchFamily="34" charset="0"/>
              </a:rPr>
              <a:t>Equality and Diversity</a:t>
            </a:r>
          </a:p>
        </p:txBody>
      </p:sp>
      <p:sp>
        <p:nvSpPr>
          <p:cNvPr id="4" name="Content Placeholder 3">
            <a:extLst>
              <a:ext uri="{FF2B5EF4-FFF2-40B4-BE49-F238E27FC236}">
                <a16:creationId xmlns:a16="http://schemas.microsoft.com/office/drawing/2014/main" id="{EB7B52DD-30D0-4779-B3D4-9903ED20F956}"/>
              </a:ext>
            </a:extLst>
          </p:cNvPr>
          <p:cNvSpPr>
            <a:spLocks noGrp="1"/>
          </p:cNvSpPr>
          <p:nvPr>
            <p:ph idx="1"/>
          </p:nvPr>
        </p:nvSpPr>
        <p:spPr>
          <a:xfrm>
            <a:off x="275207" y="1124289"/>
            <a:ext cx="8788893" cy="4351338"/>
          </a:xfrm>
        </p:spPr>
        <p:txBody>
          <a:bodyPr/>
          <a:lstStyle/>
          <a:p>
            <a:pPr>
              <a:buFont typeface="Wingdings" panose="05000000000000000000" pitchFamily="2" charset="2"/>
              <a:buChar char="Ø"/>
            </a:pPr>
            <a:r>
              <a:rPr lang="en-GB" dirty="0"/>
              <a:t> </a:t>
            </a:r>
            <a:r>
              <a:rPr lang="en-GB" sz="2400" dirty="0">
                <a:latin typeface="Arial" panose="020B0604020202020204" pitchFamily="34" charset="0"/>
                <a:cs typeface="Arial" panose="020B0604020202020204" pitchFamily="34" charset="0"/>
              </a:rPr>
              <a:t>Working in collaboration with staff and student representatives there are currently a number of action plans in place to support the delivery of the UWTSD 2020 – 2024 Strategic Equality Plan.</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The current priorities are: </a:t>
            </a:r>
          </a:p>
          <a:p>
            <a:r>
              <a:rPr lang="en-GB" sz="2400" dirty="0">
                <a:latin typeface="Arial" panose="020B0604020202020204" pitchFamily="34" charset="0"/>
                <a:cs typeface="Arial" panose="020B0604020202020204" pitchFamily="34" charset="0"/>
              </a:rPr>
              <a:t>Developing as an inclusive organisation</a:t>
            </a:r>
          </a:p>
          <a:p>
            <a:r>
              <a:rPr lang="en-GB" sz="2400" dirty="0">
                <a:latin typeface="Arial" panose="020B0604020202020204" pitchFamily="34" charset="0"/>
                <a:cs typeface="Arial" panose="020B0604020202020204" pitchFamily="34" charset="0"/>
              </a:rPr>
              <a:t>Raising awareness of racial equality issues</a:t>
            </a:r>
          </a:p>
          <a:p>
            <a:r>
              <a:rPr lang="en-GB" sz="2400" dirty="0">
                <a:latin typeface="Arial" panose="020B0604020202020204" pitchFamily="34" charset="0"/>
                <a:cs typeface="Arial" panose="020B0604020202020204" pitchFamily="34" charset="0"/>
              </a:rPr>
              <a:t>Creating an accessible and supportive environment</a:t>
            </a:r>
          </a:p>
          <a:p>
            <a:r>
              <a:rPr lang="en-GB" sz="2400" dirty="0">
                <a:latin typeface="Arial" panose="020B0604020202020204" pitchFamily="34" charset="0"/>
                <a:cs typeface="Arial" panose="020B0604020202020204" pitchFamily="34" charset="0"/>
              </a:rPr>
              <a:t>Wellbeing services for women</a:t>
            </a:r>
          </a:p>
          <a:p>
            <a:pPr marL="0" indent="0">
              <a:buNone/>
            </a:pPr>
            <a:r>
              <a:rPr lang="en-GB" sz="2400" dirty="0">
                <a:latin typeface="Arial" panose="020B0604020202020204" pitchFamily="34" charset="0"/>
                <a:cs typeface="Arial" panose="020B0604020202020204" pitchFamily="34" charset="0"/>
              </a:rPr>
              <a:t>See full information - </a:t>
            </a:r>
            <a:r>
              <a:rPr lang="en-GB" sz="2400" dirty="0">
                <a:latin typeface="Arial" panose="020B0604020202020204" pitchFamily="34" charset="0"/>
                <a:cs typeface="Arial" panose="020B0604020202020204" pitchFamily="34" charset="0"/>
                <a:hlinkClick r:id="rId2"/>
              </a:rPr>
              <a:t>UWTSD Strategic Equality Plan Update - Sept 2021 - YouTube</a:t>
            </a: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840861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E291C-4E96-47C1-B298-454C6F29FFB8}"/>
              </a:ext>
            </a:extLst>
          </p:cNvPr>
          <p:cNvSpPr>
            <a:spLocks noGrp="1"/>
          </p:cNvSpPr>
          <p:nvPr>
            <p:ph type="title"/>
          </p:nvPr>
        </p:nvSpPr>
        <p:spPr/>
        <p:txBody>
          <a:bodyPr/>
          <a:lstStyle/>
          <a:p>
            <a:pPr algn="ctr"/>
            <a:r>
              <a:rPr lang="en-GB" b="1" u="sng" dirty="0">
                <a:latin typeface="Arial" panose="020B0604020202020204" pitchFamily="34" charset="0"/>
                <a:cs typeface="Arial" panose="020B0604020202020204" pitchFamily="34" charset="0"/>
              </a:rPr>
              <a:t>Activity: ID Cards</a:t>
            </a:r>
          </a:p>
        </p:txBody>
      </p:sp>
      <p:sp>
        <p:nvSpPr>
          <p:cNvPr id="3" name="Content Placeholder 2">
            <a:extLst>
              <a:ext uri="{FF2B5EF4-FFF2-40B4-BE49-F238E27FC236}">
                <a16:creationId xmlns:a16="http://schemas.microsoft.com/office/drawing/2014/main" id="{BF2BB926-3E82-453C-BA07-E6A9C17ACDA7}"/>
              </a:ext>
            </a:extLst>
          </p:cNvPr>
          <p:cNvSpPr>
            <a:spLocks noGrp="1"/>
          </p:cNvSpPr>
          <p:nvPr>
            <p:ph idx="1"/>
          </p:nvPr>
        </p:nvSpPr>
        <p:spPr>
          <a:xfrm>
            <a:off x="628650" y="1195310"/>
            <a:ext cx="7886700" cy="4637319"/>
          </a:xfrm>
        </p:spPr>
        <p:txBody>
          <a:bodyPr/>
          <a:lstStyle/>
          <a:p>
            <a:pPr>
              <a:buFont typeface="Wingdings" panose="05000000000000000000" pitchFamily="2" charset="2"/>
              <a:buChar char="Ø"/>
            </a:pPr>
            <a:r>
              <a:rPr lang="en-GB" sz="3200" dirty="0">
                <a:latin typeface="Arial" panose="020B0604020202020204" pitchFamily="34" charset="0"/>
                <a:cs typeface="Arial" panose="020B0604020202020204" pitchFamily="34" charset="0"/>
              </a:rPr>
              <a:t>Students work in pairs in this activity (assign randomly). </a:t>
            </a:r>
          </a:p>
          <a:p>
            <a:pPr>
              <a:buFont typeface="Wingdings" panose="05000000000000000000" pitchFamily="2" charset="2"/>
              <a:buChar char="Ø"/>
            </a:pPr>
            <a:r>
              <a:rPr lang="en-GB" sz="3200" dirty="0">
                <a:latin typeface="Arial" panose="020B0604020202020204" pitchFamily="34" charset="0"/>
                <a:cs typeface="Arial" panose="020B0604020202020204" pitchFamily="34" charset="0"/>
              </a:rPr>
              <a:t>The teacher gives each student a card with a number of questions. </a:t>
            </a:r>
          </a:p>
          <a:p>
            <a:pPr>
              <a:buFont typeface="Wingdings" panose="05000000000000000000" pitchFamily="2" charset="2"/>
              <a:buChar char="Ø"/>
            </a:pPr>
            <a:r>
              <a:rPr lang="en-GB" sz="3200" dirty="0">
                <a:latin typeface="Arial" panose="020B0604020202020204" pitchFamily="34" charset="0"/>
                <a:cs typeface="Arial" panose="020B0604020202020204" pitchFamily="34" charset="0"/>
              </a:rPr>
              <a:t>The students must interview each other and fill out their card. </a:t>
            </a:r>
          </a:p>
          <a:p>
            <a:pPr>
              <a:buFont typeface="Wingdings" panose="05000000000000000000" pitchFamily="2" charset="2"/>
              <a:buChar char="Ø"/>
            </a:pPr>
            <a:r>
              <a:rPr lang="en-GB" sz="3200" dirty="0">
                <a:latin typeface="Arial" panose="020B0604020202020204" pitchFamily="34" charset="0"/>
                <a:cs typeface="Arial" panose="020B0604020202020204" pitchFamily="34" charset="0"/>
              </a:rPr>
              <a:t>Later the students use the information they have collected to introduce their partner to the rest of the class.</a:t>
            </a:r>
          </a:p>
        </p:txBody>
      </p:sp>
    </p:spTree>
    <p:extLst>
      <p:ext uri="{BB962C8B-B14F-4D97-AF65-F5344CB8AC3E}">
        <p14:creationId xmlns:p14="http://schemas.microsoft.com/office/powerpoint/2010/main" val="2382432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A86FC-13AA-4DF7-AB56-8F82945C819E}"/>
              </a:ext>
            </a:extLst>
          </p:cNvPr>
          <p:cNvSpPr>
            <a:spLocks noGrp="1"/>
          </p:cNvSpPr>
          <p:nvPr>
            <p:ph type="title"/>
          </p:nvPr>
        </p:nvSpPr>
        <p:spPr/>
        <p:txBody>
          <a:bodyPr/>
          <a:lstStyle/>
          <a:p>
            <a:pPr algn="ctr"/>
            <a:r>
              <a:rPr lang="en-GB" b="1" u="sng" dirty="0">
                <a:latin typeface="Arial" panose="020B0604020202020204" pitchFamily="34" charset="0"/>
                <a:cs typeface="Arial" panose="020B0604020202020204" pitchFamily="34" charset="0"/>
              </a:rPr>
              <a:t>ID Card Questions:</a:t>
            </a:r>
          </a:p>
        </p:txBody>
      </p:sp>
      <p:sp>
        <p:nvSpPr>
          <p:cNvPr id="3" name="Content Placeholder 2">
            <a:extLst>
              <a:ext uri="{FF2B5EF4-FFF2-40B4-BE49-F238E27FC236}">
                <a16:creationId xmlns:a16="http://schemas.microsoft.com/office/drawing/2014/main" id="{6A6CB2DC-A063-4B54-8915-84A8F1938A37}"/>
              </a:ext>
            </a:extLst>
          </p:cNvPr>
          <p:cNvSpPr>
            <a:spLocks noGrp="1"/>
          </p:cNvSpPr>
          <p:nvPr>
            <p:ph idx="1"/>
          </p:nvPr>
        </p:nvSpPr>
        <p:spPr>
          <a:xfrm>
            <a:off x="628650" y="1253331"/>
            <a:ext cx="7886700" cy="3318669"/>
          </a:xfrm>
        </p:spPr>
        <p:txBody>
          <a:bodyPr/>
          <a:lstStyle/>
          <a:p>
            <a:pPr marL="514350" indent="-514350">
              <a:buFont typeface="+mj-lt"/>
              <a:buAutoNum type="arabicPeriod"/>
            </a:pPr>
            <a:r>
              <a:rPr lang="en-GB" sz="3600" dirty="0">
                <a:latin typeface="Arial" panose="020B0604020202020204" pitchFamily="34" charset="0"/>
                <a:cs typeface="Arial" panose="020B0604020202020204" pitchFamily="34" charset="0"/>
              </a:rPr>
              <a:t>What is your name?</a:t>
            </a:r>
          </a:p>
          <a:p>
            <a:pPr marL="514350" indent="-514350">
              <a:buFont typeface="+mj-lt"/>
              <a:buAutoNum type="arabicPeriod"/>
            </a:pPr>
            <a:r>
              <a:rPr lang="en-GB" sz="3600" dirty="0">
                <a:latin typeface="Arial" panose="020B0604020202020204" pitchFamily="34" charset="0"/>
                <a:cs typeface="Arial" panose="020B0604020202020204" pitchFamily="34" charset="0"/>
              </a:rPr>
              <a:t>Where are you from?</a:t>
            </a:r>
          </a:p>
          <a:p>
            <a:pPr marL="514350" indent="-514350">
              <a:buFont typeface="+mj-lt"/>
              <a:buAutoNum type="arabicPeriod"/>
            </a:pPr>
            <a:r>
              <a:rPr lang="en-GB" sz="3600" dirty="0">
                <a:latin typeface="Arial" panose="020B0604020202020204" pitchFamily="34" charset="0"/>
                <a:cs typeface="Arial" panose="020B0604020202020204" pitchFamily="34" charset="0"/>
              </a:rPr>
              <a:t>Tell me three interesting things about you:</a:t>
            </a:r>
          </a:p>
          <a:p>
            <a:pPr marL="0" indent="0">
              <a:buNone/>
            </a:pPr>
            <a:r>
              <a:rPr lang="en-GB" sz="3600" dirty="0">
                <a:latin typeface="Arial" panose="020B0604020202020204" pitchFamily="34" charset="0"/>
                <a:cs typeface="Arial" panose="020B0604020202020204" pitchFamily="34" charset="0"/>
              </a:rPr>
              <a:t>	a)</a:t>
            </a:r>
          </a:p>
          <a:p>
            <a:pPr marL="0" indent="0">
              <a:buNone/>
            </a:pPr>
            <a:r>
              <a:rPr lang="en-GB" sz="3600" dirty="0">
                <a:latin typeface="Arial" panose="020B0604020202020204" pitchFamily="34" charset="0"/>
                <a:cs typeface="Arial" panose="020B0604020202020204" pitchFamily="34" charset="0"/>
              </a:rPr>
              <a:t>	b)</a:t>
            </a:r>
          </a:p>
          <a:p>
            <a:pPr marL="0" indent="0">
              <a:buNone/>
            </a:pPr>
            <a:r>
              <a:rPr lang="en-GB" sz="3600" dirty="0">
                <a:latin typeface="Arial" panose="020B0604020202020204" pitchFamily="34" charset="0"/>
                <a:cs typeface="Arial" panose="020B0604020202020204" pitchFamily="34" charset="0"/>
              </a:rPr>
              <a:t>	c)</a:t>
            </a:r>
          </a:p>
          <a:p>
            <a:pPr marL="0" indent="0">
              <a:buNone/>
            </a:pPr>
            <a:endParaRPr lang="en-GB" dirty="0"/>
          </a:p>
        </p:txBody>
      </p:sp>
    </p:spTree>
    <p:extLst>
      <p:ext uri="{BB962C8B-B14F-4D97-AF65-F5344CB8AC3E}">
        <p14:creationId xmlns:p14="http://schemas.microsoft.com/office/powerpoint/2010/main" val="28524821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A3711-A0D4-4F8C-90A3-516B91D41F0F}"/>
              </a:ext>
            </a:extLst>
          </p:cNvPr>
          <p:cNvSpPr>
            <a:spLocks noGrp="1"/>
          </p:cNvSpPr>
          <p:nvPr>
            <p:ph type="title"/>
          </p:nvPr>
        </p:nvSpPr>
        <p:spPr>
          <a:xfrm>
            <a:off x="603380" y="312647"/>
            <a:ext cx="7886700" cy="1325563"/>
          </a:xfrm>
        </p:spPr>
        <p:txBody>
          <a:bodyPr/>
          <a:lstStyle/>
          <a:p>
            <a:pPr algn="ctr"/>
            <a:r>
              <a:rPr lang="en-GB" b="1" u="sng" dirty="0">
                <a:latin typeface="Arial" panose="020B0604020202020204" pitchFamily="34" charset="0"/>
                <a:cs typeface="Arial" panose="020B0604020202020204" pitchFamily="34" charset="0"/>
              </a:rPr>
              <a:t>London Students’ Hall</a:t>
            </a:r>
          </a:p>
        </p:txBody>
      </p:sp>
      <p:pic>
        <p:nvPicPr>
          <p:cNvPr id="34" name="Content Placeholder 33" descr="Graphical user interface, text, application&#10;&#10;Description automatically generated">
            <a:extLst>
              <a:ext uri="{FF2B5EF4-FFF2-40B4-BE49-F238E27FC236}">
                <a16:creationId xmlns:a16="http://schemas.microsoft.com/office/drawing/2014/main" id="{108A1014-BBF4-44F3-8126-955055B71AC6}"/>
              </a:ext>
            </a:extLst>
          </p:cNvPr>
          <p:cNvPicPr>
            <a:picLocks noGrp="1" noChangeAspect="1"/>
          </p:cNvPicPr>
          <p:nvPr>
            <p:ph idx="1"/>
          </p:nvPr>
        </p:nvPicPr>
        <p:blipFill rotWithShape="1">
          <a:blip r:embed="rId2"/>
          <a:srcRect l="3563" t="9508" r="18760" b="3648"/>
          <a:stretch/>
        </p:blipFill>
        <p:spPr>
          <a:xfrm>
            <a:off x="1343608" y="1863295"/>
            <a:ext cx="6456784" cy="4060555"/>
          </a:xfrm>
        </p:spPr>
      </p:pic>
      <p:sp>
        <p:nvSpPr>
          <p:cNvPr id="35" name="TextBox 34">
            <a:extLst>
              <a:ext uri="{FF2B5EF4-FFF2-40B4-BE49-F238E27FC236}">
                <a16:creationId xmlns:a16="http://schemas.microsoft.com/office/drawing/2014/main" id="{35A43D52-86A7-409B-9481-B78B7F78C9CD}"/>
              </a:ext>
            </a:extLst>
          </p:cNvPr>
          <p:cNvSpPr txBox="1"/>
          <p:nvPr/>
        </p:nvSpPr>
        <p:spPr>
          <a:xfrm>
            <a:off x="-205271" y="994469"/>
            <a:ext cx="9573206" cy="830997"/>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The London Students’ Hall page can be accessed through Moodle.</a:t>
            </a:r>
          </a:p>
          <a:p>
            <a:pPr algn="ctr"/>
            <a:r>
              <a:rPr lang="en-GB" sz="2400" dirty="0">
                <a:latin typeface="Arial" panose="020B0604020202020204" pitchFamily="34" charset="0"/>
                <a:cs typeface="Arial" panose="020B0604020202020204" pitchFamily="34" charset="0"/>
              </a:rPr>
              <a:t>It has information on all support teams.</a:t>
            </a:r>
          </a:p>
        </p:txBody>
      </p:sp>
      <p:cxnSp>
        <p:nvCxnSpPr>
          <p:cNvPr id="37" name="Straight Arrow Connector 36">
            <a:extLst>
              <a:ext uri="{FF2B5EF4-FFF2-40B4-BE49-F238E27FC236}">
                <a16:creationId xmlns:a16="http://schemas.microsoft.com/office/drawing/2014/main" id="{8DDF0D09-56A2-46E7-A2C3-1E231C949B9E}"/>
              </a:ext>
            </a:extLst>
          </p:cNvPr>
          <p:cNvCxnSpPr/>
          <p:nvPr/>
        </p:nvCxnSpPr>
        <p:spPr>
          <a:xfrm>
            <a:off x="762000" y="2310174"/>
            <a:ext cx="877077"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38" name="Straight Arrow Connector 37">
            <a:extLst>
              <a:ext uri="{FF2B5EF4-FFF2-40B4-BE49-F238E27FC236}">
                <a16:creationId xmlns:a16="http://schemas.microsoft.com/office/drawing/2014/main" id="{B5A86433-88C3-42D8-BB84-B89B5068E818}"/>
              </a:ext>
            </a:extLst>
          </p:cNvPr>
          <p:cNvCxnSpPr>
            <a:cxnSpLocks/>
          </p:cNvCxnSpPr>
          <p:nvPr/>
        </p:nvCxnSpPr>
        <p:spPr>
          <a:xfrm flipH="1" flipV="1">
            <a:off x="5794310" y="2618631"/>
            <a:ext cx="1436914" cy="12277"/>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40" name="Rectangle 39">
            <a:extLst>
              <a:ext uri="{FF2B5EF4-FFF2-40B4-BE49-F238E27FC236}">
                <a16:creationId xmlns:a16="http://schemas.microsoft.com/office/drawing/2014/main" id="{1A489291-3F32-4703-A76B-AD0D340AE128}"/>
              </a:ext>
            </a:extLst>
          </p:cNvPr>
          <p:cNvSpPr/>
          <p:nvPr/>
        </p:nvSpPr>
        <p:spPr>
          <a:xfrm>
            <a:off x="1639077" y="2098398"/>
            <a:ext cx="1321836" cy="438539"/>
          </a:xfrm>
          <a:prstGeom prst="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Rectangle 40">
            <a:extLst>
              <a:ext uri="{FF2B5EF4-FFF2-40B4-BE49-F238E27FC236}">
                <a16:creationId xmlns:a16="http://schemas.microsoft.com/office/drawing/2014/main" id="{61F0DDE2-5098-4D2F-941F-5A07608AEDCB}"/>
              </a:ext>
            </a:extLst>
          </p:cNvPr>
          <p:cNvSpPr/>
          <p:nvPr/>
        </p:nvSpPr>
        <p:spPr>
          <a:xfrm>
            <a:off x="1639077" y="2542349"/>
            <a:ext cx="4155233" cy="177119"/>
          </a:xfrm>
          <a:prstGeom prst="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extBox 42">
            <a:extLst>
              <a:ext uri="{FF2B5EF4-FFF2-40B4-BE49-F238E27FC236}">
                <a16:creationId xmlns:a16="http://schemas.microsoft.com/office/drawing/2014/main" id="{7AB83769-7302-40C1-BA25-CE2756991BBA}"/>
              </a:ext>
            </a:extLst>
          </p:cNvPr>
          <p:cNvSpPr txBox="1"/>
          <p:nvPr/>
        </p:nvSpPr>
        <p:spPr>
          <a:xfrm>
            <a:off x="70758" y="2821305"/>
            <a:ext cx="1239417" cy="1323439"/>
          </a:xfrm>
          <a:prstGeom prst="rect">
            <a:avLst/>
          </a:prstGeom>
          <a:noFill/>
          <a:ln w="28575">
            <a:solidFill>
              <a:schemeClr val="tx1"/>
            </a:solidFill>
          </a:ln>
        </p:spPr>
        <p:txBody>
          <a:bodyPr wrap="square" rtlCol="0">
            <a:spAutoFit/>
          </a:bodyPr>
          <a:lstStyle/>
          <a:p>
            <a:r>
              <a:rPr lang="en-GB" sz="1600" dirty="0">
                <a:latin typeface="Arial" panose="020B0604020202020204" pitchFamily="34" charset="0"/>
                <a:cs typeface="Arial" panose="020B0604020202020204" pitchFamily="34" charset="0"/>
              </a:rPr>
              <a:t>Name, contact information &amp; open hours.</a:t>
            </a:r>
          </a:p>
        </p:txBody>
      </p:sp>
      <p:cxnSp>
        <p:nvCxnSpPr>
          <p:cNvPr id="45" name="Straight Connector 44">
            <a:extLst>
              <a:ext uri="{FF2B5EF4-FFF2-40B4-BE49-F238E27FC236}">
                <a16:creationId xmlns:a16="http://schemas.microsoft.com/office/drawing/2014/main" id="{8FA5BE57-0164-4070-92AD-29347553C1D7}"/>
              </a:ext>
            </a:extLst>
          </p:cNvPr>
          <p:cNvCxnSpPr/>
          <p:nvPr/>
        </p:nvCxnSpPr>
        <p:spPr>
          <a:xfrm>
            <a:off x="771330" y="2317667"/>
            <a:ext cx="0" cy="502016"/>
          </a:xfrm>
          <a:prstGeom prst="line">
            <a:avLst/>
          </a:prstGeom>
          <a:ln w="28575"/>
        </p:spPr>
        <p:style>
          <a:lnRef idx="1">
            <a:schemeClr val="dk1"/>
          </a:lnRef>
          <a:fillRef idx="0">
            <a:schemeClr val="dk1"/>
          </a:fillRef>
          <a:effectRef idx="0">
            <a:schemeClr val="dk1"/>
          </a:effectRef>
          <a:fontRef idx="minor">
            <a:schemeClr val="tx1"/>
          </a:fontRef>
        </p:style>
      </p:cxnSp>
      <p:cxnSp>
        <p:nvCxnSpPr>
          <p:cNvPr id="46" name="Straight Connector 45">
            <a:extLst>
              <a:ext uri="{FF2B5EF4-FFF2-40B4-BE49-F238E27FC236}">
                <a16:creationId xmlns:a16="http://schemas.microsoft.com/office/drawing/2014/main" id="{80580F6E-29BF-4AC5-9821-1CA1D622AD21}"/>
              </a:ext>
            </a:extLst>
          </p:cNvPr>
          <p:cNvCxnSpPr/>
          <p:nvPr/>
        </p:nvCxnSpPr>
        <p:spPr>
          <a:xfrm>
            <a:off x="7231224" y="2618631"/>
            <a:ext cx="0" cy="502016"/>
          </a:xfrm>
          <a:prstGeom prst="line">
            <a:avLst/>
          </a:prstGeom>
          <a:ln w="28575"/>
        </p:spPr>
        <p:style>
          <a:lnRef idx="1">
            <a:schemeClr val="dk1"/>
          </a:lnRef>
          <a:fillRef idx="0">
            <a:schemeClr val="dk1"/>
          </a:fillRef>
          <a:effectRef idx="0">
            <a:schemeClr val="dk1"/>
          </a:effectRef>
          <a:fontRef idx="minor">
            <a:schemeClr val="tx1"/>
          </a:fontRef>
        </p:style>
      </p:cxnSp>
      <p:sp>
        <p:nvSpPr>
          <p:cNvPr id="47" name="TextBox 46">
            <a:extLst>
              <a:ext uri="{FF2B5EF4-FFF2-40B4-BE49-F238E27FC236}">
                <a16:creationId xmlns:a16="http://schemas.microsoft.com/office/drawing/2014/main" id="{34039D0A-FB86-4692-A980-78E89AA3F25C}"/>
              </a:ext>
            </a:extLst>
          </p:cNvPr>
          <p:cNvSpPr txBox="1"/>
          <p:nvPr/>
        </p:nvSpPr>
        <p:spPr>
          <a:xfrm>
            <a:off x="5980924" y="3120647"/>
            <a:ext cx="1581538" cy="830997"/>
          </a:xfrm>
          <a:prstGeom prst="rect">
            <a:avLst/>
          </a:prstGeom>
          <a:noFill/>
          <a:ln w="28575">
            <a:solidFill>
              <a:schemeClr val="tx1"/>
            </a:solidFill>
          </a:ln>
        </p:spPr>
        <p:txBody>
          <a:bodyPr wrap="square" rtlCol="0">
            <a:spAutoFit/>
          </a:bodyPr>
          <a:lstStyle/>
          <a:p>
            <a:r>
              <a:rPr lang="en-GB" sz="1600" dirty="0">
                <a:latin typeface="Arial" panose="020B0604020202020204" pitchFamily="34" charset="0"/>
                <a:cs typeface="Arial" panose="020B0604020202020204" pitchFamily="34" charset="0"/>
              </a:rPr>
              <a:t>What the department can help with.</a:t>
            </a:r>
          </a:p>
        </p:txBody>
      </p:sp>
    </p:spTree>
    <p:extLst>
      <p:ext uri="{BB962C8B-B14F-4D97-AF65-F5344CB8AC3E}">
        <p14:creationId xmlns:p14="http://schemas.microsoft.com/office/powerpoint/2010/main" val="1906424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EB1466-80F9-4C7C-8E51-DD3D3817B923}"/>
              </a:ext>
            </a:extLst>
          </p:cNvPr>
          <p:cNvSpPr txBox="1"/>
          <p:nvPr/>
        </p:nvSpPr>
        <p:spPr>
          <a:xfrm>
            <a:off x="83128" y="2013526"/>
            <a:ext cx="4858328" cy="110799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66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Photo time!</a:t>
            </a:r>
          </a:p>
        </p:txBody>
      </p:sp>
    </p:spTree>
    <p:extLst>
      <p:ext uri="{BB962C8B-B14F-4D97-AF65-F5344CB8AC3E}">
        <p14:creationId xmlns:p14="http://schemas.microsoft.com/office/powerpoint/2010/main" val="3671348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EB1466-80F9-4C7C-8E51-DD3D3817B923}"/>
              </a:ext>
            </a:extLst>
          </p:cNvPr>
          <p:cNvSpPr txBox="1"/>
          <p:nvPr/>
        </p:nvSpPr>
        <p:spPr>
          <a:xfrm>
            <a:off x="83128" y="2013526"/>
            <a:ext cx="8902252" cy="175432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Let’s meet a Well-being Advisor</a:t>
            </a:r>
          </a:p>
        </p:txBody>
      </p:sp>
    </p:spTree>
    <p:extLst>
      <p:ext uri="{BB962C8B-B14F-4D97-AF65-F5344CB8AC3E}">
        <p14:creationId xmlns:p14="http://schemas.microsoft.com/office/powerpoint/2010/main" val="3831192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3FEF3-3B40-47D1-A3A5-0DE113B2257F}"/>
              </a:ext>
            </a:extLst>
          </p:cNvPr>
          <p:cNvSpPr>
            <a:spLocks noGrp="1"/>
          </p:cNvSpPr>
          <p:nvPr>
            <p:ph type="title"/>
          </p:nvPr>
        </p:nvSpPr>
        <p:spPr>
          <a:xfrm>
            <a:off x="233265" y="365125"/>
            <a:ext cx="8565502" cy="1325563"/>
          </a:xfrm>
        </p:spPr>
        <p:txBody>
          <a:bodyPr/>
          <a:lstStyle/>
          <a:p>
            <a:pPr algn="ctr"/>
            <a:r>
              <a:rPr lang="en-GB" b="1" u="sng" dirty="0">
                <a:latin typeface="Arial" panose="020B0604020202020204" pitchFamily="34" charset="0"/>
                <a:cs typeface="Arial" panose="020B0604020202020204" pitchFamily="34" charset="0"/>
              </a:rPr>
              <a:t>Wellbeing Services</a:t>
            </a:r>
          </a:p>
        </p:txBody>
      </p:sp>
      <p:sp>
        <p:nvSpPr>
          <p:cNvPr id="6" name="Content Placeholder 5">
            <a:extLst>
              <a:ext uri="{FF2B5EF4-FFF2-40B4-BE49-F238E27FC236}">
                <a16:creationId xmlns:a16="http://schemas.microsoft.com/office/drawing/2014/main" id="{B325DC18-1D20-4108-AE56-9E2A09966C6C}"/>
              </a:ext>
            </a:extLst>
          </p:cNvPr>
          <p:cNvSpPr>
            <a:spLocks noGrp="1"/>
          </p:cNvSpPr>
          <p:nvPr>
            <p:ph sz="half" idx="1"/>
          </p:nvPr>
        </p:nvSpPr>
        <p:spPr>
          <a:xfrm>
            <a:off x="53651" y="1074185"/>
            <a:ext cx="9006374" cy="913236"/>
          </a:xfrm>
          <a:ln w="28575">
            <a:solidFill>
              <a:schemeClr val="accent1">
                <a:lumMod val="75000"/>
              </a:schemeClr>
            </a:solidFill>
          </a:ln>
        </p:spPr>
        <p:txBody>
          <a:bodyPr/>
          <a:lstStyle/>
          <a:p>
            <a:pPr marL="0" indent="0">
              <a:buNone/>
            </a:pPr>
            <a:r>
              <a:rPr lang="en-GB" sz="1500" u="sng" dirty="0">
                <a:latin typeface="Arial" panose="020B0604020202020204" pitchFamily="34" charset="0"/>
                <a:cs typeface="Arial" panose="020B0604020202020204" pitchFamily="34" charset="0"/>
              </a:rPr>
              <a:t>Disability Service</a:t>
            </a:r>
            <a:endParaRPr lang="en-GB" sz="1500" u="sng" dirty="0"/>
          </a:p>
          <a:p>
            <a:pPr marL="0" indent="0">
              <a:buNone/>
            </a:pPr>
            <a:r>
              <a:rPr lang="en-GB" sz="1500" dirty="0">
                <a:latin typeface="Arial" panose="020B0604020202020204" pitchFamily="34" charset="0"/>
                <a:cs typeface="Arial" panose="020B0604020202020204" pitchFamily="34" charset="0"/>
              </a:rPr>
              <a:t>The Disability Service aims to give all students, including those with disabilities, equal opportunities to encounter our wide range of academic, social and cultural experiences. </a:t>
            </a:r>
          </a:p>
          <a:p>
            <a:pPr marL="0" indent="0">
              <a:buNone/>
            </a:pPr>
            <a:endParaRPr lang="en-GB" sz="1500" dirty="0"/>
          </a:p>
        </p:txBody>
      </p:sp>
      <p:sp>
        <p:nvSpPr>
          <p:cNvPr id="5" name="Content Placeholder 5">
            <a:extLst>
              <a:ext uri="{FF2B5EF4-FFF2-40B4-BE49-F238E27FC236}">
                <a16:creationId xmlns:a16="http://schemas.microsoft.com/office/drawing/2014/main" id="{2E2A13E0-0318-4887-911B-A9BD29FBA4B7}"/>
              </a:ext>
            </a:extLst>
          </p:cNvPr>
          <p:cNvSpPr txBox="1">
            <a:spLocks/>
          </p:cNvSpPr>
          <p:nvPr/>
        </p:nvSpPr>
        <p:spPr>
          <a:xfrm>
            <a:off x="53651" y="4963887"/>
            <a:ext cx="8907237" cy="969218"/>
          </a:xfrm>
          <a:prstGeom prst="rect">
            <a:avLst/>
          </a:prstGeom>
          <a:ln w="28575">
            <a:solidFill>
              <a:schemeClr val="accent1">
                <a:lumMod val="75000"/>
              </a:schemeClr>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kumimoji="0" lang="en-GB" sz="1500" i="0" u="sng"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Counselling Service</a:t>
            </a:r>
          </a:p>
          <a:p>
            <a:pPr marL="0" indent="0">
              <a:buNone/>
            </a:pPr>
            <a:r>
              <a:rPr lang="en-GB" sz="1500" dirty="0">
                <a:latin typeface="Arial" panose="020B0604020202020204" pitchFamily="34" charset="0"/>
                <a:cs typeface="Arial" panose="020B0604020202020204" pitchFamily="34" charset="0"/>
              </a:rPr>
              <a:t>The Counsellors at the London Campus endeavour to create a welcoming environment and to listen in a non-judgemental way to enable you to talk about your feelings and experiences. </a:t>
            </a:r>
          </a:p>
          <a:p>
            <a:pPr marL="0" indent="0">
              <a:buFont typeface="Arial" panose="020B0604020202020204" pitchFamily="34" charset="0"/>
              <a:buNone/>
            </a:pPr>
            <a:endParaRPr lang="en-GB" sz="1500" dirty="0"/>
          </a:p>
        </p:txBody>
      </p:sp>
      <p:sp>
        <p:nvSpPr>
          <p:cNvPr id="3" name="Content Placeholder 5">
            <a:extLst>
              <a:ext uri="{FF2B5EF4-FFF2-40B4-BE49-F238E27FC236}">
                <a16:creationId xmlns:a16="http://schemas.microsoft.com/office/drawing/2014/main" id="{A8386B0B-30F2-8D01-67A9-B1B92A21E475}"/>
              </a:ext>
            </a:extLst>
          </p:cNvPr>
          <p:cNvSpPr txBox="1">
            <a:spLocks/>
          </p:cNvSpPr>
          <p:nvPr/>
        </p:nvSpPr>
        <p:spPr>
          <a:xfrm>
            <a:off x="53650" y="2188709"/>
            <a:ext cx="9006374" cy="2573890"/>
          </a:xfrm>
          <a:prstGeom prst="rect">
            <a:avLst/>
          </a:prstGeom>
          <a:ln w="28575">
            <a:solidFill>
              <a:schemeClr val="accent1">
                <a:lumMod val="75000"/>
              </a:schemeClr>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500" u="sng" dirty="0">
                <a:latin typeface="Arial" panose="020B0604020202020204" pitchFamily="34" charset="0"/>
                <a:cs typeface="Arial" panose="020B0604020202020204" pitchFamily="34" charset="0"/>
              </a:rPr>
              <a:t>Wellbeing Service</a:t>
            </a:r>
            <a:endParaRPr lang="en-GB" sz="1500" u="sng" dirty="0"/>
          </a:p>
          <a:p>
            <a:pPr marL="0" indent="0">
              <a:buFont typeface="Arial" panose="020B0604020202020204" pitchFamily="34" charset="0"/>
              <a:buNone/>
            </a:pPr>
            <a:r>
              <a:rPr lang="en-GB" sz="1500" dirty="0"/>
              <a:t>The Wellbeing Advisory Service is here to support you manage the impact of your health on your studies. The service is here for all students whether you have a diagnosed mental health condition or are struggling and not sure what to do. We have a range of specialist support to help you:</a:t>
            </a:r>
          </a:p>
          <a:p>
            <a:pPr marL="0" indent="0">
              <a:buFont typeface="Arial" panose="020B0604020202020204" pitchFamily="34" charset="0"/>
              <a:buNone/>
            </a:pPr>
            <a:r>
              <a:rPr lang="en-GB" sz="1500" dirty="0"/>
              <a:t>1. Understand your wellbeing and develop self-management skills</a:t>
            </a:r>
          </a:p>
          <a:p>
            <a:pPr marL="0" indent="0">
              <a:buFont typeface="Arial" panose="020B0604020202020204" pitchFamily="34" charset="0"/>
              <a:buNone/>
            </a:pPr>
            <a:r>
              <a:rPr lang="en-GB" sz="1500" dirty="0"/>
              <a:t>2. We work with you to agree any reasonable adjustments for your study &amp; ensure these are communicated appropriately</a:t>
            </a:r>
          </a:p>
          <a:p>
            <a:pPr marL="0" indent="0">
              <a:buNone/>
            </a:pPr>
            <a:r>
              <a:rPr lang="en-GB" sz="1500" dirty="0"/>
              <a:t>3. We support you to manage any risks associated with your health or your circumstances. </a:t>
            </a:r>
          </a:p>
          <a:p>
            <a:pPr marL="0" indent="0">
              <a:buNone/>
            </a:pPr>
            <a:r>
              <a:rPr lang="en-GB" sz="1500" dirty="0"/>
              <a:t>If you’re a student with the above concerns and feel you would like to access support from the Wellbeing service </a:t>
            </a:r>
          </a:p>
          <a:p>
            <a:pPr marL="0" indent="0">
              <a:buFont typeface="Arial" panose="020B0604020202020204" pitchFamily="34" charset="0"/>
              <a:buNone/>
            </a:pPr>
            <a:endParaRPr lang="en-GB" sz="1500" dirty="0"/>
          </a:p>
        </p:txBody>
      </p:sp>
    </p:spTree>
    <p:extLst>
      <p:ext uri="{BB962C8B-B14F-4D97-AF65-F5344CB8AC3E}">
        <p14:creationId xmlns:p14="http://schemas.microsoft.com/office/powerpoint/2010/main" val="1638924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3FEF3-3B40-47D1-A3A5-0DE113B2257F}"/>
              </a:ext>
            </a:extLst>
          </p:cNvPr>
          <p:cNvSpPr>
            <a:spLocks noGrp="1"/>
          </p:cNvSpPr>
          <p:nvPr>
            <p:ph type="title"/>
          </p:nvPr>
        </p:nvSpPr>
        <p:spPr>
          <a:xfrm>
            <a:off x="233265" y="365125"/>
            <a:ext cx="8565502" cy="1325563"/>
          </a:xfrm>
        </p:spPr>
        <p:txBody>
          <a:bodyPr/>
          <a:lstStyle/>
          <a:p>
            <a:pPr algn="ctr"/>
            <a:r>
              <a:rPr lang="en-GB" b="1" u="sng" dirty="0">
                <a:latin typeface="Arial" panose="020B0604020202020204" pitchFamily="34" charset="0"/>
                <a:cs typeface="Arial" panose="020B0604020202020204" pitchFamily="34" charset="0"/>
              </a:rPr>
              <a:t>Careers Services</a:t>
            </a:r>
          </a:p>
        </p:txBody>
      </p:sp>
      <p:sp>
        <p:nvSpPr>
          <p:cNvPr id="7" name="Content Placeholder 2">
            <a:extLst>
              <a:ext uri="{FF2B5EF4-FFF2-40B4-BE49-F238E27FC236}">
                <a16:creationId xmlns:a16="http://schemas.microsoft.com/office/drawing/2014/main" id="{2F51F329-25E0-F1C8-6109-5CE57AEDF954}"/>
              </a:ext>
            </a:extLst>
          </p:cNvPr>
          <p:cNvSpPr>
            <a:spLocks noGrp="1"/>
          </p:cNvSpPr>
          <p:nvPr>
            <p:ph idx="1"/>
          </p:nvPr>
        </p:nvSpPr>
        <p:spPr>
          <a:xfrm>
            <a:off x="628650" y="1073021"/>
            <a:ext cx="7886700" cy="4753848"/>
          </a:xfrm>
        </p:spPr>
        <p:txBody>
          <a:bodyPr/>
          <a:lstStyle/>
          <a:p>
            <a:pPr marL="0" indent="0">
              <a:buNone/>
            </a:pPr>
            <a:r>
              <a:rPr lang="en-GB" sz="2300" dirty="0"/>
              <a:t>Your University Careers Service is the place where you can get all the information, advice and personal 1-2-1 guidance with building your career.</a:t>
            </a:r>
          </a:p>
          <a:p>
            <a:pPr>
              <a:buFont typeface="Wingdings" panose="05000000000000000000" pitchFamily="2" charset="2"/>
              <a:buChar char="Ø"/>
            </a:pPr>
            <a:r>
              <a:rPr lang="en-GB" sz="2300" dirty="0"/>
              <a:t>Promote your skills to employers in the UK and abroad</a:t>
            </a:r>
          </a:p>
          <a:p>
            <a:pPr>
              <a:buFont typeface="Wingdings" panose="05000000000000000000" pitchFamily="2" charset="2"/>
              <a:buChar char="Ø"/>
            </a:pPr>
            <a:r>
              <a:rPr lang="en-GB" sz="2300" dirty="0"/>
              <a:t>Create and adapt your CV and cover letter to different roles</a:t>
            </a:r>
          </a:p>
          <a:p>
            <a:pPr>
              <a:buFont typeface="Wingdings" panose="05000000000000000000" pitchFamily="2" charset="2"/>
              <a:buChar char="Ø"/>
            </a:pPr>
            <a:r>
              <a:rPr lang="en-GB" sz="2300" dirty="0"/>
              <a:t>Build your confidence</a:t>
            </a:r>
          </a:p>
          <a:p>
            <a:pPr>
              <a:buFont typeface="Wingdings" panose="05000000000000000000" pitchFamily="2" charset="2"/>
              <a:buChar char="Ø"/>
            </a:pPr>
            <a:r>
              <a:rPr lang="en-GB" sz="2300" dirty="0"/>
              <a:t>Interview styles and techniques</a:t>
            </a:r>
          </a:p>
          <a:p>
            <a:pPr>
              <a:buFont typeface="Wingdings" panose="05000000000000000000" pitchFamily="2" charset="2"/>
              <a:buChar char="Ø"/>
            </a:pPr>
            <a:r>
              <a:rPr lang="en-GB" sz="2300" dirty="0"/>
              <a:t>Mock interview sessions</a:t>
            </a:r>
          </a:p>
          <a:p>
            <a:pPr>
              <a:buFont typeface="Wingdings" panose="05000000000000000000" pitchFamily="2" charset="2"/>
              <a:buChar char="Ø"/>
            </a:pPr>
            <a:r>
              <a:rPr lang="en-GB" sz="2300" dirty="0"/>
              <a:t>How your skills, experience and qualifications can be utilised</a:t>
            </a:r>
          </a:p>
          <a:p>
            <a:pPr>
              <a:buFont typeface="Wingdings" panose="05000000000000000000" pitchFamily="2" charset="2"/>
              <a:buChar char="Ø"/>
            </a:pPr>
            <a:r>
              <a:rPr lang="en-GB" sz="2300" dirty="0"/>
              <a:t>Job searching</a:t>
            </a:r>
          </a:p>
          <a:p>
            <a:pPr>
              <a:buFont typeface="Wingdings" panose="05000000000000000000" pitchFamily="2" charset="2"/>
              <a:buChar char="Ø"/>
            </a:pPr>
            <a:r>
              <a:rPr lang="en-GB" sz="2300" dirty="0"/>
              <a:t>Advice on further courses and training </a:t>
            </a:r>
          </a:p>
        </p:txBody>
      </p:sp>
    </p:spTree>
    <p:extLst>
      <p:ext uri="{BB962C8B-B14F-4D97-AF65-F5344CB8AC3E}">
        <p14:creationId xmlns:p14="http://schemas.microsoft.com/office/powerpoint/2010/main" val="373564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A0F33-4E2A-4D8F-8E42-A3D54B654CC4}"/>
              </a:ext>
            </a:extLst>
          </p:cNvPr>
          <p:cNvSpPr>
            <a:spLocks noGrp="1"/>
          </p:cNvSpPr>
          <p:nvPr>
            <p:ph type="title"/>
          </p:nvPr>
        </p:nvSpPr>
        <p:spPr/>
        <p:txBody>
          <a:bodyPr/>
          <a:lstStyle/>
          <a:p>
            <a:pPr algn="ctr"/>
            <a:r>
              <a:rPr lang="en-GB" b="1" u="sng" dirty="0">
                <a:latin typeface="Arial" panose="020B0604020202020204" pitchFamily="34" charset="0"/>
                <a:cs typeface="Arial" panose="020B0604020202020204" pitchFamily="34" charset="0"/>
              </a:rPr>
              <a:t>Student Finance &amp; Bursaries</a:t>
            </a:r>
          </a:p>
        </p:txBody>
      </p:sp>
      <p:sp>
        <p:nvSpPr>
          <p:cNvPr id="3" name="Content Placeholder 2">
            <a:extLst>
              <a:ext uri="{FF2B5EF4-FFF2-40B4-BE49-F238E27FC236}">
                <a16:creationId xmlns:a16="http://schemas.microsoft.com/office/drawing/2014/main" id="{4F18A57E-1856-4E1A-8037-356F837DF736}"/>
              </a:ext>
            </a:extLst>
          </p:cNvPr>
          <p:cNvSpPr>
            <a:spLocks noGrp="1"/>
          </p:cNvSpPr>
          <p:nvPr>
            <p:ph idx="1"/>
          </p:nvPr>
        </p:nvSpPr>
        <p:spPr>
          <a:xfrm>
            <a:off x="628650" y="1073021"/>
            <a:ext cx="7886700" cy="4753848"/>
          </a:xfrm>
        </p:spPr>
        <p:txBody>
          <a:bodyPr/>
          <a:lstStyle/>
          <a:p>
            <a:pPr marL="0" indent="0">
              <a:buNone/>
            </a:pPr>
            <a:endParaRPr lang="en-GB" dirty="0"/>
          </a:p>
          <a:p>
            <a:pPr>
              <a:buFont typeface="Wingdings" panose="05000000000000000000" pitchFamily="2" charset="2"/>
              <a:buChar char="Ø"/>
            </a:pPr>
            <a:r>
              <a:rPr lang="en-GB" dirty="0"/>
              <a:t>We have a separate team to assist students with Student Finance (SFE) queries; their contact information can be found on the London Students’ Hall page.</a:t>
            </a:r>
          </a:p>
          <a:p>
            <a:pPr>
              <a:buFont typeface="Wingdings" panose="05000000000000000000" pitchFamily="2" charset="2"/>
              <a:buChar char="Ø"/>
            </a:pPr>
            <a:endParaRPr lang="en-GB" dirty="0"/>
          </a:p>
          <a:p>
            <a:pPr>
              <a:buFont typeface="Wingdings" panose="05000000000000000000" pitchFamily="2" charset="2"/>
              <a:buChar char="Ø"/>
            </a:pPr>
            <a:r>
              <a:rPr lang="en-GB" dirty="0"/>
              <a:t>UWTSD offers bursaries, for more information please see: </a:t>
            </a:r>
            <a:r>
              <a:rPr lang="en-GB" dirty="0">
                <a:hlinkClick r:id="rId2"/>
              </a:rPr>
              <a:t>Bursaries | University of Wales Trinity Saint David (uwtsd.ac.uk)</a:t>
            </a:r>
            <a:endParaRPr lang="en-GB" dirty="0"/>
          </a:p>
        </p:txBody>
      </p:sp>
    </p:spTree>
    <p:extLst>
      <p:ext uri="{BB962C8B-B14F-4D97-AF65-F5344CB8AC3E}">
        <p14:creationId xmlns:p14="http://schemas.microsoft.com/office/powerpoint/2010/main" val="3931556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A0F33-4E2A-4D8F-8E42-A3D54B654CC4}"/>
              </a:ext>
            </a:extLst>
          </p:cNvPr>
          <p:cNvSpPr>
            <a:spLocks noGrp="1"/>
          </p:cNvSpPr>
          <p:nvPr>
            <p:ph type="title"/>
          </p:nvPr>
        </p:nvSpPr>
        <p:spPr/>
        <p:txBody>
          <a:bodyPr/>
          <a:lstStyle/>
          <a:p>
            <a:pPr algn="ctr"/>
            <a:r>
              <a:rPr lang="en-GB" b="1" u="sng" dirty="0">
                <a:latin typeface="Arial" panose="020B0604020202020204" pitchFamily="34" charset="0"/>
                <a:cs typeface="Arial" panose="020B0604020202020204" pitchFamily="34" charset="0"/>
              </a:rPr>
              <a:t>London Library</a:t>
            </a:r>
          </a:p>
        </p:txBody>
      </p:sp>
      <p:sp>
        <p:nvSpPr>
          <p:cNvPr id="3" name="Content Placeholder 2">
            <a:extLst>
              <a:ext uri="{FF2B5EF4-FFF2-40B4-BE49-F238E27FC236}">
                <a16:creationId xmlns:a16="http://schemas.microsoft.com/office/drawing/2014/main" id="{4F18A57E-1856-4E1A-8037-356F837DF736}"/>
              </a:ext>
            </a:extLst>
          </p:cNvPr>
          <p:cNvSpPr>
            <a:spLocks noGrp="1"/>
          </p:cNvSpPr>
          <p:nvPr>
            <p:ph idx="1"/>
          </p:nvPr>
        </p:nvSpPr>
        <p:spPr>
          <a:xfrm>
            <a:off x="628650" y="1222311"/>
            <a:ext cx="7886700" cy="4753848"/>
          </a:xfrm>
        </p:spPr>
        <p:txBody>
          <a:bodyPr/>
          <a:lstStyle/>
          <a:p>
            <a:pPr>
              <a:buFont typeface="Wingdings" panose="05000000000000000000" pitchFamily="2" charset="2"/>
              <a:buChar char="Ø"/>
            </a:pPr>
            <a:r>
              <a:rPr lang="en-GB" dirty="0"/>
              <a:t> Our Library at the London campus is </a:t>
            </a:r>
            <a:r>
              <a:rPr lang="en-GB" b="1" dirty="0"/>
              <a:t>100% online.</a:t>
            </a:r>
          </a:p>
          <a:p>
            <a:pPr>
              <a:buFont typeface="Wingdings" panose="05000000000000000000" pitchFamily="2" charset="2"/>
              <a:buChar char="Ø"/>
            </a:pPr>
            <a:endParaRPr lang="en-GB" dirty="0"/>
          </a:p>
          <a:p>
            <a:pPr>
              <a:buFont typeface="Wingdings" panose="05000000000000000000" pitchFamily="2" charset="2"/>
              <a:buChar char="Ø"/>
            </a:pPr>
            <a:r>
              <a:rPr lang="en-GB" dirty="0"/>
              <a:t> One of our Librarians is here today, please go and meet her at the Library desk.</a:t>
            </a:r>
          </a:p>
          <a:p>
            <a:pPr>
              <a:buFont typeface="Wingdings" panose="05000000000000000000" pitchFamily="2" charset="2"/>
              <a:buChar char="Ø"/>
            </a:pPr>
            <a:endParaRPr lang="en-GB" dirty="0"/>
          </a:p>
          <a:p>
            <a:pPr>
              <a:buFont typeface="Wingdings" panose="05000000000000000000" pitchFamily="2" charset="2"/>
              <a:buChar char="Ø"/>
            </a:pPr>
            <a:r>
              <a:rPr lang="en-GB" dirty="0"/>
              <a:t> If you need further assistance or would prefer a one-to-one session these can be booked. Contact information for the library is on the London Students’ Hall page.</a:t>
            </a:r>
          </a:p>
        </p:txBody>
      </p:sp>
    </p:spTree>
    <p:extLst>
      <p:ext uri="{BB962C8B-B14F-4D97-AF65-F5344CB8AC3E}">
        <p14:creationId xmlns:p14="http://schemas.microsoft.com/office/powerpoint/2010/main" val="3442715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A0F33-4E2A-4D8F-8E42-A3D54B654CC4}"/>
              </a:ext>
            </a:extLst>
          </p:cNvPr>
          <p:cNvSpPr>
            <a:spLocks noGrp="1"/>
          </p:cNvSpPr>
          <p:nvPr>
            <p:ph type="title"/>
          </p:nvPr>
        </p:nvSpPr>
        <p:spPr/>
        <p:txBody>
          <a:bodyPr/>
          <a:lstStyle/>
          <a:p>
            <a:pPr algn="ctr"/>
            <a:r>
              <a:rPr lang="en-GB" b="1" u="sng" dirty="0">
                <a:latin typeface="Arial" panose="020B0604020202020204" pitchFamily="34" charset="0"/>
                <a:cs typeface="Arial" panose="020B0604020202020204" pitchFamily="34" charset="0"/>
              </a:rPr>
              <a:t>London IT Service Desk</a:t>
            </a:r>
          </a:p>
        </p:txBody>
      </p:sp>
      <p:sp>
        <p:nvSpPr>
          <p:cNvPr id="3" name="Content Placeholder 2">
            <a:extLst>
              <a:ext uri="{FF2B5EF4-FFF2-40B4-BE49-F238E27FC236}">
                <a16:creationId xmlns:a16="http://schemas.microsoft.com/office/drawing/2014/main" id="{4F18A57E-1856-4E1A-8037-356F837DF736}"/>
              </a:ext>
            </a:extLst>
          </p:cNvPr>
          <p:cNvSpPr>
            <a:spLocks noGrp="1"/>
          </p:cNvSpPr>
          <p:nvPr>
            <p:ph idx="1"/>
          </p:nvPr>
        </p:nvSpPr>
        <p:spPr>
          <a:xfrm>
            <a:off x="628650" y="1231641"/>
            <a:ext cx="7886700" cy="4753848"/>
          </a:xfrm>
        </p:spPr>
        <p:txBody>
          <a:bodyPr/>
          <a:lstStyle/>
          <a:p>
            <a:pPr>
              <a:buFont typeface="Wingdings" panose="05000000000000000000" pitchFamily="2" charset="2"/>
              <a:buChar char="Ø"/>
            </a:pPr>
            <a:r>
              <a:rPr lang="en-GB" dirty="0"/>
              <a:t> At the London campus we use email as our main source of communication, so we recommend </a:t>
            </a:r>
            <a:r>
              <a:rPr lang="en-GB" b="1" dirty="0"/>
              <a:t>checking your student emails daily.</a:t>
            </a:r>
          </a:p>
          <a:p>
            <a:pPr>
              <a:buFont typeface="Wingdings" panose="05000000000000000000" pitchFamily="2" charset="2"/>
              <a:buChar char="Ø"/>
            </a:pPr>
            <a:endParaRPr lang="en-GB" b="1" dirty="0"/>
          </a:p>
          <a:p>
            <a:pPr>
              <a:buFont typeface="Wingdings" panose="05000000000000000000" pitchFamily="2" charset="2"/>
              <a:buChar char="Ø"/>
            </a:pPr>
            <a:r>
              <a:rPr lang="en-GB" b="1" dirty="0"/>
              <a:t> </a:t>
            </a:r>
            <a:r>
              <a:rPr lang="en-GB" dirty="0"/>
              <a:t>Once you have collected your ID cards, you will use these to prints and open doors on campus; they can also be used for discounts.</a:t>
            </a:r>
          </a:p>
          <a:p>
            <a:pPr>
              <a:buFont typeface="Wingdings" panose="05000000000000000000" pitchFamily="2" charset="2"/>
              <a:buChar char="Ø"/>
            </a:pPr>
            <a:endParaRPr lang="en-GB" dirty="0"/>
          </a:p>
          <a:p>
            <a:pPr>
              <a:buFont typeface="Wingdings" panose="05000000000000000000" pitchFamily="2" charset="2"/>
              <a:buChar char="Ø"/>
            </a:pPr>
            <a:r>
              <a:rPr lang="en-GB" dirty="0"/>
              <a:t> If you need any IT support, then please email: </a:t>
            </a:r>
            <a:r>
              <a:rPr lang="en-GB" dirty="0">
                <a:hlinkClick r:id="rId2"/>
              </a:rPr>
              <a:t>LondonITServiceDesk@uwtsd.ac.uk</a:t>
            </a:r>
            <a:r>
              <a:rPr lang="en-GB" dirty="0"/>
              <a:t> </a:t>
            </a:r>
          </a:p>
          <a:p>
            <a:pPr marL="0" indent="0">
              <a:buNone/>
            </a:pPr>
            <a:endParaRPr lang="en-GB" dirty="0"/>
          </a:p>
        </p:txBody>
      </p:sp>
    </p:spTree>
    <p:extLst>
      <p:ext uri="{BB962C8B-B14F-4D97-AF65-F5344CB8AC3E}">
        <p14:creationId xmlns:p14="http://schemas.microsoft.com/office/powerpoint/2010/main" val="2289186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3FEF3-3B40-47D1-A3A5-0DE113B2257F}"/>
              </a:ext>
            </a:extLst>
          </p:cNvPr>
          <p:cNvSpPr>
            <a:spLocks noGrp="1"/>
          </p:cNvSpPr>
          <p:nvPr>
            <p:ph type="title"/>
          </p:nvPr>
        </p:nvSpPr>
        <p:spPr>
          <a:xfrm>
            <a:off x="233265" y="365125"/>
            <a:ext cx="8565502" cy="1325563"/>
          </a:xfrm>
        </p:spPr>
        <p:txBody>
          <a:bodyPr/>
          <a:lstStyle/>
          <a:p>
            <a:pPr algn="ctr"/>
            <a:r>
              <a:rPr lang="en-GB" b="1" u="sng" dirty="0">
                <a:latin typeface="Arial" panose="020B0604020202020204" pitchFamily="34" charset="0"/>
                <a:cs typeface="Arial" panose="020B0604020202020204" pitchFamily="34" charset="0"/>
              </a:rPr>
              <a:t>London Admissions &amp; London Assessments</a:t>
            </a:r>
          </a:p>
        </p:txBody>
      </p:sp>
      <p:sp>
        <p:nvSpPr>
          <p:cNvPr id="6" name="Content Placeholder 5">
            <a:extLst>
              <a:ext uri="{FF2B5EF4-FFF2-40B4-BE49-F238E27FC236}">
                <a16:creationId xmlns:a16="http://schemas.microsoft.com/office/drawing/2014/main" id="{B325DC18-1D20-4108-AE56-9E2A09966C6C}"/>
              </a:ext>
            </a:extLst>
          </p:cNvPr>
          <p:cNvSpPr>
            <a:spLocks noGrp="1"/>
          </p:cNvSpPr>
          <p:nvPr>
            <p:ph sz="half" idx="1"/>
          </p:nvPr>
        </p:nvSpPr>
        <p:spPr>
          <a:xfrm>
            <a:off x="233266" y="1918476"/>
            <a:ext cx="8677470" cy="1434065"/>
          </a:xfrm>
          <a:ln w="28575">
            <a:solidFill>
              <a:schemeClr val="accent1">
                <a:lumMod val="75000"/>
              </a:schemeClr>
            </a:solidFill>
          </a:ln>
        </p:spPr>
        <p:txBody>
          <a:bodyPr/>
          <a:lstStyle/>
          <a:p>
            <a:pPr marL="0" indent="0">
              <a:buNone/>
            </a:pPr>
            <a:r>
              <a:rPr lang="en-GB" sz="1800" u="sng" dirty="0">
                <a:latin typeface="Arial" panose="020B0604020202020204" pitchFamily="34" charset="0"/>
                <a:cs typeface="Arial" panose="020B0604020202020204" pitchFamily="34" charset="0"/>
              </a:rPr>
              <a:t>London Admissions Team</a:t>
            </a:r>
            <a:endParaRPr lang="en-GB" sz="1800" u="sng" dirty="0"/>
          </a:p>
          <a:p>
            <a:pPr marL="0" indent="0">
              <a:buNone/>
            </a:pPr>
            <a:r>
              <a:rPr lang="en-GB" sz="1800" dirty="0">
                <a:latin typeface="Arial" panose="020B0604020202020204" pitchFamily="34" charset="0"/>
                <a:cs typeface="Arial" panose="020B0604020202020204" pitchFamily="34" charset="0"/>
              </a:rPr>
              <a:t>The Admissions Team has more information on our ‘Introduce a Friend scheme’ and will provide information and support if you would like to progress within the University.</a:t>
            </a:r>
          </a:p>
          <a:p>
            <a:pPr marL="0" indent="0">
              <a:buNone/>
            </a:pPr>
            <a:endParaRPr lang="en-GB" sz="2400" dirty="0"/>
          </a:p>
        </p:txBody>
      </p:sp>
      <p:sp>
        <p:nvSpPr>
          <p:cNvPr id="10" name="Content Placeholder 5">
            <a:extLst>
              <a:ext uri="{FF2B5EF4-FFF2-40B4-BE49-F238E27FC236}">
                <a16:creationId xmlns:a16="http://schemas.microsoft.com/office/drawing/2014/main" id="{B3CA1E7F-25B0-4654-BB1D-D5DCEE500D03}"/>
              </a:ext>
            </a:extLst>
          </p:cNvPr>
          <p:cNvSpPr txBox="1">
            <a:spLocks/>
          </p:cNvSpPr>
          <p:nvPr/>
        </p:nvSpPr>
        <p:spPr>
          <a:xfrm>
            <a:off x="233266" y="3750905"/>
            <a:ext cx="8677470" cy="1679511"/>
          </a:xfrm>
          <a:prstGeom prst="rect">
            <a:avLst/>
          </a:prstGeom>
          <a:ln w="28575">
            <a:solidFill>
              <a:schemeClr val="accent1">
                <a:lumMod val="75000"/>
              </a:schemeClr>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u="sng" dirty="0">
                <a:latin typeface="Arial" panose="020B0604020202020204" pitchFamily="34" charset="0"/>
                <a:cs typeface="Arial" panose="020B0604020202020204" pitchFamily="34" charset="0"/>
              </a:rPr>
              <a:t>London Assessments Team</a:t>
            </a:r>
          </a:p>
          <a:p>
            <a:pPr marL="0" indent="0">
              <a:buNone/>
            </a:pPr>
            <a:r>
              <a:rPr lang="en-GB" sz="1800" dirty="0">
                <a:latin typeface="Arial" panose="020B0604020202020204" pitchFamily="34" charset="0"/>
                <a:cs typeface="Arial" panose="020B0604020202020204" pitchFamily="34" charset="0"/>
              </a:rPr>
              <a:t>The Assessments Team handle any queries regarding assessments, assignments, exam queries, Extenuating Circumstances procedure, etc. They will visit your lectures and introduce themselves soon.</a:t>
            </a:r>
          </a:p>
        </p:txBody>
      </p:sp>
    </p:spTree>
    <p:extLst>
      <p:ext uri="{BB962C8B-B14F-4D97-AF65-F5344CB8AC3E}">
        <p14:creationId xmlns:p14="http://schemas.microsoft.com/office/powerpoint/2010/main" val="6470115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EB1466-80F9-4C7C-8E51-DD3D3817B923}"/>
              </a:ext>
            </a:extLst>
          </p:cNvPr>
          <p:cNvSpPr txBox="1"/>
          <p:nvPr/>
        </p:nvSpPr>
        <p:spPr>
          <a:xfrm>
            <a:off x="83128" y="2013526"/>
            <a:ext cx="7651950" cy="175432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Let’s meet a Student Services Officer</a:t>
            </a:r>
          </a:p>
        </p:txBody>
      </p:sp>
    </p:spTree>
    <p:extLst>
      <p:ext uri="{BB962C8B-B14F-4D97-AF65-F5344CB8AC3E}">
        <p14:creationId xmlns:p14="http://schemas.microsoft.com/office/powerpoint/2010/main" val="40169803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0745850-104B-454F-A05F-8E3578BC0F94}"/>
              </a:ext>
            </a:extLst>
          </p:cNvPr>
          <p:cNvSpPr>
            <a:spLocks noGrp="1"/>
          </p:cNvSpPr>
          <p:nvPr>
            <p:ph type="title"/>
          </p:nvPr>
        </p:nvSpPr>
        <p:spPr>
          <a:xfrm>
            <a:off x="0" y="365125"/>
            <a:ext cx="9144000" cy="862637"/>
          </a:xfrm>
        </p:spPr>
        <p:txBody>
          <a:bodyPr/>
          <a:lstStyle/>
          <a:p>
            <a:pPr algn="ctr"/>
            <a:r>
              <a:rPr lang="en-GB" b="1" u="sng" dirty="0">
                <a:latin typeface="Arial" panose="020B0604020202020204" pitchFamily="34" charset="0"/>
                <a:cs typeface="Arial" panose="020B0604020202020204" pitchFamily="34" charset="0"/>
              </a:rPr>
              <a:t>Attendance</a:t>
            </a:r>
          </a:p>
        </p:txBody>
      </p:sp>
      <p:sp>
        <p:nvSpPr>
          <p:cNvPr id="6" name="Content Placeholder 5">
            <a:extLst>
              <a:ext uri="{FF2B5EF4-FFF2-40B4-BE49-F238E27FC236}">
                <a16:creationId xmlns:a16="http://schemas.microsoft.com/office/drawing/2014/main" id="{05D8CB0C-7B2B-4199-81B9-503F8EB8C868}"/>
              </a:ext>
            </a:extLst>
          </p:cNvPr>
          <p:cNvSpPr>
            <a:spLocks noGrp="1"/>
          </p:cNvSpPr>
          <p:nvPr>
            <p:ph idx="1"/>
          </p:nvPr>
        </p:nvSpPr>
        <p:spPr>
          <a:xfrm>
            <a:off x="83976" y="1091682"/>
            <a:ext cx="8957387" cy="4538557"/>
          </a:xfrm>
        </p:spPr>
        <p:txBody>
          <a:bodyPr/>
          <a:lstStyle/>
          <a:p>
            <a:r>
              <a:rPr lang="en-GB" sz="2000" dirty="0">
                <a:latin typeface="Arial" panose="020B0604020202020204" pitchFamily="34" charset="0"/>
                <a:cs typeface="Arial" panose="020B0604020202020204" pitchFamily="34" charset="0"/>
              </a:rPr>
              <a:t>Minimum </a:t>
            </a:r>
            <a:r>
              <a:rPr lang="en-GB" sz="2000" b="1" dirty="0">
                <a:latin typeface="Arial" panose="020B0604020202020204" pitchFamily="34" charset="0"/>
                <a:cs typeface="Arial" panose="020B0604020202020204" pitchFamily="34" charset="0"/>
              </a:rPr>
              <a:t>overall attendance is 70%</a:t>
            </a:r>
          </a:p>
          <a:p>
            <a:r>
              <a:rPr lang="en-GB" sz="2000" dirty="0">
                <a:latin typeface="Arial" panose="020B0604020202020204" pitchFamily="34" charset="0"/>
                <a:cs typeface="Arial" panose="020B0604020202020204" pitchFamily="34" charset="0"/>
              </a:rPr>
              <a:t>If you fall below 70% you will be issued a first warning. If your attendance does not improve you will receive a second and final warning.</a:t>
            </a:r>
          </a:p>
          <a:p>
            <a:r>
              <a:rPr lang="en-GB" sz="2000" dirty="0">
                <a:latin typeface="Arial" panose="020B0604020202020204" pitchFamily="34" charset="0"/>
                <a:cs typeface="Arial" panose="020B0604020202020204" pitchFamily="34" charset="0"/>
              </a:rPr>
              <a:t>After receiving the first two warnings and your attendance does not improve you will receive a Notification of Withdrawal. You will be given 5 days to appeal this. </a:t>
            </a:r>
          </a:p>
          <a:p>
            <a:r>
              <a:rPr lang="en-GB" sz="2000" dirty="0">
                <a:latin typeface="Arial" panose="020B0604020202020204" pitchFamily="34" charset="0"/>
                <a:cs typeface="Arial" panose="020B0604020202020204" pitchFamily="34" charset="0"/>
              </a:rPr>
              <a:t>All warnings stay throughout your academic level. </a:t>
            </a:r>
          </a:p>
          <a:p>
            <a:r>
              <a:rPr lang="en-GB" sz="2000" dirty="0">
                <a:latin typeface="Arial" panose="020B0604020202020204" pitchFamily="34" charset="0"/>
                <a:cs typeface="Arial" panose="020B0604020202020204" pitchFamily="34" charset="0"/>
              </a:rPr>
              <a:t>Students will be marked LATE if </a:t>
            </a:r>
            <a:r>
              <a:rPr lang="en-GB" sz="2000" b="1" dirty="0">
                <a:latin typeface="Arial" panose="020B0604020202020204" pitchFamily="34" charset="0"/>
                <a:cs typeface="Arial" panose="020B0604020202020204" pitchFamily="34" charset="0"/>
              </a:rPr>
              <a:t>arriving</a:t>
            </a:r>
            <a:r>
              <a:rPr lang="en-GB" sz="2000" dirty="0">
                <a:latin typeface="Arial" panose="020B0604020202020204" pitchFamily="34" charset="0"/>
                <a:cs typeface="Arial" panose="020B0604020202020204" pitchFamily="34" charset="0"/>
              </a:rPr>
              <a:t> between 10 to 40 minutes after the beginning of their class. OR if</a:t>
            </a:r>
            <a:r>
              <a:rPr lang="en-GB" sz="2000" b="1" dirty="0">
                <a:latin typeface="Arial" panose="020B0604020202020204" pitchFamily="34" charset="0"/>
                <a:cs typeface="Arial" panose="020B0604020202020204" pitchFamily="34" charset="0"/>
              </a:rPr>
              <a:t> leaving </a:t>
            </a:r>
            <a:r>
              <a:rPr lang="en-GB" sz="2000" dirty="0">
                <a:latin typeface="Arial" panose="020B0604020202020204" pitchFamily="34" charset="0"/>
                <a:cs typeface="Arial" panose="020B0604020202020204" pitchFamily="34" charset="0"/>
              </a:rPr>
              <a:t>a class between 10 to 40 minutes before the end.</a:t>
            </a:r>
          </a:p>
          <a:p>
            <a:r>
              <a:rPr lang="en-GB" sz="2000" dirty="0">
                <a:latin typeface="Arial" panose="020B0604020202020204" pitchFamily="34" charset="0"/>
                <a:cs typeface="Arial" panose="020B0604020202020204" pitchFamily="34" charset="0"/>
              </a:rPr>
              <a:t>Two late marks will be treated as an ABSENT mark.</a:t>
            </a:r>
          </a:p>
          <a:p>
            <a:r>
              <a:rPr lang="en-GB" sz="2000" dirty="0">
                <a:latin typeface="Arial" panose="020B0604020202020204" pitchFamily="34" charset="0"/>
                <a:cs typeface="Arial" panose="020B0604020202020204" pitchFamily="34" charset="0"/>
              </a:rPr>
              <a:t>If your attendance mark is incorrect, only the </a:t>
            </a:r>
            <a:r>
              <a:rPr lang="en-GB" sz="2000" b="1" dirty="0">
                <a:latin typeface="Arial" panose="020B0604020202020204" pitchFamily="34" charset="0"/>
                <a:cs typeface="Arial" panose="020B0604020202020204" pitchFamily="34" charset="0"/>
              </a:rPr>
              <a:t>lecturer</a:t>
            </a:r>
            <a:r>
              <a:rPr lang="en-GB" sz="2000" dirty="0">
                <a:latin typeface="Arial" panose="020B0604020202020204" pitchFamily="34" charset="0"/>
                <a:cs typeface="Arial" panose="020B0604020202020204" pitchFamily="34" charset="0"/>
              </a:rPr>
              <a:t> can ask Student Services to change the mark.</a:t>
            </a:r>
          </a:p>
          <a:p>
            <a:pPr marL="0" indent="0">
              <a:buNone/>
            </a:pPr>
            <a:r>
              <a:rPr lang="en-GB" sz="2000" b="1" dirty="0">
                <a:latin typeface="Arial" panose="020B0604020202020204" pitchFamily="34" charset="0"/>
                <a:cs typeface="Arial" panose="020B0604020202020204" pitchFamily="34" charset="0"/>
              </a:rPr>
              <a:t>Please see the full attendance policy on the London Students Hall Page</a:t>
            </a:r>
          </a:p>
        </p:txBody>
      </p:sp>
    </p:spTree>
    <p:extLst>
      <p:ext uri="{BB962C8B-B14F-4D97-AF65-F5344CB8AC3E}">
        <p14:creationId xmlns:p14="http://schemas.microsoft.com/office/powerpoint/2010/main" val="1717605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909" y="274638"/>
            <a:ext cx="8733579" cy="655638"/>
          </a:xfrm>
        </p:spPr>
        <p:txBody>
          <a:bodyPr>
            <a:noAutofit/>
          </a:bodyPr>
          <a:lstStyle/>
          <a:p>
            <a:pPr algn="ctr"/>
            <a:r>
              <a:rPr lang="en-GB" b="1" u="sng" dirty="0">
                <a:latin typeface="Arial" panose="020B0604020202020204" pitchFamily="34" charset="0"/>
                <a:cs typeface="Arial" panose="020B0604020202020204" pitchFamily="34" charset="0"/>
              </a:rPr>
              <a:t>What if I can’t attend anymore?</a:t>
            </a:r>
          </a:p>
        </p:txBody>
      </p:sp>
      <p:sp>
        <p:nvSpPr>
          <p:cNvPr id="5" name="Text Placeholder 4">
            <a:extLst>
              <a:ext uri="{FF2B5EF4-FFF2-40B4-BE49-F238E27FC236}">
                <a16:creationId xmlns:a16="http://schemas.microsoft.com/office/drawing/2014/main" id="{7A12988A-55E6-4BC0-BA03-3D9473412491}"/>
              </a:ext>
            </a:extLst>
          </p:cNvPr>
          <p:cNvSpPr>
            <a:spLocks noGrp="1"/>
          </p:cNvSpPr>
          <p:nvPr>
            <p:ph type="body" idx="1"/>
          </p:nvPr>
        </p:nvSpPr>
        <p:spPr>
          <a:xfrm>
            <a:off x="323528" y="1218883"/>
            <a:ext cx="4040188" cy="639762"/>
          </a:xfrm>
        </p:spPr>
        <p:txBody>
          <a:bodyPr/>
          <a:lstStyle/>
          <a:p>
            <a:r>
              <a:rPr lang="en-GB" dirty="0">
                <a:latin typeface="Arial" panose="020B0604020202020204" pitchFamily="34" charset="0"/>
                <a:cs typeface="Arial" panose="020B0604020202020204" pitchFamily="34" charset="0"/>
              </a:rPr>
              <a:t>Interruption of Studies</a:t>
            </a:r>
          </a:p>
        </p:txBody>
      </p:sp>
      <p:sp>
        <p:nvSpPr>
          <p:cNvPr id="3" name="Content Placeholder 2"/>
          <p:cNvSpPr>
            <a:spLocks noGrp="1"/>
          </p:cNvSpPr>
          <p:nvPr>
            <p:ph sz="half" idx="2"/>
          </p:nvPr>
        </p:nvSpPr>
        <p:spPr>
          <a:xfrm>
            <a:off x="230909" y="1780838"/>
            <a:ext cx="4323084" cy="4146886"/>
          </a:xfrm>
        </p:spPr>
        <p:txBody>
          <a:bodyPr>
            <a:normAutofit lnSpcReduction="10000"/>
          </a:bodyPr>
          <a:lstStyle/>
          <a:p>
            <a:pPr marL="0" indent="0">
              <a:lnSpc>
                <a:spcPct val="150000"/>
              </a:lnSpc>
              <a:buNone/>
            </a:pPr>
            <a:r>
              <a:rPr lang="en-GB" sz="1200" dirty="0">
                <a:latin typeface="Arial" panose="020B0604020202020204" pitchFamily="34" charset="0"/>
                <a:cs typeface="Arial" panose="020B0604020202020204" pitchFamily="34" charset="0"/>
              </a:rPr>
              <a:t>Please note, if you have to take time away from the University due to any circumstances, you can request to interrupt your studies until you are fit to return. An interruption of studies is defined as a formal pause in a student’s study for an extended period of time during which a student is not required to engage with his/her studies.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b="1" u="sng" dirty="0">
                <a:latin typeface="Arial" panose="020B0604020202020204" pitchFamily="34" charset="0"/>
                <a:cs typeface="Arial" panose="020B0604020202020204" pitchFamily="34" charset="0"/>
              </a:rPr>
              <a:t>IMPORTANT:</a:t>
            </a: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This can only be completed within the </a:t>
            </a:r>
            <a:r>
              <a:rPr lang="en-GB" sz="1200" b="1" dirty="0">
                <a:latin typeface="Arial" panose="020B0604020202020204" pitchFamily="34" charset="0"/>
                <a:cs typeface="Arial" panose="020B0604020202020204" pitchFamily="34" charset="0"/>
              </a:rPr>
              <a:t>first 7 weeks </a:t>
            </a:r>
            <a:r>
              <a:rPr lang="en-GB" sz="1200" dirty="0">
                <a:latin typeface="Arial" panose="020B0604020202020204" pitchFamily="34" charset="0"/>
                <a:cs typeface="Arial" panose="020B0604020202020204" pitchFamily="34" charset="0"/>
              </a:rPr>
              <a:t>of the term.</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pPr marL="0" indent="0">
              <a:lnSpc>
                <a:spcPct val="150000"/>
              </a:lnSpc>
              <a:buNone/>
            </a:pPr>
            <a:br>
              <a:rPr lang="en-GB" sz="1200" dirty="0">
                <a:latin typeface="Arial" panose="020B0604020202020204" pitchFamily="34" charset="0"/>
                <a:cs typeface="Arial" panose="020B0604020202020204" pitchFamily="34" charset="0"/>
              </a:rPr>
            </a:br>
            <a:r>
              <a:rPr lang="en-GB" sz="1200" b="1" u="sng" dirty="0">
                <a:latin typeface="Arial" panose="020B0604020202020204" pitchFamily="34" charset="0"/>
                <a:cs typeface="Arial" panose="020B0604020202020204" pitchFamily="34" charset="0"/>
              </a:rPr>
              <a:t>International students: </a:t>
            </a:r>
            <a:br>
              <a:rPr lang="en-GB" sz="1200" b="1" u="sng"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Please note you will need to return to your home country and re-apply for a new CAS and Visa to continue with your studies.</a:t>
            </a:r>
          </a:p>
        </p:txBody>
      </p:sp>
      <p:sp>
        <p:nvSpPr>
          <p:cNvPr id="12" name="Text Placeholder 4">
            <a:extLst>
              <a:ext uri="{FF2B5EF4-FFF2-40B4-BE49-F238E27FC236}">
                <a16:creationId xmlns:a16="http://schemas.microsoft.com/office/drawing/2014/main" id="{5942DD2C-624F-4E84-8841-567796672995}"/>
              </a:ext>
            </a:extLst>
          </p:cNvPr>
          <p:cNvSpPr txBox="1">
            <a:spLocks/>
          </p:cNvSpPr>
          <p:nvPr/>
        </p:nvSpPr>
        <p:spPr>
          <a:xfrm>
            <a:off x="4600238" y="1218883"/>
            <a:ext cx="4040188" cy="639762"/>
          </a:xfrm>
          <a:prstGeom prst="rect">
            <a:avLst/>
          </a:prstGeom>
        </p:spPr>
        <p:txBody>
          <a:bodyPr vert="horz" lIns="91440" tIns="45720" rIns="91440" bIns="45720" rtlCol="0" anchor="b">
            <a:normAutofit/>
          </a:bodyPr>
          <a:lstStyle>
            <a:lvl1pPr marL="0" indent="0" algn="l" defTabSz="914400" rtl="0" eaLnBrk="1" latinLnBrk="0" hangingPunct="1">
              <a:spcBef>
                <a:spcPct val="20000"/>
              </a:spcBef>
              <a:buFont typeface="Arial" pitchFamily="34" charset="0"/>
              <a:buNone/>
              <a:defRPr sz="2400" b="1" kern="1200">
                <a:solidFill>
                  <a:schemeClr val="tx1"/>
                </a:solidFill>
                <a:latin typeface="+mn-lt"/>
                <a:ea typeface="+mn-ea"/>
                <a:cs typeface="+mn-cs"/>
              </a:defRPr>
            </a:lvl1pPr>
            <a:lvl2pPr marL="457200" indent="0" algn="l" defTabSz="914400" rtl="0" eaLnBrk="1" latinLnBrk="0" hangingPunct="1">
              <a:spcBef>
                <a:spcPct val="20000"/>
              </a:spcBef>
              <a:buFont typeface="Arial" pitchFamily="34" charset="0"/>
              <a:buNone/>
              <a:defRPr sz="2000" b="1" kern="1200">
                <a:solidFill>
                  <a:schemeClr val="tx1"/>
                </a:solidFill>
                <a:latin typeface="+mn-lt"/>
                <a:ea typeface="+mn-ea"/>
                <a:cs typeface="+mn-cs"/>
              </a:defRPr>
            </a:lvl2pPr>
            <a:lvl3pPr marL="914400" indent="0" algn="l" defTabSz="914400" rtl="0" eaLnBrk="1" latinLnBrk="0" hangingPunct="1">
              <a:spcBef>
                <a:spcPct val="20000"/>
              </a:spcBef>
              <a:buFont typeface="Arial" pitchFamily="34" charset="0"/>
              <a:buNone/>
              <a:defRPr sz="1800" b="1" kern="1200">
                <a:solidFill>
                  <a:schemeClr val="tx1"/>
                </a:solidFill>
                <a:latin typeface="+mn-lt"/>
                <a:ea typeface="+mn-ea"/>
                <a:cs typeface="+mn-cs"/>
              </a:defRPr>
            </a:lvl3pPr>
            <a:lvl4pPr marL="1371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4pPr>
            <a:lvl5pPr marL="18288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9pPr>
          </a:lstStyle>
          <a:p>
            <a:r>
              <a:rPr lang="en-GB" dirty="0">
                <a:latin typeface="Arial" panose="020B0604020202020204" pitchFamily="34" charset="0"/>
                <a:cs typeface="Arial" panose="020B0604020202020204" pitchFamily="34" charset="0"/>
              </a:rPr>
              <a:t>Withdrawal</a:t>
            </a:r>
          </a:p>
        </p:txBody>
      </p:sp>
      <p:sp>
        <p:nvSpPr>
          <p:cNvPr id="13" name="Content Placeholder 2">
            <a:extLst>
              <a:ext uri="{FF2B5EF4-FFF2-40B4-BE49-F238E27FC236}">
                <a16:creationId xmlns:a16="http://schemas.microsoft.com/office/drawing/2014/main" id="{D01D9063-4BEE-439B-A728-D2C2189159D8}"/>
              </a:ext>
            </a:extLst>
          </p:cNvPr>
          <p:cNvSpPr txBox="1">
            <a:spLocks/>
          </p:cNvSpPr>
          <p:nvPr/>
        </p:nvSpPr>
        <p:spPr>
          <a:xfrm>
            <a:off x="4641404" y="1780838"/>
            <a:ext cx="4323084" cy="414688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9pPr>
          </a:lstStyle>
          <a:p>
            <a:pPr marL="0" indent="0">
              <a:lnSpc>
                <a:spcPct val="150000"/>
              </a:lnSpc>
              <a:buFont typeface="Arial" pitchFamily="34" charset="0"/>
              <a:buNone/>
            </a:pPr>
            <a:r>
              <a:rPr lang="en-GB" sz="1200" dirty="0">
                <a:latin typeface="Arial" panose="020B0604020202020204" pitchFamily="34" charset="0"/>
                <a:cs typeface="Arial" panose="020B0604020202020204" pitchFamily="34" charset="0"/>
              </a:rPr>
              <a:t>When you withdraw from your studies, you will no longer be a student.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When processing your withdrawal we will also let appropriate agencies aware such as Student Finance England or UK Visas &amp; Immigration.</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If you wish to return to your studies at a later date, you will be required to start from the beginning of your programme again.</a:t>
            </a:r>
          </a:p>
          <a:p>
            <a:pPr marL="0" indent="0">
              <a:lnSpc>
                <a:spcPct val="150000"/>
              </a:lnSpc>
              <a:buFont typeface="Arial" pitchFamily="34" charset="0"/>
              <a:buNone/>
            </a:pPr>
            <a:br>
              <a:rPr lang="en-GB" sz="1200" dirty="0">
                <a:latin typeface="Arial" panose="020B0604020202020204" pitchFamily="34" charset="0"/>
                <a:cs typeface="Arial" panose="020B0604020202020204" pitchFamily="34" charset="0"/>
              </a:rPr>
            </a:br>
            <a:r>
              <a:rPr lang="en-GB" sz="1200" b="1" u="sng" dirty="0">
                <a:latin typeface="Arial" panose="020B0604020202020204" pitchFamily="34" charset="0"/>
                <a:cs typeface="Arial" panose="020B0604020202020204" pitchFamily="34" charset="0"/>
              </a:rPr>
              <a:t>International students: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You will be required to return to your home country and/or find a new visa sponsor.</a:t>
            </a:r>
          </a:p>
        </p:txBody>
      </p:sp>
      <p:cxnSp>
        <p:nvCxnSpPr>
          <p:cNvPr id="8" name="Straight Connector 7">
            <a:extLst>
              <a:ext uri="{FF2B5EF4-FFF2-40B4-BE49-F238E27FC236}">
                <a16:creationId xmlns:a16="http://schemas.microsoft.com/office/drawing/2014/main" id="{1F84E050-8121-41E5-B8FC-A5EDC0DC0336}"/>
              </a:ext>
            </a:extLst>
          </p:cNvPr>
          <p:cNvCxnSpPr>
            <a:cxnSpLocks/>
          </p:cNvCxnSpPr>
          <p:nvPr/>
        </p:nvCxnSpPr>
        <p:spPr>
          <a:xfrm>
            <a:off x="4572000" y="1302327"/>
            <a:ext cx="0" cy="4710546"/>
          </a:xfrm>
          <a:prstGeom prst="line">
            <a:avLst/>
          </a:prstGeom>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477222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85A94-3319-4F1F-902C-FE45F146807E}"/>
              </a:ext>
            </a:extLst>
          </p:cNvPr>
          <p:cNvSpPr>
            <a:spLocks noGrp="1"/>
          </p:cNvSpPr>
          <p:nvPr>
            <p:ph type="title"/>
          </p:nvPr>
        </p:nvSpPr>
        <p:spPr/>
        <p:txBody>
          <a:bodyPr/>
          <a:lstStyle/>
          <a:p>
            <a:pPr algn="ctr"/>
            <a:r>
              <a:rPr lang="en-GB" b="1" u="sng" dirty="0">
                <a:latin typeface="Arial" panose="020B0604020202020204" pitchFamily="34" charset="0"/>
                <a:cs typeface="Arial" panose="020B0604020202020204" pitchFamily="34" charset="0"/>
              </a:rPr>
              <a:t>Activity: Why am I here?</a:t>
            </a:r>
          </a:p>
        </p:txBody>
      </p:sp>
      <p:sp>
        <p:nvSpPr>
          <p:cNvPr id="3" name="Content Placeholder 2">
            <a:extLst>
              <a:ext uri="{FF2B5EF4-FFF2-40B4-BE49-F238E27FC236}">
                <a16:creationId xmlns:a16="http://schemas.microsoft.com/office/drawing/2014/main" id="{87B5BE44-DF58-4097-8598-AAAC5E39664C}"/>
              </a:ext>
            </a:extLst>
          </p:cNvPr>
          <p:cNvSpPr>
            <a:spLocks noGrp="1"/>
          </p:cNvSpPr>
          <p:nvPr>
            <p:ph idx="1"/>
          </p:nvPr>
        </p:nvSpPr>
        <p:spPr>
          <a:xfrm>
            <a:off x="628650" y="1253331"/>
            <a:ext cx="7886700" cy="4351338"/>
          </a:xfrm>
        </p:spPr>
        <p:txBody>
          <a:bodyPr/>
          <a:lstStyle/>
          <a:p>
            <a:pPr>
              <a:buFont typeface="Wingdings" panose="05000000000000000000" pitchFamily="2" charset="2"/>
              <a:buChar char="Ø"/>
            </a:pPr>
            <a:endParaRPr lang="en-GB" sz="2400" dirty="0"/>
          </a:p>
          <a:p>
            <a:pPr>
              <a:buFont typeface="Wingdings" panose="05000000000000000000" pitchFamily="2" charset="2"/>
              <a:buChar char="Ø"/>
            </a:pPr>
            <a:r>
              <a:rPr lang="en-GB" sz="2400" dirty="0"/>
              <a:t>Have students draw a picture that represents why they enrolled on the course. </a:t>
            </a:r>
          </a:p>
          <a:p>
            <a:pPr>
              <a:buFont typeface="Wingdings" panose="05000000000000000000" pitchFamily="2" charset="2"/>
              <a:buChar char="Ø"/>
            </a:pPr>
            <a:endParaRPr lang="en-GB" sz="2400" dirty="0"/>
          </a:p>
          <a:p>
            <a:pPr>
              <a:buFont typeface="Wingdings" panose="05000000000000000000" pitchFamily="2" charset="2"/>
              <a:buChar char="Ø"/>
            </a:pPr>
            <a:r>
              <a:rPr lang="en-GB" sz="2400" dirty="0"/>
              <a:t>After five to ten minutes, have students put their pictures on the wall </a:t>
            </a:r>
          </a:p>
          <a:p>
            <a:pPr>
              <a:buFont typeface="Wingdings" panose="05000000000000000000" pitchFamily="2" charset="2"/>
              <a:buChar char="Ø"/>
            </a:pPr>
            <a:endParaRPr lang="en-GB" sz="2400" dirty="0"/>
          </a:p>
          <a:p>
            <a:pPr>
              <a:buFont typeface="Wingdings" panose="05000000000000000000" pitchFamily="2" charset="2"/>
              <a:buChar char="Ø"/>
            </a:pPr>
            <a:r>
              <a:rPr lang="en-GB" sz="2400" dirty="0"/>
              <a:t>Ask students to talk about their picture to the larger group if they’re comfortable</a:t>
            </a:r>
          </a:p>
        </p:txBody>
      </p:sp>
    </p:spTree>
    <p:extLst>
      <p:ext uri="{BB962C8B-B14F-4D97-AF65-F5344CB8AC3E}">
        <p14:creationId xmlns:p14="http://schemas.microsoft.com/office/powerpoint/2010/main" val="2985098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EB1466-80F9-4C7C-8E51-DD3D3817B923}"/>
              </a:ext>
            </a:extLst>
          </p:cNvPr>
          <p:cNvSpPr txBox="1"/>
          <p:nvPr/>
        </p:nvSpPr>
        <p:spPr>
          <a:xfrm>
            <a:off x="83128" y="2013526"/>
            <a:ext cx="5067370" cy="110799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6600" b="1" dirty="0">
                <a:solidFill>
                  <a:prstClr val="white"/>
                </a:solidFill>
                <a:latin typeface="Arial" panose="020B0604020202020204" pitchFamily="34" charset="0"/>
                <a:cs typeface="Arial" panose="020B0604020202020204" pitchFamily="34" charset="0"/>
              </a:rPr>
              <a:t>Break Time!</a:t>
            </a:r>
            <a:endParaRPr kumimoji="0" lang="en-GB" sz="66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50058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EB1466-80F9-4C7C-8E51-DD3D3817B923}"/>
              </a:ext>
            </a:extLst>
          </p:cNvPr>
          <p:cNvSpPr txBox="1"/>
          <p:nvPr/>
        </p:nvSpPr>
        <p:spPr>
          <a:xfrm>
            <a:off x="83128" y="2013526"/>
            <a:ext cx="5067370" cy="110799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66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Session 2</a:t>
            </a:r>
          </a:p>
        </p:txBody>
      </p:sp>
    </p:spTree>
    <p:extLst>
      <p:ext uri="{BB962C8B-B14F-4D97-AF65-F5344CB8AC3E}">
        <p14:creationId xmlns:p14="http://schemas.microsoft.com/office/powerpoint/2010/main" val="2029921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04286-8EAD-4CE4-A60C-FCCC430BB7C5}"/>
              </a:ext>
            </a:extLst>
          </p:cNvPr>
          <p:cNvSpPr>
            <a:spLocks noGrp="1"/>
          </p:cNvSpPr>
          <p:nvPr>
            <p:ph type="title"/>
          </p:nvPr>
        </p:nvSpPr>
        <p:spPr/>
        <p:txBody>
          <a:bodyPr/>
          <a:lstStyle/>
          <a:p>
            <a:pPr algn="ctr"/>
            <a:r>
              <a:rPr lang="en-GB" b="1" u="sng" dirty="0">
                <a:latin typeface="Arial" panose="020B0604020202020204" pitchFamily="34" charset="0"/>
                <a:cs typeface="Arial" panose="020B0604020202020204" pitchFamily="34" charset="0"/>
              </a:rPr>
              <a:t>Name Game</a:t>
            </a:r>
          </a:p>
        </p:txBody>
      </p:sp>
      <p:sp>
        <p:nvSpPr>
          <p:cNvPr id="3" name="Content Placeholder 2">
            <a:extLst>
              <a:ext uri="{FF2B5EF4-FFF2-40B4-BE49-F238E27FC236}">
                <a16:creationId xmlns:a16="http://schemas.microsoft.com/office/drawing/2014/main" id="{98FB3DB1-655F-4158-8038-552C8CC371FC}"/>
              </a:ext>
            </a:extLst>
          </p:cNvPr>
          <p:cNvSpPr>
            <a:spLocks noGrp="1"/>
          </p:cNvSpPr>
          <p:nvPr>
            <p:ph idx="1"/>
          </p:nvPr>
        </p:nvSpPr>
        <p:spPr>
          <a:xfrm>
            <a:off x="628650" y="1363986"/>
            <a:ext cx="7886700" cy="4351338"/>
          </a:xfrm>
        </p:spPr>
        <p:txBody>
          <a:bodyPr/>
          <a:lstStyle/>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Can the students remember their classmates from the earlier session?</a:t>
            </a:r>
          </a:p>
          <a:p>
            <a:pPr>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Ask the students to get into a circle, step forward into the middle of the circle and say your name. </a:t>
            </a:r>
          </a:p>
          <a:p>
            <a:pPr>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Then say the name of another student, and ask them to step into the middle of the circle.</a:t>
            </a:r>
          </a:p>
          <a:p>
            <a:pPr>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Once completed, everyone takes a seat.</a:t>
            </a:r>
          </a:p>
        </p:txBody>
      </p:sp>
    </p:spTree>
    <p:extLst>
      <p:ext uri="{BB962C8B-B14F-4D97-AF65-F5344CB8AC3E}">
        <p14:creationId xmlns:p14="http://schemas.microsoft.com/office/powerpoint/2010/main" val="2298569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7B455-C75E-4077-8B73-EBA213F1B991}"/>
              </a:ext>
            </a:extLst>
          </p:cNvPr>
          <p:cNvSpPr>
            <a:spLocks noGrp="1"/>
          </p:cNvSpPr>
          <p:nvPr>
            <p:ph type="title"/>
          </p:nvPr>
        </p:nvSpPr>
        <p:spPr/>
        <p:txBody>
          <a:bodyPr/>
          <a:lstStyle/>
          <a:p>
            <a:pPr algn="ctr"/>
            <a:r>
              <a:rPr lang="en-GB" b="1" u="sng" dirty="0">
                <a:latin typeface="Arial" panose="020B0604020202020204" pitchFamily="34" charset="0"/>
                <a:cs typeface="Arial" panose="020B0604020202020204" pitchFamily="34" charset="0"/>
              </a:rPr>
              <a:t>How will I study?</a:t>
            </a:r>
          </a:p>
        </p:txBody>
      </p:sp>
      <p:sp>
        <p:nvSpPr>
          <p:cNvPr id="3" name="Content Placeholder 2">
            <a:extLst>
              <a:ext uri="{FF2B5EF4-FFF2-40B4-BE49-F238E27FC236}">
                <a16:creationId xmlns:a16="http://schemas.microsoft.com/office/drawing/2014/main" id="{F9872E91-A519-464E-B434-029AC272A150}"/>
              </a:ext>
            </a:extLst>
          </p:cNvPr>
          <p:cNvSpPr>
            <a:spLocks noGrp="1"/>
          </p:cNvSpPr>
          <p:nvPr>
            <p:ph idx="1"/>
          </p:nvPr>
        </p:nvSpPr>
        <p:spPr>
          <a:xfrm>
            <a:off x="628650" y="1304819"/>
            <a:ext cx="7886700" cy="4417888"/>
          </a:xfrm>
        </p:spPr>
        <p:txBody>
          <a:bodyPr/>
          <a:lstStyle/>
          <a:p>
            <a:pPr>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You will have </a:t>
            </a:r>
            <a:r>
              <a:rPr lang="en-GB" sz="2400" b="1" dirty="0">
                <a:latin typeface="Arial" panose="020B0604020202020204" pitchFamily="34" charset="0"/>
                <a:cs typeface="Arial" panose="020B0604020202020204" pitchFamily="34" charset="0"/>
              </a:rPr>
              <a:t>face-to-face lectures only.</a:t>
            </a:r>
          </a:p>
          <a:p>
            <a:pPr marL="0" indent="0">
              <a:buNone/>
            </a:pPr>
            <a:endParaRPr lang="en-GB" sz="2400" b="1"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You will use a Virtual Learning Environment called “Moodle” which can be accessed: </a:t>
            </a:r>
            <a:r>
              <a:rPr lang="en-GB" sz="2400" dirty="0">
                <a:latin typeface="Arial" panose="020B0604020202020204" pitchFamily="34" charset="0"/>
                <a:cs typeface="Arial" panose="020B0604020202020204" pitchFamily="34" charset="0"/>
                <a:hlinkClick r:id="rId2"/>
              </a:rPr>
              <a:t>https://moodle.uwtsd.ac.uk/</a:t>
            </a:r>
            <a:r>
              <a:rPr lang="en-GB" sz="2400" dirty="0">
                <a:latin typeface="Arial" panose="020B0604020202020204" pitchFamily="34" charset="0"/>
                <a:cs typeface="Arial" panose="020B0604020202020204" pitchFamily="34" charset="0"/>
              </a:rPr>
              <a:t> </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You should already be enrolled on the modules that you’ll be studying.</a:t>
            </a:r>
          </a:p>
        </p:txBody>
      </p:sp>
    </p:spTree>
    <p:extLst>
      <p:ext uri="{BB962C8B-B14F-4D97-AF65-F5344CB8AC3E}">
        <p14:creationId xmlns:p14="http://schemas.microsoft.com/office/powerpoint/2010/main" val="2762582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4908D38-FE35-4109-B8E5-4339F22C3520}"/>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CertHE Programme Manager</a:t>
            </a:r>
          </a:p>
        </p:txBody>
      </p:sp>
      <p:sp>
        <p:nvSpPr>
          <p:cNvPr id="7" name="Content Placeholder 6">
            <a:extLst>
              <a:ext uri="{FF2B5EF4-FFF2-40B4-BE49-F238E27FC236}">
                <a16:creationId xmlns:a16="http://schemas.microsoft.com/office/drawing/2014/main" id="{8F782082-553E-40A7-A66A-907EF23D5BDB}"/>
              </a:ext>
            </a:extLst>
          </p:cNvPr>
          <p:cNvSpPr>
            <a:spLocks noGrp="1"/>
          </p:cNvSpPr>
          <p:nvPr>
            <p:ph sz="half" idx="1"/>
          </p:nvPr>
        </p:nvSpPr>
        <p:spPr>
          <a:xfrm>
            <a:off x="205483" y="1825625"/>
            <a:ext cx="4290317" cy="4351338"/>
          </a:xfrm>
        </p:spPr>
        <p:txBody>
          <a:bodyPr/>
          <a:lstStyle/>
          <a:p>
            <a:r>
              <a:rPr lang="en-GB" dirty="0">
                <a:latin typeface="Arial" panose="020B0604020202020204" pitchFamily="34" charset="0"/>
                <a:cs typeface="Arial" panose="020B0604020202020204" pitchFamily="34" charset="0"/>
              </a:rPr>
              <a:t>Sylvia Hoffmann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Where to find me: Salisbury House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How to contact me: </a:t>
            </a:r>
            <a:r>
              <a:rPr lang="en-GB" dirty="0">
                <a:latin typeface="Arial" panose="020B0604020202020204" pitchFamily="34" charset="0"/>
                <a:cs typeface="Arial" panose="020B0604020202020204" pitchFamily="34" charset="0"/>
                <a:hlinkClick r:id="rId2"/>
              </a:rPr>
              <a:t>S.Hoffmann@uwtsd.ac.uk</a:t>
            </a:r>
            <a:r>
              <a:rPr lang="en-GB" dirty="0">
                <a:latin typeface="Arial" panose="020B0604020202020204" pitchFamily="34" charset="0"/>
                <a:cs typeface="Arial" panose="020B0604020202020204" pitchFamily="34" charset="0"/>
              </a:rPr>
              <a:t> </a:t>
            </a:r>
          </a:p>
        </p:txBody>
      </p:sp>
      <p:pic>
        <p:nvPicPr>
          <p:cNvPr id="3074" name="Picture 2">
            <a:extLst>
              <a:ext uri="{FF2B5EF4-FFF2-40B4-BE49-F238E27FC236}">
                <a16:creationId xmlns:a16="http://schemas.microsoft.com/office/drawing/2014/main" id="{2CC5590C-2D23-4D50-9DBB-E7DAED9AD0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62418" y="1325366"/>
            <a:ext cx="3236360" cy="420726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1261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465992"/>
            <a:ext cx="8229600" cy="730760"/>
          </a:xfrm>
        </p:spPr>
        <p:txBody>
          <a:bodyPr/>
          <a:lstStyle/>
          <a:p>
            <a:pPr eaLnBrk="1" hangingPunct="1"/>
            <a:r>
              <a:rPr lang="en-GB" altLang="en-US" sz="4000" b="1" dirty="0">
                <a:latin typeface="Arial" panose="020B0604020202020204" pitchFamily="34" charset="0"/>
                <a:cs typeface="Arial" panose="020B0604020202020204" pitchFamily="34" charset="0"/>
              </a:rPr>
              <a:t>Responsibilities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2996294" y="1493334"/>
            <a:ext cx="5971901" cy="3181039"/>
          </a:xfrm>
        </p:spPr>
        <p:txBody>
          <a:bodyPr/>
          <a:lstStyle/>
          <a:p>
            <a:pPr lvl="1">
              <a:spcAft>
                <a:spcPts val="0"/>
              </a:spcAft>
            </a:pPr>
            <a:r>
              <a:rPr lang="en-GB" dirty="0">
                <a:latin typeface="Arial" panose="020B0604020202020204" pitchFamily="34" charset="0"/>
                <a:cs typeface="Arial" panose="020B0604020202020204" pitchFamily="34" charset="0"/>
              </a:rPr>
              <a:t>Ensuring consistency of learning experience across different groups</a:t>
            </a:r>
          </a:p>
          <a:p>
            <a:pPr lvl="1">
              <a:spcAft>
                <a:spcPts val="0"/>
              </a:spcAft>
            </a:pPr>
            <a:r>
              <a:rPr lang="en-GB" dirty="0">
                <a:latin typeface="Arial" panose="020B0604020202020204" pitchFamily="34" charset="0"/>
                <a:cs typeface="Arial" panose="020B0604020202020204" pitchFamily="34" charset="0"/>
              </a:rPr>
              <a:t>Liaising with lecturers regarding programme delivery, teaching and learning materials, assessments, etc. </a:t>
            </a:r>
          </a:p>
          <a:p>
            <a:pPr lvl="1">
              <a:spcAft>
                <a:spcPts val="0"/>
              </a:spcAft>
            </a:pPr>
            <a:r>
              <a:rPr lang="en-GB" dirty="0">
                <a:latin typeface="Arial" panose="020B0604020202020204" pitchFamily="34" charset="0"/>
                <a:cs typeface="Arial" panose="020B0604020202020204" pitchFamily="34" charset="0"/>
              </a:rPr>
              <a:t>Dealing with academic queries and issues</a:t>
            </a:r>
          </a:p>
          <a:p>
            <a:pPr lvl="1">
              <a:spcAft>
                <a:spcPts val="0"/>
              </a:spcAft>
            </a:pPr>
            <a:r>
              <a:rPr lang="en-GB" dirty="0">
                <a:latin typeface="Arial" panose="020B0604020202020204" pitchFamily="34" charset="0"/>
                <a:cs typeface="Arial" panose="020B0604020202020204" pitchFamily="34" charset="0"/>
              </a:rPr>
              <a:t>Classroom observation and documentation</a:t>
            </a:r>
          </a:p>
          <a:p>
            <a:pPr lvl="1">
              <a:spcAft>
                <a:spcPts val="0"/>
              </a:spcAft>
            </a:pPr>
            <a:r>
              <a:rPr lang="en-US" dirty="0">
                <a:latin typeface="Arial" panose="020B0604020202020204" pitchFamily="34" charset="0"/>
                <a:cs typeface="Arial" panose="020B0604020202020204" pitchFamily="34" charset="0"/>
              </a:rPr>
              <a:t>Also delivering English Language Support </a:t>
            </a:r>
          </a:p>
          <a:p>
            <a:pPr lvl="1">
              <a:spcAft>
                <a:spcPts val="0"/>
              </a:spcAft>
            </a:pPr>
            <a:endParaRPr lang="en-GB" sz="2000" dirty="0"/>
          </a:p>
          <a:p>
            <a:pPr marL="457200" lvl="1" indent="0">
              <a:spcAft>
                <a:spcPts val="0"/>
              </a:spcAft>
              <a:buNone/>
            </a:pPr>
            <a:endParaRPr lang="en-GB" sz="2000" b="1" dirty="0"/>
          </a:p>
          <a:p>
            <a:pPr marL="0" indent="0">
              <a:spcAft>
                <a:spcPts val="0"/>
              </a:spcAft>
              <a:buNone/>
            </a:pPr>
            <a:endParaRPr lang="en-GB" sz="2400" dirty="0"/>
          </a:p>
          <a:p>
            <a:pPr marL="914400" lvl="2" indent="0">
              <a:spcAft>
                <a:spcPts val="0"/>
              </a:spcAft>
              <a:buNone/>
            </a:pPr>
            <a:endParaRPr lang="en-GB" sz="2000" dirty="0"/>
          </a:p>
          <a:p>
            <a:pPr lvl="1">
              <a:buFontTx/>
              <a:buChar char="-"/>
            </a:pPr>
            <a:endParaRPr lang="en-GB" sz="2000" dirty="0"/>
          </a:p>
          <a:p>
            <a:pPr>
              <a:spcAft>
                <a:spcPts val="0"/>
              </a:spcAft>
            </a:pPr>
            <a:endParaRPr lang="en-GB"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27</a:t>
            </a:fld>
            <a:endParaRPr lang="en-US" altLang="en-US" sz="1400" dirty="0">
              <a:latin typeface="Arial" panose="020B0604020202020204" pitchFamily="34" charset="0"/>
            </a:endParaRPr>
          </a:p>
        </p:txBody>
      </p:sp>
      <p:pic>
        <p:nvPicPr>
          <p:cNvPr id="7" name="Picture 2">
            <a:extLst>
              <a:ext uri="{FF2B5EF4-FFF2-40B4-BE49-F238E27FC236}">
                <a16:creationId xmlns:a16="http://schemas.microsoft.com/office/drawing/2014/main" id="{3CBBCB51-C735-42C6-A55A-2814524FDC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3916" y="1522067"/>
            <a:ext cx="2648912" cy="344358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9953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7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4908D38-FE35-4109-B8E5-4339F22C3520}"/>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Weekday Academic Co-ordinator</a:t>
            </a:r>
          </a:p>
        </p:txBody>
      </p:sp>
      <p:sp>
        <p:nvSpPr>
          <p:cNvPr id="7" name="Content Placeholder 6">
            <a:extLst>
              <a:ext uri="{FF2B5EF4-FFF2-40B4-BE49-F238E27FC236}">
                <a16:creationId xmlns:a16="http://schemas.microsoft.com/office/drawing/2014/main" id="{8F782082-553E-40A7-A66A-907EF23D5BDB}"/>
              </a:ext>
            </a:extLst>
          </p:cNvPr>
          <p:cNvSpPr>
            <a:spLocks noGrp="1"/>
          </p:cNvSpPr>
          <p:nvPr>
            <p:ph sz="half" idx="1"/>
          </p:nvPr>
        </p:nvSpPr>
        <p:spPr>
          <a:xfrm>
            <a:off x="358219" y="1825625"/>
            <a:ext cx="4627019" cy="4351338"/>
          </a:xfrm>
        </p:spPr>
        <p:txBody>
          <a:bodyPr/>
          <a:lstStyle/>
          <a:p>
            <a:r>
              <a:rPr lang="en-GB" dirty="0">
                <a:latin typeface="Arial" panose="020B0604020202020204" pitchFamily="34" charset="0"/>
                <a:cs typeface="Arial" panose="020B0604020202020204" pitchFamily="34" charset="0"/>
              </a:rPr>
              <a:t>Husam </a:t>
            </a:r>
            <a:r>
              <a:rPr lang="en-GB" dirty="0" err="1">
                <a:latin typeface="Arial" panose="020B0604020202020204" pitchFamily="34" charset="0"/>
                <a:cs typeface="Arial" panose="020B0604020202020204" pitchFamily="34" charset="0"/>
              </a:rPr>
              <a:t>Alharahsheh</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Where to find me: Salisbury/Winchester House (Wednesdays only)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How to contact me: </a:t>
            </a:r>
            <a:r>
              <a:rPr lang="en-GB" sz="2400" dirty="0">
                <a:latin typeface="Arial" panose="020B0604020202020204" pitchFamily="34" charset="0"/>
                <a:cs typeface="Arial" panose="020B0604020202020204" pitchFamily="34" charset="0"/>
                <a:hlinkClick r:id="rId2"/>
              </a:rPr>
              <a:t>h.alharahsheh@uwtsd.ac.uk</a:t>
            </a:r>
            <a:r>
              <a:rPr lang="en-GB" sz="2400"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pic>
        <p:nvPicPr>
          <p:cNvPr id="1028" name="Picture 4" descr="Husam ALHARAHSHEH | University of Greenwich, London | Department of  Education &amp;amp; Community Studies">
            <a:extLst>
              <a:ext uri="{FF2B5EF4-FFF2-40B4-BE49-F238E27FC236}">
                <a16:creationId xmlns:a16="http://schemas.microsoft.com/office/drawing/2014/main" id="{B020056C-10D9-4104-A1B8-3899CF28C90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355"/>
          <a:stretch/>
        </p:blipFill>
        <p:spPr bwMode="auto">
          <a:xfrm>
            <a:off x="4985238" y="1343757"/>
            <a:ext cx="3530112" cy="417048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3438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4908D38-FE35-4109-B8E5-4339F22C3520}"/>
              </a:ext>
            </a:extLst>
          </p:cNvPr>
          <p:cNvSpPr>
            <a:spLocks noGrp="1"/>
          </p:cNvSpPr>
          <p:nvPr>
            <p:ph type="title"/>
          </p:nvPr>
        </p:nvSpPr>
        <p:spPr>
          <a:xfrm>
            <a:off x="131975" y="365125"/>
            <a:ext cx="9106293" cy="1325563"/>
          </a:xfrm>
        </p:spPr>
        <p:txBody>
          <a:bodyPr/>
          <a:lstStyle/>
          <a:p>
            <a:pPr algn="ctr"/>
            <a:r>
              <a:rPr lang="en-GB" b="1" dirty="0">
                <a:latin typeface="Arial" panose="020B0604020202020204" pitchFamily="34" charset="0"/>
                <a:cs typeface="Arial" panose="020B0604020202020204" pitchFamily="34" charset="0"/>
              </a:rPr>
              <a:t>Weekend Academic Co-ordinator</a:t>
            </a:r>
          </a:p>
        </p:txBody>
      </p:sp>
      <p:sp>
        <p:nvSpPr>
          <p:cNvPr id="7" name="Content Placeholder 6">
            <a:extLst>
              <a:ext uri="{FF2B5EF4-FFF2-40B4-BE49-F238E27FC236}">
                <a16:creationId xmlns:a16="http://schemas.microsoft.com/office/drawing/2014/main" id="{8F782082-553E-40A7-A66A-907EF23D5BDB}"/>
              </a:ext>
            </a:extLst>
          </p:cNvPr>
          <p:cNvSpPr>
            <a:spLocks noGrp="1"/>
          </p:cNvSpPr>
          <p:nvPr>
            <p:ph sz="half" idx="1"/>
          </p:nvPr>
        </p:nvSpPr>
        <p:spPr>
          <a:xfrm>
            <a:off x="628650" y="1379092"/>
            <a:ext cx="4131886" cy="4351338"/>
          </a:xfrm>
        </p:spPr>
        <p:txBody>
          <a:bodyPr/>
          <a:lstStyle/>
          <a:p>
            <a:r>
              <a:rPr lang="en-GB" dirty="0">
                <a:latin typeface="Arial" panose="020B0604020202020204" pitchFamily="34" charset="0"/>
                <a:cs typeface="Arial" panose="020B0604020202020204" pitchFamily="34" charset="0"/>
              </a:rPr>
              <a:t>Afzal Munna</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Where to find me: Salisbury House (weekends only)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How to contact me: </a:t>
            </a:r>
            <a:r>
              <a:rPr lang="en-GB" dirty="0">
                <a:latin typeface="Arial" panose="020B0604020202020204" pitchFamily="34" charset="0"/>
                <a:cs typeface="Arial" panose="020B0604020202020204" pitchFamily="34" charset="0"/>
                <a:hlinkClick r:id="rId2"/>
              </a:rPr>
              <a:t>A.Munna@uwtsd.ac.uk</a:t>
            </a:r>
            <a:r>
              <a:rPr lang="en-GB" dirty="0">
                <a:latin typeface="Arial" panose="020B0604020202020204" pitchFamily="34" charset="0"/>
                <a:cs typeface="Arial" panose="020B0604020202020204" pitchFamily="34" charset="0"/>
              </a:rPr>
              <a:t> </a:t>
            </a:r>
          </a:p>
        </p:txBody>
      </p:sp>
      <p:pic>
        <p:nvPicPr>
          <p:cNvPr id="4098" name="Picture 2">
            <a:extLst>
              <a:ext uri="{FF2B5EF4-FFF2-40B4-BE49-F238E27FC236}">
                <a16:creationId xmlns:a16="http://schemas.microsoft.com/office/drawing/2014/main" id="{DE0F1CEA-A1FB-49A3-914D-86E4077B6D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8138" y="1379092"/>
            <a:ext cx="3230366" cy="419947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0885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B46FC-237C-4B91-BB5A-6A95DDD19088}"/>
              </a:ext>
            </a:extLst>
          </p:cNvPr>
          <p:cNvSpPr>
            <a:spLocks noGrp="1"/>
          </p:cNvSpPr>
          <p:nvPr>
            <p:ph type="title"/>
          </p:nvPr>
        </p:nvSpPr>
        <p:spPr>
          <a:xfrm>
            <a:off x="169681" y="365125"/>
            <a:ext cx="8634953" cy="1325563"/>
          </a:xfrm>
        </p:spPr>
        <p:txBody>
          <a:bodyPr/>
          <a:lstStyle/>
          <a:p>
            <a:pPr algn="ctr"/>
            <a:r>
              <a:rPr lang="en-GB" sz="4000" b="1" dirty="0">
                <a:latin typeface="Arial" panose="020B0604020202020204" pitchFamily="34" charset="0"/>
                <a:cs typeface="Arial" panose="020B0604020202020204" pitchFamily="34" charset="0"/>
              </a:rPr>
              <a:t>Certificate of Higher Education Business Skills for the Workplace</a:t>
            </a:r>
          </a:p>
        </p:txBody>
      </p:sp>
      <p:sp>
        <p:nvSpPr>
          <p:cNvPr id="3" name="Content Placeholder 2">
            <a:extLst>
              <a:ext uri="{FF2B5EF4-FFF2-40B4-BE49-F238E27FC236}">
                <a16:creationId xmlns:a16="http://schemas.microsoft.com/office/drawing/2014/main" id="{94600C61-3C5C-4EA4-AE0A-6270542D5DB0}"/>
              </a:ext>
            </a:extLst>
          </p:cNvPr>
          <p:cNvSpPr>
            <a:spLocks noGrp="1"/>
          </p:cNvSpPr>
          <p:nvPr>
            <p:ph idx="1"/>
          </p:nvPr>
        </p:nvSpPr>
        <p:spPr/>
        <p:txBody>
          <a:bodyPr/>
          <a:lstStyle/>
          <a:p>
            <a:pPr marL="0" indent="0">
              <a:buNone/>
            </a:pPr>
            <a:r>
              <a:rPr lang="en-GB" sz="2400" dirty="0">
                <a:latin typeface="Arial" panose="020B0604020202020204" pitchFamily="34" charset="0"/>
                <a:cs typeface="Arial" panose="020B0604020202020204" pitchFamily="34" charset="0"/>
              </a:rPr>
              <a:t>You will study six modules across the programme:</a:t>
            </a:r>
            <a:endParaRPr lang="en-GB" dirty="0"/>
          </a:p>
        </p:txBody>
      </p:sp>
      <p:graphicFrame>
        <p:nvGraphicFramePr>
          <p:cNvPr id="4" name="Table 4">
            <a:extLst>
              <a:ext uri="{FF2B5EF4-FFF2-40B4-BE49-F238E27FC236}">
                <a16:creationId xmlns:a16="http://schemas.microsoft.com/office/drawing/2014/main" id="{1FF33169-9E66-412C-ACFB-24539A660DD1}"/>
              </a:ext>
            </a:extLst>
          </p:cNvPr>
          <p:cNvGraphicFramePr>
            <a:graphicFrameLocks noGrp="1"/>
          </p:cNvGraphicFramePr>
          <p:nvPr>
            <p:extLst>
              <p:ext uri="{D42A27DB-BD31-4B8C-83A1-F6EECF244321}">
                <p14:modId xmlns:p14="http://schemas.microsoft.com/office/powerpoint/2010/main" val="2817795887"/>
              </p:ext>
            </p:extLst>
          </p:nvPr>
        </p:nvGraphicFramePr>
        <p:xfrm>
          <a:off x="509047" y="2390933"/>
          <a:ext cx="8078772" cy="2560320"/>
        </p:xfrm>
        <a:graphic>
          <a:graphicData uri="http://schemas.openxmlformats.org/drawingml/2006/table">
            <a:tbl>
              <a:tblPr firstRow="1" bandRow="1">
                <a:tableStyleId>{5940675A-B579-460E-94D1-54222C63F5DA}</a:tableStyleId>
              </a:tblPr>
              <a:tblGrid>
                <a:gridCol w="1514159">
                  <a:extLst>
                    <a:ext uri="{9D8B030D-6E8A-4147-A177-3AD203B41FA5}">
                      <a16:colId xmlns:a16="http://schemas.microsoft.com/office/drawing/2014/main" val="4102411772"/>
                    </a:ext>
                  </a:extLst>
                </a:gridCol>
                <a:gridCol w="6564613">
                  <a:extLst>
                    <a:ext uri="{9D8B030D-6E8A-4147-A177-3AD203B41FA5}">
                      <a16:colId xmlns:a16="http://schemas.microsoft.com/office/drawing/2014/main" val="962804868"/>
                    </a:ext>
                  </a:extLst>
                </a:gridCol>
              </a:tblGrid>
              <a:tr h="422925">
                <a:tc rowSpan="2">
                  <a:txBody>
                    <a:bodyPr/>
                    <a:lstStyle/>
                    <a:p>
                      <a:r>
                        <a:rPr lang="en-GB" sz="2200" dirty="0">
                          <a:latin typeface="Arial" panose="020B0604020202020204" pitchFamily="34" charset="0"/>
                          <a:cs typeface="Arial" panose="020B0604020202020204" pitchFamily="34" charset="0"/>
                        </a:rPr>
                        <a:t>Term 1 (Oct 22)</a:t>
                      </a:r>
                    </a:p>
                  </a:txBody>
                  <a:tcPr>
                    <a:solidFill>
                      <a:schemeClr val="accent4">
                        <a:lumMod val="40000"/>
                        <a:lumOff val="60000"/>
                      </a:schemeClr>
                    </a:solidFill>
                  </a:tcPr>
                </a:tc>
                <a:tc>
                  <a:txBody>
                    <a:bodyPr/>
                    <a:lstStyle/>
                    <a:p>
                      <a:r>
                        <a:rPr lang="en-GB" sz="2200" dirty="0">
                          <a:latin typeface="Arial" panose="020B0604020202020204" pitchFamily="34" charset="0"/>
                          <a:cs typeface="Arial" panose="020B0604020202020204" pitchFamily="34" charset="0"/>
                        </a:rPr>
                        <a:t>ACS: Academic Skills</a:t>
                      </a:r>
                    </a:p>
                  </a:txBody>
                  <a:tcPr/>
                </a:tc>
                <a:extLst>
                  <a:ext uri="{0D108BD9-81ED-4DB2-BD59-A6C34878D82A}">
                    <a16:rowId xmlns:a16="http://schemas.microsoft.com/office/drawing/2014/main" val="372063170"/>
                  </a:ext>
                </a:extLst>
              </a:tr>
              <a:tr h="422925">
                <a:tc vMerge="1">
                  <a:txBody>
                    <a:bodyPr/>
                    <a:lstStyle/>
                    <a:p>
                      <a:endParaRPr lang="en-GB" dirty="0"/>
                    </a:p>
                  </a:txBody>
                  <a:tcPr/>
                </a:tc>
                <a:tc>
                  <a:txBody>
                    <a:bodyPr/>
                    <a:lstStyle/>
                    <a:p>
                      <a:r>
                        <a:rPr lang="en-GB" sz="2200" dirty="0">
                          <a:latin typeface="Arial" panose="020B0604020202020204" pitchFamily="34" charset="0"/>
                          <a:cs typeface="Arial" panose="020B0604020202020204" pitchFamily="34" charset="0"/>
                        </a:rPr>
                        <a:t>DIG: Digital Skills</a:t>
                      </a:r>
                    </a:p>
                  </a:txBody>
                  <a:tcPr/>
                </a:tc>
                <a:extLst>
                  <a:ext uri="{0D108BD9-81ED-4DB2-BD59-A6C34878D82A}">
                    <a16:rowId xmlns:a16="http://schemas.microsoft.com/office/drawing/2014/main" val="172346927"/>
                  </a:ext>
                </a:extLst>
              </a:tr>
              <a:tr h="422925">
                <a:tc rowSpan="2">
                  <a:txBody>
                    <a:bodyPr/>
                    <a:lstStyle/>
                    <a:p>
                      <a:r>
                        <a:rPr lang="en-GB" sz="2200" dirty="0">
                          <a:latin typeface="Arial" panose="020B0604020202020204" pitchFamily="34" charset="0"/>
                          <a:cs typeface="Arial" panose="020B0604020202020204" pitchFamily="34" charset="0"/>
                        </a:rPr>
                        <a:t>Term 2 (Feb 23)</a:t>
                      </a:r>
                    </a:p>
                  </a:txBody>
                  <a:tcPr>
                    <a:solidFill>
                      <a:schemeClr val="accent2">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dirty="0">
                          <a:latin typeface="Arial" panose="020B0604020202020204" pitchFamily="34" charset="0"/>
                          <a:cs typeface="Arial" panose="020B0604020202020204" pitchFamily="34" charset="0"/>
                        </a:rPr>
                        <a:t>ETW: Effective Team working and Communication</a:t>
                      </a:r>
                    </a:p>
                  </a:txBody>
                  <a:tcPr/>
                </a:tc>
                <a:extLst>
                  <a:ext uri="{0D108BD9-81ED-4DB2-BD59-A6C34878D82A}">
                    <a16:rowId xmlns:a16="http://schemas.microsoft.com/office/drawing/2014/main" val="2295283765"/>
                  </a:ext>
                </a:extLst>
              </a:tr>
              <a:tr h="422925">
                <a:tc vMerge="1">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dirty="0">
                          <a:latin typeface="Arial" panose="020B0604020202020204" pitchFamily="34" charset="0"/>
                          <a:cs typeface="Arial" panose="020B0604020202020204" pitchFamily="34" charset="0"/>
                        </a:rPr>
                        <a:t>PRS: Problem Solving and Decision Making</a:t>
                      </a:r>
                    </a:p>
                  </a:txBody>
                  <a:tcPr/>
                </a:tc>
                <a:extLst>
                  <a:ext uri="{0D108BD9-81ED-4DB2-BD59-A6C34878D82A}">
                    <a16:rowId xmlns:a16="http://schemas.microsoft.com/office/drawing/2014/main" val="254933263"/>
                  </a:ext>
                </a:extLst>
              </a:tr>
              <a:tr h="422925">
                <a:tc rowSpan="2">
                  <a:txBody>
                    <a:bodyPr/>
                    <a:lstStyle/>
                    <a:p>
                      <a:r>
                        <a:rPr lang="en-GB" sz="2200" dirty="0">
                          <a:latin typeface="Arial" panose="020B0604020202020204" pitchFamily="34" charset="0"/>
                          <a:cs typeface="Arial" panose="020B0604020202020204" pitchFamily="34" charset="0"/>
                        </a:rPr>
                        <a:t>Term 3 (June 23)</a:t>
                      </a:r>
                    </a:p>
                  </a:txBody>
                  <a:tcPr>
                    <a:solidFill>
                      <a:schemeClr val="accent2">
                        <a:lumMod val="60000"/>
                        <a:lumOff val="40000"/>
                      </a:schemeClr>
                    </a:solidFill>
                  </a:tcPr>
                </a:tc>
                <a:tc>
                  <a:txBody>
                    <a:bodyPr/>
                    <a:lstStyle/>
                    <a:p>
                      <a:r>
                        <a:rPr lang="en-GB" sz="2200" dirty="0">
                          <a:latin typeface="Arial" panose="020B0604020202020204" pitchFamily="34" charset="0"/>
                          <a:cs typeface="Arial" panose="020B0604020202020204" pitchFamily="34" charset="0"/>
                        </a:rPr>
                        <a:t>ECD: Employability and Career Development </a:t>
                      </a:r>
                    </a:p>
                  </a:txBody>
                  <a:tcPr/>
                </a:tc>
                <a:extLst>
                  <a:ext uri="{0D108BD9-81ED-4DB2-BD59-A6C34878D82A}">
                    <a16:rowId xmlns:a16="http://schemas.microsoft.com/office/drawing/2014/main" val="4236622054"/>
                  </a:ext>
                </a:extLst>
              </a:tr>
              <a:tr h="422925">
                <a:tc vMerge="1">
                  <a:txBody>
                    <a:bodyPr/>
                    <a:lstStyle/>
                    <a:p>
                      <a:endParaRPr lang="en-GB" dirty="0"/>
                    </a:p>
                  </a:txBody>
                  <a:tcPr/>
                </a:tc>
                <a:tc>
                  <a:txBody>
                    <a:bodyPr/>
                    <a:lstStyle/>
                    <a:p>
                      <a:r>
                        <a:rPr lang="en-US" sz="2200" dirty="0">
                          <a:latin typeface="Arial" panose="020B0604020202020204" pitchFamily="34" charset="0"/>
                          <a:cs typeface="Arial" panose="020B0604020202020204" pitchFamily="34" charset="0"/>
                        </a:rPr>
                        <a:t>ENT: Enterprise and Entrepreneurship</a:t>
                      </a:r>
                      <a:endParaRPr lang="en-GB"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992110339"/>
                  </a:ext>
                </a:extLst>
              </a:tr>
            </a:tbl>
          </a:graphicData>
        </a:graphic>
      </p:graphicFrame>
    </p:spTree>
    <p:extLst>
      <p:ext uri="{BB962C8B-B14F-4D97-AF65-F5344CB8AC3E}">
        <p14:creationId xmlns:p14="http://schemas.microsoft.com/office/powerpoint/2010/main" val="3646651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F29B9-76AD-4E30-9585-9B21C2EB77DA}"/>
              </a:ext>
            </a:extLst>
          </p:cNvPr>
          <p:cNvSpPr>
            <a:spLocks noGrp="1"/>
          </p:cNvSpPr>
          <p:nvPr>
            <p:ph type="title"/>
          </p:nvPr>
        </p:nvSpPr>
        <p:spPr>
          <a:xfrm>
            <a:off x="0" y="365125"/>
            <a:ext cx="9143999" cy="1325563"/>
          </a:xfrm>
        </p:spPr>
        <p:txBody>
          <a:bodyPr/>
          <a:lstStyle/>
          <a:p>
            <a:pPr algn="ctr"/>
            <a:r>
              <a:rPr lang="en-GB" sz="3600" b="1" u="sng" dirty="0">
                <a:latin typeface="Arial" panose="020B0604020202020204" pitchFamily="34" charset="0"/>
                <a:cs typeface="Arial" panose="020B0604020202020204" pitchFamily="34" charset="0"/>
              </a:rPr>
              <a:t>Term 1: Academic Skills (LCLM4001)</a:t>
            </a:r>
          </a:p>
        </p:txBody>
      </p:sp>
      <p:sp>
        <p:nvSpPr>
          <p:cNvPr id="3" name="Content Placeholder 2">
            <a:extLst>
              <a:ext uri="{FF2B5EF4-FFF2-40B4-BE49-F238E27FC236}">
                <a16:creationId xmlns:a16="http://schemas.microsoft.com/office/drawing/2014/main" id="{D5B1CCA7-A73E-4C5C-A42A-98767D0AB90A}"/>
              </a:ext>
            </a:extLst>
          </p:cNvPr>
          <p:cNvSpPr>
            <a:spLocks noGrp="1"/>
          </p:cNvSpPr>
          <p:nvPr>
            <p:ph idx="1"/>
          </p:nvPr>
        </p:nvSpPr>
        <p:spPr>
          <a:xfrm>
            <a:off x="256591" y="1327276"/>
            <a:ext cx="8630816" cy="4351338"/>
          </a:xfrm>
        </p:spPr>
        <p:txBody>
          <a:bodyPr/>
          <a:lstStyle/>
          <a:p>
            <a:pPr marL="0" indent="0">
              <a:buNone/>
            </a:pPr>
            <a:r>
              <a:rPr lang="en-GB" sz="2600" dirty="0">
                <a:latin typeface="Arial" panose="020B0604020202020204" pitchFamily="34" charset="0"/>
                <a:cs typeface="Arial" panose="020B0604020202020204" pitchFamily="34" charset="0"/>
              </a:rPr>
              <a:t>Upon the successful completion of the module, the student should be able to: </a:t>
            </a:r>
          </a:p>
          <a:p>
            <a:pPr marL="0" indent="0">
              <a:buNone/>
            </a:pPr>
            <a:endParaRPr lang="en-GB" sz="2600" dirty="0">
              <a:latin typeface="Arial" panose="020B0604020202020204" pitchFamily="34" charset="0"/>
              <a:cs typeface="Arial" panose="020B0604020202020204" pitchFamily="34" charset="0"/>
            </a:endParaRPr>
          </a:p>
          <a:p>
            <a:r>
              <a:rPr lang="en-US" sz="2600" dirty="0">
                <a:latin typeface="Arial" panose="020B0604020202020204" pitchFamily="34" charset="0"/>
                <a:cs typeface="Arial" panose="020B0604020202020204" pitchFamily="34" charset="0"/>
              </a:rPr>
              <a:t>Show awareness and ability to apply the key academic skills needed to succeed in higher education;</a:t>
            </a:r>
          </a:p>
          <a:p>
            <a:endParaRPr lang="en-US" sz="2600" dirty="0">
              <a:latin typeface="Arial" panose="020B0604020202020204" pitchFamily="34" charset="0"/>
              <a:cs typeface="Arial" panose="020B0604020202020204" pitchFamily="34" charset="0"/>
            </a:endParaRPr>
          </a:p>
          <a:p>
            <a:r>
              <a:rPr lang="en-US" sz="2600" dirty="0">
                <a:latin typeface="Arial" panose="020B0604020202020204" pitchFamily="34" charset="0"/>
                <a:cs typeface="Arial" panose="020B0604020202020204" pitchFamily="34" charset="0"/>
              </a:rPr>
              <a:t> Reflect on their learning. </a:t>
            </a:r>
            <a:endParaRPr lang="en-GB"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133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F29B9-76AD-4E30-9585-9B21C2EB77DA}"/>
              </a:ext>
            </a:extLst>
          </p:cNvPr>
          <p:cNvSpPr>
            <a:spLocks noGrp="1"/>
          </p:cNvSpPr>
          <p:nvPr>
            <p:ph type="title"/>
          </p:nvPr>
        </p:nvSpPr>
        <p:spPr>
          <a:xfrm>
            <a:off x="0" y="365125"/>
            <a:ext cx="9143999" cy="1325563"/>
          </a:xfrm>
        </p:spPr>
        <p:txBody>
          <a:bodyPr/>
          <a:lstStyle/>
          <a:p>
            <a:pPr algn="ctr"/>
            <a:r>
              <a:rPr lang="en-GB" sz="3600" b="1" u="sng" dirty="0">
                <a:latin typeface="Arial" panose="020B0604020202020204" pitchFamily="34" charset="0"/>
                <a:cs typeface="Arial" panose="020B0604020202020204" pitchFamily="34" charset="0"/>
              </a:rPr>
              <a:t>Term 1: Digital Skills (LCLM4002)</a:t>
            </a:r>
          </a:p>
        </p:txBody>
      </p:sp>
      <p:sp>
        <p:nvSpPr>
          <p:cNvPr id="3" name="Content Placeholder 2">
            <a:extLst>
              <a:ext uri="{FF2B5EF4-FFF2-40B4-BE49-F238E27FC236}">
                <a16:creationId xmlns:a16="http://schemas.microsoft.com/office/drawing/2014/main" id="{D5B1CCA7-A73E-4C5C-A42A-98767D0AB90A}"/>
              </a:ext>
            </a:extLst>
          </p:cNvPr>
          <p:cNvSpPr>
            <a:spLocks noGrp="1"/>
          </p:cNvSpPr>
          <p:nvPr>
            <p:ph idx="1"/>
          </p:nvPr>
        </p:nvSpPr>
        <p:spPr>
          <a:xfrm>
            <a:off x="256591" y="1327276"/>
            <a:ext cx="8630816" cy="4351338"/>
          </a:xfrm>
        </p:spPr>
        <p:txBody>
          <a:bodyPr/>
          <a:lstStyle/>
          <a:p>
            <a:pPr marL="0" indent="0">
              <a:buNone/>
            </a:pPr>
            <a:r>
              <a:rPr lang="en-GB" sz="2600" dirty="0">
                <a:latin typeface="Arial" panose="020B0604020202020204" pitchFamily="34" charset="0"/>
                <a:cs typeface="Arial" panose="020B0604020202020204" pitchFamily="34" charset="0"/>
              </a:rPr>
              <a:t>Upon the successful completion of the module, the student should be able to: </a:t>
            </a:r>
          </a:p>
          <a:p>
            <a:pPr marL="0" indent="0">
              <a:buNone/>
            </a:pPr>
            <a:endParaRPr lang="en-GB" sz="2600" dirty="0">
              <a:latin typeface="Arial" panose="020B0604020202020204" pitchFamily="34" charset="0"/>
              <a:cs typeface="Arial" panose="020B0604020202020204" pitchFamily="34" charset="0"/>
            </a:endParaRPr>
          </a:p>
          <a:p>
            <a:r>
              <a:rPr lang="en-US" sz="2600" dirty="0">
                <a:latin typeface="Arial" panose="020B0604020202020204" pitchFamily="34" charset="0"/>
                <a:cs typeface="Arial" panose="020B0604020202020204" pitchFamily="34" charset="0"/>
              </a:rPr>
              <a:t>Demonstrate technical competencies in using technologies to improve workplace efficiency;</a:t>
            </a:r>
          </a:p>
          <a:p>
            <a:endParaRPr lang="en-US" sz="2600" dirty="0">
              <a:latin typeface="Arial" panose="020B0604020202020204" pitchFamily="34" charset="0"/>
              <a:cs typeface="Arial" panose="020B0604020202020204" pitchFamily="34" charset="0"/>
            </a:endParaRPr>
          </a:p>
          <a:p>
            <a:r>
              <a:rPr lang="en-US" sz="2600" dirty="0">
                <a:latin typeface="Arial" panose="020B0604020202020204" pitchFamily="34" charset="0"/>
                <a:cs typeface="Arial" panose="020B0604020202020204" pitchFamily="34" charset="0"/>
              </a:rPr>
              <a:t>Effectively navigate, identify, and handle a range of digital information/content. </a:t>
            </a:r>
            <a:endParaRPr lang="en-GB"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047856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F29B9-76AD-4E30-9585-9B21C2EB77DA}"/>
              </a:ext>
            </a:extLst>
          </p:cNvPr>
          <p:cNvSpPr>
            <a:spLocks noGrp="1"/>
          </p:cNvSpPr>
          <p:nvPr>
            <p:ph type="title"/>
          </p:nvPr>
        </p:nvSpPr>
        <p:spPr>
          <a:xfrm>
            <a:off x="0" y="365125"/>
            <a:ext cx="9143999" cy="1325563"/>
          </a:xfrm>
        </p:spPr>
        <p:txBody>
          <a:bodyPr/>
          <a:lstStyle/>
          <a:p>
            <a:pPr algn="ctr"/>
            <a:r>
              <a:rPr lang="en-GB" sz="3600" b="1" u="sng" dirty="0">
                <a:latin typeface="Arial" panose="020B0604020202020204" pitchFamily="34" charset="0"/>
                <a:cs typeface="Arial" panose="020B0604020202020204" pitchFamily="34" charset="0"/>
              </a:rPr>
              <a:t>Term 2: Effective Teamworking and Communication (LCLM4003)</a:t>
            </a:r>
          </a:p>
        </p:txBody>
      </p:sp>
      <p:sp>
        <p:nvSpPr>
          <p:cNvPr id="3" name="Content Placeholder 2">
            <a:extLst>
              <a:ext uri="{FF2B5EF4-FFF2-40B4-BE49-F238E27FC236}">
                <a16:creationId xmlns:a16="http://schemas.microsoft.com/office/drawing/2014/main" id="{D5B1CCA7-A73E-4C5C-A42A-98767D0AB90A}"/>
              </a:ext>
            </a:extLst>
          </p:cNvPr>
          <p:cNvSpPr>
            <a:spLocks noGrp="1"/>
          </p:cNvSpPr>
          <p:nvPr>
            <p:ph idx="1"/>
          </p:nvPr>
        </p:nvSpPr>
        <p:spPr>
          <a:xfrm>
            <a:off x="256591" y="1690688"/>
            <a:ext cx="8630816" cy="4351338"/>
          </a:xfrm>
        </p:spPr>
        <p:txBody>
          <a:bodyPr/>
          <a:lstStyle/>
          <a:p>
            <a:pPr marL="0" indent="0">
              <a:buNone/>
            </a:pPr>
            <a:r>
              <a:rPr lang="en-GB" sz="2600" dirty="0">
                <a:latin typeface="Arial" panose="020B0604020202020204" pitchFamily="34" charset="0"/>
                <a:cs typeface="Arial" panose="020B0604020202020204" pitchFamily="34" charset="0"/>
              </a:rPr>
              <a:t>Upon the successful completion of the module, the student should be able to: </a:t>
            </a:r>
          </a:p>
          <a:p>
            <a:pPr marL="0" indent="0">
              <a:buNone/>
            </a:pPr>
            <a:endParaRPr lang="en-GB" sz="2600" dirty="0">
              <a:latin typeface="Arial" panose="020B0604020202020204" pitchFamily="34" charset="0"/>
              <a:cs typeface="Arial" panose="020B0604020202020204" pitchFamily="34" charset="0"/>
            </a:endParaRPr>
          </a:p>
          <a:p>
            <a:r>
              <a:rPr lang="en-US" sz="2600" dirty="0">
                <a:latin typeface="Arial" panose="020B0604020202020204" pitchFamily="34" charset="0"/>
                <a:cs typeface="Arial" panose="020B0604020202020204" pitchFamily="34" charset="0"/>
              </a:rPr>
              <a:t>Apply the main theories relating to group dynamics and team working to a business context.</a:t>
            </a:r>
          </a:p>
          <a:p>
            <a:endParaRPr lang="en-US" sz="2600" dirty="0">
              <a:latin typeface="Arial" panose="020B0604020202020204" pitchFamily="34" charset="0"/>
              <a:cs typeface="Arial" panose="020B0604020202020204" pitchFamily="34" charset="0"/>
            </a:endParaRPr>
          </a:p>
          <a:p>
            <a:r>
              <a:rPr lang="en-US" sz="2600" dirty="0">
                <a:latin typeface="Arial" panose="020B0604020202020204" pitchFamily="34" charset="0"/>
                <a:cs typeface="Arial" panose="020B0604020202020204" pitchFamily="34" charset="0"/>
              </a:rPr>
              <a:t>Demonstrate key communication skills in a business context</a:t>
            </a:r>
            <a:endParaRPr lang="en-GB"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621260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F29B9-76AD-4E30-9585-9B21C2EB77DA}"/>
              </a:ext>
            </a:extLst>
          </p:cNvPr>
          <p:cNvSpPr>
            <a:spLocks noGrp="1"/>
          </p:cNvSpPr>
          <p:nvPr>
            <p:ph type="title"/>
          </p:nvPr>
        </p:nvSpPr>
        <p:spPr>
          <a:xfrm>
            <a:off x="0" y="365125"/>
            <a:ext cx="9143999" cy="1325563"/>
          </a:xfrm>
        </p:spPr>
        <p:txBody>
          <a:bodyPr/>
          <a:lstStyle/>
          <a:p>
            <a:pPr algn="ctr"/>
            <a:r>
              <a:rPr lang="en-GB" sz="3600" b="1" u="sng" dirty="0">
                <a:latin typeface="Arial" panose="020B0604020202020204" pitchFamily="34" charset="0"/>
                <a:cs typeface="Arial" panose="020B0604020202020204" pitchFamily="34" charset="0"/>
              </a:rPr>
              <a:t>Term 2: </a:t>
            </a:r>
            <a:r>
              <a:rPr lang="en-US" sz="3600" b="1" u="sng" dirty="0">
                <a:latin typeface="Arial" panose="020B0604020202020204" pitchFamily="34" charset="0"/>
                <a:cs typeface="Arial" panose="020B0604020202020204" pitchFamily="34" charset="0"/>
              </a:rPr>
              <a:t>Problem Solving and Decision Making </a:t>
            </a:r>
            <a:r>
              <a:rPr lang="en-GB" sz="3600" b="1" u="sng" dirty="0">
                <a:latin typeface="Arial" panose="020B0604020202020204" pitchFamily="34" charset="0"/>
                <a:cs typeface="Arial" panose="020B0604020202020204" pitchFamily="34" charset="0"/>
              </a:rPr>
              <a:t>(LCLM4004)</a:t>
            </a:r>
          </a:p>
        </p:txBody>
      </p:sp>
      <p:sp>
        <p:nvSpPr>
          <p:cNvPr id="3" name="Content Placeholder 2">
            <a:extLst>
              <a:ext uri="{FF2B5EF4-FFF2-40B4-BE49-F238E27FC236}">
                <a16:creationId xmlns:a16="http://schemas.microsoft.com/office/drawing/2014/main" id="{D5B1CCA7-A73E-4C5C-A42A-98767D0AB90A}"/>
              </a:ext>
            </a:extLst>
          </p:cNvPr>
          <p:cNvSpPr>
            <a:spLocks noGrp="1"/>
          </p:cNvSpPr>
          <p:nvPr>
            <p:ph idx="1"/>
          </p:nvPr>
        </p:nvSpPr>
        <p:spPr>
          <a:xfrm>
            <a:off x="256591" y="1690688"/>
            <a:ext cx="8630816" cy="4351338"/>
          </a:xfrm>
        </p:spPr>
        <p:txBody>
          <a:bodyPr/>
          <a:lstStyle/>
          <a:p>
            <a:pPr marL="0" indent="0">
              <a:buNone/>
            </a:pPr>
            <a:r>
              <a:rPr lang="en-GB" sz="2600" dirty="0">
                <a:latin typeface="Arial" panose="020B0604020202020204" pitchFamily="34" charset="0"/>
                <a:cs typeface="Arial" panose="020B0604020202020204" pitchFamily="34" charset="0"/>
              </a:rPr>
              <a:t>Upon the successful completion of the module, the student should be able to: </a:t>
            </a:r>
          </a:p>
          <a:p>
            <a:pPr marL="0" indent="0">
              <a:buNone/>
            </a:pPr>
            <a:endParaRPr lang="en-GB" sz="2600" dirty="0">
              <a:latin typeface="Arial" panose="020B0604020202020204" pitchFamily="34" charset="0"/>
              <a:cs typeface="Arial" panose="020B0604020202020204" pitchFamily="34" charset="0"/>
            </a:endParaRPr>
          </a:p>
          <a:p>
            <a:r>
              <a:rPr lang="en-US" sz="2600" dirty="0">
                <a:latin typeface="Arial" panose="020B0604020202020204" pitchFamily="34" charset="0"/>
                <a:cs typeface="Arial" panose="020B0604020202020204" pitchFamily="34" charset="0"/>
              </a:rPr>
              <a:t>Describe a problem, its nature, scope, and impact</a:t>
            </a:r>
          </a:p>
          <a:p>
            <a:r>
              <a:rPr lang="en-US" sz="2600" dirty="0">
                <a:latin typeface="Arial" panose="020B0604020202020204" pitchFamily="34" charset="0"/>
                <a:cs typeface="Arial" panose="020B0604020202020204" pitchFamily="34" charset="0"/>
              </a:rPr>
              <a:t>Gather and interpret information to solve a problem</a:t>
            </a:r>
          </a:p>
          <a:p>
            <a:r>
              <a:rPr lang="en-US" sz="2600" dirty="0">
                <a:latin typeface="Arial" panose="020B0604020202020204" pitchFamily="34" charset="0"/>
                <a:cs typeface="Arial" panose="020B0604020202020204" pitchFamily="34" charset="0"/>
              </a:rPr>
              <a:t>Evaluate options to make a decision</a:t>
            </a:r>
          </a:p>
          <a:p>
            <a:r>
              <a:rPr lang="en-US" sz="2600" dirty="0">
                <a:latin typeface="Arial" panose="020B0604020202020204" pitchFamily="34" charset="0"/>
                <a:cs typeface="Arial" panose="020B0604020202020204" pitchFamily="34" charset="0"/>
              </a:rPr>
              <a:t>Plan, monitor and review the implementation and communication of decisions. </a:t>
            </a:r>
            <a:endParaRPr lang="en-GB"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50968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F29B9-76AD-4E30-9585-9B21C2EB77DA}"/>
              </a:ext>
            </a:extLst>
          </p:cNvPr>
          <p:cNvSpPr>
            <a:spLocks noGrp="1"/>
          </p:cNvSpPr>
          <p:nvPr>
            <p:ph type="title"/>
          </p:nvPr>
        </p:nvSpPr>
        <p:spPr>
          <a:xfrm>
            <a:off x="0" y="365125"/>
            <a:ext cx="9143999" cy="1325563"/>
          </a:xfrm>
        </p:spPr>
        <p:txBody>
          <a:bodyPr/>
          <a:lstStyle/>
          <a:p>
            <a:pPr algn="ctr"/>
            <a:r>
              <a:rPr lang="en-GB" sz="3600" b="1" u="sng" dirty="0">
                <a:latin typeface="Arial" panose="020B0604020202020204" pitchFamily="34" charset="0"/>
                <a:cs typeface="Arial" panose="020B0604020202020204" pitchFamily="34" charset="0"/>
              </a:rPr>
              <a:t>Term 3: </a:t>
            </a:r>
            <a:r>
              <a:rPr lang="en-US" sz="3600" b="1" u="sng" dirty="0">
                <a:latin typeface="Arial" panose="020B0604020202020204" pitchFamily="34" charset="0"/>
                <a:cs typeface="Arial" panose="020B0604020202020204" pitchFamily="34" charset="0"/>
              </a:rPr>
              <a:t>Employability and Career Development </a:t>
            </a:r>
            <a:r>
              <a:rPr lang="en-GB" sz="3600" b="1" u="sng" dirty="0">
                <a:latin typeface="Arial" panose="020B0604020202020204" pitchFamily="34" charset="0"/>
                <a:cs typeface="Arial" panose="020B0604020202020204" pitchFamily="34" charset="0"/>
              </a:rPr>
              <a:t>(LCLM4005)</a:t>
            </a:r>
          </a:p>
        </p:txBody>
      </p:sp>
      <p:sp>
        <p:nvSpPr>
          <p:cNvPr id="3" name="Content Placeholder 2">
            <a:extLst>
              <a:ext uri="{FF2B5EF4-FFF2-40B4-BE49-F238E27FC236}">
                <a16:creationId xmlns:a16="http://schemas.microsoft.com/office/drawing/2014/main" id="{D5B1CCA7-A73E-4C5C-A42A-98767D0AB90A}"/>
              </a:ext>
            </a:extLst>
          </p:cNvPr>
          <p:cNvSpPr>
            <a:spLocks noGrp="1"/>
          </p:cNvSpPr>
          <p:nvPr>
            <p:ph idx="1"/>
          </p:nvPr>
        </p:nvSpPr>
        <p:spPr>
          <a:xfrm>
            <a:off x="256591" y="1690688"/>
            <a:ext cx="8630816" cy="4351338"/>
          </a:xfrm>
        </p:spPr>
        <p:txBody>
          <a:bodyPr/>
          <a:lstStyle/>
          <a:p>
            <a:pPr marL="0" indent="0">
              <a:buNone/>
            </a:pPr>
            <a:r>
              <a:rPr lang="en-GB" sz="2600" dirty="0">
                <a:latin typeface="Arial" panose="020B0604020202020204" pitchFamily="34" charset="0"/>
                <a:cs typeface="Arial" panose="020B0604020202020204" pitchFamily="34" charset="0"/>
              </a:rPr>
              <a:t>Upon the successful completion of the module, the student should be able to: </a:t>
            </a:r>
          </a:p>
          <a:p>
            <a:pPr marL="0" indent="0">
              <a:buNone/>
            </a:pPr>
            <a:endParaRPr lang="en-GB" sz="2600" dirty="0">
              <a:latin typeface="Arial" panose="020B0604020202020204" pitchFamily="34" charset="0"/>
              <a:cs typeface="Arial" panose="020B0604020202020204" pitchFamily="34" charset="0"/>
            </a:endParaRPr>
          </a:p>
          <a:p>
            <a:r>
              <a:rPr lang="en-US" sz="2600" dirty="0">
                <a:latin typeface="Arial" panose="020B0604020202020204" pitchFamily="34" charset="0"/>
                <a:cs typeface="Arial" panose="020B0604020202020204" pitchFamily="34" charset="0"/>
              </a:rPr>
              <a:t>Understand the skills and knowledge needed for working effectively;</a:t>
            </a:r>
          </a:p>
          <a:p>
            <a:r>
              <a:rPr lang="en-US" sz="2600" dirty="0">
                <a:latin typeface="Arial" panose="020B0604020202020204" pitchFamily="34" charset="0"/>
                <a:cs typeface="Arial" panose="020B0604020202020204" pitchFamily="34" charset="0"/>
              </a:rPr>
              <a:t>Demonstrate readiness for employability and personal advancement through an understanding of personal strengths and areas for further development;</a:t>
            </a:r>
          </a:p>
          <a:p>
            <a:r>
              <a:rPr lang="en-US" sz="2600" dirty="0">
                <a:latin typeface="Arial" panose="020B0604020202020204" pitchFamily="34" charset="0"/>
                <a:cs typeface="Arial" panose="020B0604020202020204" pitchFamily="34" charset="0"/>
              </a:rPr>
              <a:t>Establish employment goals and develop a personal action plan. </a:t>
            </a:r>
            <a:endParaRPr lang="en-GB"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96518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F29B9-76AD-4E30-9585-9B21C2EB77DA}"/>
              </a:ext>
            </a:extLst>
          </p:cNvPr>
          <p:cNvSpPr>
            <a:spLocks noGrp="1"/>
          </p:cNvSpPr>
          <p:nvPr>
            <p:ph type="title"/>
          </p:nvPr>
        </p:nvSpPr>
        <p:spPr>
          <a:xfrm>
            <a:off x="0" y="365125"/>
            <a:ext cx="9143999" cy="1325563"/>
          </a:xfrm>
        </p:spPr>
        <p:txBody>
          <a:bodyPr/>
          <a:lstStyle/>
          <a:p>
            <a:pPr algn="ctr"/>
            <a:r>
              <a:rPr lang="en-GB" sz="3600" b="1" u="sng" dirty="0">
                <a:latin typeface="Arial" panose="020B0604020202020204" pitchFamily="34" charset="0"/>
                <a:cs typeface="Arial" panose="020B0604020202020204" pitchFamily="34" charset="0"/>
              </a:rPr>
              <a:t>Term 3: </a:t>
            </a:r>
            <a:r>
              <a:rPr lang="en-US" sz="3600" b="1" u="sng" dirty="0">
                <a:latin typeface="Arial" panose="020B0604020202020204" pitchFamily="34" charset="0"/>
                <a:cs typeface="Arial" panose="020B0604020202020204" pitchFamily="34" charset="0"/>
              </a:rPr>
              <a:t>Enterprise and Entrepreneurship </a:t>
            </a:r>
            <a:r>
              <a:rPr lang="en-GB" sz="3600" b="1" u="sng" dirty="0">
                <a:latin typeface="Arial" panose="020B0604020202020204" pitchFamily="34" charset="0"/>
                <a:cs typeface="Arial" panose="020B0604020202020204" pitchFamily="34" charset="0"/>
              </a:rPr>
              <a:t>(LCLM4006)</a:t>
            </a:r>
          </a:p>
        </p:txBody>
      </p:sp>
      <p:sp>
        <p:nvSpPr>
          <p:cNvPr id="3" name="Content Placeholder 2">
            <a:extLst>
              <a:ext uri="{FF2B5EF4-FFF2-40B4-BE49-F238E27FC236}">
                <a16:creationId xmlns:a16="http://schemas.microsoft.com/office/drawing/2014/main" id="{D5B1CCA7-A73E-4C5C-A42A-98767D0AB90A}"/>
              </a:ext>
            </a:extLst>
          </p:cNvPr>
          <p:cNvSpPr>
            <a:spLocks noGrp="1"/>
          </p:cNvSpPr>
          <p:nvPr>
            <p:ph idx="1"/>
          </p:nvPr>
        </p:nvSpPr>
        <p:spPr>
          <a:xfrm>
            <a:off x="256591" y="1690688"/>
            <a:ext cx="8630816" cy="4351338"/>
          </a:xfrm>
        </p:spPr>
        <p:txBody>
          <a:bodyPr/>
          <a:lstStyle/>
          <a:p>
            <a:pPr marL="0" indent="0">
              <a:buNone/>
            </a:pPr>
            <a:r>
              <a:rPr lang="en-GB" sz="2600" dirty="0">
                <a:latin typeface="Arial" panose="020B0604020202020204" pitchFamily="34" charset="0"/>
                <a:cs typeface="Arial" panose="020B0604020202020204" pitchFamily="34" charset="0"/>
              </a:rPr>
              <a:t>Upon the successful completion of the module, the student should be able to: </a:t>
            </a:r>
          </a:p>
          <a:p>
            <a:pPr marL="0" indent="0">
              <a:buNone/>
            </a:pPr>
            <a:endParaRPr lang="en-GB" sz="2600" dirty="0">
              <a:latin typeface="Arial" panose="020B0604020202020204" pitchFamily="34" charset="0"/>
              <a:cs typeface="Arial" panose="020B0604020202020204" pitchFamily="34" charset="0"/>
            </a:endParaRPr>
          </a:p>
          <a:p>
            <a:r>
              <a:rPr lang="en-US" sz="2600" dirty="0">
                <a:latin typeface="Arial" panose="020B0604020202020204" pitchFamily="34" charset="0"/>
                <a:cs typeface="Arial" panose="020B0604020202020204" pitchFamily="34" charset="0"/>
              </a:rPr>
              <a:t>Identify and evaluate a business idea;</a:t>
            </a:r>
          </a:p>
          <a:p>
            <a:endParaRPr lang="en-US" sz="2600" dirty="0">
              <a:latin typeface="Arial" panose="020B0604020202020204" pitchFamily="34" charset="0"/>
              <a:cs typeface="Arial" panose="020B0604020202020204" pitchFamily="34" charset="0"/>
            </a:endParaRPr>
          </a:p>
          <a:p>
            <a:r>
              <a:rPr lang="en-US" sz="2600" dirty="0">
                <a:latin typeface="Arial" panose="020B0604020202020204" pitchFamily="34" charset="0"/>
                <a:cs typeface="Arial" panose="020B0604020202020204" pitchFamily="34" charset="0"/>
              </a:rPr>
              <a:t>Design an appropriate business plan.</a:t>
            </a:r>
            <a:endParaRPr lang="en-GB"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36416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0745850-104B-454F-A05F-8E3578BC0F94}"/>
              </a:ext>
            </a:extLst>
          </p:cNvPr>
          <p:cNvSpPr>
            <a:spLocks noGrp="1"/>
          </p:cNvSpPr>
          <p:nvPr>
            <p:ph type="title"/>
          </p:nvPr>
        </p:nvSpPr>
        <p:spPr>
          <a:xfrm>
            <a:off x="0" y="365125"/>
            <a:ext cx="9144000" cy="1325563"/>
          </a:xfrm>
        </p:spPr>
        <p:txBody>
          <a:bodyPr/>
          <a:lstStyle/>
          <a:p>
            <a:pPr algn="ctr"/>
            <a:r>
              <a:rPr lang="en-GB" b="1" u="sng" dirty="0">
                <a:latin typeface="Arial" panose="020B0604020202020204" pitchFamily="34" charset="0"/>
                <a:cs typeface="Arial" panose="020B0604020202020204" pitchFamily="34" charset="0"/>
              </a:rPr>
              <a:t>Additional </a:t>
            </a:r>
            <a:br>
              <a:rPr lang="en-GB" b="1" u="sng" dirty="0">
                <a:latin typeface="Arial" panose="020B0604020202020204" pitchFamily="34" charset="0"/>
                <a:cs typeface="Arial" panose="020B0604020202020204" pitchFamily="34" charset="0"/>
              </a:rPr>
            </a:br>
            <a:r>
              <a:rPr lang="en-GB" b="1" u="sng" dirty="0">
                <a:latin typeface="Arial" panose="020B0604020202020204" pitchFamily="34" charset="0"/>
                <a:cs typeface="Arial" panose="020B0604020202020204" pitchFamily="34" charset="0"/>
              </a:rPr>
              <a:t>Academic Support</a:t>
            </a:r>
          </a:p>
        </p:txBody>
      </p:sp>
      <p:sp>
        <p:nvSpPr>
          <p:cNvPr id="6" name="Content Placeholder 5">
            <a:extLst>
              <a:ext uri="{FF2B5EF4-FFF2-40B4-BE49-F238E27FC236}">
                <a16:creationId xmlns:a16="http://schemas.microsoft.com/office/drawing/2014/main" id="{05D8CB0C-7B2B-4199-81B9-503F8EB8C868}"/>
              </a:ext>
            </a:extLst>
          </p:cNvPr>
          <p:cNvSpPr>
            <a:spLocks noGrp="1"/>
          </p:cNvSpPr>
          <p:nvPr>
            <p:ph idx="1"/>
          </p:nvPr>
        </p:nvSpPr>
        <p:spPr>
          <a:xfrm>
            <a:off x="628650" y="1825625"/>
            <a:ext cx="7886700" cy="3804613"/>
          </a:xfrm>
        </p:spPr>
        <p:txBody>
          <a:bodyPr/>
          <a:lstStyle/>
          <a:p>
            <a:pPr>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The London Campus will have specified Academic Support Tutors (AST). These tutors can support you academically outside of your scheduled classes with topics such as understanding your assignment, academic writing, referencing, how to write reports, etc.</a:t>
            </a:r>
          </a:p>
          <a:p>
            <a:pPr>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Make sure to check your student email/ Students’ Hall on Moodle to find out more about Academic Support Tutors.</a:t>
            </a:r>
          </a:p>
        </p:txBody>
      </p:sp>
    </p:spTree>
    <p:extLst>
      <p:ext uri="{BB962C8B-B14F-4D97-AF65-F5344CB8AC3E}">
        <p14:creationId xmlns:p14="http://schemas.microsoft.com/office/powerpoint/2010/main" val="3022944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0745850-104B-454F-A05F-8E3578BC0F94}"/>
              </a:ext>
            </a:extLst>
          </p:cNvPr>
          <p:cNvSpPr>
            <a:spLocks noGrp="1"/>
          </p:cNvSpPr>
          <p:nvPr>
            <p:ph type="title"/>
          </p:nvPr>
        </p:nvSpPr>
        <p:spPr>
          <a:xfrm>
            <a:off x="0" y="365125"/>
            <a:ext cx="9144000" cy="1325563"/>
          </a:xfrm>
        </p:spPr>
        <p:txBody>
          <a:bodyPr/>
          <a:lstStyle/>
          <a:p>
            <a:pPr algn="ctr"/>
            <a:r>
              <a:rPr lang="en-GB" b="1" u="sng" dirty="0">
                <a:latin typeface="Arial" panose="020B0604020202020204" pitchFamily="34" charset="0"/>
                <a:cs typeface="Arial" panose="020B0604020202020204" pitchFamily="34" charset="0"/>
              </a:rPr>
              <a:t>Additional Workshops, English Language &amp; Mathematics Support</a:t>
            </a:r>
          </a:p>
        </p:txBody>
      </p:sp>
      <p:sp>
        <p:nvSpPr>
          <p:cNvPr id="6" name="Content Placeholder 5">
            <a:extLst>
              <a:ext uri="{FF2B5EF4-FFF2-40B4-BE49-F238E27FC236}">
                <a16:creationId xmlns:a16="http://schemas.microsoft.com/office/drawing/2014/main" id="{05D8CB0C-7B2B-4199-81B9-503F8EB8C868}"/>
              </a:ext>
            </a:extLst>
          </p:cNvPr>
          <p:cNvSpPr>
            <a:spLocks noGrp="1"/>
          </p:cNvSpPr>
          <p:nvPr>
            <p:ph idx="1"/>
          </p:nvPr>
        </p:nvSpPr>
        <p:spPr>
          <a:xfrm>
            <a:off x="628650" y="1492898"/>
            <a:ext cx="7886700" cy="4389267"/>
          </a:xfrm>
        </p:spPr>
        <p:txBody>
          <a:bodyPr/>
          <a:lstStyle/>
          <a:p>
            <a:pPr>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In addition to your scheduled classes multiple workshops will occur throughout the term. The subjects will vary, but we highly recommend attending these to gain additional knowledge.</a:t>
            </a:r>
          </a:p>
          <a:p>
            <a:pPr>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The London campus offers support for English Language, Mathematics and Numerical Skills. Please see the ‘Academic Support’ tab on the London Students’ Hall page.   </a:t>
            </a: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4641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4E189A"/>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22E9B15-7CF4-5A45-9084-FB804338AD09}"/>
              </a:ext>
            </a:extLst>
          </p:cNvPr>
          <p:cNvSpPr/>
          <p:nvPr/>
        </p:nvSpPr>
        <p:spPr>
          <a:xfrm>
            <a:off x="1" y="857250"/>
            <a:ext cx="9143999" cy="51435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pic>
        <p:nvPicPr>
          <p:cNvPr id="5" name="Content Placeholder 4" descr="A picture containing drawing&#10;&#10;Description automatically generated">
            <a:extLst>
              <a:ext uri="{FF2B5EF4-FFF2-40B4-BE49-F238E27FC236}">
                <a16:creationId xmlns:a16="http://schemas.microsoft.com/office/drawing/2014/main" id="{1A46655D-E8E6-0743-9B5E-6A1C5F647BBF}"/>
              </a:ext>
            </a:extLst>
          </p:cNvPr>
          <p:cNvPicPr>
            <a:picLocks noChangeAspect="1"/>
          </p:cNvPicPr>
          <p:nvPr/>
        </p:nvPicPr>
        <p:blipFill>
          <a:blip r:embed="rId3"/>
          <a:stretch>
            <a:fillRect/>
          </a:stretch>
        </p:blipFill>
        <p:spPr>
          <a:xfrm>
            <a:off x="645847" y="3016118"/>
            <a:ext cx="7852307" cy="1758826"/>
          </a:xfrm>
          <a:prstGeom prst="rect">
            <a:avLst/>
          </a:prstGeom>
        </p:spPr>
      </p:pic>
      <p:sp>
        <p:nvSpPr>
          <p:cNvPr id="6" name="TextBox 5">
            <a:extLst>
              <a:ext uri="{FF2B5EF4-FFF2-40B4-BE49-F238E27FC236}">
                <a16:creationId xmlns:a16="http://schemas.microsoft.com/office/drawing/2014/main" id="{E0EB2CE5-C0A5-569D-C922-C9AB6E19ABE1}"/>
              </a:ext>
            </a:extLst>
          </p:cNvPr>
          <p:cNvSpPr txBox="1"/>
          <p:nvPr/>
        </p:nvSpPr>
        <p:spPr>
          <a:xfrm>
            <a:off x="117320" y="295287"/>
            <a:ext cx="8858729" cy="1938992"/>
          </a:xfrm>
          <a:prstGeom prst="rect">
            <a:avLst/>
          </a:prstGeom>
          <a:noFill/>
        </p:spPr>
        <p:txBody>
          <a:bodyPr wrap="square" lIns="91440" tIns="45720" rIns="91440" bIns="45720" rtlCol="0" anchor="t">
            <a:spAutoFit/>
          </a:bodyPr>
          <a:lstStyle/>
          <a:p>
            <a:r>
              <a:rPr lang="en-US" sz="6000" b="1" dirty="0">
                <a:solidFill>
                  <a:schemeClr val="bg1"/>
                </a:solidFill>
                <a:latin typeface="Avenir Next LT Pro"/>
              </a:rPr>
              <a:t>Let’s meet…</a:t>
            </a:r>
          </a:p>
          <a:p>
            <a:r>
              <a:rPr lang="en-US" sz="6000" b="1" dirty="0">
                <a:solidFill>
                  <a:schemeClr val="bg1"/>
                </a:solidFill>
                <a:latin typeface="Avenir Next LT Pro"/>
              </a:rPr>
              <a:t>The Students’ Union!</a:t>
            </a:r>
          </a:p>
        </p:txBody>
      </p:sp>
    </p:spTree>
    <p:extLst>
      <p:ext uri="{BB962C8B-B14F-4D97-AF65-F5344CB8AC3E}">
        <p14:creationId xmlns:p14="http://schemas.microsoft.com/office/powerpoint/2010/main" val="6387374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EB1466-80F9-4C7C-8E51-DD3D3817B923}"/>
              </a:ext>
            </a:extLst>
          </p:cNvPr>
          <p:cNvSpPr txBox="1"/>
          <p:nvPr/>
        </p:nvSpPr>
        <p:spPr>
          <a:xfrm>
            <a:off x="83128" y="2013526"/>
            <a:ext cx="4858328" cy="1107996"/>
          </a:xfrm>
          <a:prstGeom prst="rect">
            <a:avLst/>
          </a:prstGeom>
          <a:noFill/>
        </p:spPr>
        <p:txBody>
          <a:bodyPr wrap="square" rtlCol="0">
            <a:spAutoFit/>
          </a:bodyPr>
          <a:lstStyle/>
          <a:p>
            <a:r>
              <a:rPr lang="en-GB" sz="6600" b="1" dirty="0">
                <a:solidFill>
                  <a:schemeClr val="bg1"/>
                </a:solidFill>
                <a:latin typeface="Arial" panose="020B0604020202020204" pitchFamily="34" charset="0"/>
                <a:cs typeface="Arial" panose="020B0604020202020204" pitchFamily="34" charset="0"/>
              </a:rPr>
              <a:t>Thank you</a:t>
            </a:r>
          </a:p>
        </p:txBody>
      </p:sp>
    </p:spTree>
    <p:extLst>
      <p:ext uri="{BB962C8B-B14F-4D97-AF65-F5344CB8AC3E}">
        <p14:creationId xmlns:p14="http://schemas.microsoft.com/office/powerpoint/2010/main" val="3259295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7EF19F696A98440A924379150D22D5E" ma:contentTypeVersion="13" ma:contentTypeDescription="Create a new document." ma:contentTypeScope="" ma:versionID="c8e21adf297ade827df691a980446c02">
  <xsd:schema xmlns:xsd="http://www.w3.org/2001/XMLSchema" xmlns:xs="http://www.w3.org/2001/XMLSchema" xmlns:p="http://schemas.microsoft.com/office/2006/metadata/properties" xmlns:ns3="1e817316-4aca-4b9e-ace6-40706940dca6" xmlns:ns4="616eabd9-892f-425c-aaec-cee6893c8e0e" targetNamespace="http://schemas.microsoft.com/office/2006/metadata/properties" ma:root="true" ma:fieldsID="8ef3f32b1847e34e109bae27f520fcfe" ns3:_="" ns4:_="">
    <xsd:import namespace="1e817316-4aca-4b9e-ace6-40706940dca6"/>
    <xsd:import namespace="616eabd9-892f-425c-aaec-cee6893c8e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LengthInSeconds" minOccurs="0"/>
                <xsd:element ref="ns3:MediaServiceAutoTags" minOccurs="0"/>
                <xsd:element ref="ns3:MediaServiceGenerationTime" minOccurs="0"/>
                <xsd:element ref="ns3:MediaServiceEventHashCode" minOccurs="0"/>
                <xsd:element ref="ns3:MediaServiceOCR"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817316-4aca-4b9e-ace6-40706940dc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Length (seconds)" ma:internalName="MediaLengthInSeconds" ma:readOnly="true">
      <xsd:simpleType>
        <xsd:restriction base="dms:Unknown"/>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16eabd9-892f-425c-aaec-cee6893c8e0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A547D3B3-2CEC-47BE-8F2F-5C3164EBC5A8}">
  <ds:schemaRefs>
    <ds:schemaRef ds:uri="http://purl.org/dc/terms/"/>
    <ds:schemaRef ds:uri="http://schemas.microsoft.com/office/2006/metadata/properties"/>
    <ds:schemaRef ds:uri="http://purl.org/dc/elements/1.1/"/>
    <ds:schemaRef ds:uri="http://www.w3.org/XML/1998/namespace"/>
    <ds:schemaRef ds:uri="http://schemas.microsoft.com/office/2006/documentManagement/types"/>
    <ds:schemaRef ds:uri="616eabd9-892f-425c-aaec-cee6893c8e0e"/>
    <ds:schemaRef ds:uri="http://schemas.microsoft.com/office/infopath/2007/PartnerControls"/>
    <ds:schemaRef ds:uri="http://schemas.openxmlformats.org/package/2006/metadata/core-properties"/>
    <ds:schemaRef ds:uri="1e817316-4aca-4b9e-ace6-40706940dca6"/>
    <ds:schemaRef ds:uri="http://purl.org/dc/dcmitype/"/>
  </ds:schemaRefs>
</ds:datastoreItem>
</file>

<file path=customXml/itemProps3.xml><?xml version="1.0" encoding="utf-8"?>
<ds:datastoreItem xmlns:ds="http://schemas.openxmlformats.org/officeDocument/2006/customXml" ds:itemID="{08E411ED-D0FD-45B2-B571-205E1508DC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e817316-4aca-4b9e-ace6-40706940dca6"/>
    <ds:schemaRef ds:uri="616eabd9-892f-425c-aaec-cee6893c8e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101</TotalTime>
  <Words>2191</Words>
  <Application>Microsoft Office PowerPoint</Application>
  <PresentationFormat>On-screen Show (4:3)</PresentationFormat>
  <Paragraphs>252</Paragraphs>
  <Slides>40</Slides>
  <Notes>10</Notes>
  <HiddenSlides>0</HiddenSlides>
  <MMClips>1</MMClips>
  <ScaleCrop>false</ScaleCrop>
  <HeadingPairs>
    <vt:vector size="6" baseType="variant">
      <vt:variant>
        <vt:lpstr>Fonts Used</vt:lpstr>
      </vt:variant>
      <vt:variant>
        <vt:i4>6</vt:i4>
      </vt:variant>
      <vt:variant>
        <vt:lpstr>Theme</vt:lpstr>
      </vt:variant>
      <vt:variant>
        <vt:i4>16</vt:i4>
      </vt:variant>
      <vt:variant>
        <vt:lpstr>Slide Titles</vt:lpstr>
      </vt:variant>
      <vt:variant>
        <vt:i4>40</vt:i4>
      </vt:variant>
    </vt:vector>
  </HeadingPairs>
  <TitlesOfParts>
    <vt:vector size="62" baseType="lpstr">
      <vt:lpstr>Arial</vt:lpstr>
      <vt:lpstr>Avenir Next LT Pro</vt:lpstr>
      <vt:lpstr>Calibri</vt:lpstr>
      <vt:lpstr>Calibri Light</vt:lpstr>
      <vt:lpstr>Myriad Pro</vt:lpstr>
      <vt:lpstr>Wingdings</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Office Theme</vt:lpstr>
      <vt:lpstr>PowerPoint Presentation</vt:lpstr>
      <vt:lpstr>PowerPoint Presentation</vt:lpstr>
      <vt:lpstr>Getting Started</vt:lpstr>
      <vt:lpstr>Student Charter</vt:lpstr>
      <vt:lpstr>PowerPoint Presentation</vt:lpstr>
      <vt:lpstr>Equality and Diversity</vt:lpstr>
      <vt:lpstr>Activity: ID Cards</vt:lpstr>
      <vt:lpstr>ID Card Questions:</vt:lpstr>
      <vt:lpstr>London Students’ Hall</vt:lpstr>
      <vt:lpstr>PowerPoint Presentation</vt:lpstr>
      <vt:lpstr>PowerPoint Presentation</vt:lpstr>
      <vt:lpstr>Wellbeing Services</vt:lpstr>
      <vt:lpstr>Careers Services</vt:lpstr>
      <vt:lpstr>Student Finance &amp; Bursaries</vt:lpstr>
      <vt:lpstr>London Library</vt:lpstr>
      <vt:lpstr>London IT Service Desk</vt:lpstr>
      <vt:lpstr>London Admissions &amp; London Assessments</vt:lpstr>
      <vt:lpstr>PowerPoint Presentation</vt:lpstr>
      <vt:lpstr>Attendance</vt:lpstr>
      <vt:lpstr>What if I can’t attend anymore?</vt:lpstr>
      <vt:lpstr>Activity: Why am I here?</vt:lpstr>
      <vt:lpstr>PowerPoint Presentation</vt:lpstr>
      <vt:lpstr>PowerPoint Presentation</vt:lpstr>
      <vt:lpstr>Name Game</vt:lpstr>
      <vt:lpstr>How will I study?</vt:lpstr>
      <vt:lpstr>CertHE Programme Manager</vt:lpstr>
      <vt:lpstr>Responsibilities</vt:lpstr>
      <vt:lpstr>Weekday Academic Co-ordinator</vt:lpstr>
      <vt:lpstr>Weekend Academic Co-ordinator</vt:lpstr>
      <vt:lpstr>Certificate of Higher Education Business Skills for the Workplace</vt:lpstr>
      <vt:lpstr>Term 1: Academic Skills (LCLM4001)</vt:lpstr>
      <vt:lpstr>Term 1: Digital Skills (LCLM4002)</vt:lpstr>
      <vt:lpstr>Term 2: Effective Teamworking and Communication (LCLM4003)</vt:lpstr>
      <vt:lpstr>Term 2: Problem Solving and Decision Making (LCLM4004)</vt:lpstr>
      <vt:lpstr>Term 3: Employability and Career Development (LCLM4005)</vt:lpstr>
      <vt:lpstr>Term 3: Enterprise and Entrepreneurship (LCLM4006)</vt:lpstr>
      <vt:lpstr>Additional  Academic Support</vt:lpstr>
      <vt:lpstr>Additional Workshops, English Language &amp; Mathematics Support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Sylvia Hoffmann</cp:lastModifiedBy>
  <cp:revision>27</cp:revision>
  <dcterms:created xsi:type="dcterms:W3CDTF">2021-03-10T12:10:47Z</dcterms:created>
  <dcterms:modified xsi:type="dcterms:W3CDTF">2022-10-05T15:28:57Z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0x01010027EF19F696A98440A924379150D22D5E</vt:lpwstr>
  </property>
</Properties>
</file>