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3246E1-CD34-234B-B581-B9B7913943AC}" v="7" dt="2026-04-16T11:47:02.2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04"/>
    <p:restoredTop sz="94667"/>
  </p:normalViewPr>
  <p:slideViewPr>
    <p:cSldViewPr snapToGrid="0">
      <p:cViewPr>
        <p:scale>
          <a:sx n="141" d="100"/>
          <a:sy n="141" d="100"/>
        </p:scale>
        <p:origin x="288" y="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uaansha Dadabhai Pimpale (2530082)" userId="0a0b7aef-49f5-4114-bcc9-56666292be07" providerId="ADAL" clId="{09CCEFAB-BEAD-59F2-AC73-584C509A87D8}"/>
    <pc:docChg chg="custSel modSld">
      <pc:chgData name="Fuaansha Dadabhai Pimpale (2530082)" userId="0a0b7aef-49f5-4114-bcc9-56666292be07" providerId="ADAL" clId="{09CCEFAB-BEAD-59F2-AC73-584C509A87D8}" dt="2026-04-16T11:53:50.417" v="21" actId="5793"/>
      <pc:docMkLst>
        <pc:docMk/>
      </pc:docMkLst>
      <pc:sldChg chg="modSp">
        <pc:chgData name="Fuaansha Dadabhai Pimpale (2530082)" userId="0a0b7aef-49f5-4114-bcc9-56666292be07" providerId="ADAL" clId="{09CCEFAB-BEAD-59F2-AC73-584C509A87D8}" dt="2026-04-16T11:47:02.258" v="18" actId="1076"/>
        <pc:sldMkLst>
          <pc:docMk/>
          <pc:sldMk cId="2465180757" sldId="256"/>
        </pc:sldMkLst>
        <pc:spChg chg="mod">
          <ac:chgData name="Fuaansha Dadabhai Pimpale (2530082)" userId="0a0b7aef-49f5-4114-bcc9-56666292be07" providerId="ADAL" clId="{09CCEFAB-BEAD-59F2-AC73-584C509A87D8}" dt="2026-04-16T11:47:02.258" v="18" actId="1076"/>
          <ac:spMkLst>
            <pc:docMk/>
            <pc:sldMk cId="2465180757" sldId="256"/>
            <ac:spMk id="4" creationId="{3859A64F-D910-86CA-7D5A-0B645E0B2896}"/>
          </ac:spMkLst>
        </pc:spChg>
      </pc:sldChg>
      <pc:sldChg chg="modSp mod">
        <pc:chgData name="Fuaansha Dadabhai Pimpale (2530082)" userId="0a0b7aef-49f5-4114-bcc9-56666292be07" providerId="ADAL" clId="{09CCEFAB-BEAD-59F2-AC73-584C509A87D8}" dt="2026-04-16T11:37:30.462" v="7" actId="20577"/>
        <pc:sldMkLst>
          <pc:docMk/>
          <pc:sldMk cId="286501056" sldId="260"/>
        </pc:sldMkLst>
        <pc:spChg chg="mod">
          <ac:chgData name="Fuaansha Dadabhai Pimpale (2530082)" userId="0a0b7aef-49f5-4114-bcc9-56666292be07" providerId="ADAL" clId="{09CCEFAB-BEAD-59F2-AC73-584C509A87D8}" dt="2026-04-16T11:37:30.462" v="7" actId="20577"/>
          <ac:spMkLst>
            <pc:docMk/>
            <pc:sldMk cId="286501056" sldId="260"/>
            <ac:spMk id="4" creationId="{825B74A3-7458-E2E7-1112-DDC0F7EDC8FB}"/>
          </ac:spMkLst>
        </pc:spChg>
      </pc:sldChg>
      <pc:sldChg chg="modSp mod">
        <pc:chgData name="Fuaansha Dadabhai Pimpale (2530082)" userId="0a0b7aef-49f5-4114-bcc9-56666292be07" providerId="ADAL" clId="{09CCEFAB-BEAD-59F2-AC73-584C509A87D8}" dt="2026-04-16T11:44:28.645" v="14" actId="14100"/>
        <pc:sldMkLst>
          <pc:docMk/>
          <pc:sldMk cId="3208583010" sldId="269"/>
        </pc:sldMkLst>
        <pc:spChg chg="mod">
          <ac:chgData name="Fuaansha Dadabhai Pimpale (2530082)" userId="0a0b7aef-49f5-4114-bcc9-56666292be07" providerId="ADAL" clId="{09CCEFAB-BEAD-59F2-AC73-584C509A87D8}" dt="2026-04-16T11:44:28.645" v="14" actId="14100"/>
          <ac:spMkLst>
            <pc:docMk/>
            <pc:sldMk cId="3208583010" sldId="269"/>
            <ac:spMk id="4" creationId="{18F9F067-CC26-EAF2-6206-E15B3EC8C43C}"/>
          </ac:spMkLst>
        </pc:spChg>
      </pc:sldChg>
      <pc:sldChg chg="modSp mod">
        <pc:chgData name="Fuaansha Dadabhai Pimpale (2530082)" userId="0a0b7aef-49f5-4114-bcc9-56666292be07" providerId="ADAL" clId="{09CCEFAB-BEAD-59F2-AC73-584C509A87D8}" dt="2026-04-16T11:45:11.022" v="17" actId="5793"/>
        <pc:sldMkLst>
          <pc:docMk/>
          <pc:sldMk cId="3866449317" sldId="270"/>
        </pc:sldMkLst>
        <pc:spChg chg="mod">
          <ac:chgData name="Fuaansha Dadabhai Pimpale (2530082)" userId="0a0b7aef-49f5-4114-bcc9-56666292be07" providerId="ADAL" clId="{09CCEFAB-BEAD-59F2-AC73-584C509A87D8}" dt="2026-04-16T11:45:11.022" v="17" actId="5793"/>
          <ac:spMkLst>
            <pc:docMk/>
            <pc:sldMk cId="3866449317" sldId="270"/>
            <ac:spMk id="4" creationId="{8D72A6AE-9981-8C83-4B92-78ABFEB7FA26}"/>
          </ac:spMkLst>
        </pc:spChg>
      </pc:sldChg>
      <pc:sldChg chg="modSp mod">
        <pc:chgData name="Fuaansha Dadabhai Pimpale (2530082)" userId="0a0b7aef-49f5-4114-bcc9-56666292be07" providerId="ADAL" clId="{09CCEFAB-BEAD-59F2-AC73-584C509A87D8}" dt="2026-04-16T11:53:50.417" v="21" actId="5793"/>
        <pc:sldMkLst>
          <pc:docMk/>
          <pc:sldMk cId="3620882352" sldId="271"/>
        </pc:sldMkLst>
        <pc:spChg chg="mod">
          <ac:chgData name="Fuaansha Dadabhai Pimpale (2530082)" userId="0a0b7aef-49f5-4114-bcc9-56666292be07" providerId="ADAL" clId="{09CCEFAB-BEAD-59F2-AC73-584C509A87D8}" dt="2026-04-16T11:53:50.417" v="21" actId="5793"/>
          <ac:spMkLst>
            <pc:docMk/>
            <pc:sldMk cId="3620882352" sldId="271"/>
            <ac:spMk id="5" creationId="{E85B7524-A3A6-FF2E-88D1-60D22D91E16D}"/>
          </ac:spMkLst>
        </pc:spChg>
      </pc:sldChg>
      <pc:sldChg chg="modSp mod">
        <pc:chgData name="Fuaansha Dadabhai Pimpale (2530082)" userId="0a0b7aef-49f5-4114-bcc9-56666292be07" providerId="ADAL" clId="{09CCEFAB-BEAD-59F2-AC73-584C509A87D8}" dt="2026-04-16T11:53:44.180" v="20" actId="5793"/>
        <pc:sldMkLst>
          <pc:docMk/>
          <pc:sldMk cId="2313461443" sldId="273"/>
        </pc:sldMkLst>
        <pc:spChg chg="mod">
          <ac:chgData name="Fuaansha Dadabhai Pimpale (2530082)" userId="0a0b7aef-49f5-4114-bcc9-56666292be07" providerId="ADAL" clId="{09CCEFAB-BEAD-59F2-AC73-584C509A87D8}" dt="2026-04-16T11:53:44.180" v="20" actId="5793"/>
          <ac:spMkLst>
            <pc:docMk/>
            <pc:sldMk cId="2313461443" sldId="273"/>
            <ac:spMk id="3" creationId="{77985533-3BB5-933B-D5E8-700320299488}"/>
          </ac:spMkLst>
        </pc:spChg>
      </pc:sldChg>
      <pc:sldChg chg="modSp mod">
        <pc:chgData name="Fuaansha Dadabhai Pimpale (2530082)" userId="0a0b7aef-49f5-4114-bcc9-56666292be07" providerId="ADAL" clId="{09CCEFAB-BEAD-59F2-AC73-584C509A87D8}" dt="2026-04-16T11:53:36.395" v="19" actId="5793"/>
        <pc:sldMkLst>
          <pc:docMk/>
          <pc:sldMk cId="702490298" sldId="275"/>
        </pc:sldMkLst>
        <pc:spChg chg="mod">
          <ac:chgData name="Fuaansha Dadabhai Pimpale (2530082)" userId="0a0b7aef-49f5-4114-bcc9-56666292be07" providerId="ADAL" clId="{09CCEFAB-BEAD-59F2-AC73-584C509A87D8}" dt="2026-04-16T11:53:36.395" v="19" actId="5793"/>
          <ac:spMkLst>
            <pc:docMk/>
            <pc:sldMk cId="702490298" sldId="275"/>
            <ac:spMk id="3" creationId="{3A751AE8-E338-1721-1F4C-19BE9F0A41B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FF720-F8A5-472E-126A-40DB5D90ED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083D4E-8F6B-C5E7-36E7-AFFBCD5736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47B2B8-ED55-1454-E14D-D3B9A8664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AB26F-D51C-B34C-B881-7CADABAB342C}" type="datetimeFigureOut">
              <a:rPr lang="en-US" smtClean="0"/>
              <a:t>4/16/26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AAB93F-4CB3-78CC-3129-314F77CF1A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A677DA-A020-7A8F-44EE-1E6CCF47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68D8A-DA9A-3944-830F-824101885E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2725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4DE3D-8370-955B-E8CF-3E7F11F0D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19525-4B65-E659-8B12-84070621F8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51C58C-6D26-C806-B72D-120A4F2695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AB26F-D51C-B34C-B881-7CADABAB342C}" type="datetimeFigureOut">
              <a:rPr lang="en-US" smtClean="0"/>
              <a:t>4/16/26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754C30-7F27-AEE2-0054-780A5465F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0CD442-2246-1321-90C0-2814B069B5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68D8A-DA9A-3944-830F-824101885E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469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3179A-1EE8-5EA9-76D2-23776D13C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31431-93F8-C2A2-6BF6-3E22E84C28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DD9E8-252C-11FA-B921-41DCC57A0B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AB26F-D51C-B34C-B881-7CADABAB342C}" type="datetimeFigureOut">
              <a:rPr lang="en-US" smtClean="0"/>
              <a:t>4/16/26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397D2E-35BB-64F0-CAA9-B76B5E181D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5825C7-BAD8-7639-FD95-50BA6A7D5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68D8A-DA9A-3944-830F-824101885E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0061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E1E7E-9367-76C8-80F3-6CBD4ABE63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B5E77-0DB0-F2E5-38A3-2A039E316F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7548F3-7ABD-FB8C-0385-C570FC0C9F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78DE54-ADB0-35B0-DF44-8E01C7061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AB26F-D51C-B34C-B881-7CADABAB342C}" type="datetimeFigureOut">
              <a:rPr lang="en-US" smtClean="0"/>
              <a:t>4/16/26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FEC0A7-C373-35E0-0B5F-B1D86280AF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E5FEBD-F261-2C97-54E8-24248736CB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68D8A-DA9A-3944-830F-824101885E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254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AC8A4-8FB1-9B17-F8A7-876437FB2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CEEE90-672D-6922-3545-EC45CE8E76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51F21A-21DF-9608-57FB-5D87D41F4F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B93BF2-B9E3-0C61-72C2-8A4BE3D91D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8ECD31-DFB1-8E1B-7F92-F0D11C69D0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88A2F8-1829-A3F1-4270-6F16037AD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AB26F-D51C-B34C-B881-7CADABAB342C}" type="datetimeFigureOut">
              <a:rPr lang="en-US" smtClean="0"/>
              <a:t>4/16/26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6B1D19-D7D1-33D6-79FA-556B0E2D3F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9DA296-01F2-0D72-21F7-866766D822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68D8A-DA9A-3944-830F-824101885E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60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91CB0-09E6-549E-393F-EF3FCF1E1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B2A890-0D58-8CD7-8D12-474784E05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AB26F-D51C-B34C-B881-7CADABAB342C}" type="datetimeFigureOut">
              <a:rPr lang="en-US" smtClean="0"/>
              <a:t>4/16/26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F20D42-A533-0B1C-A646-3742F04BBF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C3EBD8-1E73-0846-D4A7-48D802F43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68D8A-DA9A-3944-830F-824101885E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801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55DF4A6-5420-AAD9-DF39-ACF6D227E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AB26F-D51C-B34C-B881-7CADABAB342C}" type="datetimeFigureOut">
              <a:rPr lang="en-US" smtClean="0"/>
              <a:t>4/16/26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A36EE0-9A3A-AAF0-7DDB-F5C34CB5C8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68AF29-8FDB-6A75-1A68-1745648ECC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68D8A-DA9A-3944-830F-824101885E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201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DDA0F-D722-7586-2928-38519A7F7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6C49B2-0C1C-CB4D-2A36-F6C1DC226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569C47-9D77-C1B4-535A-5BB40C8144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7E18A6-528A-CFE2-A273-22247217B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AB26F-D51C-B34C-B881-7CADABAB342C}" type="datetimeFigureOut">
              <a:rPr lang="en-US" smtClean="0"/>
              <a:t>4/16/26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1F74B9-FE1E-F62B-3BD5-34ED7CBC96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CBBF06-BD83-F7CC-1C88-1BDAF71BD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68D8A-DA9A-3944-830F-824101885E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2105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D6029-F8D4-16DA-0BCF-E610FB3E0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3EDF0B-B252-150E-A0A5-D9E65B48C4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0FAFF9-C72D-3531-303F-853613FB95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9DDF88-D1EE-6515-A2F2-06101E29B6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AB26F-D51C-B34C-B881-7CADABAB342C}" type="datetimeFigureOut">
              <a:rPr lang="en-US" smtClean="0"/>
              <a:t>4/16/26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610DCE-5559-53EC-51F8-6BFE3D15D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3F617A-277C-8578-8E75-382E4B3DD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68D8A-DA9A-3944-830F-824101885E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7749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31ABC-6514-6E01-74CA-E08C5500D1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68B12F-6D62-EEB4-B230-2B468726E4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CDA6FC-B46F-6090-DE12-C8D250436C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AB26F-D51C-B34C-B881-7CADABAB342C}" type="datetimeFigureOut">
              <a:rPr lang="en-US" smtClean="0"/>
              <a:t>4/16/26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D04D2F-D420-2DDF-9932-DAD563656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2AA896-4CAB-4921-1EA6-58ED75C53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68D8A-DA9A-3944-830F-824101885E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988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02A06F-5DBB-89F6-6910-C587430819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2A3C1A-38CC-BE7F-82C9-6E0559B698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623805-CEBD-EDEB-46B1-AFC36F27B5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AB26F-D51C-B34C-B881-7CADABAB342C}" type="datetimeFigureOut">
              <a:rPr lang="en-US" smtClean="0"/>
              <a:t>4/16/26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C38C83-A899-53FD-76B9-A5B45F054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196733-5E40-A772-9820-5A1849FA3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68D8A-DA9A-3944-830F-824101885E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941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3506CC-04A5-DE74-6D37-BC8DD0A86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9A722A-6CB8-118A-8B6A-242C50A42E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B86863-B6EF-ECE4-C4FA-9048052A4E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EAB26F-D51C-B34C-B881-7CADABAB342C}" type="datetimeFigureOut">
              <a:rPr lang="en-US" smtClean="0"/>
              <a:t>4/16/26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AC6262-A7CF-98A5-7218-D02250A25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92C626-86F3-4920-810B-A07AE7C9A6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5768D8A-DA9A-3944-830F-824101885E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0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69007781-1AEE-4FE2-8527-FF7B46F123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0E7F342F-8F86-41FC-A9DE-865B16F50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9FA5174A-CE0B-42D0-8DA3-4E995C0926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2" name="Freeform: Shape 32">
            <a:extLst>
              <a:ext uri="{FF2B5EF4-FFF2-40B4-BE49-F238E27FC236}">
                <a16:creationId xmlns:a16="http://schemas.microsoft.com/office/drawing/2014/main" id="{DE35DE37-E5F4-4D1E-8AE0-8A7D46F3B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1" y="990600"/>
            <a:ext cx="99060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859A64F-D910-86CA-7D5A-0B645E0B2896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1333121" y="1676402"/>
            <a:ext cx="8610601" cy="259079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/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Title: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-webkit-standard"/>
              </a:rPr>
              <a:t> Post-Traumatic Stress Disorder (PTSD)</a:t>
            </a:r>
            <a:b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-webkit-standard"/>
              </a:rPr>
            </a:br>
            <a:r>
              <a:rPr lang="en-IN" sz="2000" dirty="0"/>
              <a:t>Module Name: Community Care and Management of Longer-term Conditions</a:t>
            </a:r>
            <a:br>
              <a:rPr lang="en-IN" sz="2000" dirty="0"/>
            </a:br>
            <a:r>
              <a:rPr lang="en-IN" sz="2000" dirty="0"/>
              <a:t> LCHS7003 </a:t>
            </a:r>
            <a:br>
              <a:rPr lang="en-IN" sz="2000" dirty="0"/>
            </a:br>
            <a:br>
              <a:rPr lang="en-IN" sz="2000" dirty="0"/>
            </a:br>
            <a:r>
              <a:rPr lang="en-IN" sz="2000" b="1" dirty="0"/>
              <a:t>Lecturer Name: Muhammed Khan </a:t>
            </a:r>
            <a:br>
              <a:rPr lang="en-IN" sz="2000" dirty="0"/>
            </a:br>
            <a:br>
              <a:rPr lang="en-IN" sz="2000" dirty="0"/>
            </a:br>
            <a:r>
              <a:rPr lang="en-IN" sz="2000" b="1" dirty="0"/>
              <a:t>Student Names: Fuaansha Pimpale (2530082)</a:t>
            </a:r>
            <a:br>
              <a:rPr lang="en-IN" sz="2000" dirty="0"/>
            </a:b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A7D1D7-7D92-AF4F-5075-FB45690A90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2999" y="4540468"/>
            <a:ext cx="6781800" cy="641131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tx1">
                    <a:alpha val="55000"/>
                  </a:schemeClr>
                </a:solidFill>
              </a:rPr>
              <a:t>Assignment :  Presentation</a:t>
            </a:r>
            <a:endParaRPr lang="en-US" sz="32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5180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9243A8-09AE-167E-7D0D-3CE53E3CBF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sz="4000" dirty="0"/>
              <a:t>Introduction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0EEC118-9C91-EF9D-BF14-846A7D7B5AD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4" y="1676400"/>
            <a:ext cx="5638796" cy="3505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Definition and Symptoms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Definition: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PTSD is a "Trauma- and Stressor-Related Disorder" (DSM-5) characterized by persistent psychological distress following exposure to actual or threatened death, serious injury, or sexual violence.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Core Symptom Clusters: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457200" marR="0" lvl="1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Re-experiencing: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Flashbacks, nightmares, and intrusive memories of the trauma.</a:t>
            </a:r>
          </a:p>
          <a:p>
            <a:pPr marL="457200" marR="0" lvl="1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Avoidance: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Deliberate efforts to avoid people, places, or thoughts that serve as reminders.</a:t>
            </a:r>
          </a:p>
          <a:p>
            <a:pPr marL="457200" marR="0" lvl="1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Hyperarousal: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Irritability, hypervigilance, and an exaggerated startle response.</a:t>
            </a:r>
          </a:p>
          <a:p>
            <a:pPr marL="457200" marR="0" lvl="1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Cognitive/Mood Changes: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Persistent negative beliefs about oneself and the world.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4983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46ADA1-B1C6-2FAA-9E72-A2AE11275F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4000" dirty="0" err="1"/>
              <a:t>Aetiology</a:t>
            </a:r>
            <a:r>
              <a:rPr lang="en-US" sz="4000" dirty="0"/>
              <a:t> </a:t>
            </a:r>
            <a:r>
              <a:rPr kumimoji="0" lang="en-US" altLang="en-US" sz="17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(Causes)</a:t>
            </a:r>
            <a:br>
              <a:rPr kumimoji="0" lang="en-US" altLang="en-US" sz="17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endParaRPr lang="en-US" sz="40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F21CB08-0DB7-DD8C-A220-ED5BE647427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4" y="1676400"/>
            <a:ext cx="5638796" cy="3505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Neurobiological Pathophysiology: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Dysregulation of the dorsomedial prefrontal cortex-amygdala circuit is a primary driver.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Neural Coupling: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Hyperactivity in the amygdala (fear center) coupled with dysfunction in the prefrontal cortex leads to an inability to regulate emotional responses to trauma.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Conditioning: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PTSD can be viewed as a result of conditioned fear learning, where a neutral stimulus paired with a threat produces persistent anxiety.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193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39D041-E423-CFE4-67D5-E96B3558C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altLang="en-US" sz="4000" b="1" dirty="0">
                <a:latin typeface="Arial" panose="020B0604020202020204" pitchFamily="34" charset="0"/>
              </a:rPr>
              <a:t>Prevalence: UK and Worldwide</a:t>
            </a:r>
            <a:br>
              <a:rPr lang="en-US" altLang="en-US" sz="4000" b="1" dirty="0">
                <a:latin typeface="Arial" panose="020B0604020202020204" pitchFamily="34" charset="0"/>
              </a:rPr>
            </a:br>
            <a:endParaRPr lang="en-US" sz="40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2EAEC3D-D929-FB81-DAF7-3672BE6559B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4" y="1676400"/>
            <a:ext cx="5638796" cy="3505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Worldwide: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The total estimated number of people with anxiety-related disorders, including PTSD, is roughly 264 million.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European Context: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The prevalence of anxiety disorders in the European region is approximately 14%.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Regional Trends: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In the European population, PTSD-specific prevalence rates are estimated between 1.1% and 2.9%.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700" b="0" i="0" u="none" strike="noStrike" cap="none" normalizeH="0" baseline="0" dirty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25508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92D54A-2C72-DC73-5A94-D78BBE6C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altLang="en-US" sz="4000" b="1" dirty="0">
                <a:latin typeface="Arial" panose="020B0604020202020204" pitchFamily="34" charset="0"/>
              </a:rPr>
              <a:t>Economic and Social Burden</a:t>
            </a:r>
            <a:br>
              <a:rPr lang="en-US" altLang="en-US" sz="4000" b="1" dirty="0">
                <a:latin typeface="Arial" panose="020B0604020202020204" pitchFamily="34" charset="0"/>
              </a:rPr>
            </a:br>
            <a:endParaRPr lang="en-US" sz="40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25B74A3-7458-E2E7-1112-DDC0F7EDC8F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4" y="1676400"/>
            <a:ext cx="5638796" cy="3505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Economic Impact: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The total cost for an individual with PTSD can reach approximately </a:t>
            </a:r>
            <a:r>
              <a:rPr lang="en-IN" sz="1800" dirty="0"/>
              <a:t>£37,412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which is three times higher than the average cost for non-exposed individuals.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Socio-Economic Factors: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PTSD often leads to an incapacity to work and early retirement.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Indirect Costs: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High societal costs are driven by sickness benefit payments and significant losses in productivity.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700" b="0" i="0" u="none" strike="noStrike" cap="none" normalizeH="0" baseline="0" dirty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5010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nalysing medical x-ray results">
            <a:extLst>
              <a:ext uri="{FF2B5EF4-FFF2-40B4-BE49-F238E27FC236}">
                <a16:creationId xmlns:a16="http://schemas.microsoft.com/office/drawing/2014/main" id="{8B69AC19-8350-5A1B-67AF-31ACEFCEF4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628" r="8106" b="-1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C16F26-E4A1-EA8F-8087-86B5E7327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US" altLang="en-US" sz="3700" b="1" dirty="0">
                <a:latin typeface="Arial" panose="020B0604020202020204" pitchFamily="34" charset="0"/>
              </a:rPr>
              <a:t>Diagnosis and Initial Assessment</a:t>
            </a:r>
            <a:br>
              <a:rPr lang="en-US" altLang="en-US" sz="3700" b="1" dirty="0">
                <a:latin typeface="Arial" panose="020B0604020202020204" pitchFamily="34" charset="0"/>
              </a:rPr>
            </a:br>
            <a:endParaRPr lang="en-US" sz="37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44AB7E8-5D5C-376F-3261-91D3D19FED3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1" y="2884929"/>
            <a:ext cx="4659756" cy="337413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7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Screening Procedures: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 Use of standardized tools to identify incident PTSD cases.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Diagnostic Criteria: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 Assessment must differentiate between acute stress and long-term PTSD (symptoms persisting beyond 4 weeks).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Specialist Assessment: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 Secure diagnosis often requires evaluation by a specialist, such as a psychiatrist, psychotherapist, or neurologist.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69996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5136ED-6991-6C3C-4EE0-E00F43EA6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altLang="en-US" sz="4000" b="1" dirty="0">
                <a:latin typeface="Arial" panose="020B0604020202020204" pitchFamily="34" charset="0"/>
              </a:rPr>
              <a:t>Management Following UK Guidance (NICE)</a:t>
            </a:r>
            <a:endParaRPr lang="en-US" sz="40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69FF682-E892-32D0-5524-DB7C5C8F043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410204" y="1676400"/>
            <a:ext cx="5638796" cy="3505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Guideline Reference: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Management should follow the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NICE Guideline NG116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Stepped Care Model: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Active Monitoring: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For those with mild symptoms or trauma occurring within the last month.</a:t>
            </a:r>
          </a:p>
          <a:p>
            <a:pPr marL="457200" marR="0" lvl="1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Trauma-Focused Interventions: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Referral to specialist services for persistent PTSD.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Models of Care: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Implementing a trauma-informed approach that prioritizes safety and trust.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10087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360694A-C0EB-C920-55C7-45CECDDB85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AB379A-C945-B0B4-B140-40A448C26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altLang="en-US" sz="4000" b="1" dirty="0">
                <a:latin typeface="Arial" panose="020B0604020202020204" pitchFamily="34" charset="0"/>
              </a:rPr>
              <a:t>Treatment Options in the United Kingdom</a:t>
            </a:r>
            <a:br>
              <a:rPr lang="en-US" altLang="en-US" sz="4000" b="1" dirty="0">
                <a:latin typeface="Arial" panose="020B0604020202020204" pitchFamily="34" charset="0"/>
              </a:rPr>
            </a:br>
            <a:endParaRPr lang="en-US" sz="40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7FF7EA9-76B8-1B8F-71B7-46C52B003A2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4" y="1676400"/>
            <a:ext cx="5638796" cy="3505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Psychological Therapies (First-Line):</a:t>
            </a:r>
            <a:endParaRPr kumimoji="0" lang="en-US" altLang="en-US" sz="2200" b="0" i="0" u="none" strike="noStrike" cap="none" normalizeH="0" baseline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457200" marR="0" lvl="1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Trauma-Focused CBT: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Targeting maladaptive appraisals and fear conditioning.</a:t>
            </a:r>
          </a:p>
          <a:p>
            <a:pPr marL="457200" marR="0" lvl="1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EMDR: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Utilizing bilateral stimulation to process traumatic memories.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Pharmacological Options: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Selective Serotonin Reuptake Inhibitors (SSRIs) are utilized to increase serotonin levels and reduce hyperarousal.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200" b="0" i="0" u="none" strike="noStrike" cap="none" normalizeH="0" baseline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45624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8DD56C-266E-2FA9-FD15-8BD135DDB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altLang="en-US" sz="4000" b="1" dirty="0">
                <a:latin typeface="Arial" panose="020B0604020202020204" pitchFamily="34" charset="0"/>
              </a:rPr>
              <a:t>Comorbidity</a:t>
            </a:r>
            <a:br>
              <a:rPr lang="en-US" altLang="en-US" sz="4000" b="1" dirty="0">
                <a:latin typeface="Arial" panose="020B0604020202020204" pitchFamily="34" charset="0"/>
              </a:rPr>
            </a:br>
            <a:endParaRPr lang="en-US" sz="40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72749FD-5D7A-AFCD-C4F7-BC25C26FDA1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4" y="1676400"/>
            <a:ext cx="5638796" cy="3505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Mental Health Overlap: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Co-occurrence rates with other mental disorders are estimated at </a:t>
            </a:r>
            <a:r>
              <a:rPr kumimoji="0" lang="en-US" altLang="en-US" sz="2200" b="1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50-100%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Common Comorbidities:</a:t>
            </a:r>
            <a:endParaRPr kumimoji="0" lang="en-US" altLang="en-US" sz="2200" b="0" i="0" u="none" strike="noStrike" cap="none" normalizeH="0" baseline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457200" marR="0" lvl="1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Depression: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Highly prevalent (85-90% overlap with anxiety disorders).</a:t>
            </a:r>
          </a:p>
          <a:p>
            <a:pPr marL="457200" marR="0" lvl="1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Substance Misuse: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Often used for "self-medication."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Physical Health: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Increased risk of cardiovascular and autoimmune disease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200" b="0" i="0" u="none" strike="noStrike" cap="none" normalizeH="0" baseline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72671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BE0EF-6119-F01C-E1C1-774C47C12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altLang="en-US" sz="4000" b="1" dirty="0">
                <a:latin typeface="Arial" panose="020B0604020202020204" pitchFamily="34" charset="0"/>
              </a:rPr>
              <a:t>Prevention of PTSD</a:t>
            </a:r>
            <a:br>
              <a:rPr lang="en-US" altLang="en-US" sz="4000" b="1" dirty="0">
                <a:latin typeface="Arial" panose="020B0604020202020204" pitchFamily="34" charset="0"/>
              </a:rPr>
            </a:br>
            <a:endParaRPr lang="en-US" sz="40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E0D8054-9F06-4088-CD95-D91E88AAF20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4" y="1676400"/>
            <a:ext cx="5638796" cy="3505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Early Intervention: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Providing social support and psychological first aid immediately following a trauma.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Secondary Prevention: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Early access to trauma-focused CBT for individuals showing early symptoms of Acute Stress Disorder to prevent transition into chronic PTSD.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Workplace Support: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Targeted prevention programs for high-risk occupations (e.g., first responders).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29699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4058E4-3E7E-C079-2C9B-9E9D8766C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altLang="en-US" sz="4000" b="1" dirty="0">
                <a:latin typeface="Arial" panose="020B0604020202020204" pitchFamily="34" charset="0"/>
              </a:rPr>
              <a:t>Co-productive Care: Skills and Values</a:t>
            </a:r>
            <a:br>
              <a:rPr lang="en-US" altLang="en-US" sz="4000" b="1" dirty="0">
                <a:latin typeface="Arial" panose="020B0604020202020204" pitchFamily="34" charset="0"/>
              </a:rPr>
            </a:br>
            <a:endParaRPr lang="en-US" sz="40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09038F9-8852-6F7E-153E-B6384159975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4" y="1676400"/>
            <a:ext cx="5638796" cy="3505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Core Values: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Empowerment, respect, and recognizing the patient as a collaborator in their own care.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Required Skills: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Clinicians must be skilled in active listening and empathetic engagement to foster a therapeutic alliance.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Behaviours: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Shifting away from a paternalistic "expert" model to a partnership where the patient's lived experience guides the treatment plan.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200" b="0" i="0" u="none" strike="noStrike" cap="none" normalizeH="0" baseline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60594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4986BE-98B1-C987-208F-AE77B9740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altLang="en-US" sz="3400" b="1" dirty="0" err="1">
                <a:latin typeface="Arial" panose="020B0604020202020204" pitchFamily="34" charset="0"/>
              </a:rPr>
              <a:t>Personalised</a:t>
            </a:r>
            <a:r>
              <a:rPr lang="en-US" altLang="en-US" sz="3400" b="1" dirty="0">
                <a:latin typeface="Arial" panose="020B0604020202020204" pitchFamily="34" charset="0"/>
              </a:rPr>
              <a:t> Care Recommendation</a:t>
            </a:r>
            <a:br>
              <a:rPr lang="en-US" altLang="en-US" sz="3400" b="1" dirty="0">
                <a:latin typeface="Arial" panose="020B0604020202020204" pitchFamily="34" charset="0"/>
              </a:rPr>
            </a:br>
            <a:endParaRPr lang="en-US" sz="34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8F9F067-CC26-EAF2-6206-E15B3EC8C43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953000" y="1676399"/>
            <a:ext cx="6273018" cy="383813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Utilizing the 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Six Components of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Personalised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 Care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Shared Decision Making: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Collaborating on treatment choice (e.g., CBT vs. EMDR).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 startAt="2"/>
              <a:tabLst/>
            </a:pP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Personalised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 Support Planning: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Tailoring goals to the individual’s life context.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 startAt="3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Enabling Choice: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Offering a choice of provider or setting.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 startAt="4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Social Prescribing: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Linking individuals to community support or veterans' groups.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 startAt="5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Self-management Support: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Education on grounding techniques and sleep hygiene.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 startAt="6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Personal Health Budgets: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 Allowing flexibility in funding specific therapeutic aids.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85830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E1F342-89E0-32F3-1E79-A72410B07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Reference 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D72A6AE-9981-8C83-4B92-78ABFEB7FA2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55548" y="2217343"/>
            <a:ext cx="9880893" cy="39596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Definition, Symptoms, and </a:t>
            </a:r>
            <a:r>
              <a:rPr kumimoji="0" lang="en-US" altLang="en-US" sz="1500" b="1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Aetiology</a:t>
            </a:r>
            <a:endParaRPr kumimoji="0" lang="en-US" altLang="en-US" sz="15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American Psychiatric Association.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 (2013). 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Diagnostic and statistical manual of mental disorders (DSM-5®)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American Psychiatric Pub.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Brewin, C. R., et al.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 (2017). A review of current evidence regarding the ICD-11 proposals for PTSD and complex PTSD. 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Clinical Psychology Review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58, 1-15.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Ehlers, A., &amp; Clark, D. M.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 (2000). A cognitive model of posttraumatic stress disorder. </a:t>
            </a:r>
            <a:r>
              <a:rPr kumimoji="0" lang="en-US" altLang="en-US" sz="1500" b="0" i="1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Research and Therapy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38(4), 319-345.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Kozłowska, A., et al.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 (2025). Analysis of Anxiety Disorders and Post-Traumatic Stress Disorders for Screening Anxiolytic Drugs and Linking Preclinical and Clinical Research. 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International Journal of Molecular Sciences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26(4), 1414.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McElroy, E., et al.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 (2019). ICD-11 PTSD and complex PTSD: structural validation using network analysis. 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World Psychiatry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18(2), 236-237.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Ruzek, J. I., et al.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 (2007). Psychological first aid. 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Journal of Mental Health Counseling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29(1), 17-49.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World Health Organization.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 (2018). 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International classification of diseases for mortality and morbidity statistics (11th Revision)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WHO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64493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F37C27-C220-DFA3-9FAA-707D6751D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Reference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E85B7524-A3A6-FF2E-88D1-60D22D91E1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55548" y="2208290"/>
            <a:ext cx="9880893" cy="39596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IN" sz="2400" dirty="0"/>
              <a:t>Prevalence: UK and Worldwide</a:t>
            </a:r>
            <a:endParaRPr kumimoji="0" lang="en-US" altLang="en-US" sz="24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Frontiers.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 (2026). Prevalence of post-traumatic stress disorder in healthcare workers before and during COVID-19: a systematic review and meta-analysis. 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Frontiers in Public Health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Kessler, R. C., et al.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 (2017). The global burden of mental disorders: An update from the WHO World Mental Health Surveys. 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Epidemiology and Psychiatric Sciences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26(4), 333-347.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McManus, S., et al.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 (2016). 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Mental health and wellbeing in England: Adult Psychiatric Morbidity Survey 2014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NHS Digital.</a:t>
            </a:r>
          </a:p>
        </p:txBody>
      </p:sp>
    </p:spTree>
    <p:extLst>
      <p:ext uri="{BB962C8B-B14F-4D97-AF65-F5344CB8AC3E}">
        <p14:creationId xmlns:p14="http://schemas.microsoft.com/office/powerpoint/2010/main" val="36208823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562BD-0507-FF5B-240D-8653202A9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Reference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50D01CB-A30C-6732-4D55-61042B5B3E4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55548" y="2206833"/>
            <a:ext cx="9880893" cy="39596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IN" dirty="0"/>
              <a:t>Economic and Social Burden</a:t>
            </a:r>
            <a:endParaRPr kumimoji="0" lang="en-US" altLang="en-US" sz="24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Bothe, T., et al.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 (2020). How expensive are post-traumatic stress disorders? Estimating incremental health care and economic costs on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anonymised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claims data. 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European Journal of Health Economics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21, 917-930.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BMJ Open.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 (2024). Economic burden of PTSD in the UK: a systematic review and economic analysis. 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BMJ Open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15(7).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Harris, S., et al.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 (2021). Social and economic costs of gambling problems and related harm among UK military veterans. 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BMJ Military Health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169, 413-418.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Sarioglu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G., et al.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 (2022). The indirect costs of post-traumatic stress disorder: A systematic review. 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Journal of Affective Disorders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915811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BC365-63B5-26E2-EA7D-5E396F856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85533-3BB5-933B-D5E8-7003202994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b="1" dirty="0"/>
              <a:t>Diagnosis and Initial Assessment</a:t>
            </a:r>
            <a:endParaRPr lang="en-IN" dirty="0"/>
          </a:p>
          <a:p>
            <a:r>
              <a:rPr lang="en-IN" b="1" dirty="0"/>
              <a:t>Bovin, M. J., et al.</a:t>
            </a:r>
            <a:r>
              <a:rPr lang="en-IN" dirty="0"/>
              <a:t> (2016). Psychometric properties of the PTSD Checklist for DSM-5 (PCL-5) in veterans. </a:t>
            </a:r>
            <a:r>
              <a:rPr lang="en-IN" i="1" dirty="0"/>
              <a:t>Psychological Assessment</a:t>
            </a:r>
            <a:r>
              <a:rPr lang="en-IN" dirty="0"/>
              <a:t>, 28(11), 1379.</a:t>
            </a:r>
          </a:p>
          <a:p>
            <a:r>
              <a:rPr lang="en-IN" b="1" dirty="0"/>
              <a:t>Megnin-</a:t>
            </a:r>
            <a:r>
              <a:rPr lang="en-IN" b="1" dirty="0" err="1"/>
              <a:t>Viggars</a:t>
            </a:r>
            <a:r>
              <a:rPr lang="en-IN" b="1" dirty="0"/>
              <a:t>, O., et al.</a:t>
            </a:r>
            <a:r>
              <a:rPr lang="en-IN" dirty="0"/>
              <a:t> (2019). Post-traumatic stress disorder: what does NICE guidance mean for primary care? </a:t>
            </a:r>
            <a:r>
              <a:rPr lang="en-IN" i="1" dirty="0"/>
              <a:t>British Journal of General Practice</a:t>
            </a:r>
            <a:r>
              <a:rPr lang="en-IN" dirty="0"/>
              <a:t>, 69(683), 328-329.</a:t>
            </a:r>
          </a:p>
          <a:p>
            <a:r>
              <a:rPr lang="en-IN" b="1" dirty="0" err="1"/>
              <a:t>NovoPsych</a:t>
            </a:r>
            <a:r>
              <a:rPr lang="en-IN" b="1" dirty="0"/>
              <a:t>.</a:t>
            </a:r>
            <a:r>
              <a:rPr lang="en-IN" dirty="0"/>
              <a:t> (2026). PTSD Checklist for DSM-5 (PCL-5) Scoring and Interpretation.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34614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42FDD-5973-EF38-5F13-1D4489AA2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CBF8C-07BB-F80C-F303-52E6D9BA8C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IN" b="1" dirty="0"/>
              <a:t>Management and Treatment (UK NICE Guidance)</a:t>
            </a:r>
            <a:endParaRPr lang="en-IN" dirty="0"/>
          </a:p>
          <a:p>
            <a:r>
              <a:rPr lang="en-IN" b="1" dirty="0"/>
              <a:t>National Institute for Health and Care Excellence (NICE).</a:t>
            </a:r>
            <a:r>
              <a:rPr lang="en-IN" dirty="0"/>
              <a:t> (2018). </a:t>
            </a:r>
            <a:r>
              <a:rPr lang="en-IN" i="1" dirty="0"/>
              <a:t>Post-traumatic stress disorder (NICE Guideline NG116)</a:t>
            </a:r>
            <a:r>
              <a:rPr lang="en-IN" dirty="0"/>
              <a:t>.</a:t>
            </a:r>
          </a:p>
          <a:p>
            <a:r>
              <a:rPr lang="en-IN" b="1" dirty="0"/>
              <a:t>Krüger-Gottschalk, A., et al.</a:t>
            </a:r>
            <a:r>
              <a:rPr lang="en-IN" dirty="0"/>
              <a:t> (2025). Effectiveness in routine care: trauma-focused treatment for PTSD. </a:t>
            </a:r>
            <a:r>
              <a:rPr lang="en-IN" i="1" dirty="0"/>
              <a:t>European Journal of </a:t>
            </a:r>
            <a:r>
              <a:rPr lang="en-IN" i="1" dirty="0" err="1"/>
              <a:t>Psychotraumatology</a:t>
            </a:r>
            <a:r>
              <a:rPr lang="en-IN" dirty="0"/>
              <a:t>, 16.</a:t>
            </a:r>
          </a:p>
          <a:p>
            <a:r>
              <a:rPr lang="en-IN" b="1" dirty="0"/>
              <a:t>Lewis, C., et al.</a:t>
            </a:r>
            <a:r>
              <a:rPr lang="en-IN" dirty="0"/>
              <a:t> (2020). Psychological therapies for post-traumatic stress disorder in adults: A systematic review and meta-analysis. </a:t>
            </a:r>
            <a:r>
              <a:rPr lang="en-IN" i="1" dirty="0"/>
              <a:t>European Journal of </a:t>
            </a:r>
            <a:r>
              <a:rPr lang="en-IN" i="1" dirty="0" err="1"/>
              <a:t>Psychotraumatology</a:t>
            </a:r>
            <a:r>
              <a:rPr lang="en-IN" dirty="0"/>
              <a:t>.</a:t>
            </a:r>
          </a:p>
          <a:p>
            <a:r>
              <a:rPr lang="en-IN" b="1" dirty="0"/>
              <a:t>Shapiro, F.</a:t>
            </a:r>
            <a:r>
              <a:rPr lang="en-IN" dirty="0"/>
              <a:t> (2017). </a:t>
            </a:r>
            <a:r>
              <a:rPr lang="en-IN" i="1" dirty="0"/>
              <a:t>Eye Movement Desensitization and Reprocessing (EMDR) Therapy: Basic Principles, Protocols, and Procedures</a:t>
            </a:r>
            <a:r>
              <a:rPr lang="en-IN" dirty="0"/>
              <a:t>. Guilford Publications.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3160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DF654-F55F-44BF-2386-3455F0752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51AE8-E338-1721-1F4C-19BE9F0A41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IN" b="1" dirty="0"/>
              <a:t>Comorbidity and Prevention</a:t>
            </a:r>
            <a:endParaRPr lang="en-IN" dirty="0"/>
          </a:p>
          <a:p>
            <a:r>
              <a:rPr lang="en-IN" b="1" dirty="0"/>
              <a:t>Brady, K. T., et al.</a:t>
            </a:r>
            <a:r>
              <a:rPr lang="en-IN" dirty="0"/>
              <a:t> (2000). Comorbidity of psychiatric disorders and posttraumatic stress disorder. </a:t>
            </a:r>
            <a:r>
              <a:rPr lang="en-IN" i="1" dirty="0"/>
              <a:t>Journal of Clinical Psychiatry</a:t>
            </a:r>
            <a:r>
              <a:rPr lang="en-IN" dirty="0"/>
              <a:t>, 61(7), 22-32.</a:t>
            </a:r>
          </a:p>
          <a:p>
            <a:r>
              <a:rPr lang="en-IN" b="1" dirty="0"/>
              <a:t>Qi, W., et al.</a:t>
            </a:r>
            <a:r>
              <a:rPr lang="en-IN" dirty="0"/>
              <a:t> (2016). Prevention of Post-Traumatic Stress Disorder After Trauma: Current Evidence and Future Directions. </a:t>
            </a:r>
            <a:r>
              <a:rPr lang="en-IN" i="1" dirty="0"/>
              <a:t>Current Psychiatry Reports</a:t>
            </a:r>
            <a:r>
              <a:rPr lang="en-IN" dirty="0"/>
              <a:t>, 18.</a:t>
            </a:r>
          </a:p>
          <a:p>
            <a:r>
              <a:rPr lang="en-IN" b="1" dirty="0"/>
              <a:t>Renaud, F., et al.</a:t>
            </a:r>
            <a:r>
              <a:rPr lang="en-IN" dirty="0"/>
              <a:t> (2021). The Impact of Co-occurring Post-traumatic stress disorder and Substance Use Disorders on Craving. </a:t>
            </a:r>
            <a:r>
              <a:rPr lang="en-IN" i="1" dirty="0"/>
              <a:t>Frontiers in Psychiatry</a:t>
            </a:r>
            <a:r>
              <a:rPr lang="en-IN" dirty="0"/>
              <a:t>, 12.</a:t>
            </a:r>
          </a:p>
          <a:p>
            <a:r>
              <a:rPr lang="en-IN" dirty="0"/>
              <a:t> </a:t>
            </a:r>
            <a:r>
              <a:rPr lang="en-IN" b="1" dirty="0"/>
              <a:t>Rose, S., et al.</a:t>
            </a:r>
            <a:r>
              <a:rPr lang="en-IN" dirty="0"/>
              <a:t> (2002). Psychological debriefing for preventing post traumatic stress disorder (PTSD). </a:t>
            </a:r>
            <a:r>
              <a:rPr lang="en-IN" i="1" dirty="0"/>
              <a:t>Cochrane Database of Systematic Reviews</a:t>
            </a:r>
            <a:r>
              <a:rPr lang="en-IN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24902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EB3A9-950A-247C-C827-654E9638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D3596A-D762-167D-7DDA-62C9CC3322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IN" b="1" dirty="0"/>
              <a:t>Co-production and Personalised Care</a:t>
            </a:r>
            <a:endParaRPr lang="en-IN" dirty="0"/>
          </a:p>
          <a:p>
            <a:r>
              <a:rPr lang="en-IN" b="1" dirty="0"/>
              <a:t>Barnardo’s.</a:t>
            </a:r>
            <a:r>
              <a:rPr lang="en-IN" dirty="0"/>
              <a:t> (2023). </a:t>
            </a:r>
            <a:r>
              <a:rPr lang="en-IN" i="1" dirty="0"/>
              <a:t>The missing link: Social prescribing for children and young people</a:t>
            </a:r>
            <a:r>
              <a:rPr lang="en-IN" dirty="0"/>
              <a:t>.</a:t>
            </a:r>
          </a:p>
          <a:p>
            <a:r>
              <a:rPr lang="en-IN" b="1" dirty="0"/>
              <a:t>McGeown, H., et al.</a:t>
            </a:r>
            <a:r>
              <a:rPr lang="en-IN" dirty="0"/>
              <a:t> (2023). Trauma-informed co-production: Collaborating and combining expertise to improve access to primary care. </a:t>
            </a:r>
            <a:r>
              <a:rPr lang="en-IN" i="1" dirty="0"/>
              <a:t>Health Expectations</a:t>
            </a:r>
            <a:r>
              <a:rPr lang="en-IN" dirty="0"/>
              <a:t>, 26(5), 1895-1914.</a:t>
            </a:r>
          </a:p>
          <a:p>
            <a:r>
              <a:rPr lang="en-IN" b="1" dirty="0"/>
              <a:t>National Development Team for Inclusion (</a:t>
            </a:r>
            <a:r>
              <a:rPr lang="en-IN" b="1" dirty="0" err="1"/>
              <a:t>NDTi</a:t>
            </a:r>
            <a:r>
              <a:rPr lang="en-IN" b="1" dirty="0"/>
              <a:t>).</a:t>
            </a:r>
            <a:r>
              <a:rPr lang="en-IN" dirty="0"/>
              <a:t> (2025). </a:t>
            </a:r>
            <a:r>
              <a:rPr lang="en-IN" i="1" dirty="0"/>
              <a:t>Practical Guide: Progressing transformative co-production in mental health</a:t>
            </a:r>
            <a:r>
              <a:rPr lang="en-IN" dirty="0"/>
              <a:t>.</a:t>
            </a:r>
          </a:p>
          <a:p>
            <a:r>
              <a:rPr lang="en-IN" b="1" dirty="0"/>
              <a:t>NHS England.</a:t>
            </a:r>
            <a:r>
              <a:rPr lang="en-IN" dirty="0"/>
              <a:t> (2019). </a:t>
            </a:r>
            <a:r>
              <a:rPr lang="en-IN" i="1" dirty="0"/>
              <a:t>Universal Personalised Care: Implementing the Comprehensive Model</a:t>
            </a:r>
            <a:r>
              <a:rPr lang="en-IN" dirty="0"/>
              <a:t>.</a:t>
            </a:r>
          </a:p>
          <a:p>
            <a:r>
              <a:rPr lang="en-IN" b="1" dirty="0"/>
              <a:t>The Health Creation Alliance.</a:t>
            </a:r>
            <a:r>
              <a:rPr lang="en-IN" dirty="0"/>
              <a:t> (2023). </a:t>
            </a:r>
            <a:r>
              <a:rPr lang="en-IN" i="1" dirty="0"/>
              <a:t>Literature Review: Personalised Care, Social Prescribing and Community Strengthening</a:t>
            </a:r>
            <a:r>
              <a:rPr lang="en-IN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059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734</TotalTime>
  <Words>1663</Words>
  <Application>Microsoft Macintosh PowerPoint</Application>
  <PresentationFormat>Widescreen</PresentationFormat>
  <Paragraphs>106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-webkit-standard</vt:lpstr>
      <vt:lpstr>Aptos</vt:lpstr>
      <vt:lpstr>Aptos Display</vt:lpstr>
      <vt:lpstr>Arial</vt:lpstr>
      <vt:lpstr>Calibri</vt:lpstr>
      <vt:lpstr>Office Theme</vt:lpstr>
      <vt:lpstr>Title: Post-Traumatic Stress Disorder (PTSD) Module Name: Community Care and Management of Longer-term Conditions  LCHS7003   Lecturer Name: Muhammed Khan   Student Names: Fuaansha Pimpale (2530082) </vt:lpstr>
      <vt:lpstr>Introduction </vt:lpstr>
      <vt:lpstr>Aetiology (Causes) </vt:lpstr>
      <vt:lpstr>Prevalence: UK and Worldwide </vt:lpstr>
      <vt:lpstr>Economic and Social Burden </vt:lpstr>
      <vt:lpstr>Diagnosis and Initial Assessment </vt:lpstr>
      <vt:lpstr>Management Following UK Guidance (NICE)</vt:lpstr>
      <vt:lpstr>Treatment Options in the United Kingdom </vt:lpstr>
      <vt:lpstr>Comorbidity </vt:lpstr>
      <vt:lpstr>Prevention of PTSD </vt:lpstr>
      <vt:lpstr>Co-productive Care: Skills and Values </vt:lpstr>
      <vt:lpstr>Personalised Care Recommendation </vt:lpstr>
      <vt:lpstr>Reference </vt:lpstr>
      <vt:lpstr>Reference </vt:lpstr>
      <vt:lpstr>Reference </vt:lpstr>
      <vt:lpstr>Reference </vt:lpstr>
      <vt:lpstr>Reference </vt:lpstr>
      <vt:lpstr>Reference 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Fuaansha Dadabhai Pimpale (2530082)</dc:creator>
  <cp:lastModifiedBy>Fuaansha Dadabhai Pimpale (2530082)</cp:lastModifiedBy>
  <cp:revision>3</cp:revision>
  <dcterms:created xsi:type="dcterms:W3CDTF">2026-04-15T23:39:31Z</dcterms:created>
  <dcterms:modified xsi:type="dcterms:W3CDTF">2026-04-16T11:53:58Z</dcterms:modified>
</cp:coreProperties>
</file>