
<file path=[Content_Types].xml><?xml version="1.0" encoding="utf-8"?>
<Types xmlns="http://schemas.openxmlformats.org/package/2006/content-types">
  <Default Extension="gif" ContentType="image/gif"/>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11"/>
  </p:notesMasterIdLst>
  <p:handoutMasterIdLst>
    <p:handoutMasterId r:id="rId12"/>
  </p:handoutMasterIdLst>
  <p:sldIdLst>
    <p:sldId id="264" r:id="rId5"/>
    <p:sldId id="312" r:id="rId6"/>
    <p:sldId id="314" r:id="rId7"/>
    <p:sldId id="317" r:id="rId8"/>
    <p:sldId id="315" r:id="rId9"/>
    <p:sldId id="316" r:id="rId1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AE8A"/>
    <a:srgbClr val="E0342B"/>
    <a:srgbClr val="F7F792"/>
    <a:srgbClr val="E8170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F3D9B-2EB2-4AB0-A1BD-38EE925AFDF2}" v="312" dt="2020-11-07T16:19:05.553"/>
    <p1510:client id="{206B9BAB-FC68-BA98-28CB-4DCEF487E83D}" v="237" dt="2020-11-07T18:22:40.352"/>
    <p1510:client id="{22FC197F-6989-3070-D087-C6E54036ECD4}" v="176" dt="2020-11-07T18:11:56.213"/>
    <p1510:client id="{2688CF19-35CE-A708-2D66-439214AD346B}" v="1061" dt="2020-11-07T17:22:03.808"/>
    <p1510:client id="{2AA15F18-48CE-7C5B-8801-021E46E23F78}" v="714" dt="2020-11-08T21:54:47.485"/>
    <p1510:client id="{2DEB8C69-A9D1-E67D-294D-5CFC5339F7C4}" v="1498" dt="2020-11-08T20:59:21.144"/>
    <p1510:client id="{56043A2D-76B1-5080-218C-2ED8632AB3FE}" v="4" dt="2020-11-08T10:42:13.716"/>
    <p1510:client id="{6C2A2B6C-76CA-2D5A-BEF3-F379841AF509}" v="33" dt="2020-11-08T11:35:33.925"/>
    <p1510:client id="{6E4B9EE8-DDFB-45DA-9207-8DD3C54C3FE1}" v="15" dt="2020-11-08T11:22:59.800"/>
    <p1510:client id="{7792DEE7-525F-40A7-7381-D5D7C6E8AE91}" v="171" dt="2020-11-08T11:04:39.014"/>
    <p1510:client id="{9CF4B6A8-3CAA-4741-1253-508F588C6F5C}" v="51" dt="2020-11-08T23:46:13.456"/>
    <p1510:client id="{A031BF5B-0949-933D-EF6F-A1F24C47A505}" v="81" dt="2020-11-08T10:53:38.493"/>
    <p1510:client id="{ACF99F41-0FEE-6DCB-C974-22F178C494C5}" v="25" dt="2020-11-08T22:58:04.701"/>
    <p1510:client id="{D34C76BB-12AD-6350-36A2-B1C963ACD87D}" v="175" dt="2020-11-07T16:37:26.760"/>
    <p1510:client id="{D48084C5-F08C-794D-8EE2-BA721C9160B6}" v="9" dt="2020-11-08T10:43:54.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8" autoAdjust="0"/>
    <p:restoredTop sz="94619" autoAdjust="0"/>
  </p:normalViewPr>
  <p:slideViewPr>
    <p:cSldViewPr snapToGrid="0">
      <p:cViewPr varScale="1">
        <p:scale>
          <a:sx n="72" d="100"/>
          <a:sy n="72" d="100"/>
        </p:scale>
        <p:origin x="212" y="56"/>
      </p:cViewPr>
      <p:guideLst/>
    </p:cSldViewPr>
  </p:slideViewPr>
  <p:notesTextViewPr>
    <p:cViewPr>
      <p:scale>
        <a:sx n="1" d="1"/>
        <a:sy n="1" d="1"/>
      </p:scale>
      <p:origin x="0" y="0"/>
    </p:cViewPr>
  </p:notesTextViewPr>
  <p:notesViewPr>
    <p:cSldViewPr snapToGrid="0">
      <p:cViewPr varScale="1">
        <p:scale>
          <a:sx n="88" d="100"/>
          <a:sy n="88" d="100"/>
        </p:scale>
        <p:origin x="208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4718840-DCDA-46D6-973B-114FDF4E1ED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048B718-FB3D-4201-B861-84F6CB78C8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0E75C7-E198-4A96-A1E5-4DD0B3B44FD8}" type="datetime1">
              <a:rPr lang="en-GB" smtClean="0"/>
              <a:t>08/11/2020</a:t>
            </a:fld>
            <a:endParaRPr lang="en-GB"/>
          </a:p>
        </p:txBody>
      </p:sp>
      <p:sp>
        <p:nvSpPr>
          <p:cNvPr id="4" name="Footer Placeholder 3">
            <a:extLst>
              <a:ext uri="{FF2B5EF4-FFF2-40B4-BE49-F238E27FC236}">
                <a16:creationId xmlns:a16="http://schemas.microsoft.com/office/drawing/2014/main" id="{0373306F-B97F-4579-9BD9-7B65EA02EEA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DF88A1B-3E5C-4A6B-9121-7E5F224566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52DF0D0-7BFE-4259-921D-205369748DAE}" type="slidenum">
              <a:rPr lang="en-GB" smtClean="0"/>
              <a:t>‹#›</a:t>
            </a:fld>
            <a:endParaRPr lang="en-GB"/>
          </a:p>
        </p:txBody>
      </p:sp>
    </p:spTree>
    <p:extLst>
      <p:ext uri="{BB962C8B-B14F-4D97-AF65-F5344CB8AC3E}">
        <p14:creationId xmlns:p14="http://schemas.microsoft.com/office/powerpoint/2010/main" val="180975517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247F3E1-8B84-4E52-B0BB-0F93D3B261C5}" type="datetime1">
              <a:rPr lang="en-GB" noProof="0" smtClean="0"/>
              <a:t>08/11/2020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6456DE3-4E01-4AFD-AD42-42312842ED89}" type="slidenum">
              <a:rPr lang="en-GB" noProof="0" smtClean="0"/>
              <a:t>‹#›</a:t>
            </a:fld>
            <a:endParaRPr lang="en-GB" noProof="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5D223677-9DF0-47CB-BB24-B11152D798D4}" type="datetime1">
              <a:rPr lang="en-GB" noProof="0" smtClean="0"/>
              <a:t>08/11/2020</a:t>
            </a:fld>
            <a:endParaRPr lang="en-GB" noProof="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GB" noProof="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A43997F4-A468-40E9-BCF6-EF7FF3F8344E}" type="datetime1">
              <a:rPr lang="en-GB" noProof="0" smtClean="0"/>
              <a:t>08/11/2020</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noProof="0"/>
              <a:t>Click to edit Master title style</a:t>
            </a:r>
            <a:endParaRPr lang="en-GB" noProof="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FE43C701-8735-4CF1-B07A-1809AC2E3CB0}" type="datetime1">
              <a:rPr lang="en-GB" noProof="0" smtClean="0"/>
              <a:t>08/11/2020</a:t>
            </a:fld>
            <a:endParaRPr lang="en-GB" noProof="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GB" noProof="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74E1EE48-91CF-4F21-8D27-BE9097769ECB}" type="datetime1">
              <a:rPr lang="en-GB" noProof="0" smtClean="0"/>
              <a:t>08/11/2020</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B0D0B691-2014-43BD-8ABF-BCB15B1858AB}" type="datetime1">
              <a:rPr lang="en-GB" noProof="0" smtClean="0"/>
              <a:t>08/11/2020</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6A75DCE9-31B6-4BC2-ADD4-DC840E495B33}" type="datetime1">
              <a:rPr lang="en-GB" noProof="0" smtClean="0"/>
              <a:t>08/11/2020</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B4D07AA-F045-4575-BD5F-AA661E37CFA2}" type="datetime1">
              <a:rPr lang="en-GB" noProof="0" smtClean="0"/>
              <a:t>08/11/2020</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6422A4A1-8145-4C03-9D4F-FE8B0ED8FABE}" type="datetime1">
              <a:rPr lang="en-GB" noProof="0" smtClean="0"/>
              <a:t>08/11/2020</a:t>
            </a:fld>
            <a:endParaRPr lang="en-GB" noProof="0"/>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GB" noProof="0"/>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7C7290F0-4055-4D3F-B72D-3DC434F553DA}" type="datetime1">
              <a:rPr lang="en-GB" noProof="0" smtClean="0"/>
              <a:t>08/11/2020</a:t>
            </a:fld>
            <a:endParaRPr lang="en-GB" noProof="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GB" noProof="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GB" noProof="0" smtClean="0"/>
              <a:t>‹#›</a:t>
            </a:fld>
            <a:endParaRPr lang="en-GB" noProof="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2BF5BC17-3DB2-4545-8C14-992271BBA8D7}" type="datetime1">
              <a:rPr lang="en-GB" noProof="0" smtClean="0"/>
              <a:t>08/11/2020</a:t>
            </a:fld>
            <a:endParaRPr lang="en-GB" noProof="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GB" noProof="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hyperlink" Target="https://en.wikipedia.org/wiki/School" TargetMode="Externa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seneddhome.com/2020/01/final-version-of-the-new-national-curriculum-revealed/" TargetMode="External"/><Relationship Id="rId3" Type="http://schemas.openxmlformats.org/officeDocument/2006/relationships/notesSlide" Target="../notesSlides/notesSlide2.xml"/><Relationship Id="rId7"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jpeg"/><Relationship Id="rId11" Type="http://schemas.openxmlformats.org/officeDocument/2006/relationships/image" Target="../media/image8.png"/><Relationship Id="rId5" Type="http://schemas.openxmlformats.org/officeDocument/2006/relationships/hyperlink" Target="http://www.e-webby.com/xander/heraldry.asp" TargetMode="External"/><Relationship Id="rId10" Type="http://schemas.microsoft.com/office/2017/06/relationships/model3d" Target="../media/model3d1.glb"/><Relationship Id="rId4" Type="http://schemas.openxmlformats.org/officeDocument/2006/relationships/image" Target="../media/image4.gif"/><Relationship Id="rId9"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hyperlink" Target="https://pngimg.com/download/86579" TargetMode="External"/><Relationship Id="rId3" Type="http://schemas.openxmlformats.org/officeDocument/2006/relationships/image" Target="../media/image10.jpeg"/><Relationship Id="rId7" Type="http://schemas.openxmlformats.org/officeDocument/2006/relationships/image" Target="../media/image13.png"/><Relationship Id="rId12"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Layout" Target="../slideLayouts/slideLayout4.xml"/><Relationship Id="rId6" Type="http://schemas.openxmlformats.org/officeDocument/2006/relationships/image" Target="../media/image12.png"/><Relationship Id="rId11" Type="http://schemas.openxmlformats.org/officeDocument/2006/relationships/image" Target="../media/image15.jpeg"/><Relationship Id="rId5" Type="http://schemas.openxmlformats.org/officeDocument/2006/relationships/hyperlink" Target="https://en.wikiquote.org/wiki/B._F._Skinner" TargetMode="External"/><Relationship Id="rId10" Type="http://schemas.openxmlformats.org/officeDocument/2006/relationships/hyperlink" Target="http://www.pngall.com/body-png" TargetMode="External"/><Relationship Id="rId4" Type="http://schemas.openxmlformats.org/officeDocument/2006/relationships/image" Target="../media/image11.jpe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9.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hyperlink" Target="https://javiermegias.com/blog/2012/07/20-cosas-que-podemos-aprender-de-los-ninos-para-ser-mas-creativo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theconversation.com/10-great-books-that-all-children-should-read-51203" TargetMode="External"/><Relationship Id="rId7" Type="http://schemas.openxmlformats.org/officeDocument/2006/relationships/hyperlink" Target="http://eglima.wordpress.com/2011/09/24/jean-piaget/" TargetMode="External"/><Relationship Id="rId2" Type="http://schemas.openxmlformats.org/officeDocument/2006/relationships/image" Target="../media/image21.jpg"/><Relationship Id="rId1" Type="http://schemas.openxmlformats.org/officeDocument/2006/relationships/slideLayout" Target="../slideLayouts/slideLayout4.xml"/><Relationship Id="rId6" Type="http://schemas.openxmlformats.org/officeDocument/2006/relationships/image" Target="../media/image23.jpeg"/><Relationship Id="rId5" Type="http://schemas.openxmlformats.org/officeDocument/2006/relationships/hyperlink" Target="https://yournorthcounty.com/water-conservation-north-county-san-diego/" TargetMode="External"/><Relationship Id="rId4" Type="http://schemas.openxmlformats.org/officeDocument/2006/relationships/image" Target="../media/image22.jpg"/></Relationships>
</file>

<file path=ppt/slides/_rels/slide6.xml.rels><?xml version="1.0" encoding="UTF-8" standalone="yes"?>
<Relationships xmlns="http://schemas.openxmlformats.org/package/2006/relationships"><Relationship Id="rId2" Type="http://schemas.openxmlformats.org/officeDocument/2006/relationships/hyperlink" Target="https://doi.org/10.1007/s40614-018-0139-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alphaModFix amt="45000"/>
            <a:extLst>
              <a:ext uri="{28A0092B-C50C-407E-A947-70E740481C1C}">
                <a14:useLocalDpi xmlns:a14="http://schemas.microsoft.com/office/drawing/2010/main" val="0"/>
              </a:ext>
            </a:extLst>
          </a:blip>
          <a:srcRect l="27934" r="22066"/>
          <a:stretch/>
        </p:blipFill>
        <p:spPr>
          <a:xfrm>
            <a:off x="-1" y="10"/>
            <a:ext cx="6095995" cy="6857990"/>
          </a:xfrm>
          <a:prstGeom prst="rect">
            <a:avLst/>
          </a:prstGeom>
        </p:spPr>
      </p:pic>
      <p:pic>
        <p:nvPicPr>
          <p:cNvPr id="5" name="Picture 4" descr="A group of people standing in a parking lot&#10;&#10;Description automatically generated">
            <a:extLst>
              <a:ext uri="{FF2B5EF4-FFF2-40B4-BE49-F238E27FC236}">
                <a16:creationId xmlns:a16="http://schemas.microsoft.com/office/drawing/2014/main" id="{40C636A0-2246-460E-A69D-68EF70B5687B}"/>
              </a:ext>
            </a:extLst>
          </p:cNvPr>
          <p:cNvPicPr>
            <a:picLocks noChangeAspect="1"/>
          </p:cNvPicPr>
          <p:nvPr/>
        </p:nvPicPr>
        <p:blipFill rotWithShape="1">
          <a:blip r:embed="rId5">
            <a:alphaModFix amt="45000"/>
            <a:extLst>
              <a:ext uri="{837473B0-CC2E-450A-ABE3-18F120FF3D39}">
                <a1611:picAttrSrcUrl xmlns:a1611="http://schemas.microsoft.com/office/drawing/2016/11/main" r:id="rId6"/>
              </a:ext>
            </a:extLst>
          </a:blip>
          <a:srcRect l="30829" r="20260" b="-1"/>
          <a:stretch/>
        </p:blipFill>
        <p:spPr>
          <a:xfrm>
            <a:off x="6095998" y="10"/>
            <a:ext cx="6096001" cy="6857990"/>
          </a:xfrm>
          <a:prstGeom prst="rect">
            <a:avLst/>
          </a:prstGeom>
          <a:ln>
            <a:solidFill>
              <a:schemeClr val="bg1">
                <a:lumMod val="95000"/>
                <a:lumOff val="5000"/>
              </a:schemeClr>
            </a:solidFill>
          </a:ln>
        </p:spPr>
      </p:pic>
      <p:sp>
        <p:nvSpPr>
          <p:cNvPr id="90" name="Rectangle 89">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92" name="Rectangle 91">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69532" y="2091263"/>
            <a:ext cx="8652938" cy="2461504"/>
          </a:xfrm>
        </p:spPr>
        <p:txBody>
          <a:bodyPr rtlCol="0">
            <a:normAutofit fontScale="90000"/>
          </a:bodyPr>
          <a:lstStyle/>
          <a:p>
            <a:r>
              <a:rPr lang="en-GB" noProof="1">
                <a:solidFill>
                  <a:srgbClr val="92D050"/>
                </a:solidFill>
              </a:rPr>
              <a:t>Principles of learning and teaching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69532" y="4623127"/>
            <a:ext cx="8655200" cy="457201"/>
          </a:xfrm>
        </p:spPr>
        <p:txBody>
          <a:bodyPr vert="horz" lIns="91440" tIns="45720" rIns="91440" bIns="45720" rtlCol="0" anchor="t">
            <a:normAutofit fontScale="70000" lnSpcReduction="20000"/>
          </a:bodyPr>
          <a:lstStyle/>
          <a:p>
            <a:pPr>
              <a:spcAft>
                <a:spcPts val="600"/>
              </a:spcAft>
            </a:pPr>
            <a:br>
              <a:rPr lang="en-GB" noProof="1"/>
            </a:br>
            <a:r>
              <a:rPr lang="en-GB" noProof="1">
                <a:solidFill>
                  <a:schemeClr val="tx1"/>
                </a:solidFill>
              </a:rPr>
              <a:t>Adele Simpson</a:t>
            </a:r>
          </a:p>
        </p:txBody>
      </p:sp>
    </p:spTree>
    <p:extLst>
      <p:ext uri="{BB962C8B-B14F-4D97-AF65-F5344CB8AC3E}">
        <p14:creationId xmlns:p14="http://schemas.microsoft.com/office/powerpoint/2010/main" val="420280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8" name="Rectangle 67">
            <a:extLst>
              <a:ext uri="{FF2B5EF4-FFF2-40B4-BE49-F238E27FC236}">
                <a16:creationId xmlns:a16="http://schemas.microsoft.com/office/drawing/2014/main" id="{1CFC67D0-131C-4064-873F-59771B446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0" name="Rectangle 69">
            <a:extLst>
              <a:ext uri="{FF2B5EF4-FFF2-40B4-BE49-F238E27FC236}">
                <a16:creationId xmlns:a16="http://schemas.microsoft.com/office/drawing/2014/main" id="{8CCB1314-41E8-414B-9954-6D611623D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2" name="Rectangle 71">
            <a:extLst>
              <a:ext uri="{FF2B5EF4-FFF2-40B4-BE49-F238E27FC236}">
                <a16:creationId xmlns:a16="http://schemas.microsoft.com/office/drawing/2014/main" id="{9C53941D-7A4E-4CA7-840E-D52BA6D74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4" name="Group 73">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75" name="Straight Connector 74">
              <a:extLst>
                <a:ext uri="{FF2B5EF4-FFF2-40B4-BE49-F238E27FC236}">
                  <a16:creationId xmlns:a16="http://schemas.microsoft.com/office/drawing/2014/main" id="{62A952ED-3677-40E9-BC2B-C6900A2DC8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E9658C0-3DAF-459A-AABB-BFBE8DAD54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C654A35-C1F2-4731-A8E1-85529EC193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useBgFill="1">
        <p:nvSpPr>
          <p:cNvPr id="79" name="Rectangle 78">
            <a:extLst>
              <a:ext uri="{FF2B5EF4-FFF2-40B4-BE49-F238E27FC236}">
                <a16:creationId xmlns:a16="http://schemas.microsoft.com/office/drawing/2014/main" id="{A4E43BE3-C982-4A50-BEE2-BAE316CBB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ound Single Corner Rectangle 15">
            <a:extLst>
              <a:ext uri="{FF2B5EF4-FFF2-40B4-BE49-F238E27FC236}">
                <a16:creationId xmlns:a16="http://schemas.microsoft.com/office/drawing/2014/main" id="{DF9BF4A7-94EA-4A72-9A70-4707AD1CC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39605" y="636679"/>
            <a:ext cx="3415770" cy="3030473"/>
          </a:xfrm>
          <a:prstGeom prst="round1Rect">
            <a:avLst>
              <a:gd name="adj" fmla="val 0"/>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58" name="Picture 58" descr="A picture containing logo&#10;&#10;Description automatically generated">
            <a:extLst>
              <a:ext uri="{FF2B5EF4-FFF2-40B4-BE49-F238E27FC236}">
                <a16:creationId xmlns:a16="http://schemas.microsoft.com/office/drawing/2014/main" id="{D0FEBB86-CA91-4434-876A-BE7ECE38F9D0}"/>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966162" y="1189366"/>
            <a:ext cx="2962656" cy="2235187"/>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style>
          <a:lnRef idx="2">
            <a:schemeClr val="accent5"/>
          </a:lnRef>
          <a:fillRef idx="1">
            <a:schemeClr val="lt1"/>
          </a:fillRef>
          <a:effectRef idx="0">
            <a:schemeClr val="accent5"/>
          </a:effectRef>
          <a:fontRef idx="minor">
            <a:schemeClr val="dk1"/>
          </a:fontRef>
        </p:style>
      </p:pic>
      <p:sp>
        <p:nvSpPr>
          <p:cNvPr id="83" name="Round Single Corner Rectangle 27">
            <a:extLst>
              <a:ext uri="{FF2B5EF4-FFF2-40B4-BE49-F238E27FC236}">
                <a16:creationId xmlns:a16="http://schemas.microsoft.com/office/drawing/2014/main" id="{B12ABE4C-00E4-4C51-9A75-0507731AB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89310" y="636679"/>
            <a:ext cx="3415770" cy="3030473"/>
          </a:xfrm>
          <a:prstGeom prst="round1Rect">
            <a:avLst>
              <a:gd name="adj" fmla="val 0"/>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4" name="Picture 4" descr="Text, timeline&#10;&#10;Description automatically generated">
            <a:extLst>
              <a:ext uri="{FF2B5EF4-FFF2-40B4-BE49-F238E27FC236}">
                <a16:creationId xmlns:a16="http://schemas.microsoft.com/office/drawing/2014/main" id="{370FADB9-F570-4C7A-9F2C-0E65200B3E17}"/>
              </a:ext>
            </a:extLst>
          </p:cNvPr>
          <p:cNvPicPr>
            <a:picLocks noChangeAspect="1"/>
          </p:cNvPicPr>
          <p:nvPr/>
        </p:nvPicPr>
        <p:blipFill>
          <a:blip r:embed="rId6"/>
          <a:stretch>
            <a:fillRect/>
          </a:stretch>
        </p:blipFill>
        <p:spPr>
          <a:xfrm>
            <a:off x="4806463" y="1465995"/>
            <a:ext cx="2344005" cy="1243944"/>
          </a:xfrm>
          <a:prstGeom prst="rect">
            <a:avLst/>
          </a:prstGeom>
        </p:spPr>
      </p:pic>
      <p:sp>
        <p:nvSpPr>
          <p:cNvPr id="85" name="Round Single Corner Rectangle 30">
            <a:extLst>
              <a:ext uri="{FF2B5EF4-FFF2-40B4-BE49-F238E27FC236}">
                <a16:creationId xmlns:a16="http://schemas.microsoft.com/office/drawing/2014/main" id="{A1863478-5A4B-4497-8373-3B0FE29CD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4848" y="636679"/>
            <a:ext cx="3415770" cy="3030473"/>
          </a:xfrm>
          <a:prstGeom prst="round1Rect">
            <a:avLst>
              <a:gd name="adj" fmla="val 0"/>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61" name="Picture 61" descr="A picture containing bedroom, kite, flying, clock&#10;&#10;Description automatically generated">
            <a:extLst>
              <a:ext uri="{FF2B5EF4-FFF2-40B4-BE49-F238E27FC236}">
                <a16:creationId xmlns:a16="http://schemas.microsoft.com/office/drawing/2014/main" id="{75E9B90B-3392-4A65-BAC5-4BD012FD323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1275148">
            <a:off x="9546035" y="1487288"/>
            <a:ext cx="1785868" cy="1072884"/>
          </a:xfrm>
          <a:prstGeom prst="rect">
            <a:avLst/>
          </a:prstGeom>
          <a:scene3d>
            <a:camera prst="orthographicFront"/>
            <a:lightRig rig="twoPt" dir="t">
              <a:rot lat="0" lon="0" rev="7800000"/>
            </a:lightRig>
          </a:scene3d>
          <a:sp3d contourW="6350">
            <a:bevelT w="50800" h="16510"/>
            <a:contourClr>
              <a:srgbClr val="C0C0C0"/>
            </a:contourClr>
          </a:sp3d>
        </p:spPr>
      </p:pic>
      <p:sp>
        <p:nvSpPr>
          <p:cNvPr id="87" name="Rectangle 86">
            <a:extLst>
              <a:ext uri="{FF2B5EF4-FFF2-40B4-BE49-F238E27FC236}">
                <a16:creationId xmlns:a16="http://schemas.microsoft.com/office/drawing/2014/main" id="{59229BD9-E789-4081-8AED-22CBF6E3B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00472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89" name="Rectangle 88">
            <a:extLst>
              <a:ext uri="{FF2B5EF4-FFF2-40B4-BE49-F238E27FC236}">
                <a16:creationId xmlns:a16="http://schemas.microsoft.com/office/drawing/2014/main" id="{8BF9ECA0-6D79-46B8-A04C-7ED9785C0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416949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944503" y="150344"/>
            <a:ext cx="10296541" cy="1118197"/>
          </a:xfrm>
          <a:solidFill>
            <a:srgbClr val="E8170C">
              <a:alpha val="63000"/>
            </a:srgbClr>
          </a:solidFill>
          <a:ln>
            <a:solidFill>
              <a:srgbClr val="E0342B">
                <a:alpha val="63000"/>
              </a:srgbClr>
            </a:solidFill>
          </a:ln>
        </p:spPr>
        <p:style>
          <a:lnRef idx="3">
            <a:schemeClr val="lt1"/>
          </a:lnRef>
          <a:fillRef idx="1">
            <a:schemeClr val="accent5"/>
          </a:fillRef>
          <a:effectRef idx="1">
            <a:schemeClr val="accent5"/>
          </a:effectRef>
          <a:fontRef idx="minor">
            <a:schemeClr val="lt1"/>
          </a:fontRef>
        </p:style>
        <p:txBody>
          <a:bodyPr vert="horz" lIns="91440" tIns="45720" rIns="91440" bIns="45720" rtlCol="0" anchor="ctr">
            <a:normAutofit/>
          </a:bodyPr>
          <a:lstStyle/>
          <a:p>
            <a:pPr algn="ctr">
              <a:lnSpc>
                <a:spcPct val="83000"/>
              </a:lnSpc>
            </a:pPr>
            <a:r>
              <a:rPr lang="en-US" sz="5400" cap="all" spc="-100" noProof="1">
                <a:solidFill>
                  <a:srgbClr val="FFFFFF"/>
                </a:solidFill>
                <a:latin typeface="+mj-lt"/>
              </a:rPr>
              <a:t>  </a:t>
            </a:r>
            <a:r>
              <a:rPr lang="en-US" sz="5400" cap="all" spc="-100" noProof="1">
                <a:solidFill>
                  <a:srgbClr val="92D050"/>
                </a:solidFill>
                <a:highlight>
                  <a:srgbClr val="FF0000"/>
                </a:highlight>
                <a:latin typeface="+mj-lt"/>
              </a:rPr>
              <a:t> </a:t>
            </a:r>
            <a:r>
              <a:rPr lang="en-US" sz="5400" i="1" cap="all" spc="-100" noProof="1">
                <a:solidFill>
                  <a:srgbClr val="92D050"/>
                </a:solidFill>
                <a:effectLst>
                  <a:outerShdw blurRad="38100" dist="38100" dir="2700000" algn="tl">
                    <a:srgbClr val="000000">
                      <a:alpha val="43137"/>
                    </a:srgbClr>
                  </a:outerShdw>
                </a:effectLst>
                <a:highlight>
                  <a:srgbClr val="FF0000"/>
                </a:highlight>
                <a:latin typeface="+mj-lt"/>
              </a:rPr>
              <a:t>CURRICULUM FOR WALES</a:t>
            </a:r>
          </a:p>
        </p:txBody>
      </p:sp>
      <p:sp>
        <p:nvSpPr>
          <p:cNvPr id="56" name="Rectangle: Rounded Corners 55">
            <a:extLst>
              <a:ext uri="{FF2B5EF4-FFF2-40B4-BE49-F238E27FC236}">
                <a16:creationId xmlns:a16="http://schemas.microsoft.com/office/drawing/2014/main" id="{0119792C-EC31-4271-BD31-15CC437DD501}"/>
              </a:ext>
            </a:extLst>
          </p:cNvPr>
          <p:cNvSpPr/>
          <p:nvPr/>
        </p:nvSpPr>
        <p:spPr>
          <a:xfrm>
            <a:off x="7805080" y="4169490"/>
            <a:ext cx="3782968" cy="198104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dirty="0">
                <a:ea typeface="+mn-lt"/>
                <a:cs typeface="+mn-lt"/>
              </a:rPr>
              <a:t>It should recognize the individual learning needs and backgrounds of each learner and encourage a holistic view of each learner’s development.</a:t>
            </a:r>
            <a:br>
              <a:rPr lang="en-US" dirty="0">
                <a:ea typeface="+mn-lt"/>
                <a:cs typeface="+mn-lt"/>
              </a:rPr>
            </a:br>
            <a:r>
              <a:rPr lang="en-US" dirty="0"/>
              <a:t>(Welsh Government,2020)</a:t>
            </a:r>
          </a:p>
        </p:txBody>
      </p:sp>
      <p:sp>
        <p:nvSpPr>
          <p:cNvPr id="57" name="Rectangle: Top Corners Rounded 56">
            <a:extLst>
              <a:ext uri="{FF2B5EF4-FFF2-40B4-BE49-F238E27FC236}">
                <a16:creationId xmlns:a16="http://schemas.microsoft.com/office/drawing/2014/main" id="{3200B71C-96ED-481C-9019-E693212745A5}"/>
              </a:ext>
            </a:extLst>
          </p:cNvPr>
          <p:cNvSpPr/>
          <p:nvPr/>
        </p:nvSpPr>
        <p:spPr>
          <a:xfrm rot="21240000" flipH="1">
            <a:off x="813450" y="3104381"/>
            <a:ext cx="2968283" cy="726788"/>
          </a:xfrm>
          <a:prstGeom prst="round2SameRect">
            <a:avLst>
              <a:gd name="adj1" fmla="val 15685"/>
              <a:gd name="adj2" fmla="val 13805"/>
            </a:avLst>
          </a:prstGeom>
          <a:solidFill>
            <a:schemeClr val="bg2">
              <a:lumMod val="90000"/>
            </a:schemeClr>
          </a:solidFill>
        </p:spPr>
        <p:style>
          <a:lnRef idx="1">
            <a:schemeClr val="accent3"/>
          </a:lnRef>
          <a:fillRef idx="3">
            <a:schemeClr val="accent3"/>
          </a:fillRef>
          <a:effectRef idx="2">
            <a:schemeClr val="accent3"/>
          </a:effectRef>
          <a:fontRef idx="minor">
            <a:schemeClr val="lt1"/>
          </a:fontRef>
        </p:style>
        <p:txBody>
          <a:bodyPr lIns="91440" tIns="45720" rIns="91440" bIns="45720" rtlCol="0" anchor="ctr"/>
          <a:lstStyle/>
          <a:p>
            <a:pPr algn="ctr">
              <a:spcAft>
                <a:spcPts val="600"/>
              </a:spcAft>
            </a:pPr>
            <a:r>
              <a:rPr lang="en-US" b="1" dirty="0">
                <a:solidFill>
                  <a:srgbClr val="E6AE8A"/>
                </a:solidFill>
                <a:latin typeface="Arial"/>
                <a:ea typeface="Arial"/>
                <a:cs typeface="Arial"/>
              </a:rPr>
              <a:t>Improving education is our national mission. </a:t>
            </a:r>
            <a:br>
              <a:rPr lang="en-US" b="1" dirty="0">
                <a:solidFill>
                  <a:srgbClr val="E6AE8A"/>
                </a:solidFill>
                <a:latin typeface="Arial"/>
                <a:ea typeface="Arial"/>
                <a:cs typeface="Arial"/>
              </a:rPr>
            </a:br>
            <a:r>
              <a:rPr lang="en-US" sz="1400" b="1" dirty="0">
                <a:solidFill>
                  <a:srgbClr val="E6AE8A"/>
                </a:solidFill>
                <a:latin typeface="Arial"/>
                <a:cs typeface="Arial"/>
              </a:rPr>
              <a:t>(Welsh Government,2020)</a:t>
            </a:r>
          </a:p>
        </p:txBody>
      </p:sp>
      <p:sp>
        <p:nvSpPr>
          <p:cNvPr id="3" name="TextBox 2">
            <a:extLst>
              <a:ext uri="{FF2B5EF4-FFF2-40B4-BE49-F238E27FC236}">
                <a16:creationId xmlns:a16="http://schemas.microsoft.com/office/drawing/2014/main" id="{40A80AC9-20B9-4DFD-BE66-C1449BF64004}"/>
              </a:ext>
            </a:extLst>
          </p:cNvPr>
          <p:cNvSpPr txBox="1"/>
          <p:nvPr/>
        </p:nvSpPr>
        <p:spPr>
          <a:xfrm>
            <a:off x="694579" y="5986889"/>
            <a:ext cx="33014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t>(Welsh Government,2019)</a:t>
            </a:r>
          </a:p>
        </p:txBody>
      </p:sp>
      <p:pic>
        <p:nvPicPr>
          <p:cNvPr id="5" name="Picture 5" descr="Diagram&#10;&#10;Description automatically generated">
            <a:extLst>
              <a:ext uri="{FF2B5EF4-FFF2-40B4-BE49-F238E27FC236}">
                <a16:creationId xmlns:a16="http://schemas.microsoft.com/office/drawing/2014/main" id="{B04ED988-AB78-4014-A8A0-078DBE88CDD1}"/>
              </a:ext>
            </a:extLst>
          </p:cNvPr>
          <p:cNvPicPr>
            <a:picLocks noChangeAspect="1"/>
          </p:cNvPicPr>
          <p:nvPr/>
        </p:nvPicPr>
        <p:blipFill>
          <a:blip r:embed="rId9"/>
          <a:stretch>
            <a:fillRect/>
          </a:stretch>
        </p:blipFill>
        <p:spPr>
          <a:xfrm>
            <a:off x="729649" y="4235776"/>
            <a:ext cx="3233056" cy="1842663"/>
          </a:xfrm>
          <a:prstGeom prst="rect">
            <a:avLst/>
          </a:prstGeom>
        </p:spPr>
      </p:pic>
      <mc:AlternateContent xmlns:mc="http://schemas.openxmlformats.org/markup-compatibility/2006">
        <mc:Choice xmlns:am3d="http://schemas.microsoft.com/office/drawing/2017/model3d" Requires="am3d">
          <p:graphicFrame>
            <p:nvGraphicFramePr>
              <p:cNvPr id="6" name="3D Model 5" descr="Reversible Freestanding Chalkboard">
                <a:extLst>
                  <a:ext uri="{FF2B5EF4-FFF2-40B4-BE49-F238E27FC236}">
                    <a16:creationId xmlns:a16="http://schemas.microsoft.com/office/drawing/2014/main" id="{1067B993-FE7A-4131-9799-0D8D26321585}"/>
                  </a:ext>
                </a:extLst>
              </p:cNvPr>
              <p:cNvGraphicFramePr>
                <a:graphicFrameLocks noChangeAspect="1"/>
              </p:cNvGraphicFramePr>
              <p:nvPr>
                <p:extLst>
                  <p:ext uri="{D42A27DB-BD31-4B8C-83A1-F6EECF244321}">
                    <p14:modId xmlns:p14="http://schemas.microsoft.com/office/powerpoint/2010/main" val="3808946595"/>
                  </p:ext>
                </p:extLst>
              </p:nvPr>
            </p:nvGraphicFramePr>
            <p:xfrm>
              <a:off x="3828258" y="2630302"/>
              <a:ext cx="4206095" cy="3736182"/>
            </p:xfrm>
            <a:graphic>
              <a:graphicData uri="http://schemas.microsoft.com/office/drawing/2017/model3d">
                <am3d:model3d r:embed="rId10">
                  <am3d:spPr>
                    <a:xfrm>
                      <a:off x="0" y="0"/>
                      <a:ext cx="4206095" cy="3736182"/>
                    </a:xfrm>
                    <a:prstGeom prst="rect">
                      <a:avLst/>
                    </a:prstGeom>
                  </am3d:spPr>
                  <am3d:camera>
                    <am3d:pos x="0" y="0" z="65799775"/>
                    <am3d:up dx="0" dy="36000000" dz="0"/>
                    <am3d:lookAt x="0" y="0" z="0"/>
                    <am3d:perspective fov="2700000"/>
                  </am3d:camera>
                  <am3d:trans>
                    <am3d:meterPerModelUnit n="495143" d="1000000"/>
                    <am3d:preTrans dx="0" dy="3749941" dz="0"/>
                    <am3d:scale>
                      <am3d:sx n="1000000" d="1000000"/>
                      <am3d:sy n="1000000" d="1000000"/>
                      <am3d:sz n="1000000" d="1000000"/>
                    </am3d:scale>
                    <am3d:rot/>
                    <am3d:postTrans dx="0" dy="0" dz="0"/>
                  </am3d:trans>
                  <am3d:raster rName="Office3DRenderer" rVer="16.0.8326">
                    <am3d:blip r:embed="rId11"/>
                  </am3d:raster>
                  <am3d:objViewport viewportSz="482423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Reversible Freestanding Chalkboard">
                <a:extLst>
                  <a:ext uri="{FF2B5EF4-FFF2-40B4-BE49-F238E27FC236}">
                    <a16:creationId xmlns:a16="http://schemas.microsoft.com/office/drawing/2014/main" id="{1067B993-FE7A-4131-9799-0D8D26321585}"/>
                  </a:ext>
                </a:extLst>
              </p:cNvPr>
              <p:cNvPicPr>
                <a:picLocks noGrp="1" noRot="1" noChangeAspect="1" noMove="1" noResize="1" noEditPoints="1" noAdjustHandles="1" noChangeArrowheads="1" noChangeShapeType="1" noCrop="1"/>
              </p:cNvPicPr>
              <p:nvPr/>
            </p:nvPicPr>
            <p:blipFill>
              <a:blip r:embed="rId11"/>
              <a:stretch>
                <a:fillRect/>
              </a:stretch>
            </p:blipFill>
            <p:spPr>
              <a:xfrm>
                <a:off x="3828258" y="2630302"/>
                <a:ext cx="4206095" cy="3736182"/>
              </a:xfrm>
              <a:prstGeom prst="rect">
                <a:avLst/>
              </a:prstGeom>
            </p:spPr>
          </p:pic>
        </mc:Fallback>
      </mc:AlternateContent>
      <p:sp>
        <p:nvSpPr>
          <p:cNvPr id="8" name="TextBox 7">
            <a:extLst>
              <a:ext uri="{FF2B5EF4-FFF2-40B4-BE49-F238E27FC236}">
                <a16:creationId xmlns:a16="http://schemas.microsoft.com/office/drawing/2014/main" id="{E5AE4106-F15A-430A-AAD0-9AD37D531FBA}"/>
              </a:ext>
            </a:extLst>
          </p:cNvPr>
          <p:cNvSpPr txBox="1"/>
          <p:nvPr/>
        </p:nvSpPr>
        <p:spPr>
          <a:xfrm>
            <a:off x="8019244" y="1418824"/>
            <a:ext cx="1669960" cy="2031325"/>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FF0000"/>
                </a:solidFill>
                <a:latin typeface="Arial"/>
                <a:cs typeface="Arial"/>
              </a:rPr>
              <a:t>The Curriculum for Wales guidance is a clear statement of what is important in delivering a broad and balanced education.</a:t>
            </a:r>
            <a:br>
              <a:rPr lang="en-US" sz="1400" dirty="0">
                <a:solidFill>
                  <a:srgbClr val="FF0000"/>
                </a:solidFill>
                <a:latin typeface="Arial"/>
                <a:cs typeface="Arial"/>
              </a:rPr>
            </a:br>
            <a:r>
              <a:rPr lang="en-US" sz="1400" dirty="0">
                <a:solidFill>
                  <a:srgbClr val="FF0000"/>
                </a:solidFill>
                <a:latin typeface="Arial"/>
                <a:cs typeface="Arial"/>
              </a:rPr>
              <a:t>(HWB,2020)</a:t>
            </a:r>
            <a:endParaRPr lang="en-US" sz="1400">
              <a:solidFill>
                <a:srgbClr val="FF0000"/>
              </a:solidFill>
            </a:endParaRPr>
          </a:p>
        </p:txBody>
      </p:sp>
      <p:sp>
        <p:nvSpPr>
          <p:cNvPr id="9" name="TextBox 8">
            <a:extLst>
              <a:ext uri="{FF2B5EF4-FFF2-40B4-BE49-F238E27FC236}">
                <a16:creationId xmlns:a16="http://schemas.microsoft.com/office/drawing/2014/main" id="{4B26EFBF-11F5-4E28-8129-204E96BBF6CD}"/>
              </a:ext>
            </a:extLst>
          </p:cNvPr>
          <p:cNvSpPr txBox="1"/>
          <p:nvPr/>
        </p:nvSpPr>
        <p:spPr>
          <a:xfrm>
            <a:off x="4327304" y="2846233"/>
            <a:ext cx="3279818" cy="17697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solidFill>
                  <a:schemeClr val="bg1"/>
                </a:solidFill>
                <a:ea typeface="+mn-lt"/>
                <a:cs typeface="Arial"/>
              </a:rPr>
              <a:t>The Curriculum for Wales guidance aims to help each school develop its own curriculum, enabling their learners to develop towards the four purposes of the curriculum – the starting point and aspiration for every child and young person in Wales.</a:t>
            </a:r>
            <a:br>
              <a:rPr lang="en-US" sz="1400" i="1" dirty="0">
                <a:ea typeface="+mn-lt"/>
                <a:cs typeface="Arial"/>
              </a:rPr>
            </a:br>
            <a:r>
              <a:rPr lang="en-US" sz="1100" b="1" i="1" dirty="0">
                <a:solidFill>
                  <a:schemeClr val="bg1"/>
                </a:solidFill>
                <a:ea typeface="+mn-lt"/>
                <a:cs typeface="Arial"/>
              </a:rPr>
              <a:t>(HWB,2020)</a:t>
            </a:r>
            <a:endParaRPr lang="en-US" sz="1100" b="1" i="1" dirty="0">
              <a:solidFill>
                <a:schemeClr val="bg1"/>
              </a:solidFill>
              <a:ea typeface="+mn-lt"/>
              <a:cs typeface="+mn-lt"/>
            </a:endParaRPr>
          </a:p>
        </p:txBody>
      </p:sp>
      <p:sp>
        <p:nvSpPr>
          <p:cNvPr id="10" name="TextBox 9">
            <a:extLst>
              <a:ext uri="{FF2B5EF4-FFF2-40B4-BE49-F238E27FC236}">
                <a16:creationId xmlns:a16="http://schemas.microsoft.com/office/drawing/2014/main" id="{7FC434E7-ADE9-489E-82F9-8132A15487D1}"/>
              </a:ext>
            </a:extLst>
          </p:cNvPr>
          <p:cNvSpPr txBox="1"/>
          <p:nvPr/>
        </p:nvSpPr>
        <p:spPr>
          <a:xfrm>
            <a:off x="1096851" y="4239570"/>
            <a:ext cx="2571483" cy="369332"/>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The four purposes</a:t>
            </a:r>
          </a:p>
        </p:txBody>
      </p:sp>
    </p:spTree>
    <p:extLst>
      <p:ext uri="{BB962C8B-B14F-4D97-AF65-F5344CB8AC3E}">
        <p14:creationId xmlns:p14="http://schemas.microsoft.com/office/powerpoint/2010/main" val="3192257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92" name="Rectangle 91">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94" name="Rectangle 93">
            <a:extLst>
              <a:ext uri="{FF2B5EF4-FFF2-40B4-BE49-F238E27FC236}">
                <a16:creationId xmlns:a16="http://schemas.microsoft.com/office/drawing/2014/main" id="{73B447D3-C7DD-4743-B75D-6D58A9542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DEEAB835-589F-4D5A-9846-118C91648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6796" y="237744"/>
            <a:ext cx="5380508" cy="6382512"/>
          </a:xfrm>
          <a:prstGeom prst="rect">
            <a:avLst/>
          </a:prstGeom>
          <a:solidFill>
            <a:schemeClr val="bg1">
              <a:lumMod val="75000"/>
              <a:alpha val="60000"/>
            </a:schemeClr>
          </a:solidFill>
          <a:ln w="6350" cap="flat" cmpd="sng" algn="ctr">
            <a:noFill/>
            <a:prstDash val="solid"/>
          </a:ln>
          <a:effectLst>
            <a:softEdge rad="0"/>
          </a:effectLst>
        </p:spPr>
      </p:sp>
      <p:sp>
        <p:nvSpPr>
          <p:cNvPr id="98" name="Rectangle 97">
            <a:extLst>
              <a:ext uri="{FF2B5EF4-FFF2-40B4-BE49-F238E27FC236}">
                <a16:creationId xmlns:a16="http://schemas.microsoft.com/office/drawing/2014/main" id="{C9C5D2D2-E26E-4C94-8AA1-719902A86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332" y="374904"/>
            <a:ext cx="5078811"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501E608-8094-4E4D-B2BF-12BCF6E46C3E}"/>
              </a:ext>
            </a:extLst>
          </p:cNvPr>
          <p:cNvSpPr>
            <a:spLocks noGrp="1"/>
          </p:cNvSpPr>
          <p:nvPr>
            <p:ph type="title"/>
          </p:nvPr>
        </p:nvSpPr>
        <p:spPr>
          <a:xfrm>
            <a:off x="6850344" y="234380"/>
            <a:ext cx="4591410" cy="911661"/>
          </a:xfrm>
        </p:spPr>
        <p:txBody>
          <a:bodyPr vert="horz" lIns="91440" tIns="45720" rIns="91440" bIns="45720" rtlCol="0" anchor="ctr">
            <a:normAutofit/>
          </a:bodyPr>
          <a:lstStyle/>
          <a:p>
            <a:r>
              <a:rPr lang="en-US" sz="4100" dirty="0"/>
              <a:t>   </a:t>
            </a:r>
            <a:r>
              <a:rPr lang="en-US" sz="4100" u="sng" dirty="0"/>
              <a:t>BEHAVOURISM</a:t>
            </a:r>
          </a:p>
        </p:txBody>
      </p:sp>
      <p:pic>
        <p:nvPicPr>
          <p:cNvPr id="5" name="Picture 5" descr="Diagram, timeline&#10;&#10;Description automatically generated">
            <a:extLst>
              <a:ext uri="{FF2B5EF4-FFF2-40B4-BE49-F238E27FC236}">
                <a16:creationId xmlns:a16="http://schemas.microsoft.com/office/drawing/2014/main" id="{550D962E-D310-481D-92FB-8E27D273878D}"/>
              </a:ext>
            </a:extLst>
          </p:cNvPr>
          <p:cNvPicPr>
            <a:picLocks noGrp="1" noChangeAspect="1"/>
          </p:cNvPicPr>
          <p:nvPr>
            <p:ph sz="half" idx="2"/>
          </p:nvPr>
        </p:nvPicPr>
        <p:blipFill rotWithShape="1">
          <a:blip r:embed="rId2"/>
          <a:srcRect l="8728" r="8731" b="3"/>
          <a:stretch/>
        </p:blipFill>
        <p:spPr>
          <a:xfrm rot="300000">
            <a:off x="7023400" y="1028966"/>
            <a:ext cx="1805372" cy="167047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00" name="Rectangle 99">
            <a:extLst>
              <a:ext uri="{FF2B5EF4-FFF2-40B4-BE49-F238E27FC236}">
                <a16:creationId xmlns:a16="http://schemas.microsoft.com/office/drawing/2014/main" id="{BB7F7B58-E99B-4C81-A716-361209FBD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9092" y="239052"/>
            <a:ext cx="2765822" cy="2544366"/>
          </a:xfrm>
          <a:prstGeom prst="rect">
            <a:avLst/>
          </a:prstGeom>
          <a:solidFill>
            <a:srgbClr val="3E4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text&#10;&#10;Description automatically generated">
            <a:extLst>
              <a:ext uri="{FF2B5EF4-FFF2-40B4-BE49-F238E27FC236}">
                <a16:creationId xmlns:a16="http://schemas.microsoft.com/office/drawing/2014/main" id="{B5090966-898A-46E3-B262-4CBADE0F1FE9}"/>
              </a:ext>
            </a:extLst>
          </p:cNvPr>
          <p:cNvPicPr>
            <a:picLocks noChangeAspect="1"/>
          </p:cNvPicPr>
          <p:nvPr/>
        </p:nvPicPr>
        <p:blipFill rotWithShape="1">
          <a:blip r:embed="rId3"/>
          <a:srcRect l="10737" r="15752" b="-4"/>
          <a:stretch/>
        </p:blipFill>
        <p:spPr>
          <a:xfrm rot="960000">
            <a:off x="9270533" y="932645"/>
            <a:ext cx="2272710" cy="1784325"/>
          </a:xfrm>
          <a:prstGeom prst="ellipse">
            <a:avLst/>
          </a:prstGeom>
          <a:ln>
            <a:noFill/>
          </a:ln>
          <a:effectLst>
            <a:softEdge rad="112500"/>
          </a:effectLst>
        </p:spPr>
      </p:pic>
      <p:pic>
        <p:nvPicPr>
          <p:cNvPr id="15" name="Picture 16" descr="A person wearing glasses and looking at the camera&#10;&#10;Description automatically generated">
            <a:extLst>
              <a:ext uri="{FF2B5EF4-FFF2-40B4-BE49-F238E27FC236}">
                <a16:creationId xmlns:a16="http://schemas.microsoft.com/office/drawing/2014/main" id="{8C139413-E073-4F32-83FE-156667CD13AD}"/>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9814"/>
          <a:stretch/>
        </p:blipFill>
        <p:spPr>
          <a:xfrm>
            <a:off x="3992143" y="374904"/>
            <a:ext cx="1907576" cy="223603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298B5309-6511-4AD4-90F4-EC2BC0EC1AC8}"/>
              </a:ext>
            </a:extLst>
          </p:cNvPr>
          <p:cNvSpPr>
            <a:spLocks noGrp="1"/>
          </p:cNvSpPr>
          <p:nvPr>
            <p:ph sz="half" idx="1"/>
          </p:nvPr>
        </p:nvSpPr>
        <p:spPr>
          <a:xfrm>
            <a:off x="9440339" y="2559667"/>
            <a:ext cx="2391614" cy="2292069"/>
          </a:xfrm>
          <a:solidFill>
            <a:srgbClr val="F7AC79"/>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62500" lnSpcReduction="20000"/>
          </a:bodyPr>
          <a:lstStyle/>
          <a:p>
            <a:pPr marL="0" indent="0">
              <a:lnSpc>
                <a:spcPct val="100000"/>
              </a:lnSpc>
              <a:buNone/>
            </a:pPr>
            <a:r>
              <a:rPr lang="en-US" b="1" dirty="0">
                <a:solidFill>
                  <a:srgbClr val="C00000"/>
                </a:solidFill>
              </a:rPr>
              <a:t>    We work intensively with our pupils with ABA sessions. Token Economy Systems and ABA Reinforcers A token economy system is a method used to try and reinforce (increase) the frequency of a target behavior e.g. eye contact. The tokens or symbols are provided to the individual when the target behavior is performed.</a:t>
            </a:r>
            <a:endParaRPr lang="en-US">
              <a:solidFill>
                <a:srgbClr val="C00000"/>
              </a:solidFill>
            </a:endParaRPr>
          </a:p>
        </p:txBody>
      </p:sp>
      <p:pic>
        <p:nvPicPr>
          <p:cNvPr id="22" name="Picture 22" descr="Diagram&#10;&#10;Description automatically generated">
            <a:extLst>
              <a:ext uri="{FF2B5EF4-FFF2-40B4-BE49-F238E27FC236}">
                <a16:creationId xmlns:a16="http://schemas.microsoft.com/office/drawing/2014/main" id="{B4C46220-AEEB-4FD3-89F9-09410226ABA0}"/>
              </a:ext>
            </a:extLst>
          </p:cNvPr>
          <p:cNvPicPr>
            <a:picLocks noChangeAspect="1"/>
          </p:cNvPicPr>
          <p:nvPr/>
        </p:nvPicPr>
        <p:blipFill>
          <a:blip r:embed="rId6"/>
          <a:stretch>
            <a:fillRect/>
          </a:stretch>
        </p:blipFill>
        <p:spPr>
          <a:xfrm>
            <a:off x="287505" y="3089547"/>
            <a:ext cx="3078782" cy="2114361"/>
          </a:xfrm>
          <a:prstGeom prst="rect">
            <a:avLst/>
          </a:prstGeom>
          <a:ln>
            <a:noFill/>
          </a:ln>
          <a:effectLst>
            <a:softEdge rad="112500"/>
          </a:effectLst>
        </p:spPr>
      </p:pic>
      <p:sp>
        <p:nvSpPr>
          <p:cNvPr id="21" name="TextBox 20">
            <a:extLst>
              <a:ext uri="{FF2B5EF4-FFF2-40B4-BE49-F238E27FC236}">
                <a16:creationId xmlns:a16="http://schemas.microsoft.com/office/drawing/2014/main" id="{AE606F45-EFC5-46AC-ABB8-21E869D68A77}"/>
              </a:ext>
            </a:extLst>
          </p:cNvPr>
          <p:cNvSpPr txBox="1"/>
          <p:nvPr/>
        </p:nvSpPr>
        <p:spPr>
          <a:xfrm>
            <a:off x="3367827" y="2775897"/>
            <a:ext cx="3045761" cy="2893100"/>
          </a:xfrm>
          <a:prstGeom prst="rect">
            <a:avLst/>
          </a:prstGeom>
          <a:solidFill>
            <a:srgbClr val="E8A5A5"/>
          </a:solidFill>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tx1">
                    <a:lumMod val="50000"/>
                    <a:lumOff val="50000"/>
                  </a:schemeClr>
                </a:solidFill>
                <a:latin typeface="Roboto"/>
              </a:rPr>
              <a:t>B. F. Skinner was an American psychologist, inventor, and writer recognized worldwide for bringing scientific rigor to Psycholo</a:t>
            </a:r>
            <a:r>
              <a:rPr lang="en-US" sz="1400" b="1" dirty="0">
                <a:solidFill>
                  <a:schemeClr val="bg1">
                    <a:lumMod val="50000"/>
                  </a:schemeClr>
                </a:solidFill>
                <a:latin typeface="Roboto"/>
              </a:rPr>
              <a:t>gy</a:t>
            </a:r>
            <a:r>
              <a:rPr lang="en-US" sz="1400" b="1" dirty="0">
                <a:solidFill>
                  <a:schemeClr val="bg1">
                    <a:lumMod val="50000"/>
                  </a:schemeClr>
                </a:solidFill>
                <a:ea typeface="+mn-lt"/>
                <a:cs typeface="+mn-lt"/>
              </a:rPr>
              <a:t> </a:t>
            </a:r>
            <a:br>
              <a:rPr lang="en-US" sz="1400" b="1" dirty="0">
                <a:solidFill>
                  <a:schemeClr val="bg1">
                    <a:lumMod val="50000"/>
                  </a:schemeClr>
                </a:solidFill>
                <a:ea typeface="+mn-lt"/>
                <a:cs typeface="+mn-lt"/>
              </a:rPr>
            </a:br>
            <a:br>
              <a:rPr lang="en-US" sz="1400" b="1" dirty="0">
                <a:ea typeface="+mn-lt"/>
                <a:cs typeface="+mn-lt"/>
              </a:rPr>
            </a:br>
            <a:r>
              <a:rPr lang="en-US" sz="1400" b="1" dirty="0">
                <a:solidFill>
                  <a:schemeClr val="tx1"/>
                </a:solidFill>
                <a:ea typeface="+mn-lt"/>
                <a:cs typeface="+mn-lt"/>
              </a:rPr>
              <a:t>Skinner coined the </a:t>
            </a:r>
            <a:r>
              <a:rPr lang="en-US" sz="1400" b="1">
                <a:solidFill>
                  <a:schemeClr val="tx1"/>
                </a:solidFill>
                <a:ea typeface="+mn-lt"/>
                <a:cs typeface="+mn-lt"/>
              </a:rPr>
              <a:t>term Operant conditioning.  </a:t>
            </a:r>
            <a:br>
              <a:rPr lang="en-US" sz="1400" b="1" dirty="0">
                <a:solidFill>
                  <a:schemeClr val="tx1"/>
                </a:solidFill>
                <a:ea typeface="+mn-lt"/>
                <a:cs typeface="+mn-lt"/>
              </a:rPr>
            </a:br>
            <a:r>
              <a:rPr lang="en-US" sz="1400" b="1" dirty="0">
                <a:solidFill>
                  <a:schemeClr val="tx1"/>
                </a:solidFill>
              </a:rPr>
              <a:t>Operant conditioning has heavily influenced education Through his experiments of rat's skinner investigated the impact of reward and punishment.</a:t>
            </a:r>
          </a:p>
        </p:txBody>
      </p:sp>
      <p:sp>
        <p:nvSpPr>
          <p:cNvPr id="4" name="Speech Bubble: Rectangle with Corners Rounded 3">
            <a:extLst>
              <a:ext uri="{FF2B5EF4-FFF2-40B4-BE49-F238E27FC236}">
                <a16:creationId xmlns:a16="http://schemas.microsoft.com/office/drawing/2014/main" id="{5BC26568-BF97-45AA-A277-50ACC5AA88ED}"/>
              </a:ext>
            </a:extLst>
          </p:cNvPr>
          <p:cNvSpPr/>
          <p:nvPr/>
        </p:nvSpPr>
        <p:spPr>
          <a:xfrm>
            <a:off x="90152" y="106874"/>
            <a:ext cx="3466561" cy="1223493"/>
          </a:xfrm>
          <a:prstGeom prst="wedgeRoundRectCallout">
            <a:avLst/>
          </a:prstGeom>
          <a:solidFill>
            <a:srgbClr val="E6AE8A"/>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ea typeface="+mn-lt"/>
                <a:cs typeface="+mn-lt"/>
              </a:rPr>
              <a:t>Behaviorism, if true, would neatly explain how mind and body are related. </a:t>
            </a:r>
            <a:br>
              <a:rPr lang="en-US" dirty="0">
                <a:ea typeface="+mn-lt"/>
                <a:cs typeface="+mn-lt"/>
              </a:rPr>
            </a:br>
            <a:r>
              <a:rPr lang="en-US" dirty="0">
                <a:ea typeface="+mn-lt"/>
                <a:cs typeface="+mn-lt"/>
              </a:rPr>
              <a:t>Stout, R. (2003).</a:t>
            </a:r>
            <a:endParaRPr lang="en-US"/>
          </a:p>
        </p:txBody>
      </p:sp>
      <p:pic>
        <p:nvPicPr>
          <p:cNvPr id="6" name="Picture 7">
            <a:extLst>
              <a:ext uri="{FF2B5EF4-FFF2-40B4-BE49-F238E27FC236}">
                <a16:creationId xmlns:a16="http://schemas.microsoft.com/office/drawing/2014/main" id="{B5E37056-2ABF-41CE-A886-431E8C8B68C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0051" y="1145145"/>
            <a:ext cx="1712891" cy="1788019"/>
          </a:xfrm>
          <a:prstGeom prst="rect">
            <a:avLst/>
          </a:prstGeom>
        </p:spPr>
      </p:pic>
      <p:pic>
        <p:nvPicPr>
          <p:cNvPr id="10" name="Picture 10">
            <a:extLst>
              <a:ext uri="{FF2B5EF4-FFF2-40B4-BE49-F238E27FC236}">
                <a16:creationId xmlns:a16="http://schemas.microsoft.com/office/drawing/2014/main" id="{5B985336-41EE-431E-8B3B-09D62A599102}"/>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2309612" y="875102"/>
            <a:ext cx="1337257" cy="1909541"/>
          </a:xfrm>
          <a:prstGeom prst="rect">
            <a:avLst/>
          </a:prstGeom>
        </p:spPr>
      </p:pic>
      <p:sp>
        <p:nvSpPr>
          <p:cNvPr id="33" name="TextBox 32">
            <a:extLst>
              <a:ext uri="{FF2B5EF4-FFF2-40B4-BE49-F238E27FC236}">
                <a16:creationId xmlns:a16="http://schemas.microsoft.com/office/drawing/2014/main" id="{1571EEE1-687D-4D9A-8FA6-B9F45010BFB9}"/>
              </a:ext>
            </a:extLst>
          </p:cNvPr>
          <p:cNvSpPr txBox="1"/>
          <p:nvPr/>
        </p:nvSpPr>
        <p:spPr>
          <a:xfrm>
            <a:off x="3841680" y="2469846"/>
            <a:ext cx="2432385" cy="307777"/>
          </a:xfrm>
          <a:prstGeom prst="rect">
            <a:avLst/>
          </a:prstGeom>
          <a:noFill/>
        </p:spPr>
        <p:txBody>
          <a:bodyPr wrap="square">
            <a:spAutoFit/>
          </a:bodyPr>
          <a:lstStyle/>
          <a:p>
            <a:r>
              <a:rPr lang="en-GB" sz="1400" dirty="0"/>
              <a:t>B. F. Skinner (1904-1990) </a:t>
            </a:r>
          </a:p>
        </p:txBody>
      </p:sp>
      <p:sp>
        <p:nvSpPr>
          <p:cNvPr id="8" name="TextBox 7">
            <a:extLst>
              <a:ext uri="{FF2B5EF4-FFF2-40B4-BE49-F238E27FC236}">
                <a16:creationId xmlns:a16="http://schemas.microsoft.com/office/drawing/2014/main" id="{5F67F051-9AB7-4CB2-8753-D98E01D3D0D7}"/>
              </a:ext>
            </a:extLst>
          </p:cNvPr>
          <p:cNvSpPr txBox="1"/>
          <p:nvPr/>
        </p:nvSpPr>
        <p:spPr>
          <a:xfrm>
            <a:off x="88007" y="5615188"/>
            <a:ext cx="6596129" cy="1243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5">
                    <a:lumMod val="50000"/>
                  </a:schemeClr>
                </a:solidFill>
              </a:rPr>
              <a:t>Skinner</a:t>
            </a:r>
            <a:r>
              <a:rPr lang="en-US" dirty="0">
                <a:solidFill>
                  <a:schemeClr val="accent5">
                    <a:lumMod val="50000"/>
                  </a:schemeClr>
                </a:solidFill>
                <a:ea typeface="+mn-lt"/>
                <a:cs typeface="+mn-lt"/>
              </a:rPr>
              <a:t> believed that there are hard analogies between learning and natural selection, such that what is appropriate in the study of one may be appropriate in the study of the </a:t>
            </a:r>
            <a:r>
              <a:rPr lang="en-US">
                <a:solidFill>
                  <a:schemeClr val="accent5">
                    <a:lumMod val="50000"/>
                  </a:schemeClr>
                </a:solidFill>
                <a:ea typeface="+mn-lt"/>
                <a:cs typeface="+mn-lt"/>
              </a:rPr>
              <a:t>other. (Chiselin,2018)</a:t>
            </a:r>
            <a:endParaRPr lang="en-US" dirty="0">
              <a:solidFill>
                <a:schemeClr val="accent5">
                  <a:lumMod val="50000"/>
                </a:schemeClr>
              </a:solidFill>
            </a:endParaRPr>
          </a:p>
        </p:txBody>
      </p:sp>
      <p:pic>
        <p:nvPicPr>
          <p:cNvPr id="11" name="Picture 11" descr="Text&#10;&#10;Description automatically generated">
            <a:extLst>
              <a:ext uri="{FF2B5EF4-FFF2-40B4-BE49-F238E27FC236}">
                <a16:creationId xmlns:a16="http://schemas.microsoft.com/office/drawing/2014/main" id="{0705C012-45DF-4C25-A73C-602A806650BE}"/>
              </a:ext>
            </a:extLst>
          </p:cNvPr>
          <p:cNvPicPr>
            <a:picLocks noChangeAspect="1"/>
          </p:cNvPicPr>
          <p:nvPr/>
        </p:nvPicPr>
        <p:blipFill>
          <a:blip r:embed="rId11"/>
          <a:stretch>
            <a:fillRect/>
          </a:stretch>
        </p:blipFill>
        <p:spPr>
          <a:xfrm rot="1080000">
            <a:off x="9317864" y="4798249"/>
            <a:ext cx="2550018" cy="151153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2" name="TextBox 11">
            <a:extLst>
              <a:ext uri="{FF2B5EF4-FFF2-40B4-BE49-F238E27FC236}">
                <a16:creationId xmlns:a16="http://schemas.microsoft.com/office/drawing/2014/main" id="{3A1569B5-8ED7-4D50-B04A-326CFB1D1C18}"/>
              </a:ext>
            </a:extLst>
          </p:cNvPr>
          <p:cNvSpPr txBox="1"/>
          <p:nvPr/>
        </p:nvSpPr>
        <p:spPr>
          <a:xfrm flipH="1">
            <a:off x="7113432" y="4069724"/>
            <a:ext cx="2558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13" name="TextBox 12">
            <a:extLst>
              <a:ext uri="{FF2B5EF4-FFF2-40B4-BE49-F238E27FC236}">
                <a16:creationId xmlns:a16="http://schemas.microsoft.com/office/drawing/2014/main" id="{5194FB2F-584F-4BF2-90FC-9B84670C65B3}"/>
              </a:ext>
            </a:extLst>
          </p:cNvPr>
          <p:cNvSpPr txBox="1"/>
          <p:nvPr/>
        </p:nvSpPr>
        <p:spPr>
          <a:xfrm flipH="1">
            <a:off x="6855854" y="2749638"/>
            <a:ext cx="2429813" cy="3754874"/>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1400" dirty="0">
                <a:latin typeface="Comic Sans MS"/>
              </a:rPr>
              <a:t>Praise and encouragement with comments, class dojo ,or free choice from the class teacher, other staff .</a:t>
            </a:r>
            <a:br>
              <a:rPr lang="en-US" sz="1400" dirty="0">
                <a:latin typeface="Comic Sans MS"/>
              </a:rPr>
            </a:br>
            <a:br>
              <a:rPr lang="en-US" sz="1400" dirty="0">
                <a:latin typeface="Comic Sans MS"/>
              </a:rPr>
            </a:br>
            <a:br>
              <a:rPr lang="en-US" sz="1400" dirty="0">
                <a:latin typeface="Comic Sans MS"/>
              </a:rPr>
            </a:br>
            <a:br>
              <a:rPr lang="en-US" sz="1400" dirty="0">
                <a:latin typeface="Comic Sans MS"/>
              </a:rPr>
            </a:br>
            <a:br>
              <a:rPr lang="en-US" sz="1400" dirty="0">
                <a:latin typeface="Comic Sans MS"/>
              </a:rPr>
            </a:br>
            <a:br>
              <a:rPr lang="en-US" sz="1400" dirty="0">
                <a:latin typeface="Comic Sans MS"/>
              </a:rPr>
            </a:br>
            <a:br>
              <a:rPr lang="en-US" sz="1400" dirty="0">
                <a:latin typeface="Comic Sans MS"/>
              </a:rPr>
            </a:br>
            <a:endParaRPr lang="en-US" sz="1400" dirty="0">
              <a:latin typeface="Comic Sans MS"/>
            </a:endParaRPr>
          </a:p>
          <a:p>
            <a:pPr>
              <a:buChar char="•"/>
            </a:pPr>
            <a:r>
              <a:rPr lang="en-US" sz="1400" dirty="0">
                <a:solidFill>
                  <a:srgbClr val="0070C0"/>
                </a:solidFill>
                <a:latin typeface="Comic Sans MS"/>
              </a:rPr>
              <a:t>A Pupil of the Week selected for all pupils with nominations from staff for good work, good behavior and a good attitude. </a:t>
            </a:r>
          </a:p>
        </p:txBody>
      </p:sp>
      <p:pic>
        <p:nvPicPr>
          <p:cNvPr id="14" name="Picture 15" descr="circle&#10;&#10;&#10;Description automatically generated with medium confidence">
            <a:extLst>
              <a:ext uri="{FF2B5EF4-FFF2-40B4-BE49-F238E27FC236}">
                <a16:creationId xmlns:a16="http://schemas.microsoft.com/office/drawing/2014/main" id="{D00CD300-0B6A-4F39-8D76-155908478E9F}"/>
              </a:ext>
            </a:extLst>
          </p:cNvPr>
          <p:cNvPicPr>
            <a:picLocks noChangeAspect="1"/>
          </p:cNvPicPr>
          <p:nvPr/>
        </p:nvPicPr>
        <p:blipFill>
          <a:blip r:embed="rId12"/>
          <a:stretch>
            <a:fillRect/>
          </a:stretch>
        </p:blipFill>
        <p:spPr>
          <a:xfrm>
            <a:off x="7073316" y="3719443"/>
            <a:ext cx="1694378" cy="1469000"/>
          </a:xfrm>
          <a:prstGeom prst="ellipse">
            <a:avLst/>
          </a:prstGeom>
          <a:ln>
            <a:noFill/>
          </a:ln>
          <a:effectLst>
            <a:softEdge rad="112500"/>
          </a:effectLst>
        </p:spPr>
      </p:pic>
      <p:sp>
        <p:nvSpPr>
          <p:cNvPr id="18" name="Arrow: Curved Down 17">
            <a:extLst>
              <a:ext uri="{FF2B5EF4-FFF2-40B4-BE49-F238E27FC236}">
                <a16:creationId xmlns:a16="http://schemas.microsoft.com/office/drawing/2014/main" id="{3E78EC00-CC5E-4C59-B01D-EE402CDA6AE6}"/>
              </a:ext>
            </a:extLst>
          </p:cNvPr>
          <p:cNvSpPr/>
          <p:nvPr/>
        </p:nvSpPr>
        <p:spPr>
          <a:xfrm>
            <a:off x="8821674" y="4336369"/>
            <a:ext cx="1395210" cy="622479"/>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Arrow: Curved Up 18">
            <a:extLst>
              <a:ext uri="{FF2B5EF4-FFF2-40B4-BE49-F238E27FC236}">
                <a16:creationId xmlns:a16="http://schemas.microsoft.com/office/drawing/2014/main" id="{039A0326-8975-4F29-9DFD-8B4206D71899}"/>
              </a:ext>
            </a:extLst>
          </p:cNvPr>
          <p:cNvSpPr/>
          <p:nvPr/>
        </p:nvSpPr>
        <p:spPr>
          <a:xfrm rot="3960000" flipH="1">
            <a:off x="8727099" y="1881821"/>
            <a:ext cx="1212761" cy="558084"/>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E3F0458E-5236-4E58-9BD9-8281FA47B11C}"/>
              </a:ext>
            </a:extLst>
          </p:cNvPr>
          <p:cNvSpPr txBox="1"/>
          <p:nvPr/>
        </p:nvSpPr>
        <p:spPr>
          <a:xfrm>
            <a:off x="6948688" y="960014"/>
            <a:ext cx="1938271" cy="276999"/>
          </a:xfrm>
          <a:prstGeom prst="rect">
            <a:avLst/>
          </a:prstGeom>
          <a:solidFill>
            <a:srgbClr val="E6AE8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THE ECCONOMY CYLE</a:t>
            </a:r>
          </a:p>
        </p:txBody>
      </p:sp>
      <p:sp>
        <p:nvSpPr>
          <p:cNvPr id="23" name="Arrow: Curved Right 22">
            <a:extLst>
              <a:ext uri="{FF2B5EF4-FFF2-40B4-BE49-F238E27FC236}">
                <a16:creationId xmlns:a16="http://schemas.microsoft.com/office/drawing/2014/main" id="{3DF5C9C5-7071-4D58-A17F-EBC6140561D9}"/>
              </a:ext>
            </a:extLst>
          </p:cNvPr>
          <p:cNvSpPr/>
          <p:nvPr/>
        </p:nvSpPr>
        <p:spPr>
          <a:xfrm rot="17760000">
            <a:off x="2898882" y="4535479"/>
            <a:ext cx="354167" cy="88005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0473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9">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31">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33">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31" name="Rectangle 35">
            <a:extLst>
              <a:ext uri="{FF2B5EF4-FFF2-40B4-BE49-F238E27FC236}">
                <a16:creationId xmlns:a16="http://schemas.microsoft.com/office/drawing/2014/main" id="{4B516B89-DEA0-4832-8C56-F048168DA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646" y="413053"/>
            <a:ext cx="8212114" cy="6064596"/>
          </a:xfrm>
          <a:prstGeom prst="rect">
            <a:avLst/>
          </a:prstGeom>
          <a:solidFill>
            <a:srgbClr val="FFFFFF"/>
          </a:solidFill>
          <a:ln w="6350" cap="sq" cmpd="sng" algn="ctr">
            <a:solidFill>
              <a:srgbClr val="404040"/>
            </a:solidFill>
            <a:prstDash val="solid"/>
            <a:miter lim="800000"/>
          </a:ln>
          <a:effectLst/>
        </p:spPr>
      </p:sp>
      <p:pic>
        <p:nvPicPr>
          <p:cNvPr id="5" name="Picture 5" descr="A person on a bench in a park&#10;&#10;Description automatically generated">
            <a:extLst>
              <a:ext uri="{FF2B5EF4-FFF2-40B4-BE49-F238E27FC236}">
                <a16:creationId xmlns:a16="http://schemas.microsoft.com/office/drawing/2014/main" id="{3138A0A0-6C99-4DCB-ABCB-27472B69A167}"/>
              </a:ext>
            </a:extLst>
          </p:cNvPr>
          <p:cNvPicPr>
            <a:picLocks noGrp="1" noChangeAspect="1"/>
          </p:cNvPicPr>
          <p:nvPr>
            <p:ph type="pic" idx="1"/>
          </p:nvPr>
        </p:nvPicPr>
        <p:blipFill rotWithShape="1">
          <a:blip r:embed="rId2"/>
          <a:srcRect r="-2" b="2364"/>
          <a:stretch/>
        </p:blipFill>
        <p:spPr>
          <a:xfrm>
            <a:off x="678463" y="507796"/>
            <a:ext cx="4025752" cy="2384400"/>
          </a:xfrm>
          <a:prstGeom prst="rect">
            <a:avLst/>
          </a:prstGeom>
        </p:spPr>
      </p:pic>
      <p:sp>
        <p:nvSpPr>
          <p:cNvPr id="33" name="Rectangle 37">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978" y="402336"/>
            <a:ext cx="2596896"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D252E4D-B796-4C48-A5EA-EB1D9194A2BF}"/>
              </a:ext>
            </a:extLst>
          </p:cNvPr>
          <p:cNvSpPr>
            <a:spLocks noGrp="1"/>
          </p:cNvSpPr>
          <p:nvPr>
            <p:ph type="title"/>
          </p:nvPr>
        </p:nvSpPr>
        <p:spPr>
          <a:xfrm>
            <a:off x="9375463" y="398194"/>
            <a:ext cx="2258819" cy="1188500"/>
          </a:xfrm>
        </p:spPr>
        <p:txBody>
          <a:bodyPr vert="horz" lIns="91440" tIns="45720" rIns="91440" bIns="45720" rtlCol="0" anchor="b">
            <a:normAutofit/>
          </a:bodyPr>
          <a:lstStyle/>
          <a:p>
            <a:pPr>
              <a:lnSpc>
                <a:spcPct val="90000"/>
              </a:lnSpc>
            </a:pPr>
            <a:r>
              <a:rPr lang="en-US" sz="2800" b="1" dirty="0">
                <a:solidFill>
                  <a:srgbClr val="C00000"/>
                </a:solidFill>
              </a:rPr>
              <a:t>Discovery learning </a:t>
            </a:r>
          </a:p>
        </p:txBody>
      </p:sp>
      <p:sp>
        <p:nvSpPr>
          <p:cNvPr id="4" name="Text Placeholder 3">
            <a:extLst>
              <a:ext uri="{FF2B5EF4-FFF2-40B4-BE49-F238E27FC236}">
                <a16:creationId xmlns:a16="http://schemas.microsoft.com/office/drawing/2014/main" id="{C6BF9D2B-32D6-4ECE-9A27-4BF93EFF4A74}"/>
              </a:ext>
            </a:extLst>
          </p:cNvPr>
          <p:cNvSpPr>
            <a:spLocks noGrp="1"/>
          </p:cNvSpPr>
          <p:nvPr>
            <p:ph type="body" sz="half" idx="2"/>
          </p:nvPr>
        </p:nvSpPr>
        <p:spPr>
          <a:xfrm>
            <a:off x="9278872" y="1666856"/>
            <a:ext cx="2355408" cy="4529663"/>
          </a:xfrm>
        </p:spPr>
        <p:txBody>
          <a:bodyPr vert="horz" lIns="91440" tIns="45720" rIns="91440" bIns="45720" rtlCol="0" anchor="t">
            <a:normAutofit/>
          </a:bodyPr>
          <a:lstStyle/>
          <a:p>
            <a:pPr marL="102870">
              <a:lnSpc>
                <a:spcPct val="90000"/>
              </a:lnSpc>
            </a:pPr>
            <a:r>
              <a:rPr lang="en-US" sz="2000" b="1" dirty="0">
                <a:solidFill>
                  <a:srgbClr val="FF0000"/>
                </a:solidFill>
              </a:rPr>
              <a:t>Children learn best  through doing, exploring.</a:t>
            </a:r>
            <a:br>
              <a:rPr lang="en-US" sz="2000" b="1" dirty="0"/>
            </a:br>
            <a:r>
              <a:rPr lang="en-US" sz="2000" b="1" dirty="0">
                <a:solidFill>
                  <a:srgbClr val="FF0000"/>
                </a:solidFill>
              </a:rPr>
              <a:t>(Mcleod,2018) </a:t>
            </a:r>
            <a:br>
              <a:rPr lang="en-US" sz="2000" b="1" dirty="0"/>
            </a:br>
            <a:br>
              <a:rPr lang="en-US" b="1" dirty="0"/>
            </a:br>
            <a:br>
              <a:rPr lang="en-US" sz="1400" dirty="0"/>
            </a:br>
            <a:br>
              <a:rPr lang="en-US" sz="1400" dirty="0"/>
            </a:br>
            <a:br>
              <a:rPr lang="en-US" sz="1400" dirty="0"/>
            </a:br>
            <a:endParaRPr lang="en-US" sz="1400">
              <a:solidFill>
                <a:schemeClr val="tx1">
                  <a:lumMod val="85000"/>
                  <a:lumOff val="15000"/>
                </a:schemeClr>
              </a:solidFill>
            </a:endParaRPr>
          </a:p>
        </p:txBody>
      </p:sp>
      <p:sp>
        <p:nvSpPr>
          <p:cNvPr id="6" name="TextBox 5">
            <a:extLst>
              <a:ext uri="{FF2B5EF4-FFF2-40B4-BE49-F238E27FC236}">
                <a16:creationId xmlns:a16="http://schemas.microsoft.com/office/drawing/2014/main" id="{6EC6C884-A4CB-461C-B9F1-2746C17138D4}"/>
              </a:ext>
            </a:extLst>
          </p:cNvPr>
          <p:cNvSpPr txBox="1"/>
          <p:nvPr/>
        </p:nvSpPr>
        <p:spPr>
          <a:xfrm>
            <a:off x="554865" y="3044205"/>
            <a:ext cx="4231169" cy="2123658"/>
          </a:xfrm>
          <a:prstGeom prst="rect">
            <a:avLst/>
          </a:prstGeom>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002060"/>
                </a:solidFill>
                <a:latin typeface="Arial"/>
                <a:cs typeface="Arial"/>
              </a:rPr>
              <a:t>Community is vitally important to the life and ethos </a:t>
            </a:r>
            <a:br>
              <a:rPr lang="en-US" sz="1200" b="1" dirty="0">
                <a:solidFill>
                  <a:srgbClr val="002060"/>
                </a:solidFill>
                <a:latin typeface="Arial"/>
              </a:rPr>
            </a:br>
            <a:r>
              <a:rPr lang="en-US" sz="1200" b="1" dirty="0">
                <a:solidFill>
                  <a:srgbClr val="002060"/>
                </a:solidFill>
                <a:latin typeface="Arial"/>
                <a:cs typeface="Arial"/>
              </a:rPr>
              <a:t>We encourage parents, pupils, ​</a:t>
            </a:r>
            <a:br>
              <a:rPr lang="en-US" sz="1200" b="1" dirty="0">
                <a:solidFill>
                  <a:srgbClr val="002060"/>
                </a:solidFill>
                <a:latin typeface="Arial"/>
              </a:rPr>
            </a:br>
            <a:r>
              <a:rPr lang="en-US" sz="1200" b="1" dirty="0">
                <a:solidFill>
                  <a:srgbClr val="002060"/>
                </a:solidFill>
                <a:latin typeface="Arial"/>
                <a:cs typeface="Arial"/>
              </a:rPr>
              <a:t>governors, partners and community, ​</a:t>
            </a:r>
            <a:br>
              <a:rPr lang="en-US" sz="1200" b="1" dirty="0">
                <a:solidFill>
                  <a:srgbClr val="002060"/>
                </a:solidFill>
                <a:latin typeface="Arial"/>
              </a:rPr>
            </a:br>
            <a:r>
              <a:rPr lang="en-US" sz="1200" b="1" dirty="0">
                <a:solidFill>
                  <a:srgbClr val="002060"/>
                </a:solidFill>
                <a:latin typeface="Arial"/>
                <a:cs typeface="Arial"/>
              </a:rPr>
              <a:t>both locally and internationally, to​</a:t>
            </a:r>
            <a:br>
              <a:rPr lang="en-US" sz="1200" b="1" dirty="0">
                <a:solidFill>
                  <a:srgbClr val="002060"/>
                </a:solidFill>
                <a:latin typeface="Arial"/>
              </a:rPr>
            </a:br>
            <a:r>
              <a:rPr lang="en-US" sz="1200" b="1" dirty="0">
                <a:solidFill>
                  <a:srgbClr val="002060"/>
                </a:solidFill>
                <a:latin typeface="Arial"/>
                <a:cs typeface="Arial"/>
              </a:rPr>
              <a:t>collaborate for the best possible learning​</a:t>
            </a:r>
            <a:br>
              <a:rPr lang="en-US" sz="1200" b="1" dirty="0">
                <a:solidFill>
                  <a:srgbClr val="002060"/>
                </a:solidFill>
                <a:latin typeface="Arial"/>
              </a:rPr>
            </a:br>
            <a:r>
              <a:rPr lang="en-US" sz="1200" b="1" dirty="0">
                <a:solidFill>
                  <a:srgbClr val="002060"/>
                </a:solidFill>
                <a:latin typeface="Arial"/>
                <a:cs typeface="Arial"/>
              </a:rPr>
              <a:t>experiences for the pupils.</a:t>
            </a:r>
            <a:br>
              <a:rPr lang="en-US" sz="1200" b="1" dirty="0">
                <a:solidFill>
                  <a:srgbClr val="002060"/>
                </a:solidFill>
                <a:latin typeface="Arial"/>
              </a:rPr>
            </a:br>
            <a:r>
              <a:rPr lang="en-US" sz="1200" b="1" dirty="0">
                <a:solidFill>
                  <a:srgbClr val="002060"/>
                </a:solidFill>
                <a:latin typeface="Arial"/>
                <a:cs typeface="Arial"/>
              </a:rPr>
              <a:t>​</a:t>
            </a:r>
            <a:r>
              <a:rPr lang="en-US" sz="1200" b="1" dirty="0">
                <a:solidFill>
                  <a:srgbClr val="002060"/>
                </a:solidFill>
                <a:latin typeface="Arial"/>
                <a:ea typeface="+mn-lt"/>
                <a:cs typeface="+mn-lt"/>
              </a:rPr>
              <a:t>Piaget believed that children could learn socially.</a:t>
            </a:r>
            <a:r>
              <a:rPr lang="en-US" sz="1200" b="1" dirty="0">
                <a:solidFill>
                  <a:schemeClr val="bg1"/>
                </a:solidFill>
                <a:latin typeface="Arial"/>
                <a:ea typeface="+mn-lt"/>
                <a:cs typeface="+mn-lt"/>
              </a:rPr>
              <a:t> </a:t>
            </a:r>
            <a:br>
              <a:rPr lang="en-US" sz="1200" b="1" dirty="0">
                <a:latin typeface="Arial"/>
                <a:ea typeface="+mn-lt"/>
                <a:cs typeface="+mn-lt"/>
              </a:rPr>
            </a:br>
            <a:br>
              <a:rPr lang="en-US" sz="1200" b="1" dirty="0">
                <a:latin typeface="Arial"/>
              </a:rPr>
            </a:br>
            <a:r>
              <a:rPr lang="en-US" b="1" dirty="0"/>
              <a:t>​</a:t>
            </a:r>
            <a:br>
              <a:rPr lang="en-US" b="1" dirty="0"/>
            </a:br>
            <a:r>
              <a:rPr lang="en-US" b="1" dirty="0"/>
              <a:t>​</a:t>
            </a:r>
          </a:p>
        </p:txBody>
      </p:sp>
      <p:sp>
        <p:nvSpPr>
          <p:cNvPr id="24" name="TextBox 23">
            <a:extLst>
              <a:ext uri="{FF2B5EF4-FFF2-40B4-BE49-F238E27FC236}">
                <a16:creationId xmlns:a16="http://schemas.microsoft.com/office/drawing/2014/main" id="{469E60BC-61C5-4E2D-B917-F02B89B76C45}"/>
              </a:ext>
            </a:extLst>
          </p:cNvPr>
          <p:cNvSpPr txBox="1"/>
          <p:nvPr/>
        </p:nvSpPr>
        <p:spPr>
          <a:xfrm>
            <a:off x="5013791" y="505612"/>
            <a:ext cx="3432182" cy="2308324"/>
          </a:xfrm>
          <a:prstGeom prst="rect">
            <a:avLst/>
          </a:prstGeom>
          <a:solidFill>
            <a:srgbClr val="E6AE8A"/>
          </a:solidFill>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Children construct on understanding the world around them ,then experience discrepancies between what they already know and what they discover in their environment</a:t>
            </a:r>
            <a:br>
              <a:rPr lang="en-US" dirty="0"/>
            </a:br>
            <a:r>
              <a:rPr lang="en-US" dirty="0"/>
              <a:t>(McLeod,2018)</a:t>
            </a:r>
          </a:p>
        </p:txBody>
      </p:sp>
      <p:pic>
        <p:nvPicPr>
          <p:cNvPr id="35" name="Picture 36" descr="A young child holding a banana&#10;&#10;Description automatically generated">
            <a:extLst>
              <a:ext uri="{FF2B5EF4-FFF2-40B4-BE49-F238E27FC236}">
                <a16:creationId xmlns:a16="http://schemas.microsoft.com/office/drawing/2014/main" id="{A292A555-0A37-41B5-9A89-97BA4393E2D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75645" y="3449663"/>
            <a:ext cx="2543576" cy="2255009"/>
          </a:xfrm>
          <a:prstGeom prst="rect">
            <a:avLst/>
          </a:prstGeom>
        </p:spPr>
      </p:pic>
      <p:sp>
        <p:nvSpPr>
          <p:cNvPr id="37" name="TextBox 36">
            <a:extLst>
              <a:ext uri="{FF2B5EF4-FFF2-40B4-BE49-F238E27FC236}">
                <a16:creationId xmlns:a16="http://schemas.microsoft.com/office/drawing/2014/main" id="{BDD83590-9892-49A5-BA78-EA9B78B056D1}"/>
              </a:ext>
            </a:extLst>
          </p:cNvPr>
          <p:cNvSpPr txBox="1"/>
          <p:nvPr/>
        </p:nvSpPr>
        <p:spPr>
          <a:xfrm>
            <a:off x="9280071" y="4580845"/>
            <a:ext cx="2286000" cy="317500"/>
          </a:xfrm>
          <a:prstGeom prst="rect">
            <a:avLst/>
          </a:prstGeom>
        </p:spPr>
        <p:txBody>
          <a:bodyPr lIns="91440" tIns="45720" rIns="91440" bIns="45720" anchor="t">
            <a:normAutofit fontScale="92500" lnSpcReduction="20000"/>
          </a:bodyPr>
          <a:lstStyle/>
          <a:p>
            <a:endParaRPr lang="en-US" dirty="0"/>
          </a:p>
        </p:txBody>
      </p:sp>
      <p:sp>
        <p:nvSpPr>
          <p:cNvPr id="41" name="TextBox 40">
            <a:extLst>
              <a:ext uri="{FF2B5EF4-FFF2-40B4-BE49-F238E27FC236}">
                <a16:creationId xmlns:a16="http://schemas.microsoft.com/office/drawing/2014/main" id="{8CC91963-59BB-42E9-9EE6-B629B1C2D6EC}"/>
              </a:ext>
            </a:extLst>
          </p:cNvPr>
          <p:cNvSpPr txBox="1"/>
          <p:nvPr/>
        </p:nvSpPr>
        <p:spPr>
          <a:xfrm>
            <a:off x="4840733" y="4743372"/>
            <a:ext cx="3789031" cy="1415772"/>
          </a:xfrm>
          <a:prstGeom prst="rect">
            <a:avLst/>
          </a:prstGeom>
          <a:solidFill>
            <a:srgbClr val="F7F79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333333"/>
                </a:solidFill>
                <a:latin typeface="Helvetica"/>
                <a:cs typeface="Helvetica"/>
              </a:rPr>
              <a:t>Self-regulation by equilibration is central to learning, which is itself facilitated by supportive social conditions.</a:t>
            </a:r>
            <a:br>
              <a:rPr lang="en-US" dirty="0">
                <a:solidFill>
                  <a:srgbClr val="333333"/>
                </a:solidFill>
                <a:latin typeface="Helvetica"/>
                <a:cs typeface="Helvetica"/>
              </a:rPr>
            </a:br>
            <a:r>
              <a:rPr lang="en-US" sz="1400" dirty="0">
                <a:ea typeface="+mn-lt"/>
                <a:cs typeface="+mn-lt"/>
              </a:rPr>
              <a:t>(DeRobertis, 2020)</a:t>
            </a:r>
            <a:endParaRPr lang="en-US" sz="1400"/>
          </a:p>
        </p:txBody>
      </p:sp>
      <p:pic>
        <p:nvPicPr>
          <p:cNvPr id="42" name="Picture 42" descr="Teaching assistant - Wikipedia">
            <a:extLst>
              <a:ext uri="{FF2B5EF4-FFF2-40B4-BE49-F238E27FC236}">
                <a16:creationId xmlns:a16="http://schemas.microsoft.com/office/drawing/2014/main" id="{EA46D7E2-AE2B-4BEB-BCE7-614C74523E3F}"/>
              </a:ext>
            </a:extLst>
          </p:cNvPr>
          <p:cNvPicPr>
            <a:picLocks noChangeAspect="1"/>
          </p:cNvPicPr>
          <p:nvPr/>
        </p:nvPicPr>
        <p:blipFill>
          <a:blip r:embed="rId5"/>
          <a:stretch>
            <a:fillRect/>
          </a:stretch>
        </p:blipFill>
        <p:spPr>
          <a:xfrm>
            <a:off x="5086236" y="2893861"/>
            <a:ext cx="3108101" cy="2071073"/>
          </a:xfrm>
          <a:prstGeom prst="ellipse">
            <a:avLst/>
          </a:prstGeom>
          <a:ln>
            <a:noFill/>
          </a:ln>
          <a:effectLst>
            <a:softEdge rad="112500"/>
          </a:effectLst>
        </p:spPr>
      </p:pic>
      <p:sp>
        <p:nvSpPr>
          <p:cNvPr id="2" name="Arrow: Curved Left 1">
            <a:extLst>
              <a:ext uri="{FF2B5EF4-FFF2-40B4-BE49-F238E27FC236}">
                <a16:creationId xmlns:a16="http://schemas.microsoft.com/office/drawing/2014/main" id="{14DBAB8C-FDA1-4F22-B891-FB802820C84C}"/>
              </a:ext>
            </a:extLst>
          </p:cNvPr>
          <p:cNvSpPr/>
          <p:nvPr/>
        </p:nvSpPr>
        <p:spPr>
          <a:xfrm rot="12600000">
            <a:off x="8929887" y="2575279"/>
            <a:ext cx="601016" cy="137374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Arrow: Curved Right 6">
            <a:extLst>
              <a:ext uri="{FF2B5EF4-FFF2-40B4-BE49-F238E27FC236}">
                <a16:creationId xmlns:a16="http://schemas.microsoft.com/office/drawing/2014/main" id="{C3C2665F-FBD6-4919-BC16-CD062F096AEC}"/>
              </a:ext>
            </a:extLst>
          </p:cNvPr>
          <p:cNvSpPr/>
          <p:nvPr/>
        </p:nvSpPr>
        <p:spPr>
          <a:xfrm>
            <a:off x="4710662" y="3658051"/>
            <a:ext cx="611746" cy="1191296"/>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8" name="Picture 8" descr="A person standing in a room&#10;&#10;Description automatically generated">
            <a:extLst>
              <a:ext uri="{FF2B5EF4-FFF2-40B4-BE49-F238E27FC236}">
                <a16:creationId xmlns:a16="http://schemas.microsoft.com/office/drawing/2014/main" id="{D4F02528-48A1-46B0-9F6C-A8D243AA9099}"/>
              </a:ext>
            </a:extLst>
          </p:cNvPr>
          <p:cNvPicPr>
            <a:picLocks noChangeAspect="1"/>
          </p:cNvPicPr>
          <p:nvPr/>
        </p:nvPicPr>
        <p:blipFill>
          <a:blip r:embed="rId6"/>
          <a:stretch>
            <a:fillRect/>
          </a:stretch>
        </p:blipFill>
        <p:spPr>
          <a:xfrm>
            <a:off x="774878" y="4496074"/>
            <a:ext cx="3462270" cy="1911964"/>
          </a:xfrm>
          <a:prstGeom prst="rect">
            <a:avLst/>
          </a:prstGeom>
          <a:ln>
            <a:noFill/>
          </a:ln>
          <a:effectLst>
            <a:softEdge rad="112500"/>
          </a:effectLst>
        </p:spPr>
      </p:pic>
    </p:spTree>
    <p:extLst>
      <p:ext uri="{BB962C8B-B14F-4D97-AF65-F5344CB8AC3E}">
        <p14:creationId xmlns:p14="http://schemas.microsoft.com/office/powerpoint/2010/main" val="3617750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73467-13EA-4BED-AD21-D9C9CAC0FA12}"/>
              </a:ext>
            </a:extLst>
          </p:cNvPr>
          <p:cNvSpPr>
            <a:spLocks noGrp="1"/>
          </p:cNvSpPr>
          <p:nvPr>
            <p:ph type="title"/>
          </p:nvPr>
        </p:nvSpPr>
        <p:spPr>
          <a:xfrm>
            <a:off x="3303244" y="368756"/>
            <a:ext cx="8703345" cy="899945"/>
          </a:xfrm>
        </p:spPr>
        <p:txBody>
          <a:bodyPr>
            <a:normAutofit/>
          </a:bodyPr>
          <a:lstStyle/>
          <a:p>
            <a:r>
              <a:rPr lang="en-US" b="1" u="sng">
                <a:solidFill>
                  <a:schemeClr val="accent6">
                    <a:lumMod val="50000"/>
                  </a:schemeClr>
                </a:solidFill>
                <a:effectLst>
                  <a:outerShdw blurRad="38100" dist="38100" dir="2700000" algn="tl">
                    <a:srgbClr val="000000">
                      <a:alpha val="43137"/>
                    </a:srgbClr>
                  </a:outerShdw>
                </a:effectLst>
                <a:highlight>
                  <a:srgbClr val="808000"/>
                </a:highlight>
              </a:rPr>
              <a:t> Skinner and Piaget </a:t>
            </a:r>
          </a:p>
        </p:txBody>
      </p:sp>
      <p:sp>
        <p:nvSpPr>
          <p:cNvPr id="3" name="Content Placeholder 2">
            <a:extLst>
              <a:ext uri="{FF2B5EF4-FFF2-40B4-BE49-F238E27FC236}">
                <a16:creationId xmlns:a16="http://schemas.microsoft.com/office/drawing/2014/main" id="{1D899B98-1B2F-4935-9486-A08547C9B5E1}"/>
              </a:ext>
            </a:extLst>
          </p:cNvPr>
          <p:cNvSpPr>
            <a:spLocks noGrp="1"/>
          </p:cNvSpPr>
          <p:nvPr>
            <p:ph sz="half" idx="1"/>
          </p:nvPr>
        </p:nvSpPr>
        <p:spPr>
          <a:xfrm>
            <a:off x="500069" y="3860787"/>
            <a:ext cx="5734596" cy="2527994"/>
          </a:xfrm>
          <a:solidFill>
            <a:schemeClr val="bg2">
              <a:lumMod val="75000"/>
            </a:schemeClr>
          </a:solidFill>
        </p:spPr>
        <p:txBody>
          <a:bodyPr vert="horz" lIns="91440" tIns="45720" rIns="91440" bIns="45720" rtlCol="0" anchor="t">
            <a:normAutofit fontScale="92500" lnSpcReduction="20000"/>
          </a:bodyPr>
          <a:lstStyle/>
          <a:p>
            <a:pPr marL="0" indent="0">
              <a:buNone/>
            </a:pPr>
            <a:r>
              <a:rPr lang="en-US" dirty="0">
                <a:ea typeface="+mn-lt"/>
                <a:cs typeface="+mn-lt"/>
              </a:rPr>
              <a:t>Piaget’s model shows how children learn independently through their environment.</a:t>
            </a:r>
            <a:endParaRPr lang="en-US"/>
          </a:p>
          <a:p>
            <a:pPr marL="0" indent="0">
              <a:buClr>
                <a:srgbClr val="262626"/>
              </a:buClr>
              <a:buNone/>
            </a:pPr>
            <a:r>
              <a:rPr lang="en-US" dirty="0">
                <a:ea typeface="+mn-lt"/>
                <a:cs typeface="+mn-lt"/>
              </a:rPr>
              <a:t>Piaget’s theory explains how children think in order to learn and how they understand complex and abstract concepts </a:t>
            </a:r>
            <a:br>
              <a:rPr lang="en-US" dirty="0"/>
            </a:br>
            <a:br>
              <a:rPr lang="en-US" dirty="0"/>
            </a:br>
            <a:r>
              <a:rPr lang="en-US" dirty="0">
                <a:ea typeface="+mn-lt"/>
                <a:cs typeface="+mn-lt"/>
              </a:rPr>
              <a:t>Piaget believed that children could learn socially. </a:t>
            </a:r>
            <a:br>
              <a:rPr lang="en-US" dirty="0"/>
            </a:br>
            <a:br>
              <a:rPr lang="en-US" dirty="0"/>
            </a:br>
            <a:endParaRPr lang="en-US" dirty="0"/>
          </a:p>
        </p:txBody>
      </p:sp>
      <p:sp>
        <p:nvSpPr>
          <p:cNvPr id="4" name="Content Placeholder 3">
            <a:extLst>
              <a:ext uri="{FF2B5EF4-FFF2-40B4-BE49-F238E27FC236}">
                <a16:creationId xmlns:a16="http://schemas.microsoft.com/office/drawing/2014/main" id="{513F534D-0DC1-4485-96C3-9498E368A16E}"/>
              </a:ext>
            </a:extLst>
          </p:cNvPr>
          <p:cNvSpPr>
            <a:spLocks noGrp="1"/>
          </p:cNvSpPr>
          <p:nvPr>
            <p:ph sz="half" idx="2"/>
          </p:nvPr>
        </p:nvSpPr>
        <p:spPr>
          <a:xfrm>
            <a:off x="6330717" y="1263548"/>
            <a:ext cx="5456577" cy="2596155"/>
          </a:xfrm>
          <a:solidFill>
            <a:schemeClr val="bg2">
              <a:lumMod val="75000"/>
            </a:schemeClr>
          </a:solidFill>
        </p:spPr>
        <p:txBody>
          <a:bodyPr vert="horz" lIns="91440" tIns="45720" rIns="91440" bIns="45720" rtlCol="0" anchor="t">
            <a:normAutofit fontScale="92500" lnSpcReduction="20000"/>
          </a:bodyPr>
          <a:lstStyle/>
          <a:p>
            <a:pPr marL="0" indent="0">
              <a:buNone/>
            </a:pPr>
            <a:r>
              <a:rPr lang="en-US" dirty="0">
                <a:ea typeface="+mn-lt"/>
                <a:cs typeface="+mn-lt"/>
              </a:rPr>
              <a:t>Skinner’s model shows how children can be taught behavior.</a:t>
            </a:r>
            <a:br>
              <a:rPr lang="en-US" dirty="0">
                <a:ea typeface="+mn-lt"/>
                <a:cs typeface="+mn-lt"/>
              </a:rPr>
            </a:br>
            <a:br>
              <a:rPr lang="en-US" dirty="0">
                <a:ea typeface="+mn-lt"/>
                <a:cs typeface="+mn-lt"/>
              </a:rPr>
            </a:br>
            <a:r>
              <a:rPr lang="en-US" dirty="0">
                <a:ea typeface="+mn-lt"/>
                <a:cs typeface="+mn-lt"/>
              </a:rPr>
              <a:t>Skinner believes children need guidance through positive or negative reinforcement.  Skinner believes that humans learn how ‘to operate’ in an environment </a:t>
            </a:r>
            <a:br>
              <a:rPr lang="en-US" dirty="0">
                <a:ea typeface="+mn-lt"/>
                <a:cs typeface="+mn-lt"/>
              </a:rPr>
            </a:br>
            <a:br>
              <a:rPr lang="en-US" dirty="0">
                <a:ea typeface="+mn-lt"/>
                <a:cs typeface="+mn-lt"/>
              </a:rPr>
            </a:br>
            <a:r>
              <a:rPr lang="en-US" dirty="0">
                <a:ea typeface="+mn-lt"/>
                <a:cs typeface="+mn-lt"/>
              </a:rPr>
              <a:t>Skinner did not believe that emotions help children to learn.</a:t>
            </a:r>
            <a:endParaRPr lang="en-US" dirty="0"/>
          </a:p>
        </p:txBody>
      </p:sp>
      <p:pic>
        <p:nvPicPr>
          <p:cNvPr id="6" name="Picture 5" descr="A picture containing person, grass, sitting, glasses&#10;&#10;Description automatically generated">
            <a:extLst>
              <a:ext uri="{FF2B5EF4-FFF2-40B4-BE49-F238E27FC236}">
                <a16:creationId xmlns:a16="http://schemas.microsoft.com/office/drawing/2014/main" id="{46AB0ED9-0967-46BC-800B-DD4BF5E39401}"/>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6742239" y="3312120"/>
            <a:ext cx="4618428" cy="2465424"/>
          </a:xfrm>
          <a:prstGeom prst="rect">
            <a:avLst/>
          </a:prstGeom>
        </p:spPr>
      </p:pic>
      <p:pic>
        <p:nvPicPr>
          <p:cNvPr id="9" name="Picture 8" descr="A picture containing person, child, child, little&#10;&#10;Description automatically generated">
            <a:extLst>
              <a:ext uri="{FF2B5EF4-FFF2-40B4-BE49-F238E27FC236}">
                <a16:creationId xmlns:a16="http://schemas.microsoft.com/office/drawing/2014/main" id="{8BB6E1FD-562A-4519-BF25-5413868DCFD9}"/>
              </a:ext>
            </a:extLst>
          </p:cNvPr>
          <p:cNvPicPr>
            <a:picLocks noChangeAspect="1"/>
          </p:cNvPicPr>
          <p:nvPr/>
        </p:nvPicPr>
        <p:blipFill>
          <a:blip r:embed="rId4">
            <a:alphaModFix amt="50000"/>
            <a:extLst>
              <a:ext uri="{837473B0-CC2E-450A-ABE3-18F120FF3D39}">
                <a1611:picAttrSrcUrl xmlns:a1611="http://schemas.microsoft.com/office/drawing/2016/11/main" r:id="rId5"/>
              </a:ext>
            </a:extLst>
          </a:blip>
          <a:stretch>
            <a:fillRect/>
          </a:stretch>
        </p:blipFill>
        <p:spPr>
          <a:xfrm>
            <a:off x="3028336" y="1265342"/>
            <a:ext cx="2976672" cy="2612565"/>
          </a:xfrm>
          <a:prstGeom prst="rect">
            <a:avLst/>
          </a:prstGeom>
        </p:spPr>
      </p:pic>
      <p:pic>
        <p:nvPicPr>
          <p:cNvPr id="10" name="Picture 10" descr="A person wearing glasses&#10;&#10;Description automatically generated">
            <a:extLst>
              <a:ext uri="{FF2B5EF4-FFF2-40B4-BE49-F238E27FC236}">
                <a16:creationId xmlns:a16="http://schemas.microsoft.com/office/drawing/2014/main" id="{114E4F0F-15EC-4BB1-9177-112FE3AA401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0484" y="1159316"/>
            <a:ext cx="2002666" cy="215677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3" name="TextBox 12">
            <a:extLst>
              <a:ext uri="{FF2B5EF4-FFF2-40B4-BE49-F238E27FC236}">
                <a16:creationId xmlns:a16="http://schemas.microsoft.com/office/drawing/2014/main" id="{E5E1821E-BAAE-4602-905F-DA53019B3FFF}"/>
              </a:ext>
            </a:extLst>
          </p:cNvPr>
          <p:cNvSpPr txBox="1"/>
          <p:nvPr/>
        </p:nvSpPr>
        <p:spPr>
          <a:xfrm rot="10800000" flipH="1" flipV="1">
            <a:off x="628880" y="3358656"/>
            <a:ext cx="2408349" cy="3185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Jean Piaget (1896-1980)</a:t>
            </a:r>
          </a:p>
        </p:txBody>
      </p:sp>
      <p:sp>
        <p:nvSpPr>
          <p:cNvPr id="14" name="TextBox 13">
            <a:extLst>
              <a:ext uri="{FF2B5EF4-FFF2-40B4-BE49-F238E27FC236}">
                <a16:creationId xmlns:a16="http://schemas.microsoft.com/office/drawing/2014/main" id="{D7D94111-3C67-4DC2-8619-F1511F2E01BB}"/>
              </a:ext>
            </a:extLst>
          </p:cNvPr>
          <p:cNvSpPr txBox="1"/>
          <p:nvPr/>
        </p:nvSpPr>
        <p:spPr>
          <a:xfrm>
            <a:off x="506567" y="5776174"/>
            <a:ext cx="11350581" cy="646331"/>
          </a:xfrm>
          <a:prstGeom prst="rect">
            <a:avLst/>
          </a:prstGeom>
          <a:solidFill>
            <a:srgbClr val="E6AE8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02060"/>
                </a:solidFill>
                <a:ea typeface="+mn-lt"/>
                <a:cs typeface="+mn-lt"/>
              </a:rPr>
              <a:t>Skinner was notoriously vocal about his conviction that the findings from his experimental analysis of behavior should be used to radically reform society and redesign culture, outlining what this might look like </a:t>
            </a:r>
            <a:br>
              <a:rPr lang="en-US" sz="1200" dirty="0">
                <a:solidFill>
                  <a:srgbClr val="002060"/>
                </a:solidFill>
                <a:ea typeface="+mn-lt"/>
                <a:cs typeface="+mn-lt"/>
              </a:rPr>
            </a:br>
            <a:r>
              <a:rPr lang="en-US" sz="1200" dirty="0">
                <a:solidFill>
                  <a:srgbClr val="002060"/>
                </a:solidFill>
              </a:rPr>
              <a:t>(Skinner,1948)</a:t>
            </a:r>
          </a:p>
        </p:txBody>
      </p:sp>
    </p:spTree>
    <p:extLst>
      <p:ext uri="{BB962C8B-B14F-4D97-AF65-F5344CB8AC3E}">
        <p14:creationId xmlns:p14="http://schemas.microsoft.com/office/powerpoint/2010/main" val="1077526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00E8C3-D6BC-4B19-81FA-37579CCB2851}"/>
              </a:ext>
            </a:extLst>
          </p:cNvPr>
          <p:cNvSpPr txBox="1"/>
          <p:nvPr/>
        </p:nvSpPr>
        <p:spPr>
          <a:xfrm>
            <a:off x="463641" y="3908738"/>
            <a:ext cx="96977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181817"/>
                </a:solidFill>
                <a:latin typeface="noto sans"/>
              </a:rPr>
              <a:t>Stout, R. (2003). Behaviorism. </a:t>
            </a:r>
            <a:r>
              <a:rPr lang="en-US" i="1" dirty="0">
                <a:solidFill>
                  <a:srgbClr val="181817"/>
                </a:solidFill>
                <a:latin typeface="noto sans"/>
              </a:rPr>
              <a:t>Think,</a:t>
            </a:r>
            <a:r>
              <a:rPr lang="en-US" dirty="0">
                <a:solidFill>
                  <a:srgbClr val="181817"/>
                </a:solidFill>
                <a:latin typeface="noto sans"/>
              </a:rPr>
              <a:t> </a:t>
            </a:r>
            <a:r>
              <a:rPr lang="en-US" i="1" dirty="0">
                <a:solidFill>
                  <a:srgbClr val="181817"/>
                </a:solidFill>
                <a:latin typeface="noto sans"/>
              </a:rPr>
              <a:t>2</a:t>
            </a:r>
            <a:r>
              <a:rPr lang="en-US" dirty="0">
                <a:solidFill>
                  <a:srgbClr val="181817"/>
                </a:solidFill>
                <a:latin typeface="noto sans"/>
              </a:rPr>
              <a:t>(5), 37-44. doi:10.1017/S147717560000258X</a:t>
            </a:r>
            <a:br>
              <a:rPr lang="en-US" dirty="0">
                <a:solidFill>
                  <a:srgbClr val="181817"/>
                </a:solidFill>
                <a:latin typeface="noto sans"/>
              </a:rPr>
            </a:br>
            <a:br>
              <a:rPr lang="en-US" dirty="0">
                <a:latin typeface="noto sans"/>
              </a:rPr>
            </a:br>
            <a:endParaRPr lang="en-US" dirty="0">
              <a:solidFill>
                <a:srgbClr val="181817"/>
              </a:solidFill>
              <a:latin typeface="noto sans"/>
            </a:endParaRPr>
          </a:p>
        </p:txBody>
      </p:sp>
      <p:sp>
        <p:nvSpPr>
          <p:cNvPr id="3" name="TextBox 2">
            <a:extLst>
              <a:ext uri="{FF2B5EF4-FFF2-40B4-BE49-F238E27FC236}">
                <a16:creationId xmlns:a16="http://schemas.microsoft.com/office/drawing/2014/main" id="{0AC91BE6-0D82-4D88-A594-393ABD424082}"/>
              </a:ext>
            </a:extLst>
          </p:cNvPr>
          <p:cNvSpPr txBox="1"/>
          <p:nvPr/>
        </p:nvSpPr>
        <p:spPr>
          <a:xfrm>
            <a:off x="592430" y="1966175"/>
            <a:ext cx="9569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4" name="TextBox 3">
            <a:extLst>
              <a:ext uri="{FF2B5EF4-FFF2-40B4-BE49-F238E27FC236}">
                <a16:creationId xmlns:a16="http://schemas.microsoft.com/office/drawing/2014/main" id="{0824E293-4C07-44C6-B92D-C268FC107C01}"/>
              </a:ext>
            </a:extLst>
          </p:cNvPr>
          <p:cNvSpPr txBox="1"/>
          <p:nvPr/>
        </p:nvSpPr>
        <p:spPr>
          <a:xfrm>
            <a:off x="474372" y="1558344"/>
            <a:ext cx="1141497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DeRobertis, E. M. (2020) ‘Piaget and Husserl: Comparisons, contrasts, and challenges for future research’, </a:t>
            </a:r>
            <a:r>
              <a:rPr lang="en-US" i="1" dirty="0">
                <a:ea typeface="+mn-lt"/>
                <a:cs typeface="+mn-lt"/>
              </a:rPr>
              <a:t>The Humanistic Psychologist</a:t>
            </a:r>
            <a:r>
              <a:rPr lang="en-US" dirty="0">
                <a:ea typeface="+mn-lt"/>
                <a:cs typeface="+mn-lt"/>
              </a:rPr>
              <a:t>. </a:t>
            </a:r>
            <a:r>
              <a:rPr lang="en-US" dirty="0" err="1">
                <a:ea typeface="+mn-lt"/>
                <a:cs typeface="+mn-lt"/>
              </a:rPr>
              <a:t>doi</a:t>
            </a:r>
            <a:r>
              <a:rPr lang="en-US" dirty="0">
                <a:ea typeface="+mn-lt"/>
                <a:cs typeface="+mn-lt"/>
              </a:rPr>
              <a:t>: 10.1037/hum0000183.</a:t>
            </a:r>
            <a:br>
              <a:rPr lang="en-US" dirty="0">
                <a:solidFill>
                  <a:srgbClr val="000000"/>
                </a:solidFill>
                <a:latin typeface="Avenir Next LT Pro"/>
                <a:cs typeface="arial"/>
              </a:rPr>
            </a:br>
            <a:br>
              <a:rPr lang="en-US" dirty="0">
                <a:latin typeface="Avenir Next LT Pro"/>
                <a:cs typeface="arial"/>
              </a:rPr>
            </a:br>
            <a:r>
              <a:rPr lang="en-US" dirty="0" err="1">
                <a:solidFill>
                  <a:srgbClr val="303030"/>
                </a:solidFill>
                <a:latin typeface="arial"/>
                <a:cs typeface="arial"/>
              </a:rPr>
              <a:t>Ghiselin</a:t>
            </a:r>
            <a:r>
              <a:rPr lang="en-US" dirty="0">
                <a:solidFill>
                  <a:srgbClr val="303030"/>
                </a:solidFill>
                <a:latin typeface="arial"/>
                <a:cs typeface="arial"/>
              </a:rPr>
              <a:t> M. T. (2018). B.F. Skinner and the Metaphysics of Darwinism. </a:t>
            </a:r>
            <a:r>
              <a:rPr lang="en-US" i="1" dirty="0">
                <a:solidFill>
                  <a:srgbClr val="303030"/>
                </a:solidFill>
                <a:latin typeface="arial"/>
                <a:cs typeface="arial"/>
              </a:rPr>
              <a:t>Perspectives on behavior science</a:t>
            </a:r>
            <a:r>
              <a:rPr lang="en-US" dirty="0">
                <a:solidFill>
                  <a:srgbClr val="303030"/>
                </a:solidFill>
                <a:latin typeface="arial"/>
                <a:cs typeface="arial"/>
              </a:rPr>
              <a:t>, </a:t>
            </a:r>
            <a:r>
              <a:rPr lang="en-US" i="1" dirty="0">
                <a:solidFill>
                  <a:srgbClr val="303030"/>
                </a:solidFill>
                <a:latin typeface="arial"/>
                <a:cs typeface="arial"/>
              </a:rPr>
              <a:t>41</a:t>
            </a:r>
            <a:r>
              <a:rPr lang="en-US" dirty="0">
                <a:solidFill>
                  <a:srgbClr val="303030"/>
                </a:solidFill>
                <a:latin typeface="arial"/>
                <a:cs typeface="arial"/>
              </a:rPr>
              <a:t>(1), 269–281. </a:t>
            </a:r>
            <a:r>
              <a:rPr lang="en-US" dirty="0">
                <a:solidFill>
                  <a:srgbClr val="303030"/>
                </a:solidFill>
                <a:latin typeface="arial"/>
                <a:cs typeface="arial"/>
                <a:hlinkClick r:id="rId2"/>
              </a:rPr>
              <a:t>https://doi.org/10.1007/s40614-018-0139-8</a:t>
            </a:r>
            <a:r>
              <a:rPr lang="en-US" dirty="0">
                <a:latin typeface="arial"/>
                <a:cs typeface="arial"/>
              </a:rPr>
              <a:t> </a:t>
            </a:r>
            <a:br>
              <a:rPr lang="en-US" dirty="0">
                <a:solidFill>
                  <a:srgbClr val="000000"/>
                </a:solidFill>
                <a:latin typeface="arial"/>
                <a:cs typeface="arial"/>
              </a:rPr>
            </a:br>
            <a:br>
              <a:rPr lang="en-US" dirty="0">
                <a:latin typeface="arial"/>
                <a:cs typeface="arial"/>
              </a:rPr>
            </a:br>
            <a:r>
              <a:rPr lang="en-US" dirty="0">
                <a:ea typeface="+mn-lt"/>
                <a:cs typeface="+mn-lt"/>
              </a:rPr>
              <a:t>Rutherford, A. (2017) ‘B F Skinner and technology’s nation: Technocracy, social engineering, and the good life in 20th-century America’, </a:t>
            </a:r>
            <a:r>
              <a:rPr lang="en-US" i="1" dirty="0">
                <a:ea typeface="+mn-lt"/>
                <a:cs typeface="+mn-lt"/>
              </a:rPr>
              <a:t>History of Psychology</a:t>
            </a:r>
            <a:r>
              <a:rPr lang="en-US" dirty="0">
                <a:ea typeface="+mn-lt"/>
                <a:cs typeface="+mn-lt"/>
              </a:rPr>
              <a:t>, 20(3), pp. 290–312. </a:t>
            </a:r>
            <a:r>
              <a:rPr lang="en-US" dirty="0" err="1">
                <a:ea typeface="+mn-lt"/>
                <a:cs typeface="+mn-lt"/>
              </a:rPr>
              <a:t>doi</a:t>
            </a:r>
            <a:r>
              <a:rPr lang="en-US" dirty="0">
                <a:ea typeface="+mn-lt"/>
                <a:cs typeface="+mn-lt"/>
              </a:rPr>
              <a:t>: 10.1037/hop0000062.</a:t>
            </a:r>
            <a:br>
              <a:rPr lang="en-US" dirty="0">
                <a:latin typeface="arial"/>
                <a:cs typeface="arial"/>
              </a:rPr>
            </a:br>
            <a:br>
              <a:rPr lang="en-US" dirty="0">
                <a:latin typeface="arial"/>
                <a:cs typeface="arial"/>
              </a:rPr>
            </a:br>
            <a:br>
              <a:rPr lang="en-US" dirty="0">
                <a:latin typeface="arial"/>
                <a:cs typeface="arial"/>
              </a:rPr>
            </a:br>
            <a:r>
              <a:rPr lang="en-US" dirty="0">
                <a:ea typeface="+mn-lt"/>
                <a:cs typeface="+mn-lt"/>
              </a:rPr>
              <a:t>Welsh Assembly Government, 2008. </a:t>
            </a:r>
            <a:r>
              <a:rPr lang="en-US" i="1" dirty="0">
                <a:ea typeface="+mn-lt"/>
                <a:cs typeface="+mn-lt"/>
              </a:rPr>
              <a:t>Learning and Teaching Pedagogy.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rPr>
              <a:t>www.hwb.gov.wales</a:t>
            </a:r>
            <a:br>
              <a:rPr lang="en-US" u="sng" dirty="0">
                <a:ea typeface="+mn-lt"/>
                <a:cs typeface="+mn-lt"/>
              </a:rPr>
            </a:br>
            <a:r>
              <a:rPr lang="en-US" u="sng" dirty="0">
                <a:ea typeface="+mn-lt"/>
                <a:cs typeface="+mn-lt"/>
              </a:rPr>
              <a:t> [Accessed 2 11 2020].</a:t>
            </a:r>
            <a:br>
              <a:rPr lang="en-US" u="sng" dirty="0">
                <a:ea typeface="+mn-lt"/>
                <a:cs typeface="+mn-lt"/>
              </a:rPr>
            </a:br>
            <a:br>
              <a:rPr lang="en-US" u="sng" dirty="0">
                <a:ea typeface="+mn-lt"/>
                <a:cs typeface="+mn-lt"/>
              </a:rPr>
            </a:br>
            <a:r>
              <a:rPr lang="en-US" dirty="0">
                <a:ea typeface="+mn-lt"/>
                <a:cs typeface="+mn-lt"/>
              </a:rPr>
              <a:t>Welsh Assembly Government, 2020. </a:t>
            </a:r>
            <a:r>
              <a:rPr lang="en-US" i="1" dirty="0">
                <a:ea typeface="+mn-lt"/>
                <a:cs typeface="+mn-lt"/>
              </a:rPr>
              <a:t>WELSH GOVERNMENT INTEGRATED IMPACT ASSESSMENT , CURRICULUM FOR WALES.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rPr>
              <a:t>www.</a:t>
            </a:r>
            <a:br>
              <a:rPr lang="en-US" u="sng" dirty="0">
                <a:ea typeface="+mn-lt"/>
                <a:cs typeface="+mn-lt"/>
              </a:rPr>
            </a:br>
            <a:r>
              <a:rPr lang="en-US" u="sng" dirty="0">
                <a:ea typeface="+mn-lt"/>
                <a:cs typeface="+mn-lt"/>
              </a:rPr>
              <a:t> [Accessed 3 11 2020].</a:t>
            </a:r>
            <a:endParaRPr lang="en-US" u="sng" dirty="0">
              <a:solidFill>
                <a:srgbClr val="000000"/>
              </a:solidFill>
              <a:latin typeface="Avenir Next LT Pro"/>
              <a:cs typeface="arial"/>
            </a:endParaRPr>
          </a:p>
        </p:txBody>
      </p:sp>
      <p:sp>
        <p:nvSpPr>
          <p:cNvPr id="5" name="TextBox 4">
            <a:extLst>
              <a:ext uri="{FF2B5EF4-FFF2-40B4-BE49-F238E27FC236}">
                <a16:creationId xmlns:a16="http://schemas.microsoft.com/office/drawing/2014/main" id="{9FAEF05C-7224-45DB-A91D-8AE648D93835}"/>
              </a:ext>
            </a:extLst>
          </p:cNvPr>
          <p:cNvSpPr txBox="1"/>
          <p:nvPr/>
        </p:nvSpPr>
        <p:spPr>
          <a:xfrm>
            <a:off x="483382" y="334086"/>
            <a:ext cx="10623265" cy="12217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62626"/>
                </a:solidFill>
                <a:latin typeface="Helvetica"/>
                <a:ea typeface="Helvetica"/>
                <a:cs typeface="Helvetica"/>
              </a:rPr>
              <a:t>Ellin Kofsky Scholnick </a:t>
            </a:r>
            <a:r>
              <a:rPr lang="en-US" i="1">
                <a:solidFill>
                  <a:srgbClr val="262626"/>
                </a:solidFill>
                <a:latin typeface="Helvetica"/>
                <a:ea typeface="Helvetica"/>
                <a:cs typeface="Helvetica"/>
              </a:rPr>
              <a:t>et al.</a:t>
            </a:r>
            <a:r>
              <a:rPr lang="en-US">
                <a:solidFill>
                  <a:srgbClr val="262626"/>
                </a:solidFill>
                <a:latin typeface="Helvetica"/>
                <a:ea typeface="Helvetica"/>
                <a:cs typeface="Helvetica"/>
              </a:rPr>
              <a:t> (1999) </a:t>
            </a:r>
            <a:r>
              <a:rPr lang="en-US" i="1">
                <a:solidFill>
                  <a:srgbClr val="262626"/>
                </a:solidFill>
                <a:latin typeface="Helvetica"/>
                <a:ea typeface="Helvetica"/>
                <a:cs typeface="Helvetica"/>
              </a:rPr>
              <a:t>Conceptual Development : Piaget’s Legacy</a:t>
            </a:r>
            <a:r>
              <a:rPr lang="en-US">
                <a:solidFill>
                  <a:srgbClr val="262626"/>
                </a:solidFill>
                <a:latin typeface="Helvetica"/>
                <a:ea typeface="Helvetica"/>
                <a:cs typeface="Helvetica"/>
              </a:rPr>
              <a:t>. Mahwah, N.J.: Psychology Press (The Jean Piaget Symposium Series). Available at: https://search-ebscohost-com.ezproxy.uwtsd.ac.uk/login.aspx?direct=true&amp;db=nlebk&amp;AN=19421&amp;site=ehost-live (Accessed: 8 November 2020).</a:t>
            </a:r>
            <a:endParaRPr lang="en-US" dirty="0"/>
          </a:p>
        </p:txBody>
      </p:sp>
    </p:spTree>
    <p:extLst>
      <p:ext uri="{BB962C8B-B14F-4D97-AF65-F5344CB8AC3E}">
        <p14:creationId xmlns:p14="http://schemas.microsoft.com/office/powerpoint/2010/main" val="33812174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2.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8c04809e-f235-4f0b-bff8-5cd5c0230b2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8785AA2D585C842A2086354337D3072" ma:contentTypeVersion="4" ma:contentTypeDescription="Create a new document." ma:contentTypeScope="" ma:versionID="185f7203a48ac7c9cefc9d9fc8d7188f">
  <xsd:schema xmlns:xsd="http://www.w3.org/2001/XMLSchema" xmlns:xs="http://www.w3.org/2001/XMLSchema" xmlns:p="http://schemas.microsoft.com/office/2006/metadata/properties" xmlns:ns3="8c04809e-f235-4f0b-bff8-5cd5c0230b2a" targetNamespace="http://schemas.microsoft.com/office/2006/metadata/properties" ma:root="true" ma:fieldsID="9f9cf76182e970e1afdc392af0c6ac3d" ns3:_="">
    <xsd:import namespace="8c04809e-f235-4f0b-bff8-5cd5c0230b2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04809e-f235-4f0b-bff8-5cd5c0230b2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845C69-3606-4A2B-939D-F598C4C3C9D7}">
  <ds:schemaRefs>
    <ds:schemaRef ds:uri="http://purl.org/dc/terms/"/>
    <ds:schemaRef ds:uri="http://schemas.microsoft.com/office/infopath/2007/PartnerControls"/>
    <ds:schemaRef ds:uri="http://schemas.microsoft.com/office/2006/documentManagement/types"/>
    <ds:schemaRef ds:uri="http://schemas.microsoft.com/office/2006/metadata/properties"/>
    <ds:schemaRef ds:uri="8c04809e-f235-4f0b-bff8-5cd5c0230b2a"/>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C9F2BE0-1FF2-439A-B846-85F875F54B8A}">
  <ds:schemaRefs>
    <ds:schemaRef ds:uri="http://schemas.microsoft.com/sharepoint/v3/contenttype/forms"/>
  </ds:schemaRefs>
</ds:datastoreItem>
</file>

<file path=customXml/itemProps3.xml><?xml version="1.0" encoding="utf-8"?>
<ds:datastoreItem xmlns:ds="http://schemas.openxmlformats.org/officeDocument/2006/customXml" ds:itemID="{841179B6-FF6D-40DE-AB6A-A08C431AC9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04809e-f235-4f0b-bff8-5cd5c0230b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332</Words>
  <Application>Microsoft Office PowerPoint</Application>
  <PresentationFormat>Widescreen</PresentationFormat>
  <Paragraphs>18</Paragraphs>
  <Slides>6</Slides>
  <Notes>2</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SavonVTI</vt:lpstr>
      <vt:lpstr>Principles of learning and teaching</vt:lpstr>
      <vt:lpstr>   CURRICULUM FOR WALES</vt:lpstr>
      <vt:lpstr>   BEHAVOURISM</vt:lpstr>
      <vt:lpstr>Discovery learning </vt:lpstr>
      <vt:lpstr> Skinner and Piaget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
  <cp:lastModifiedBy/>
  <cp:revision>949</cp:revision>
  <dcterms:created xsi:type="dcterms:W3CDTF">2020-11-07T15:54:49Z</dcterms:created>
  <dcterms:modified xsi:type="dcterms:W3CDTF">2020-11-08T23:48:52Z</dcterms:modified>
</cp:coreProperties>
</file>