
<file path=[Content_Types].xml><?xml version="1.0" encoding="utf-8"?>
<Types xmlns="http://schemas.openxmlformats.org/package/2006/content-types">
  <Default Extension="jpeg" ContentType="image/jpeg"/>
  <Default Extension="jpg" ContentType="image/jpeg"/>
  <Default Extension="jpg&amp;ehk=bQ0pCnSXHrh9Pqz8bYB8" ContentType="image/jpeg"/>
  <Default Extension="jpg&amp;ehk=rg" ContentType="image/jpeg"/>
  <Default Extension="jpg&amp;ehk=t2FT1gFJYJbso" ContentType="image/jpeg"/>
  <Default Extension="png" ContentType="image/png"/>
  <Default Extension="png&amp;ehk=TV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97" r:id="rId2"/>
    <p:sldId id="282" r:id="rId3"/>
    <p:sldId id="283" r:id="rId4"/>
    <p:sldId id="284" r:id="rId5"/>
    <p:sldId id="285" r:id="rId6"/>
    <p:sldId id="286" r:id="rId7"/>
    <p:sldId id="287" r:id="rId8"/>
    <p:sldId id="288" r:id="rId9"/>
    <p:sldId id="289" r:id="rId10"/>
    <p:sldId id="290" r:id="rId11"/>
    <p:sldId id="291" r:id="rId12"/>
    <p:sldId id="292" r:id="rId13"/>
    <p:sldId id="293" r:id="rId14"/>
    <p:sldId id="294" r:id="rId15"/>
    <p:sldId id="296" r:id="rId16"/>
    <p:sldId id="295"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103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8954CF-B960-401E-AFDE-2232E6C67990}" type="datetimeFigureOut">
              <a:rPr lang="en-GB" smtClean="0"/>
              <a:t>27/03/2020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80B0C5-4D36-44AA-9515-145980F96946}" type="slidenum">
              <a:rPr lang="en-GB" smtClean="0"/>
              <a:t>‹#›</a:t>
            </a:fld>
            <a:endParaRPr lang="en-GB"/>
          </a:p>
        </p:txBody>
      </p:sp>
    </p:spTree>
    <p:extLst>
      <p:ext uri="{BB962C8B-B14F-4D97-AF65-F5344CB8AC3E}">
        <p14:creationId xmlns:p14="http://schemas.microsoft.com/office/powerpoint/2010/main" val="1776676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265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0537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4616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5607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9415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6296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842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9336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8166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6655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11777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9376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4709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3725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192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4003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5721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486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58134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672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27/03/2020</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0952215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amp;ehk=r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7.jpg&amp;ehk=t2FT1gFJYJbso"/><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8.jpg&amp;ehk=bQ0pCnSXHrh9Pqz8bYB8"/><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amp;ehk=TV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freeonlinesurveys.co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urveymonke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Day 2: Session 7</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1458-9D14-447E-B873-133D4BD7C30E}"/>
              </a:ext>
            </a:extLst>
          </p:cNvPr>
          <p:cNvSpPr>
            <a:spLocks noGrp="1"/>
          </p:cNvSpPr>
          <p:nvPr>
            <p:ph type="title"/>
          </p:nvPr>
        </p:nvSpPr>
        <p:spPr/>
        <p:txBody>
          <a:bodyPr/>
          <a:lstStyle/>
          <a:p>
            <a:r>
              <a:rPr lang="en-GB" dirty="0">
                <a:cs typeface="Arial" panose="020B0604020202020204" pitchFamily="34" charset="0"/>
              </a:rPr>
              <a:t>Forms of Communication?</a:t>
            </a:r>
            <a:endParaRPr lang="en-GB" dirty="0"/>
          </a:p>
        </p:txBody>
      </p:sp>
      <p:sp>
        <p:nvSpPr>
          <p:cNvPr id="3" name="Content Placeholder 2">
            <a:extLst>
              <a:ext uri="{FF2B5EF4-FFF2-40B4-BE49-F238E27FC236}">
                <a16:creationId xmlns:a16="http://schemas.microsoft.com/office/drawing/2014/main" id="{013F2F78-FA72-4246-9101-99A2AFB15B23}"/>
              </a:ext>
            </a:extLst>
          </p:cNvPr>
          <p:cNvSpPr>
            <a:spLocks noGrp="1"/>
          </p:cNvSpPr>
          <p:nvPr>
            <p:ph idx="1"/>
          </p:nvPr>
        </p:nvSpPr>
        <p:spPr/>
        <p:txBody>
          <a:bodyPr>
            <a:normAutofit lnSpcReduction="10000"/>
          </a:bodyPr>
          <a:lstStyle/>
          <a:p>
            <a:pPr marL="514350" indent="-514350">
              <a:buFont typeface="+mj-lt"/>
              <a:buAutoNum type="arabicPeriod"/>
            </a:pPr>
            <a:r>
              <a:rPr lang="en-GB" altLang="en-US" dirty="0">
                <a:latin typeface="+mj-lt"/>
                <a:cs typeface="Arial" charset="0"/>
              </a:rPr>
              <a:t>Sight</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Sound</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Smell</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Touch</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Taste</a:t>
            </a:r>
          </a:p>
          <a:p>
            <a:endParaRPr lang="en-GB" dirty="0">
              <a:latin typeface="+mj-lt"/>
            </a:endParaRPr>
          </a:p>
        </p:txBody>
      </p:sp>
      <p:pic>
        <p:nvPicPr>
          <p:cNvPr id="4" name="Picture 5" descr="3_Monkeys">
            <a:extLst>
              <a:ext uri="{FF2B5EF4-FFF2-40B4-BE49-F238E27FC236}">
                <a16:creationId xmlns:a16="http://schemas.microsoft.com/office/drawing/2014/main" id="{45DC3372-01CE-4E8E-86AA-56CFCED33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369568" y="1769890"/>
            <a:ext cx="5135498" cy="29213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39653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72000" y="1908704"/>
            <a:ext cx="4258816" cy="304059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00719" y="1417638"/>
            <a:ext cx="4683746" cy="4171602"/>
          </a:xfrm>
        </p:spPr>
        <p:txBody>
          <a:bodyPr>
            <a:normAutofit fontScale="70000" lnSpcReduction="20000"/>
          </a:bodyPr>
          <a:lstStyle/>
          <a:p>
            <a:pPr marL="0" indent="0">
              <a:buNone/>
            </a:pPr>
            <a:r>
              <a:rPr lang="en-GB" altLang="en-US" sz="2800" dirty="0">
                <a:solidFill>
                  <a:schemeClr val="accent3">
                    <a:lumMod val="50000"/>
                  </a:schemeClr>
                </a:solidFill>
                <a:latin typeface="+mj-lt"/>
                <a:cs typeface="Arial" charset="0"/>
              </a:rPr>
              <a:t>A Team needs…</a:t>
            </a:r>
          </a:p>
          <a:p>
            <a:pPr marL="0" indent="0">
              <a:buNone/>
            </a:pPr>
            <a:endParaRPr lang="en-GB" altLang="en-US" sz="1200" b="1" dirty="0">
              <a:solidFill>
                <a:srgbClr val="00B050"/>
              </a:solidFill>
              <a:latin typeface="+mj-lt"/>
              <a:cs typeface="Arial" charset="0"/>
            </a:endParaRPr>
          </a:p>
          <a:p>
            <a:r>
              <a:rPr lang="en-GB" altLang="en-US" dirty="0">
                <a:solidFill>
                  <a:schemeClr val="accent3">
                    <a:lumMod val="50000"/>
                  </a:schemeClr>
                </a:solidFill>
                <a:cs typeface="Arial" charset="0"/>
              </a:rPr>
              <a:t>To voice opinions without fear</a:t>
            </a:r>
          </a:p>
          <a:p>
            <a:endParaRPr lang="en-GB" altLang="en-US" sz="1200" dirty="0">
              <a:solidFill>
                <a:schemeClr val="accent3">
                  <a:lumMod val="50000"/>
                </a:schemeClr>
              </a:solidFill>
              <a:cs typeface="Arial" charset="0"/>
            </a:endParaRPr>
          </a:p>
          <a:p>
            <a:r>
              <a:rPr lang="en-GB" altLang="en-US" i="1" dirty="0">
                <a:solidFill>
                  <a:schemeClr val="accent3">
                    <a:lumMod val="50000"/>
                  </a:schemeClr>
                </a:solidFill>
                <a:cs typeface="Arial" charset="0"/>
              </a:rPr>
              <a:t>To meet regularly to discuss issues</a:t>
            </a:r>
          </a:p>
          <a:p>
            <a:endParaRPr lang="en-GB" altLang="en-US" sz="1200" dirty="0">
              <a:solidFill>
                <a:schemeClr val="accent3">
                  <a:lumMod val="50000"/>
                </a:schemeClr>
              </a:solidFill>
              <a:cs typeface="Arial" charset="0"/>
            </a:endParaRPr>
          </a:p>
          <a:p>
            <a:r>
              <a:rPr lang="en-GB" altLang="en-US" dirty="0">
                <a:solidFill>
                  <a:schemeClr val="accent3">
                    <a:lumMod val="50000"/>
                  </a:schemeClr>
                </a:solidFill>
                <a:cs typeface="Arial" charset="0"/>
              </a:rPr>
              <a:t>To be updated on team objectives</a:t>
            </a:r>
          </a:p>
          <a:p>
            <a:endParaRPr lang="en-GB" altLang="en-US" sz="1200" dirty="0">
              <a:solidFill>
                <a:schemeClr val="accent3">
                  <a:lumMod val="50000"/>
                </a:schemeClr>
              </a:solidFill>
              <a:cs typeface="Arial" charset="0"/>
            </a:endParaRPr>
          </a:p>
          <a:p>
            <a:r>
              <a:rPr lang="en-GB" altLang="en-US" i="1" dirty="0">
                <a:solidFill>
                  <a:schemeClr val="accent3">
                    <a:lumMod val="50000"/>
                  </a:schemeClr>
                </a:solidFill>
                <a:cs typeface="Arial" charset="0"/>
              </a:rPr>
              <a:t>To solve problems</a:t>
            </a:r>
          </a:p>
          <a:p>
            <a:endParaRPr lang="en-GB" altLang="en-US" sz="1200" dirty="0">
              <a:solidFill>
                <a:schemeClr val="accent3">
                  <a:lumMod val="50000"/>
                </a:schemeClr>
              </a:solidFill>
              <a:cs typeface="Arial" charset="0"/>
            </a:endParaRPr>
          </a:p>
          <a:p>
            <a:r>
              <a:rPr lang="en-GB" altLang="en-US" dirty="0">
                <a:solidFill>
                  <a:schemeClr val="accent3">
                    <a:lumMod val="50000"/>
                  </a:schemeClr>
                </a:solidFill>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a16="http://schemas.microsoft.com/office/drawing/2014/main" id="{06E79AB2-3990-4D9F-9F10-A72775D35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739744" y="3293286"/>
            <a:ext cx="2303462" cy="230346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14F04B8C-EE9B-4943-9D6B-1AB49440DCE4}"/>
              </a:ext>
            </a:extLst>
          </p:cNvPr>
          <p:cNvSpPr>
            <a:spLocks noGrp="1"/>
          </p:cNvSpPr>
          <p:nvPr>
            <p:ph type="title"/>
          </p:nvPr>
        </p:nvSpPr>
        <p:spPr>
          <a:xfrm>
            <a:off x="367748" y="-60652"/>
            <a:ext cx="8229600" cy="1143000"/>
          </a:xfrm>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a16="http://schemas.microsoft.com/office/drawing/2014/main" id="{149BA05F-13C5-4EBF-B4BC-579E62BDC7A9}"/>
              </a:ext>
            </a:extLst>
          </p:cNvPr>
          <p:cNvSpPr>
            <a:spLocks noGrp="1"/>
          </p:cNvSpPr>
          <p:nvPr>
            <p:ph idx="1"/>
          </p:nvPr>
        </p:nvSpPr>
        <p:spPr>
          <a:xfrm>
            <a:off x="367748" y="990466"/>
            <a:ext cx="8229600" cy="4248473"/>
          </a:xfrm>
        </p:spPr>
        <p:txBody>
          <a:bodyPr>
            <a:normAutofit fontScale="92500" lnSpcReduction="20000"/>
          </a:bodyPr>
          <a:lstStyle/>
          <a:p>
            <a:pPr marL="0" indent="0">
              <a:lnSpc>
                <a:spcPct val="120000"/>
              </a:lnSpc>
              <a:spcBef>
                <a:spcPts val="0"/>
              </a:spcBef>
              <a:buNone/>
            </a:pPr>
            <a:r>
              <a:rPr lang="en-GB" altLang="en-US" dirty="0">
                <a:cs typeface="Arial" charset="0"/>
              </a:rPr>
              <a:t>Within your groups, discuss the positive and negative characteristics of your team’s communication.</a:t>
            </a:r>
          </a:p>
          <a:p>
            <a:pPr>
              <a:lnSpc>
                <a:spcPct val="80000"/>
              </a:lnSpc>
            </a:pPr>
            <a:endParaRPr lang="en-GB" altLang="en-US" sz="1600" dirty="0">
              <a:cs typeface="Arial" charset="0"/>
            </a:endParaRPr>
          </a:p>
          <a:p>
            <a:pPr>
              <a:lnSpc>
                <a:spcPct val="80000"/>
              </a:lnSpc>
            </a:pPr>
            <a:r>
              <a:rPr lang="en-GB" altLang="en-US" dirty="0">
                <a:solidFill>
                  <a:srgbClr val="00B050"/>
                </a:solidFill>
                <a:cs typeface="Arial" charset="0"/>
              </a:rPr>
              <a:t>Think how you can turn the negatives into positives</a:t>
            </a:r>
          </a:p>
          <a:p>
            <a:pPr>
              <a:lnSpc>
                <a:spcPct val="80000"/>
              </a:lnSpc>
            </a:pPr>
            <a:endParaRPr lang="en-GB" altLang="en-US" sz="1600" dirty="0">
              <a:cs typeface="Arial" charset="0"/>
            </a:endParaRPr>
          </a:p>
          <a:p>
            <a:pPr>
              <a:lnSpc>
                <a:spcPct val="80000"/>
              </a:lnSpc>
            </a:pPr>
            <a:r>
              <a:rPr lang="en-GB" altLang="en-US" dirty="0">
                <a:solidFill>
                  <a:srgbClr val="FF0000"/>
                </a:solidFill>
                <a:cs typeface="Arial" charset="0"/>
              </a:rPr>
              <a:t>List your findings and nominate </a:t>
            </a:r>
          </a:p>
          <a:p>
            <a:pPr marL="0" indent="0">
              <a:lnSpc>
                <a:spcPct val="80000"/>
              </a:lnSpc>
              <a:buNone/>
            </a:pPr>
            <a:r>
              <a:rPr lang="en-GB" altLang="en-US" dirty="0">
                <a:solidFill>
                  <a:srgbClr val="FF0000"/>
                </a:solidFill>
                <a:cs typeface="Arial" charset="0"/>
              </a:rPr>
              <a:t>   someone to feedback to the whole </a:t>
            </a:r>
          </a:p>
          <a:p>
            <a:pPr marL="0" indent="0">
              <a:lnSpc>
                <a:spcPct val="80000"/>
              </a:lnSpc>
              <a:buNone/>
            </a:pPr>
            <a:r>
              <a:rPr lang="en-GB" altLang="en-US" dirty="0">
                <a:solidFill>
                  <a:srgbClr val="FF0000"/>
                </a:solidFill>
                <a:cs typeface="Arial" charset="0"/>
              </a:rPr>
              <a:t>   group</a:t>
            </a:r>
          </a:p>
          <a:p>
            <a:pPr marL="0" indent="0" algn="ctr">
              <a:lnSpc>
                <a:spcPct val="80000"/>
              </a:lnSpc>
              <a:buNone/>
            </a:pPr>
            <a:r>
              <a:rPr lang="en-GB" altLang="en-US" b="1" i="1" dirty="0">
                <a:solidFill>
                  <a:srgbClr val="0070C0"/>
                </a:solidFill>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5292082" y="1507351"/>
            <a:ext cx="3235371" cy="38433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19672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01135" y="2840362"/>
            <a:ext cx="3285665" cy="2210937"/>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a:xfrm>
            <a:off x="457200" y="-101478"/>
            <a:ext cx="8229600" cy="1143000"/>
          </a:xfrm>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256591" y="1041521"/>
            <a:ext cx="8708505" cy="4653601"/>
          </a:xfrm>
        </p:spPr>
        <p:txBody>
          <a:bodyPr>
            <a:normAutofit/>
          </a:bodyPr>
          <a:lstStyle/>
          <a:p>
            <a:r>
              <a:rPr lang="en-GB" altLang="en-US" dirty="0">
                <a:cs typeface="Arial" charset="0"/>
              </a:rPr>
              <a:t>Be straightforward and get to the point</a:t>
            </a:r>
          </a:p>
          <a:p>
            <a:r>
              <a:rPr lang="en-GB" altLang="en-US" dirty="0">
                <a:cs typeface="Arial" charset="0"/>
              </a:rPr>
              <a:t>Be honest about what is relevant</a:t>
            </a:r>
          </a:p>
          <a:p>
            <a:r>
              <a:rPr lang="en-GB" altLang="en-US" dirty="0">
                <a:cs typeface="Arial" charset="0"/>
              </a:rPr>
              <a:t>Respond, don’t react – keep your emotions in check</a:t>
            </a:r>
          </a:p>
          <a:p>
            <a:r>
              <a:rPr lang="en-GB" altLang="en-US" dirty="0">
                <a:cs typeface="Arial" charset="0"/>
              </a:rPr>
              <a:t>Listen to what is being said</a:t>
            </a:r>
          </a:p>
          <a:p>
            <a:r>
              <a:rPr lang="en-GB" altLang="en-US" dirty="0">
                <a:cs typeface="Arial" charset="0"/>
              </a:rPr>
              <a:t>Stick to your bottom line</a:t>
            </a:r>
          </a:p>
          <a:p>
            <a:r>
              <a:rPr lang="en-GB" altLang="en-US" b="1" i="1" dirty="0">
                <a:solidFill>
                  <a:srgbClr val="00B050"/>
                </a:solidFill>
                <a:cs typeface="Arial" charset="0"/>
              </a:rPr>
              <a:t>Assertive communication</a:t>
            </a:r>
            <a:endParaRPr lang="en-US" altLang="en-US" b="1" i="1" dirty="0">
              <a:solidFill>
                <a:srgbClr val="00B050"/>
              </a:solidFill>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a:xfrm>
            <a:off x="313185" y="-202440"/>
            <a:ext cx="8229600" cy="1143000"/>
          </a:xfrm>
        </p:spPr>
        <p:txBody>
          <a:bodyPr/>
          <a:lstStyle/>
          <a:p>
            <a:r>
              <a:rPr lang="en-GB" dirty="0">
                <a:cs typeface="Arial" panose="020B0604020202020204" pitchFamily="34" charset="0"/>
              </a:rPr>
              <a:t>Face to Face</a:t>
            </a:r>
            <a:endParaRPr lang="en-GB" dirty="0"/>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83765" y="2803036"/>
            <a:ext cx="3488333" cy="2325555"/>
          </a:xfrm>
          <a:prstGeom prst="rect">
            <a:avLst/>
          </a:prstGeom>
          <a:ln>
            <a:noFill/>
          </a:ln>
          <a:effectLst>
            <a:outerShdw blurRad="292100" dist="139700" dir="2700000" algn="tl" rotWithShape="0">
              <a:srgbClr val="333333">
                <a:alpha val="65000"/>
              </a:srgbClr>
            </a:outerShdw>
          </a:effectLst>
        </p:spPr>
      </p:pic>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313185" y="844520"/>
            <a:ext cx="8229600" cy="3917032"/>
          </a:xfrm>
        </p:spPr>
        <p:txBody>
          <a:bodyPr>
            <a:normAutofit lnSpcReduction="10000"/>
          </a:bodyPr>
          <a:lstStyle/>
          <a:p>
            <a:r>
              <a:rPr lang="en-GB" altLang="en-US" dirty="0">
                <a:cs typeface="Arial" charset="0"/>
              </a:rPr>
              <a:t>Give clear objectives of the meeting</a:t>
            </a:r>
          </a:p>
          <a:p>
            <a:r>
              <a:rPr lang="en-GB" altLang="en-US" dirty="0">
                <a:cs typeface="Arial" charset="0"/>
              </a:rPr>
              <a:t>Set context of discussion positively</a:t>
            </a:r>
          </a:p>
          <a:p>
            <a:r>
              <a:rPr lang="en-GB" altLang="en-US" dirty="0">
                <a:cs typeface="Arial" charset="0"/>
              </a:rPr>
              <a:t>Explain facts &amp; impact of not resolving matter</a:t>
            </a:r>
          </a:p>
          <a:p>
            <a:r>
              <a:rPr lang="en-GB" altLang="en-US" dirty="0">
                <a:cs typeface="Arial" charset="0"/>
              </a:rPr>
              <a:t>Use open questions</a:t>
            </a:r>
          </a:p>
          <a:p>
            <a:r>
              <a:rPr lang="en-GB" altLang="en-US" dirty="0">
                <a:cs typeface="Arial" charset="0"/>
              </a:rPr>
              <a:t>Break discussion </a:t>
            </a:r>
          </a:p>
          <a:p>
            <a:pPr marL="0" indent="0">
              <a:buNone/>
            </a:pPr>
            <a:r>
              <a:rPr lang="en-GB" altLang="en-US" i="1" dirty="0">
                <a:cs typeface="Arial" charset="0"/>
              </a:rPr>
              <a:t>   into clear steps</a:t>
            </a:r>
            <a:endParaRPr lang="en-US" altLang="en-US" i="1" dirty="0">
              <a:cs typeface="Arial" charset="0"/>
            </a:endParaRPr>
          </a:p>
          <a:p>
            <a:endParaRPr lang="en-GB" dirty="0">
              <a:latin typeface="+mj-lt"/>
            </a:endParaRPr>
          </a:p>
        </p:txBody>
      </p:sp>
    </p:spTree>
    <p:extLst>
      <p:ext uri="{BB962C8B-B14F-4D97-AF65-F5344CB8AC3E}">
        <p14:creationId xmlns:p14="http://schemas.microsoft.com/office/powerpoint/2010/main" val="2478713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12160" y="1124746"/>
            <a:ext cx="3131840" cy="2940583"/>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a:xfrm>
            <a:off x="457200" y="-64739"/>
            <a:ext cx="8229600" cy="1143000"/>
          </a:xfrm>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323528" y="1268762"/>
            <a:ext cx="8640960" cy="4320479"/>
          </a:xfrm>
        </p:spPr>
        <p:txBody>
          <a:bodyPr>
            <a:normAutofit fontScale="70000" lnSpcReduction="20000"/>
          </a:bodyPr>
          <a:lstStyle/>
          <a:p>
            <a:pPr>
              <a:lnSpc>
                <a:spcPct val="120000"/>
              </a:lnSpc>
              <a:spcBef>
                <a:spcPts val="600"/>
              </a:spcBef>
            </a:pPr>
            <a:r>
              <a:rPr lang="en-GB" altLang="en-US" dirty="0">
                <a:cs typeface="Arial" charset="0"/>
              </a:rPr>
              <a:t>Pause between sentences</a:t>
            </a:r>
          </a:p>
          <a:p>
            <a:pPr>
              <a:lnSpc>
                <a:spcPct val="120000"/>
              </a:lnSpc>
              <a:spcBef>
                <a:spcPts val="600"/>
              </a:spcBef>
            </a:pPr>
            <a:r>
              <a:rPr lang="en-GB" altLang="en-US" dirty="0">
                <a:cs typeface="Arial" charset="0"/>
              </a:rPr>
              <a:t>Explain what you can do and not what you cannot</a:t>
            </a:r>
          </a:p>
          <a:p>
            <a:pPr>
              <a:lnSpc>
                <a:spcPct val="120000"/>
              </a:lnSpc>
              <a:spcBef>
                <a:spcPts val="600"/>
              </a:spcBef>
            </a:pPr>
            <a:r>
              <a:rPr lang="en-GB" altLang="en-US" dirty="0">
                <a:cs typeface="Arial" charset="0"/>
              </a:rPr>
              <a:t>Brief reason</a:t>
            </a:r>
          </a:p>
          <a:p>
            <a:pPr>
              <a:lnSpc>
                <a:spcPct val="120000"/>
              </a:lnSpc>
              <a:spcBef>
                <a:spcPts val="600"/>
              </a:spcBef>
            </a:pPr>
            <a:r>
              <a:rPr lang="en-GB" altLang="en-US" dirty="0">
                <a:cs typeface="Arial" charset="0"/>
              </a:rPr>
              <a:t>A brief rationale for not being able, or willing, to accede to the request</a:t>
            </a:r>
          </a:p>
          <a:p>
            <a:pPr>
              <a:lnSpc>
                <a:spcPct val="120000"/>
              </a:lnSpc>
              <a:spcBef>
                <a:spcPts val="600"/>
              </a:spcBef>
            </a:pPr>
            <a:r>
              <a:rPr lang="en-GB" altLang="en-US" dirty="0">
                <a:cs typeface="Arial" charset="0"/>
              </a:rPr>
              <a:t>Use positive language throughout</a:t>
            </a:r>
          </a:p>
          <a:p>
            <a:pPr>
              <a:lnSpc>
                <a:spcPct val="120000"/>
              </a:lnSpc>
              <a:spcBef>
                <a:spcPts val="600"/>
              </a:spcBef>
            </a:pPr>
            <a:r>
              <a:rPr lang="en-GB" altLang="en-US" dirty="0">
                <a:cs typeface="Arial" charset="0"/>
              </a:rPr>
              <a:t>Polite refusal</a:t>
            </a:r>
          </a:p>
          <a:p>
            <a:pPr>
              <a:lnSpc>
                <a:spcPct val="120000"/>
              </a:lnSpc>
              <a:spcBef>
                <a:spcPts val="600"/>
              </a:spcBef>
            </a:pPr>
            <a:r>
              <a:rPr lang="en-GB" altLang="en-US" dirty="0">
                <a:cs typeface="Arial" charset="0"/>
              </a:rPr>
              <a:t>An offer of cooperation</a:t>
            </a:r>
          </a:p>
          <a:p>
            <a:pPr>
              <a:lnSpc>
                <a:spcPct val="120000"/>
              </a:lnSpc>
              <a:spcBef>
                <a:spcPts val="600"/>
              </a:spcBef>
            </a:pPr>
            <a:r>
              <a:rPr lang="en-GB" altLang="en-US" dirty="0">
                <a:cs typeface="Arial" charset="0"/>
              </a:rPr>
              <a:t>Say if you are willing to help in some other way, or at some other time</a:t>
            </a:r>
            <a:endParaRPr lang="en-GB" dirty="0"/>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169476" y="887760"/>
            <a:ext cx="1493838" cy="1524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87988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203235" y="2241158"/>
            <a:ext cx="2675296" cy="3016641"/>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p:txBody>
          <a:bodyPr/>
          <a:lstStyle/>
          <a:p>
            <a:r>
              <a:rPr lang="en-GB" dirty="0"/>
              <a:t>Conflict - Refresher</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dirty="0">
                <a:cs typeface="Arial" charset="0"/>
              </a:rPr>
              <a:t>Why do we encounter conflict within the workplace?</a:t>
            </a:r>
          </a:p>
          <a:p>
            <a:endParaRPr lang="en-GB" altLang="en-US" sz="800" dirty="0">
              <a:cs typeface="Arial" charset="0"/>
            </a:endParaRPr>
          </a:p>
          <a:p>
            <a:r>
              <a:rPr lang="en-GB" altLang="en-US" dirty="0">
                <a:cs typeface="Arial" charset="0"/>
              </a:rPr>
              <a:t>Who contributes to conflict?</a:t>
            </a:r>
          </a:p>
          <a:p>
            <a:endParaRPr lang="en-GB" altLang="en-US" sz="800" dirty="0">
              <a:cs typeface="Arial" charset="0"/>
            </a:endParaRPr>
          </a:p>
          <a:p>
            <a:r>
              <a:rPr lang="en-GB" altLang="en-US" dirty="0">
                <a:cs typeface="Arial" charset="0"/>
              </a:rPr>
              <a:t>How does it make us feel?</a:t>
            </a:r>
          </a:p>
          <a:p>
            <a:endParaRPr lang="en-GB" altLang="en-US" sz="800" dirty="0">
              <a:cs typeface="Arial" charset="0"/>
            </a:endParaRPr>
          </a:p>
          <a:p>
            <a:r>
              <a:rPr lang="en-GB" altLang="en-US" dirty="0">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36255" y="1201312"/>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prstClr val="white"/>
                </a:solidFill>
              </a:rPr>
              <a:t>Perceptions</a:t>
            </a:r>
          </a:p>
          <a:p>
            <a:pPr algn="ctr" eaLnBrk="1" hangingPunct="1"/>
            <a:r>
              <a:rPr lang="en-GB" altLang="en-US" sz="2000" dirty="0">
                <a:solidFill>
                  <a:prstClr val="white"/>
                </a:solidFill>
                <a:latin typeface="Baskerville Old Face" pitchFamily="18" charset="0"/>
              </a:rPr>
              <a:t>Attitudes</a:t>
            </a:r>
            <a:r>
              <a:rPr lang="en-GB" altLang="en-US" sz="2000" dirty="0">
                <a:solidFill>
                  <a:prstClr val="white"/>
                </a:solidFill>
              </a:rPr>
              <a:t>  </a:t>
            </a:r>
            <a:r>
              <a:rPr lang="en-GB" altLang="en-US" sz="2000" dirty="0">
                <a:solidFill>
                  <a:prstClr val="white"/>
                </a:solidFill>
                <a:latin typeface="Baveuse" pitchFamily="2" charset="0"/>
              </a:rPr>
              <a:t>Values</a:t>
            </a:r>
            <a:r>
              <a:rPr lang="en-GB" altLang="en-US" sz="2000" dirty="0">
                <a:solidFill>
                  <a:prstClr val="white"/>
                </a:solidFill>
              </a:rPr>
              <a:t> </a:t>
            </a:r>
            <a:r>
              <a:rPr lang="en-GB" altLang="en-US" sz="2000" dirty="0">
                <a:solidFill>
                  <a:prstClr val="white"/>
                </a:solidFill>
                <a:latin typeface="Blackadder ITC" pitchFamily="82" charset="0"/>
              </a:rPr>
              <a:t>Culture</a:t>
            </a:r>
          </a:p>
          <a:p>
            <a:pPr algn="ctr" eaLnBrk="1" hangingPunct="1"/>
            <a:r>
              <a:rPr lang="en-GB" altLang="en-US" sz="2000" dirty="0">
                <a:solidFill>
                  <a:prstClr val="white"/>
                </a:solidFill>
                <a:latin typeface="Boopee" pitchFamily="2" charset="0"/>
              </a:rPr>
              <a:t>Interests</a:t>
            </a:r>
            <a:r>
              <a:rPr lang="en-GB" altLang="en-US" sz="2000" dirty="0">
                <a:solidFill>
                  <a:prstClr val="white"/>
                </a:solidFill>
              </a:rPr>
              <a:t>    </a:t>
            </a:r>
            <a:r>
              <a:rPr lang="en-GB" altLang="en-US" sz="2000" dirty="0">
                <a:solidFill>
                  <a:prstClr val="white"/>
                </a:solidFill>
                <a:latin typeface="Cooper Black" pitchFamily="18" charset="0"/>
              </a:rPr>
              <a:t>Gender</a:t>
            </a:r>
            <a:r>
              <a:rPr lang="en-GB" altLang="en-US" sz="2000" dirty="0">
                <a:solidFill>
                  <a:prstClr val="white"/>
                </a:solidFill>
              </a:rPr>
              <a:t>    </a:t>
            </a:r>
            <a:r>
              <a:rPr lang="en-GB" altLang="en-US" sz="2000" dirty="0">
                <a:solidFill>
                  <a:prstClr val="white"/>
                </a:solidFill>
                <a:latin typeface="Curlz MT" pitchFamily="82" charset="0"/>
              </a:rPr>
              <a:t>Style</a:t>
            </a:r>
          </a:p>
          <a:p>
            <a:pPr algn="ctr" eaLnBrk="1" hangingPunct="1"/>
            <a:r>
              <a:rPr lang="en-GB" altLang="en-US" sz="2000" dirty="0">
                <a:solidFill>
                  <a:prstClr val="white"/>
                </a:solidFill>
                <a:latin typeface="Copperplate Gothic Bold" pitchFamily="34" charset="0"/>
              </a:rPr>
              <a:t>Communication</a:t>
            </a:r>
            <a:r>
              <a:rPr lang="en-GB" altLang="en-US" sz="2000" dirty="0">
                <a:solidFill>
                  <a:prstClr val="white"/>
                </a:solidFill>
              </a:rPr>
              <a:t>   </a:t>
            </a:r>
            <a:r>
              <a:rPr lang="en-GB" altLang="en-US" sz="2000" dirty="0">
                <a:solidFill>
                  <a:prstClr val="white"/>
                </a:solidFill>
                <a:latin typeface="FangSong" pitchFamily="49" charset="-122"/>
                <a:ea typeface="FangSong" pitchFamily="49" charset="-122"/>
              </a:rPr>
              <a:t>Feelings</a:t>
            </a:r>
          </a:p>
          <a:p>
            <a:pPr algn="ctr" eaLnBrk="1" hangingPunct="1"/>
            <a:r>
              <a:rPr lang="en-GB" altLang="en-US" sz="2000" dirty="0">
                <a:solidFill>
                  <a:prstClr val="white"/>
                </a:solidFill>
                <a:latin typeface="Forte" pitchFamily="66" charset="0"/>
              </a:rPr>
              <a:t>Needs</a:t>
            </a:r>
            <a:r>
              <a:rPr lang="en-GB" altLang="en-US" sz="2000" dirty="0">
                <a:solidFill>
                  <a:prstClr val="white"/>
                </a:solidFill>
              </a:rPr>
              <a:t>    </a:t>
            </a:r>
            <a:r>
              <a:rPr lang="en-GB" altLang="en-US" sz="2000" dirty="0">
                <a:solidFill>
                  <a:prstClr val="white"/>
                </a:solidFill>
                <a:latin typeface="Gulim" pitchFamily="34" charset="-127"/>
                <a:ea typeface="Gulim" pitchFamily="34" charset="-127"/>
              </a:rPr>
              <a:t>Mood</a:t>
            </a:r>
            <a:r>
              <a:rPr lang="en-GB" altLang="en-US" sz="2000" dirty="0">
                <a:solidFill>
                  <a:prstClr val="white"/>
                </a:solidFill>
              </a:rPr>
              <a:t>    </a:t>
            </a:r>
            <a:r>
              <a:rPr lang="en-GB" altLang="en-US" sz="2000" dirty="0">
                <a:solidFill>
                  <a:prstClr val="white"/>
                </a:solidFill>
                <a:latin typeface="Harlow Solid Italic" pitchFamily="82" charset="0"/>
              </a:rPr>
              <a:t>Expectations</a:t>
            </a:r>
          </a:p>
          <a:p>
            <a:pPr algn="ctr" eaLnBrk="1" hangingPunct="1"/>
            <a:r>
              <a:rPr lang="en-GB" altLang="en-US" sz="2000" dirty="0">
                <a:solidFill>
                  <a:prstClr val="white"/>
                </a:solidFill>
                <a:latin typeface="Jokerman" pitchFamily="82" charset="0"/>
              </a:rPr>
              <a:t>Assumptions</a:t>
            </a:r>
            <a:r>
              <a:rPr lang="en-GB" altLang="en-US" sz="2000" dirty="0">
                <a:solidFill>
                  <a:prstClr val="white"/>
                </a:solidFill>
              </a:rPr>
              <a:t>    </a:t>
            </a:r>
            <a:r>
              <a:rPr lang="en-GB" altLang="en-US" sz="2000" dirty="0">
                <a:solidFill>
                  <a:prstClr val="white"/>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3" y="1955974"/>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solidFill>
                  <a:prstClr val="black"/>
                </a:solidFill>
                <a:latin typeface="+mn-lt"/>
              </a:rPr>
              <a:t>What you see         </a:t>
            </a:r>
            <a:r>
              <a:rPr lang="en-GB" altLang="en-US" sz="4000" b="1" i="1" dirty="0">
                <a:solidFill>
                  <a:srgbClr val="FF0000"/>
                </a:solidFill>
                <a:latin typeface="Myriad Pro"/>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529117" y="2011397"/>
            <a:ext cx="2600601"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solidFill>
                  <a:prstClr val="black"/>
                </a:solidFill>
                <a:latin typeface="+mn-lt"/>
              </a:rPr>
              <a:t>What you </a:t>
            </a:r>
            <a:r>
              <a:rPr lang="en-GB" altLang="en-US" sz="2800" b="1" i="1" dirty="0">
                <a:solidFill>
                  <a:prstClr val="black"/>
                </a:solidFill>
                <a:latin typeface="+mn-lt"/>
              </a:rPr>
              <a:t>get!</a:t>
            </a:r>
          </a:p>
        </p:txBody>
      </p:sp>
    </p:spTree>
    <p:extLst>
      <p:ext uri="{BB962C8B-B14F-4D97-AF65-F5344CB8AC3E}">
        <p14:creationId xmlns:p14="http://schemas.microsoft.com/office/powerpoint/2010/main" val="565479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7"/>
            <a:ext cx="3975100" cy="25828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9973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BACA9F-C06D-4BAA-99D3-1F689811585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261459" y="89453"/>
            <a:ext cx="8352928" cy="54474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40001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8AE327-A26E-4D59-B60F-86757AC15AF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395536" y="338369"/>
            <a:ext cx="8064896" cy="532288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98864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dirty="0"/>
              <a:t>Take 5 minutes to reflect on the session and summarise your learning from today.</a:t>
            </a:r>
          </a:p>
          <a:p>
            <a:endParaRPr lang="en-GB" dirty="0"/>
          </a:p>
        </p:txBody>
      </p:sp>
    </p:spTree>
    <p:extLst>
      <p:ext uri="{BB962C8B-B14F-4D97-AF65-F5344CB8AC3E}">
        <p14:creationId xmlns:p14="http://schemas.microsoft.com/office/powerpoint/2010/main" val="2255290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p:txBody>
          <a:bodyPr>
            <a:normAutofit/>
          </a:bodyPr>
          <a:lstStyle/>
          <a:p>
            <a:pPr marL="0" indent="0">
              <a:buNone/>
            </a:pPr>
            <a:r>
              <a:rPr lang="en-GB" altLang="en-US" dirty="0">
                <a:latin typeface="Arial" charset="0"/>
                <a:cs typeface="Arial" charset="0"/>
              </a:rPr>
              <a:t>Join a free Online Survey tool website </a:t>
            </a:r>
          </a:p>
          <a:p>
            <a:pPr marL="0" indent="0">
              <a:buNone/>
            </a:pPr>
            <a:r>
              <a:rPr lang="en-GB" altLang="en-US" dirty="0">
                <a:latin typeface="Arial" charset="0"/>
                <a:cs typeface="Arial" charset="0"/>
              </a:rPr>
              <a:t>(some options shown below) and set up a questionnaire for Communication: </a:t>
            </a:r>
          </a:p>
          <a:p>
            <a:pPr marL="0" indent="0">
              <a:buNone/>
            </a:pPr>
            <a:r>
              <a:rPr lang="en-GB" altLang="en-US" dirty="0">
                <a:latin typeface="Arial" charset="0"/>
                <a:cs typeface="Arial" charset="0"/>
                <a:hlinkClick r:id="rId3"/>
              </a:rPr>
              <a:t>Freeonlinesurveys.com</a:t>
            </a:r>
          </a:p>
          <a:p>
            <a:pPr marL="0" indent="0">
              <a:buNone/>
            </a:pPr>
            <a:r>
              <a:rPr lang="en-GB" altLang="en-US" dirty="0">
                <a:latin typeface="Arial" charset="0"/>
                <a:cs typeface="Arial" charset="0"/>
                <a:hlinkClick r:id="rId4"/>
              </a:rPr>
              <a:t>Surveymonkey.com</a:t>
            </a:r>
            <a:endParaRPr lang="en-GB" altLang="en-US" dirty="0">
              <a:latin typeface="Arial" charset="0"/>
              <a:cs typeface="Arial" charset="0"/>
            </a:endParaRPr>
          </a:p>
          <a:p>
            <a:pPr marL="0" indent="0">
              <a:buNone/>
            </a:pPr>
            <a:r>
              <a:rPr lang="en-GB" altLang="en-US" dirty="0">
                <a:latin typeface="Arial" charset="0"/>
                <a:cs typeface="Arial" charset="0"/>
                <a:hlinkClick r:id="rId3"/>
              </a:rPr>
              <a:t>Freeonlinesurveys.co.uk                    </a:t>
            </a: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850</Words>
  <Application>Microsoft Office PowerPoint</Application>
  <PresentationFormat>On-screen Show (4:3)</PresentationFormat>
  <Paragraphs>116</Paragraphs>
  <Slides>16</Slides>
  <Notes>10</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16</vt:i4>
      </vt:variant>
    </vt:vector>
  </HeadingPairs>
  <TitlesOfParts>
    <vt:vector size="34" baseType="lpstr">
      <vt:lpstr>FangSong</vt:lpstr>
      <vt:lpstr>Gulim</vt:lpstr>
      <vt:lpstr>Arial</vt:lpstr>
      <vt:lpstr>Arial Rounded MT Bold</vt:lpstr>
      <vt:lpstr>Baskerville Old Face</vt:lpstr>
      <vt:lpstr>Baveuse</vt:lpstr>
      <vt:lpstr>Blackadder ITC</vt:lpstr>
      <vt:lpstr>Boopee</vt:lpstr>
      <vt:lpstr>Calibri</vt:lpstr>
      <vt:lpstr>Cooper Black</vt:lpstr>
      <vt:lpstr>Copperplate Gothic Bold</vt:lpstr>
      <vt:lpstr>Curlz MT</vt:lpstr>
      <vt:lpstr>Forte</vt:lpstr>
      <vt:lpstr>Harlow Solid Italic</vt:lpstr>
      <vt:lpstr>Jokerman</vt:lpstr>
      <vt:lpstr>Myriad Pro</vt:lpstr>
      <vt:lpstr>Ravie</vt:lpstr>
      <vt:lpstr>20140311PresentationUWTSDTemplate</vt:lpstr>
      <vt:lpstr>BMSK4002   Effective Team Working  and Communication   Day 2: Session 7  </vt:lpstr>
      <vt:lpstr>Forms of Communication?</vt:lpstr>
      <vt:lpstr>Communication &amp; Teams</vt:lpstr>
      <vt:lpstr>Team Communication</vt:lpstr>
      <vt:lpstr>Dealing with Difficult Communication</vt:lpstr>
      <vt:lpstr>Aggression</vt:lpstr>
      <vt:lpstr>Face to Face</vt:lpstr>
      <vt:lpstr>Via the Phone</vt:lpstr>
      <vt:lpstr>Giving Bad News</vt:lpstr>
      <vt:lpstr>Conflict - Refresher</vt:lpstr>
      <vt:lpstr>Conflict</vt:lpstr>
      <vt:lpstr>Can You Manage Conflict?</vt:lpstr>
      <vt:lpstr>PowerPoint Presentation</vt:lpstr>
      <vt:lpstr>PowerPoint Presentation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BMSK4002 Online Day 2 Session 7</dc:title>
  <dc:creator>SfWP Staff</dc:creator>
  <cp:lastModifiedBy>Julia Ault</cp:lastModifiedBy>
  <cp:revision>5</cp:revision>
  <dcterms:created xsi:type="dcterms:W3CDTF">2020-03-27T10:06:39Z</dcterms:created>
  <dcterms:modified xsi:type="dcterms:W3CDTF">2020-03-27T19:45:07Z</dcterms:modified>
</cp:coreProperties>
</file>