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56" r:id="rId2"/>
    <p:sldId id="257" r:id="rId3"/>
    <p:sldId id="258" r:id="rId4"/>
    <p:sldId id="259" r:id="rId5"/>
    <p:sldId id="260" r:id="rId6"/>
    <p:sldId id="267"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69A415-0204-456B-A6DA-A5E9F7130D82}" v="3076" dt="2021-04-12T14:58:37.195"/>
    <p1510:client id="{DF6C5993-2017-4B57-A235-4715CAE549C7}" v="49" dt="2021-04-12T15:46:22.9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6201" autoAdjust="0"/>
  </p:normalViewPr>
  <p:slideViewPr>
    <p:cSldViewPr snapToGrid="0">
      <p:cViewPr varScale="1">
        <p:scale>
          <a:sx n="81" d="100"/>
          <a:sy n="81" d="100"/>
        </p:scale>
        <p:origin x="992"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riter 7" userId="9a77908eed76b001" providerId="Windows Live" clId="Web-{DF6C5993-2017-4B57-A235-4715CAE549C7}"/>
    <pc:docChg chg="modSld">
      <pc:chgData name="Writer 7" userId="9a77908eed76b001" providerId="Windows Live" clId="Web-{DF6C5993-2017-4B57-A235-4715CAE549C7}" dt="2021-04-12T15:46:22.996" v="26" actId="14100"/>
      <pc:docMkLst>
        <pc:docMk/>
      </pc:docMkLst>
      <pc:sldChg chg="modSp">
        <pc:chgData name="Writer 7" userId="9a77908eed76b001" providerId="Windows Live" clId="Web-{DF6C5993-2017-4B57-A235-4715CAE549C7}" dt="2021-04-12T15:46:22.996" v="26" actId="14100"/>
        <pc:sldMkLst>
          <pc:docMk/>
          <pc:sldMk cId="3706430887" sldId="263"/>
        </pc:sldMkLst>
        <pc:spChg chg="mod">
          <ac:chgData name="Writer 7" userId="9a77908eed76b001" providerId="Windows Live" clId="Web-{DF6C5993-2017-4B57-A235-4715CAE549C7}" dt="2021-04-12T15:45:26.339" v="1" actId="20577"/>
          <ac:spMkLst>
            <pc:docMk/>
            <pc:sldMk cId="3706430887" sldId="263"/>
            <ac:spMk id="2" creationId="{DFFE1C24-22A6-499A-A1E8-8E71762B3DB0}"/>
          </ac:spMkLst>
        </pc:spChg>
        <pc:spChg chg="mod">
          <ac:chgData name="Writer 7" userId="9a77908eed76b001" providerId="Windows Live" clId="Web-{DF6C5993-2017-4B57-A235-4715CAE549C7}" dt="2021-04-12T15:46:22.996" v="26" actId="14100"/>
          <ac:spMkLst>
            <pc:docMk/>
            <pc:sldMk cId="3706430887" sldId="263"/>
            <ac:spMk id="3" creationId="{935ECF6D-9A2A-4200-A820-00A63D4C7A97}"/>
          </ac:spMkLst>
        </pc:spChg>
      </pc:sldChg>
    </pc:docChg>
  </pc:docChgLst>
  <pc:docChgLst>
    <pc:chgData name="Writer 7" userId="9a77908eed76b001" providerId="Windows Live" clId="Web-{1369A415-0204-456B-A6DA-A5E9F7130D82}"/>
    <pc:docChg chg="addSld delSld modSld">
      <pc:chgData name="Writer 7" userId="9a77908eed76b001" providerId="Windows Live" clId="Web-{1369A415-0204-456B-A6DA-A5E9F7130D82}" dt="2021-04-12T14:58:37.195" v="2937" actId="20577"/>
      <pc:docMkLst>
        <pc:docMk/>
      </pc:docMkLst>
      <pc:sldChg chg="modSp">
        <pc:chgData name="Writer 7" userId="9a77908eed76b001" providerId="Windows Live" clId="Web-{1369A415-0204-456B-A6DA-A5E9F7130D82}" dt="2021-04-12T13:46:38.580" v="20" actId="20577"/>
        <pc:sldMkLst>
          <pc:docMk/>
          <pc:sldMk cId="109857222" sldId="256"/>
        </pc:sldMkLst>
        <pc:spChg chg="mod">
          <ac:chgData name="Writer 7" userId="9a77908eed76b001" providerId="Windows Live" clId="Web-{1369A415-0204-456B-A6DA-A5E9F7130D82}" dt="2021-04-12T13:46:21.908" v="0" actId="20577"/>
          <ac:spMkLst>
            <pc:docMk/>
            <pc:sldMk cId="109857222" sldId="256"/>
            <ac:spMk id="2" creationId="{00000000-0000-0000-0000-000000000000}"/>
          </ac:spMkLst>
        </pc:spChg>
        <pc:spChg chg="mod">
          <ac:chgData name="Writer 7" userId="9a77908eed76b001" providerId="Windows Live" clId="Web-{1369A415-0204-456B-A6DA-A5E9F7130D82}" dt="2021-04-12T13:46:38.580" v="20" actId="20577"/>
          <ac:spMkLst>
            <pc:docMk/>
            <pc:sldMk cId="109857222" sldId="256"/>
            <ac:spMk id="3" creationId="{00000000-0000-0000-0000-000000000000}"/>
          </ac:spMkLst>
        </pc:spChg>
      </pc:sldChg>
      <pc:sldChg chg="modSp new modNotes">
        <pc:chgData name="Writer 7" userId="9a77908eed76b001" providerId="Windows Live" clId="Web-{1369A415-0204-456B-A6DA-A5E9F7130D82}" dt="2021-04-12T13:52:50.292" v="233" actId="20577"/>
        <pc:sldMkLst>
          <pc:docMk/>
          <pc:sldMk cId="591062596" sldId="257"/>
        </pc:sldMkLst>
        <pc:spChg chg="mod">
          <ac:chgData name="Writer 7" userId="9a77908eed76b001" providerId="Windows Live" clId="Web-{1369A415-0204-456B-A6DA-A5E9F7130D82}" dt="2021-04-12T13:46:53.956" v="33" actId="20577"/>
          <ac:spMkLst>
            <pc:docMk/>
            <pc:sldMk cId="591062596" sldId="257"/>
            <ac:spMk id="2" creationId="{DFFE1C24-22A6-499A-A1E8-8E71762B3DB0}"/>
          </ac:spMkLst>
        </pc:spChg>
        <pc:spChg chg="mod">
          <ac:chgData name="Writer 7" userId="9a77908eed76b001" providerId="Windows Live" clId="Web-{1369A415-0204-456B-A6DA-A5E9F7130D82}" dt="2021-04-12T13:52:50.292" v="233" actId="20577"/>
          <ac:spMkLst>
            <pc:docMk/>
            <pc:sldMk cId="591062596" sldId="257"/>
            <ac:spMk id="3" creationId="{935ECF6D-9A2A-4200-A820-00A63D4C7A97}"/>
          </ac:spMkLst>
        </pc:spChg>
      </pc:sldChg>
      <pc:sldChg chg="modSp add replId modNotes">
        <pc:chgData name="Writer 7" userId="9a77908eed76b001" providerId="Windows Live" clId="Web-{1369A415-0204-456B-A6DA-A5E9F7130D82}" dt="2021-04-12T14:24:56.634" v="1368"/>
        <pc:sldMkLst>
          <pc:docMk/>
          <pc:sldMk cId="2487936099" sldId="258"/>
        </pc:sldMkLst>
        <pc:spChg chg="mod">
          <ac:chgData name="Writer 7" userId="9a77908eed76b001" providerId="Windows Live" clId="Web-{1369A415-0204-456B-A6DA-A5E9F7130D82}" dt="2021-04-12T14:23:52.351" v="1229" actId="20577"/>
          <ac:spMkLst>
            <pc:docMk/>
            <pc:sldMk cId="2487936099" sldId="258"/>
            <ac:spMk id="2" creationId="{DFFE1C24-22A6-499A-A1E8-8E71762B3DB0}"/>
          </ac:spMkLst>
        </pc:spChg>
        <pc:spChg chg="mod">
          <ac:chgData name="Writer 7" userId="9a77908eed76b001" providerId="Windows Live" clId="Web-{1369A415-0204-456B-A6DA-A5E9F7130D82}" dt="2021-04-12T14:20:21.752" v="1121" actId="20577"/>
          <ac:spMkLst>
            <pc:docMk/>
            <pc:sldMk cId="2487936099" sldId="258"/>
            <ac:spMk id="3" creationId="{935ECF6D-9A2A-4200-A820-00A63D4C7A97}"/>
          </ac:spMkLst>
        </pc:spChg>
      </pc:sldChg>
      <pc:sldChg chg="modSp add replId modNotes">
        <pc:chgData name="Writer 7" userId="9a77908eed76b001" providerId="Windows Live" clId="Web-{1369A415-0204-456B-A6DA-A5E9F7130D82}" dt="2021-04-12T14:37:18.604" v="1624"/>
        <pc:sldMkLst>
          <pc:docMk/>
          <pc:sldMk cId="579822028" sldId="259"/>
        </pc:sldMkLst>
        <pc:spChg chg="mod">
          <ac:chgData name="Writer 7" userId="9a77908eed76b001" providerId="Windows Live" clId="Web-{1369A415-0204-456B-A6DA-A5E9F7130D82}" dt="2021-04-12T14:30:38.751" v="1385" actId="20577"/>
          <ac:spMkLst>
            <pc:docMk/>
            <pc:sldMk cId="579822028" sldId="259"/>
            <ac:spMk id="2" creationId="{DFFE1C24-22A6-499A-A1E8-8E71762B3DB0}"/>
          </ac:spMkLst>
        </pc:spChg>
        <pc:spChg chg="mod">
          <ac:chgData name="Writer 7" userId="9a77908eed76b001" providerId="Windows Live" clId="Web-{1369A415-0204-456B-A6DA-A5E9F7130D82}" dt="2021-04-12T14:36:35.087" v="1559" actId="20577"/>
          <ac:spMkLst>
            <pc:docMk/>
            <pc:sldMk cId="579822028" sldId="259"/>
            <ac:spMk id="3" creationId="{935ECF6D-9A2A-4200-A820-00A63D4C7A97}"/>
          </ac:spMkLst>
        </pc:spChg>
      </pc:sldChg>
      <pc:sldChg chg="addSp delSp modSp add replId modNotes">
        <pc:chgData name="Writer 7" userId="9a77908eed76b001" providerId="Windows Live" clId="Web-{1369A415-0204-456B-A6DA-A5E9F7130D82}" dt="2021-04-12T14:49:20.745" v="2405"/>
        <pc:sldMkLst>
          <pc:docMk/>
          <pc:sldMk cId="3433934326" sldId="260"/>
        </pc:sldMkLst>
        <pc:spChg chg="mod">
          <ac:chgData name="Writer 7" userId="9a77908eed76b001" providerId="Windows Live" clId="Web-{1369A415-0204-456B-A6DA-A5E9F7130D82}" dt="2021-04-12T14:37:41.761" v="1631" actId="20577"/>
          <ac:spMkLst>
            <pc:docMk/>
            <pc:sldMk cId="3433934326" sldId="260"/>
            <ac:spMk id="2" creationId="{DFFE1C24-22A6-499A-A1E8-8E71762B3DB0}"/>
          </ac:spMkLst>
        </pc:spChg>
        <pc:spChg chg="del mod">
          <ac:chgData name="Writer 7" userId="9a77908eed76b001" providerId="Windows Live" clId="Web-{1369A415-0204-456B-A6DA-A5E9F7130D82}" dt="2021-04-12T14:40:25.233" v="1699"/>
          <ac:spMkLst>
            <pc:docMk/>
            <pc:sldMk cId="3433934326" sldId="260"/>
            <ac:spMk id="3" creationId="{935ECF6D-9A2A-4200-A820-00A63D4C7A97}"/>
          </ac:spMkLst>
        </pc:spChg>
        <pc:graphicFrameChg chg="add mod ord modGraphic">
          <ac:chgData name="Writer 7" userId="9a77908eed76b001" providerId="Windows Live" clId="Web-{1369A415-0204-456B-A6DA-A5E9F7130D82}" dt="2021-04-12T14:49:02.573" v="2398"/>
          <ac:graphicFrameMkLst>
            <pc:docMk/>
            <pc:sldMk cId="3433934326" sldId="260"/>
            <ac:graphicFrameMk id="4" creationId="{D055D556-E13E-442D-BAB3-562D73BAEF20}"/>
          </ac:graphicFrameMkLst>
        </pc:graphicFrameChg>
      </pc:sldChg>
      <pc:sldChg chg="modSp add replId">
        <pc:chgData name="Writer 7" userId="9a77908eed76b001" providerId="Windows Live" clId="Web-{1369A415-0204-456B-A6DA-A5E9F7130D82}" dt="2021-04-12T14:55:10.269" v="2634" actId="20577"/>
        <pc:sldMkLst>
          <pc:docMk/>
          <pc:sldMk cId="988686744" sldId="261"/>
        </pc:sldMkLst>
        <pc:spChg chg="mod">
          <ac:chgData name="Writer 7" userId="9a77908eed76b001" providerId="Windows Live" clId="Web-{1369A415-0204-456B-A6DA-A5E9F7130D82}" dt="2021-04-12T14:50:00.090" v="2409" actId="20577"/>
          <ac:spMkLst>
            <pc:docMk/>
            <pc:sldMk cId="988686744" sldId="261"/>
            <ac:spMk id="2" creationId="{DFFE1C24-22A6-499A-A1E8-8E71762B3DB0}"/>
          </ac:spMkLst>
        </pc:spChg>
        <pc:spChg chg="mod">
          <ac:chgData name="Writer 7" userId="9a77908eed76b001" providerId="Windows Live" clId="Web-{1369A415-0204-456B-A6DA-A5E9F7130D82}" dt="2021-04-12T14:55:10.269" v="2634" actId="20577"/>
          <ac:spMkLst>
            <pc:docMk/>
            <pc:sldMk cId="988686744" sldId="261"/>
            <ac:spMk id="3" creationId="{935ECF6D-9A2A-4200-A820-00A63D4C7A97}"/>
          </ac:spMkLst>
        </pc:spChg>
      </pc:sldChg>
      <pc:sldChg chg="modSp add replId">
        <pc:chgData name="Writer 7" userId="9a77908eed76b001" providerId="Windows Live" clId="Web-{1369A415-0204-456B-A6DA-A5E9F7130D82}" dt="2021-04-12T14:57:30.491" v="2854" actId="20577"/>
        <pc:sldMkLst>
          <pc:docMk/>
          <pc:sldMk cId="793926470" sldId="262"/>
        </pc:sldMkLst>
        <pc:spChg chg="mod">
          <ac:chgData name="Writer 7" userId="9a77908eed76b001" providerId="Windows Live" clId="Web-{1369A415-0204-456B-A6DA-A5E9F7130D82}" dt="2021-04-12T14:55:14.035" v="2635" actId="20577"/>
          <ac:spMkLst>
            <pc:docMk/>
            <pc:sldMk cId="793926470" sldId="262"/>
            <ac:spMk id="2" creationId="{DFFE1C24-22A6-499A-A1E8-8E71762B3DB0}"/>
          </ac:spMkLst>
        </pc:spChg>
        <pc:spChg chg="mod">
          <ac:chgData name="Writer 7" userId="9a77908eed76b001" providerId="Windows Live" clId="Web-{1369A415-0204-456B-A6DA-A5E9F7130D82}" dt="2021-04-12T14:57:30.491" v="2854" actId="20577"/>
          <ac:spMkLst>
            <pc:docMk/>
            <pc:sldMk cId="793926470" sldId="262"/>
            <ac:spMk id="3" creationId="{935ECF6D-9A2A-4200-A820-00A63D4C7A97}"/>
          </ac:spMkLst>
        </pc:spChg>
      </pc:sldChg>
      <pc:sldChg chg="add replId">
        <pc:chgData name="Writer 7" userId="9a77908eed76b001" providerId="Windows Live" clId="Web-{1369A415-0204-456B-A6DA-A5E9F7130D82}" dt="2021-04-12T13:46:44.862" v="27"/>
        <pc:sldMkLst>
          <pc:docMk/>
          <pc:sldMk cId="3706430887" sldId="263"/>
        </pc:sldMkLst>
      </pc:sldChg>
      <pc:sldChg chg="add del replId">
        <pc:chgData name="Writer 7" userId="9a77908eed76b001" providerId="Windows Live" clId="Web-{1369A415-0204-456B-A6DA-A5E9F7130D82}" dt="2021-04-12T14:57:41.210" v="2858"/>
        <pc:sldMkLst>
          <pc:docMk/>
          <pc:sldMk cId="1859457121" sldId="264"/>
        </pc:sldMkLst>
      </pc:sldChg>
      <pc:sldChg chg="add del replId">
        <pc:chgData name="Writer 7" userId="9a77908eed76b001" providerId="Windows Live" clId="Web-{1369A415-0204-456B-A6DA-A5E9F7130D82}" dt="2021-04-12T14:57:39.819" v="2857"/>
        <pc:sldMkLst>
          <pc:docMk/>
          <pc:sldMk cId="3015301607" sldId="265"/>
        </pc:sldMkLst>
      </pc:sldChg>
      <pc:sldChg chg="add del replId">
        <pc:chgData name="Writer 7" userId="9a77908eed76b001" providerId="Windows Live" clId="Web-{1369A415-0204-456B-A6DA-A5E9F7130D82}" dt="2021-04-12T14:57:38.413" v="2856"/>
        <pc:sldMkLst>
          <pc:docMk/>
          <pc:sldMk cId="2259059625" sldId="266"/>
        </pc:sldMkLst>
      </pc:sldChg>
      <pc:sldChg chg="modSp new modNotes">
        <pc:chgData name="Writer 7" userId="9a77908eed76b001" providerId="Windows Live" clId="Web-{1369A415-0204-456B-A6DA-A5E9F7130D82}" dt="2021-04-12T14:58:37.195" v="2937" actId="20577"/>
        <pc:sldMkLst>
          <pc:docMk/>
          <pc:sldMk cId="1752244433" sldId="267"/>
        </pc:sldMkLst>
        <pc:spChg chg="mod">
          <ac:chgData name="Writer 7" userId="9a77908eed76b001" providerId="Windows Live" clId="Web-{1369A415-0204-456B-A6DA-A5E9F7130D82}" dt="2021-04-12T14:57:51.710" v="2870" actId="20577"/>
          <ac:spMkLst>
            <pc:docMk/>
            <pc:sldMk cId="1752244433" sldId="267"/>
            <ac:spMk id="2" creationId="{2389A452-8487-4425-909F-C5FE147CAF75}"/>
          </ac:spMkLst>
        </pc:spChg>
        <pc:spChg chg="mod">
          <ac:chgData name="Writer 7" userId="9a77908eed76b001" providerId="Windows Live" clId="Web-{1369A415-0204-456B-A6DA-A5E9F7130D82}" dt="2021-04-12T14:58:37.195" v="2937" actId="20577"/>
          <ac:spMkLst>
            <pc:docMk/>
            <pc:sldMk cId="1752244433" sldId="267"/>
            <ac:spMk id="3" creationId="{84A2F30D-2642-4D0E-9F92-64640361E3C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5DB375-EACE-4CEE-B95E-447A3D4ABF3A}" type="datetimeFigureOut">
              <a:rPr lang="en-GB"/>
              <a:t>17/04/2021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1FE759-119C-46D0-A407-224DF266C763}" type="slidenum">
              <a:rPr lang="en-GB"/>
              <a:t>‹#›</a:t>
            </a:fld>
            <a:endParaRPr lang="en-GB"/>
          </a:p>
        </p:txBody>
      </p:sp>
    </p:spTree>
    <p:extLst>
      <p:ext uri="{BB962C8B-B14F-4D97-AF65-F5344CB8AC3E}">
        <p14:creationId xmlns:p14="http://schemas.microsoft.com/office/powerpoint/2010/main" val="14151192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The professional skills are those which are required by the professionals also referred to as employability skills for the conduction of the performance by an employee. The professionals in an organization require different skills which have been presented in this presentation. The target profession that have been focussed in this presentation is human resources management. The required skills and their use in the profession have been presented with details.  </a:t>
            </a:r>
          </a:p>
          <a:p>
            <a:pPr algn="just"/>
            <a:endParaRPr lang="en-GB" dirty="0">
              <a:cs typeface="Calibri"/>
            </a:endParaRPr>
          </a:p>
        </p:txBody>
      </p:sp>
      <p:sp>
        <p:nvSpPr>
          <p:cNvPr id="4" name="Slide Number Placeholder 3"/>
          <p:cNvSpPr>
            <a:spLocks noGrp="1"/>
          </p:cNvSpPr>
          <p:nvPr>
            <p:ph type="sldNum" sz="quarter" idx="5"/>
          </p:nvPr>
        </p:nvSpPr>
        <p:spPr/>
        <p:txBody>
          <a:bodyPr/>
          <a:lstStyle/>
          <a:p>
            <a:fld id="{081FE759-119C-46D0-A407-224DF266C763}" type="slidenum">
              <a:rPr lang="en-GB"/>
              <a:t>2</a:t>
            </a:fld>
            <a:endParaRPr lang="en-GB"/>
          </a:p>
        </p:txBody>
      </p:sp>
    </p:spTree>
    <p:extLst>
      <p:ext uri="{BB962C8B-B14F-4D97-AF65-F5344CB8AC3E}">
        <p14:creationId xmlns:p14="http://schemas.microsoft.com/office/powerpoint/2010/main" val="3742028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different skills that are required for HR profession. Here are some basic employability skills that are required for HR professionals along with other managerial professionals. </a:t>
            </a:r>
          </a:p>
          <a:p>
            <a:pPr marL="171450" indent="-171450">
              <a:lnSpc>
                <a:spcPct val="90000"/>
              </a:lnSpc>
              <a:spcBef>
                <a:spcPts val="1000"/>
              </a:spcBef>
              <a:buFont typeface="Arial"/>
              <a:buChar char="•"/>
            </a:pPr>
            <a:r>
              <a:rPr lang="en-GB" dirty="0"/>
              <a:t>Communication skill: Communication skill is a basic skill that is required for every professionals to communication with other professionals, reports to superior and command the subordinate. </a:t>
            </a:r>
            <a:endParaRPr lang="en-US" dirty="0"/>
          </a:p>
          <a:p>
            <a:pPr marL="171450" indent="-171450">
              <a:lnSpc>
                <a:spcPct val="90000"/>
              </a:lnSpc>
              <a:spcBef>
                <a:spcPts val="1000"/>
              </a:spcBef>
              <a:buFont typeface="Arial"/>
              <a:buChar char="•"/>
            </a:pPr>
            <a:r>
              <a:rPr lang="en-GB" dirty="0"/>
              <a:t>Presentation skill: The presentation skill is a skill for presenting any factors to other professionals. For HR professional, the presentation skill is must to present other employees and workers about their tasks and activities. </a:t>
            </a:r>
            <a:endParaRPr lang="en-GB" dirty="0">
              <a:cs typeface="Calibri"/>
            </a:endParaRPr>
          </a:p>
          <a:p>
            <a:pPr marL="171450" indent="-171450">
              <a:lnSpc>
                <a:spcPct val="90000"/>
              </a:lnSpc>
              <a:spcBef>
                <a:spcPts val="1000"/>
              </a:spcBef>
              <a:buFont typeface="Arial"/>
              <a:buChar char="•"/>
            </a:pPr>
            <a:r>
              <a:rPr lang="en-GB" dirty="0"/>
              <a:t>Collaboration skill: To show the other employees and workers of an organization about the collaboration, the collaboration skill is required by the HR professional. </a:t>
            </a:r>
            <a:endParaRPr lang="en-GB" dirty="0">
              <a:cs typeface="Calibri"/>
            </a:endParaRPr>
          </a:p>
          <a:p>
            <a:pPr marL="171450" indent="-171450">
              <a:lnSpc>
                <a:spcPct val="90000"/>
              </a:lnSpc>
              <a:spcBef>
                <a:spcPts val="1000"/>
              </a:spcBef>
              <a:buFont typeface="Arial"/>
              <a:buChar char="•"/>
            </a:pPr>
            <a:r>
              <a:rPr lang="en-GB" dirty="0"/>
              <a:t>Team work skill: Working with team in profession is required for all profession in business administration and management. The HR professionals are required to form the team of organization with the employees and workers for which the hr professionals needs to have proper team work abilities. </a:t>
            </a:r>
          </a:p>
          <a:p>
            <a:pPr marL="171450" indent="-171450">
              <a:lnSpc>
                <a:spcPct val="90000"/>
              </a:lnSpc>
              <a:spcBef>
                <a:spcPts val="1000"/>
              </a:spcBef>
              <a:buFont typeface="Arial"/>
              <a:buChar char="•"/>
            </a:pPr>
            <a:r>
              <a:rPr lang="en-GB" dirty="0">
                <a:cs typeface="Calibri" panose="020F0502020204030204"/>
              </a:rPr>
              <a:t>Analytical skill: To analyse the professional field and process of work, the analytical skill is required by the professionals. </a:t>
            </a:r>
          </a:p>
          <a:p>
            <a:pPr marL="171450" indent="-171450">
              <a:lnSpc>
                <a:spcPct val="90000"/>
              </a:lnSpc>
              <a:spcBef>
                <a:spcPts val="1000"/>
              </a:spcBef>
              <a:buFont typeface="Arial"/>
              <a:buChar char="•"/>
            </a:pPr>
            <a:r>
              <a:rPr lang="en-GB" dirty="0">
                <a:cs typeface="Calibri" panose="020F0502020204030204"/>
              </a:rPr>
              <a:t>Time management skill: for the professionals the time management skill is required to comply with the attainment of time goals within limited time. </a:t>
            </a:r>
          </a:p>
          <a:p>
            <a:pPr marL="171450" indent="-171450">
              <a:lnSpc>
                <a:spcPct val="90000"/>
              </a:lnSpc>
              <a:spcBef>
                <a:spcPts val="1000"/>
              </a:spcBef>
              <a:buFont typeface="Arial"/>
              <a:buChar char="•"/>
            </a:pPr>
            <a:r>
              <a:rPr lang="en-GB" dirty="0">
                <a:cs typeface="Calibri" panose="020F0502020204030204"/>
              </a:rPr>
              <a:t>Decision making skill: The decision making skills for the professionals helps the professionals to take decision about any issue and problems in profession. </a:t>
            </a:r>
          </a:p>
        </p:txBody>
      </p:sp>
      <p:sp>
        <p:nvSpPr>
          <p:cNvPr id="4" name="Slide Number Placeholder 3"/>
          <p:cNvSpPr>
            <a:spLocks noGrp="1"/>
          </p:cNvSpPr>
          <p:nvPr>
            <p:ph type="sldNum" sz="quarter" idx="5"/>
          </p:nvPr>
        </p:nvSpPr>
        <p:spPr/>
        <p:txBody>
          <a:bodyPr/>
          <a:lstStyle/>
          <a:p>
            <a:fld id="{081FE759-119C-46D0-A407-224DF266C763}" type="slidenum">
              <a:rPr lang="en-GB"/>
              <a:t>3</a:t>
            </a:fld>
            <a:endParaRPr lang="en-GB"/>
          </a:p>
        </p:txBody>
      </p:sp>
    </p:spTree>
    <p:extLst>
      <p:ext uri="{BB962C8B-B14F-4D97-AF65-F5344CB8AC3E}">
        <p14:creationId xmlns:p14="http://schemas.microsoft.com/office/powerpoint/2010/main" val="27030363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dirty="0">
                <a:cs typeface="Calibri"/>
              </a:rPr>
              <a:t>I have decided to build my career in HR profession. Here are some of the skills that I need to acquire for my future career. </a:t>
            </a:r>
          </a:p>
          <a:p>
            <a:pPr marL="171450" indent="-171450">
              <a:lnSpc>
                <a:spcPct val="90000"/>
              </a:lnSpc>
              <a:spcBef>
                <a:spcPts val="1000"/>
              </a:spcBef>
              <a:buFont typeface="Arial,Sans-Serif"/>
              <a:buChar char="•"/>
            </a:pPr>
            <a:r>
              <a:rPr lang="en-GB" dirty="0"/>
              <a:t>Administrative knowledge: The management of the employees and workers of the organization requires proper administrative knowledge by the HR professionals. </a:t>
            </a:r>
            <a:endParaRPr lang="en-GB" dirty="0">
              <a:cs typeface="Calibri"/>
            </a:endParaRPr>
          </a:p>
          <a:p>
            <a:pPr marL="171450" indent="-171450">
              <a:lnSpc>
                <a:spcPct val="90000"/>
              </a:lnSpc>
              <a:spcBef>
                <a:spcPts val="1000"/>
              </a:spcBef>
              <a:buFont typeface="Arial,Sans-Serif"/>
              <a:buChar char="•"/>
            </a:pPr>
            <a:r>
              <a:rPr lang="en-GB" dirty="0">
                <a:cs typeface="Calibri"/>
              </a:rPr>
              <a:t>Team work: Team work is another major skill that is required by HR professionals</a:t>
            </a:r>
            <a:endParaRPr lang="en-GB" dirty="0"/>
          </a:p>
          <a:p>
            <a:pPr marL="171450" indent="-171450">
              <a:lnSpc>
                <a:spcPct val="90000"/>
              </a:lnSpc>
              <a:spcBef>
                <a:spcPts val="1000"/>
              </a:spcBef>
              <a:buFont typeface="Arial,Sans-Serif"/>
              <a:buChar char="•"/>
            </a:pPr>
            <a:r>
              <a:rPr lang="en-GB" dirty="0"/>
              <a:t>Motivation: To motivate other employees and workers the HR professionals should have proper motivation. </a:t>
            </a:r>
          </a:p>
          <a:p>
            <a:pPr marL="171450" indent="-171450">
              <a:lnSpc>
                <a:spcPct val="90000"/>
              </a:lnSpc>
              <a:spcBef>
                <a:spcPts val="1000"/>
              </a:spcBef>
              <a:buFont typeface="Arial,Sans-Serif"/>
              <a:buChar char="•"/>
            </a:pPr>
            <a:r>
              <a:rPr lang="en-GB" dirty="0"/>
              <a:t>Leadership: Leading others in professional field requires the ability of leadership skill. </a:t>
            </a:r>
          </a:p>
          <a:p>
            <a:pPr marL="171450" indent="-171450">
              <a:lnSpc>
                <a:spcPct val="90000"/>
              </a:lnSpc>
              <a:spcBef>
                <a:spcPts val="1000"/>
              </a:spcBef>
              <a:buFont typeface="Arial,Sans-Serif"/>
              <a:buChar char="•"/>
            </a:pPr>
            <a:r>
              <a:rPr lang="en-GB" dirty="0">
                <a:cs typeface="Calibri"/>
              </a:rPr>
              <a:t>Adaptability: To adapt change in working process by the workers and employees of an organization, the adaptability by the professionals are required. </a:t>
            </a:r>
          </a:p>
          <a:p>
            <a:pPr marL="171450" indent="-171450">
              <a:lnSpc>
                <a:spcPct val="90000"/>
              </a:lnSpc>
              <a:spcBef>
                <a:spcPts val="1000"/>
              </a:spcBef>
              <a:buFont typeface="Arial,Sans-Serif"/>
              <a:buChar char="•"/>
            </a:pPr>
            <a:r>
              <a:rPr lang="en-GB" dirty="0">
                <a:cs typeface="Calibri"/>
              </a:rPr>
              <a:t>Knowledge about human resources: The HR professional requires to work with the management of human resources which requires to have effective knowledge of human resources </a:t>
            </a:r>
            <a:r>
              <a:rPr lang="en-GB" dirty="0" err="1">
                <a:cs typeface="Calibri"/>
              </a:rPr>
              <a:t>manageemnt</a:t>
            </a:r>
            <a:r>
              <a:rPr lang="en-GB" dirty="0">
                <a:cs typeface="Calibri"/>
              </a:rPr>
              <a:t>. </a:t>
            </a:r>
          </a:p>
          <a:p>
            <a:pPr marL="171450" indent="-171450">
              <a:lnSpc>
                <a:spcPct val="90000"/>
              </a:lnSpc>
              <a:spcBef>
                <a:spcPts val="1000"/>
              </a:spcBef>
              <a:buFont typeface="Arial,Sans-Serif"/>
              <a:buChar char="•"/>
            </a:pPr>
            <a:endParaRPr lang="en-GB"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081FE759-119C-46D0-A407-224DF266C763}" type="slidenum">
              <a:rPr lang="en-GB"/>
              <a:t>4</a:t>
            </a:fld>
            <a:endParaRPr lang="en-GB"/>
          </a:p>
        </p:txBody>
      </p:sp>
    </p:spTree>
    <p:extLst>
      <p:ext uri="{BB962C8B-B14F-4D97-AF65-F5344CB8AC3E}">
        <p14:creationId xmlns:p14="http://schemas.microsoft.com/office/powerpoint/2010/main" val="571217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SWOT analysis presents the strength and weakness factors of internal and external. Here the SWOT analysis for my professional plan is presented below: </a:t>
            </a:r>
            <a:endParaRPr lang="en-US" dirty="0"/>
          </a:p>
          <a:p>
            <a:r>
              <a:rPr lang="en-GB" b="1" dirty="0"/>
              <a:t>Strengths</a:t>
            </a:r>
            <a:endParaRPr lang="en-US" b="1" dirty="0"/>
          </a:p>
          <a:p>
            <a:pPr marL="285750" indent="-285750">
              <a:buFont typeface="Arial,Sans-Serif"/>
              <a:buChar char="•"/>
            </a:pPr>
            <a:r>
              <a:rPr lang="en-GB" dirty="0"/>
              <a:t>Effective skills for HR and business administration. </a:t>
            </a:r>
            <a:endParaRPr lang="en-US" b="1" dirty="0"/>
          </a:p>
          <a:p>
            <a:pPr marL="285750" indent="-285750">
              <a:buFont typeface="Arial,Sans-Serif"/>
              <a:buChar char="•"/>
            </a:pPr>
            <a:r>
              <a:rPr lang="en-GB" dirty="0"/>
              <a:t>Effective presentation skill. </a:t>
            </a:r>
            <a:endParaRPr lang="en-US" b="1" dirty="0"/>
          </a:p>
          <a:p>
            <a:pPr marL="285750" indent="-285750">
              <a:buFont typeface="Arial,Sans-Serif"/>
              <a:buChar char="•"/>
            </a:pPr>
            <a:r>
              <a:rPr lang="en-GB" dirty="0"/>
              <a:t>Administrative knowledge and skills</a:t>
            </a:r>
            <a:endParaRPr lang="en-US" dirty="0">
              <a:cs typeface="Calibri" panose="020F0502020204030204"/>
            </a:endParaRPr>
          </a:p>
          <a:p>
            <a:pPr marL="285750" indent="-285750">
              <a:buFont typeface="Arial,Sans-Serif"/>
              <a:buChar char="•"/>
            </a:pPr>
            <a:endParaRPr lang="en-GB" dirty="0">
              <a:cs typeface="Calibri"/>
            </a:endParaRPr>
          </a:p>
          <a:p>
            <a:r>
              <a:rPr lang="en-GB" b="1" dirty="0"/>
              <a:t>Weakness:</a:t>
            </a:r>
            <a:endParaRPr lang="en-US" b="1" dirty="0"/>
          </a:p>
          <a:p>
            <a:pPr marL="285750" indent="-285750">
              <a:buFont typeface="Arial,Sans-Serif"/>
              <a:buChar char="•"/>
            </a:pPr>
            <a:r>
              <a:rPr lang="en-GB" dirty="0"/>
              <a:t>Less experience</a:t>
            </a:r>
            <a:endParaRPr lang="en-US" b="1" dirty="0"/>
          </a:p>
          <a:p>
            <a:pPr marL="285750" indent="-285750">
              <a:buFont typeface="Arial,Sans-Serif"/>
              <a:buChar char="•"/>
            </a:pPr>
            <a:r>
              <a:rPr lang="en-GB" dirty="0"/>
              <a:t>Lower IT skills</a:t>
            </a:r>
            <a:endParaRPr lang="en-US" b="1" dirty="0"/>
          </a:p>
          <a:p>
            <a:pPr marL="285750" indent="-285750">
              <a:buFont typeface="Arial,Sans-Serif"/>
              <a:buChar char="•"/>
            </a:pPr>
            <a:r>
              <a:rPr lang="en-GB" dirty="0"/>
              <a:t>Less adaptability </a:t>
            </a:r>
          </a:p>
          <a:p>
            <a:r>
              <a:rPr lang="en-GB" b="1" dirty="0"/>
              <a:t>Opportunity</a:t>
            </a:r>
            <a:endParaRPr lang="en-US" dirty="0"/>
          </a:p>
          <a:p>
            <a:pPr marL="285750" indent="-285750">
              <a:buFont typeface="Arial,Sans-Serif"/>
              <a:buChar char="•"/>
            </a:pPr>
            <a:r>
              <a:rPr lang="en-GB" dirty="0"/>
              <a:t>Business administration</a:t>
            </a:r>
            <a:endParaRPr lang="en-US" dirty="0"/>
          </a:p>
          <a:p>
            <a:pPr marL="285750" indent="-285750">
              <a:buFont typeface="Arial,Sans-Serif"/>
              <a:buChar char="•"/>
            </a:pPr>
            <a:r>
              <a:rPr lang="en-GB" dirty="0"/>
              <a:t>Interest in profession</a:t>
            </a:r>
            <a:endParaRPr lang="en-US" dirty="0"/>
          </a:p>
          <a:p>
            <a:pPr marL="285750" indent="-285750">
              <a:buFont typeface="Arial,Sans-Serif"/>
              <a:buChar char="•"/>
            </a:pPr>
            <a:r>
              <a:rPr lang="en-GB" dirty="0"/>
              <a:t>Higher professional growth</a:t>
            </a:r>
          </a:p>
          <a:p>
            <a:r>
              <a:rPr lang="en-GB" b="1" dirty="0"/>
              <a:t>Threats </a:t>
            </a:r>
            <a:endParaRPr lang="en-US" dirty="0"/>
          </a:p>
          <a:p>
            <a:pPr marL="285750" indent="-285750">
              <a:buFont typeface="Arial,Sans-Serif"/>
              <a:buChar char="•"/>
            </a:pPr>
            <a:r>
              <a:rPr lang="en-GB" dirty="0"/>
              <a:t>Multiple skills required</a:t>
            </a:r>
            <a:endParaRPr lang="en-US" dirty="0"/>
          </a:p>
          <a:p>
            <a:pPr marL="285750" indent="-285750">
              <a:buFont typeface="Arial,Sans-Serif"/>
              <a:buChar char="•"/>
            </a:pPr>
            <a:r>
              <a:rPr lang="en-GB" dirty="0"/>
              <a:t>Competitive profession</a:t>
            </a:r>
          </a:p>
          <a:p>
            <a:pPr marL="285750" indent="-285750">
              <a:buFont typeface="Arial,Sans-Serif"/>
              <a:buChar char="•"/>
            </a:pPr>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081FE759-119C-46D0-A407-224DF266C763}" type="slidenum">
              <a:rPr lang="en-GB"/>
              <a:t>5</a:t>
            </a:fld>
            <a:endParaRPr lang="en-GB"/>
          </a:p>
        </p:txBody>
      </p:sp>
    </p:spTree>
    <p:extLst>
      <p:ext uri="{BB962C8B-B14F-4D97-AF65-F5344CB8AC3E}">
        <p14:creationId xmlns:p14="http://schemas.microsoft.com/office/powerpoint/2010/main" val="15067629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0000"/>
              </a:lnSpc>
              <a:spcBef>
                <a:spcPts val="0"/>
              </a:spcBef>
              <a:spcAft>
                <a:spcPts val="0"/>
              </a:spcAft>
            </a:pPr>
            <a:r>
              <a:rPr lang="en-GB" sz="1200" b="1" dirty="0">
                <a:effectLst/>
              </a:rPr>
              <a:t>A – Current role and future aspirations</a:t>
            </a:r>
            <a:endParaRPr lang="en-US" sz="1400" b="1" dirty="0">
              <a:effectLst/>
            </a:endParaRPr>
          </a:p>
          <a:p>
            <a:pPr marL="0" marR="0">
              <a:lnSpc>
                <a:spcPct val="100000"/>
              </a:lnSpc>
              <a:spcBef>
                <a:spcPts val="0"/>
              </a:spcBef>
              <a:spcAft>
                <a:spcPts val="0"/>
              </a:spcAft>
            </a:pPr>
            <a:r>
              <a:rPr lang="en-GB" sz="1200" b="0" dirty="0">
                <a:effectLst/>
              </a:rPr>
              <a:t>In future I have made up my mind to comply with the HR profession. The attainment of the goals for future takes the following skills for me to learn and develop. </a:t>
            </a:r>
            <a:endParaRPr lang="en-US" sz="1400" b="0" dirty="0">
              <a:effectLst/>
            </a:endParaRPr>
          </a:p>
          <a:p>
            <a:pPr marL="342900" marR="0" lvl="0" indent="-342900">
              <a:lnSpc>
                <a:spcPct val="100000"/>
              </a:lnSpc>
              <a:spcBef>
                <a:spcPts val="0"/>
              </a:spcBef>
              <a:spcAft>
                <a:spcPts val="0"/>
              </a:spcAft>
              <a:buFont typeface="Symbol" panose="05050102010706020507" pitchFamily="18" charset="2"/>
              <a:buChar char=""/>
            </a:pPr>
            <a:r>
              <a:rPr lang="en-GB" sz="1200" b="0" dirty="0">
                <a:effectLst/>
              </a:rPr>
              <a:t>Administrative knowledge</a:t>
            </a:r>
            <a:endParaRPr lang="en-US" sz="1400" b="0" dirty="0">
              <a:effectLst/>
            </a:endParaRPr>
          </a:p>
          <a:p>
            <a:pPr marL="342900" marR="0" lvl="0" indent="-342900">
              <a:lnSpc>
                <a:spcPct val="100000"/>
              </a:lnSpc>
              <a:spcBef>
                <a:spcPts val="0"/>
              </a:spcBef>
              <a:spcAft>
                <a:spcPts val="0"/>
              </a:spcAft>
              <a:buFont typeface="Symbol" panose="05050102010706020507" pitchFamily="18" charset="2"/>
              <a:buChar char=""/>
            </a:pPr>
            <a:r>
              <a:rPr lang="en-GB" sz="1200" b="0" dirty="0">
                <a:effectLst/>
              </a:rPr>
              <a:t>Team work skill</a:t>
            </a:r>
            <a:endParaRPr lang="en-US" sz="1400" b="0" dirty="0">
              <a:effectLst/>
            </a:endParaRPr>
          </a:p>
          <a:p>
            <a:pPr marL="342900" marR="0" lvl="0" indent="-342900">
              <a:lnSpc>
                <a:spcPct val="100000"/>
              </a:lnSpc>
              <a:spcBef>
                <a:spcPts val="0"/>
              </a:spcBef>
              <a:spcAft>
                <a:spcPts val="0"/>
              </a:spcAft>
              <a:buFont typeface="Symbol" panose="05050102010706020507" pitchFamily="18" charset="2"/>
              <a:buChar char=""/>
            </a:pPr>
            <a:r>
              <a:rPr lang="en-GB" sz="1200" b="0" dirty="0">
                <a:effectLst/>
              </a:rPr>
              <a:t>Motivation </a:t>
            </a:r>
            <a:endParaRPr lang="en-US" sz="1400" b="0" dirty="0">
              <a:effectLst/>
            </a:endParaRPr>
          </a:p>
          <a:p>
            <a:pPr marL="342900" marR="0" lvl="0" indent="-342900">
              <a:lnSpc>
                <a:spcPct val="100000"/>
              </a:lnSpc>
              <a:spcBef>
                <a:spcPts val="0"/>
              </a:spcBef>
              <a:spcAft>
                <a:spcPts val="0"/>
              </a:spcAft>
              <a:buFont typeface="Symbol" panose="05050102010706020507" pitchFamily="18" charset="2"/>
              <a:buChar char=""/>
            </a:pPr>
            <a:r>
              <a:rPr lang="en-GB" sz="1200" b="0" dirty="0">
                <a:effectLst/>
              </a:rPr>
              <a:t>Leadership</a:t>
            </a:r>
            <a:endParaRPr lang="en-US" sz="1400" b="0" dirty="0">
              <a:effectLst/>
            </a:endParaRPr>
          </a:p>
          <a:p>
            <a:pPr marL="342900" marR="0" lvl="0" indent="-342900">
              <a:lnSpc>
                <a:spcPct val="100000"/>
              </a:lnSpc>
              <a:spcBef>
                <a:spcPts val="0"/>
              </a:spcBef>
              <a:spcAft>
                <a:spcPts val="0"/>
              </a:spcAft>
              <a:buFont typeface="Symbol" panose="05050102010706020507" pitchFamily="18" charset="2"/>
              <a:buChar char=""/>
            </a:pPr>
            <a:r>
              <a:rPr lang="en-GB" sz="1200" b="0" dirty="0">
                <a:effectLst/>
              </a:rPr>
              <a:t>Adaptability</a:t>
            </a:r>
            <a:endParaRPr lang="en-US" sz="1400" b="0" dirty="0">
              <a:effectLst/>
            </a:endParaRPr>
          </a:p>
          <a:p>
            <a:pPr marL="342900" marR="0" lvl="0" indent="-342900">
              <a:lnSpc>
                <a:spcPct val="100000"/>
              </a:lnSpc>
              <a:spcBef>
                <a:spcPts val="0"/>
              </a:spcBef>
              <a:spcAft>
                <a:spcPts val="0"/>
              </a:spcAft>
              <a:buFont typeface="Symbol" panose="05050102010706020507" pitchFamily="18" charset="2"/>
              <a:buChar char=""/>
            </a:pPr>
            <a:r>
              <a:rPr lang="en-GB" sz="1200" b="0" dirty="0">
                <a:effectLst/>
              </a:rPr>
              <a:t>Knowledge about human resources</a:t>
            </a:r>
            <a:endParaRPr lang="en-US" sz="1400" b="0" dirty="0">
              <a:effectLst/>
            </a:endParaRPr>
          </a:p>
          <a:p>
            <a:pPr rtl="0" eaLnBrk="1" fontAlgn="t" latinLnBrk="0" hangingPunct="1"/>
            <a:r>
              <a:rPr lang="en-GB" sz="1200" b="1" i="0" u="none" strike="noStrike" kern="1200" dirty="0">
                <a:solidFill>
                  <a:schemeClr val="tx1"/>
                </a:solidFill>
                <a:effectLst/>
                <a:latin typeface="+mn-lt"/>
                <a:ea typeface="+mn-ea"/>
                <a:cs typeface="+mn-cs"/>
              </a:rPr>
              <a:t>B – CPD Goals</a:t>
            </a:r>
            <a:endParaRPr lang="en-US" sz="1200" b="0" i="0" u="none" strike="noStrike" kern="1200" dirty="0">
              <a:solidFill>
                <a:schemeClr val="tx1"/>
              </a:solidFill>
              <a:effectLst/>
              <a:latin typeface="+mn-lt"/>
              <a:ea typeface="+mn-ea"/>
              <a:cs typeface="+mn-cs"/>
            </a:endParaRPr>
          </a:p>
          <a:p>
            <a:pPr rtl="0" eaLnBrk="1" fontAlgn="t" latinLnBrk="0" hangingPunct="1"/>
            <a:r>
              <a:rPr lang="en-US" sz="1200" b="0" i="0" u="none" strike="noStrike" kern="1200" dirty="0">
                <a:solidFill>
                  <a:schemeClr val="tx1"/>
                </a:solidFill>
                <a:effectLst/>
                <a:latin typeface="+mn-lt"/>
                <a:ea typeface="+mn-ea"/>
                <a:cs typeface="+mn-cs"/>
              </a:rPr>
              <a:t>Complete my graduation properly with business administration and management.  </a:t>
            </a:r>
          </a:p>
          <a:p>
            <a:pPr rtl="0" eaLnBrk="1" fontAlgn="t" latinLnBrk="0" hangingPunct="1"/>
            <a:r>
              <a:rPr lang="en-GB" sz="1200" b="0" i="0" u="none" strike="noStrike" kern="1200" dirty="0">
                <a:solidFill>
                  <a:schemeClr val="tx1"/>
                </a:solidFill>
                <a:effectLst/>
                <a:latin typeface="+mn-lt"/>
                <a:ea typeface="+mn-ea"/>
                <a:cs typeface="+mn-cs"/>
              </a:rPr>
              <a:t>Attend in managerial and administrative training to learn about HR activities and functions.</a:t>
            </a:r>
            <a:endParaRPr lang="en-US"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 </a:t>
            </a:r>
            <a:endParaRPr lang="en-US"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Involving internship session to learn practical skills relating to HR profession. </a:t>
            </a:r>
            <a:endParaRPr lang="en-US"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 </a:t>
            </a:r>
            <a:endParaRPr lang="en-US"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Practice the skills and developing them in regular basis</a:t>
            </a:r>
            <a:endParaRPr lang="en-US" sz="1200" b="0" i="0" u="none" strike="noStrike" kern="1200" dirty="0">
              <a:solidFill>
                <a:schemeClr val="tx1"/>
              </a:solidFill>
              <a:effectLst/>
              <a:latin typeface="+mn-lt"/>
              <a:ea typeface="+mn-ea"/>
              <a:cs typeface="+mn-cs"/>
            </a:endParaRPr>
          </a:p>
          <a:p>
            <a:pPr rtl="0" eaLnBrk="1" fontAlgn="t" latinLnBrk="0" hangingPunct="1"/>
            <a:r>
              <a:rPr lang="en-GB" sz="1200" b="1" i="0" u="none" strike="noStrike" kern="1200" dirty="0">
                <a:solidFill>
                  <a:schemeClr val="tx1"/>
                </a:solidFill>
                <a:effectLst/>
                <a:latin typeface="+mn-lt"/>
                <a:ea typeface="+mn-ea"/>
                <a:cs typeface="+mn-cs"/>
              </a:rPr>
              <a:t>C – Development Needs</a:t>
            </a:r>
            <a:endParaRPr lang="en-US" sz="1200" b="0" i="0" u="none" strike="noStrike" kern="1200" dirty="0">
              <a:solidFill>
                <a:schemeClr val="tx1"/>
              </a:solidFill>
              <a:effectLst/>
              <a:latin typeface="+mn-lt"/>
              <a:ea typeface="+mn-ea"/>
              <a:cs typeface="+mn-cs"/>
            </a:endParaRPr>
          </a:p>
          <a:p>
            <a:pPr rtl="0" eaLnBrk="1" fontAlgn="t" latinLnBrk="0" hangingPunct="1"/>
            <a:r>
              <a:rPr lang="en-GB" sz="1200" b="1" i="0" u="none" strike="noStrike" kern="1200" dirty="0">
                <a:solidFill>
                  <a:schemeClr val="tx1"/>
                </a:solidFill>
                <a:effectLst/>
                <a:latin typeface="+mn-lt"/>
                <a:ea typeface="+mn-ea"/>
                <a:cs typeface="+mn-cs"/>
              </a:rPr>
              <a:t> </a:t>
            </a:r>
            <a:endParaRPr lang="en-US"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Study skills</a:t>
            </a:r>
            <a:endParaRPr lang="en-US"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Concentrate on academic knowledge.</a:t>
            </a:r>
            <a:endParaRPr lang="en-US"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And be more active on regular class and learning session. </a:t>
            </a:r>
            <a:endParaRPr lang="en-US"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Learn different theoretical and practical knowledge.</a:t>
            </a:r>
            <a:endParaRPr lang="en-US"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Practice the learned skills</a:t>
            </a:r>
            <a:endParaRPr lang="en-US"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Compare the theoretical learning with practical learning. </a:t>
            </a:r>
            <a:endParaRPr lang="en-US"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Observing the professional activities directly by involving in organization. </a:t>
            </a:r>
            <a:endParaRPr lang="en-US"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Comparing the learned skills with practical skills.</a:t>
            </a:r>
            <a:endParaRPr lang="en-US"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 </a:t>
            </a:r>
            <a:endParaRPr lang="en-US"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Making a plan for practicing them regularly. </a:t>
            </a:r>
            <a:endParaRPr lang="en-US"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Maintaining the routine. </a:t>
            </a:r>
            <a:endParaRPr lang="en-US" sz="1200" b="0" i="0" u="none" strike="noStrike" kern="1200" dirty="0">
              <a:solidFill>
                <a:schemeClr val="tx1"/>
              </a:solidFill>
              <a:effectLst/>
              <a:latin typeface="+mn-lt"/>
              <a:ea typeface="+mn-ea"/>
              <a:cs typeface="+mn-cs"/>
            </a:endParaRPr>
          </a:p>
          <a:p>
            <a:pPr rtl="0" eaLnBrk="1" fontAlgn="t" latinLnBrk="0" hangingPunct="1"/>
            <a:r>
              <a:rPr lang="en-GB" sz="1200" b="1" i="0" u="none" strike="noStrike" kern="1200" dirty="0">
                <a:solidFill>
                  <a:schemeClr val="tx1"/>
                </a:solidFill>
                <a:effectLst/>
                <a:latin typeface="+mn-lt"/>
                <a:ea typeface="+mn-ea"/>
                <a:cs typeface="+mn-cs"/>
              </a:rPr>
              <a:t>D - CPD Activities</a:t>
            </a:r>
            <a:endParaRPr lang="en-US" sz="1200" b="0" i="0" u="none" strike="noStrike" kern="1200" dirty="0">
              <a:solidFill>
                <a:schemeClr val="tx1"/>
              </a:solidFill>
              <a:effectLst/>
              <a:latin typeface="+mn-lt"/>
              <a:ea typeface="+mn-ea"/>
              <a:cs typeface="+mn-cs"/>
            </a:endParaRPr>
          </a:p>
          <a:p>
            <a:pPr rtl="0" eaLnBrk="1" fontAlgn="t" latinLnBrk="0" hangingPunct="1"/>
            <a:r>
              <a:rPr lang="en-GB" sz="1200" b="1" i="0" u="none" strike="noStrike" kern="1200" dirty="0">
                <a:solidFill>
                  <a:schemeClr val="tx1"/>
                </a:solidFill>
                <a:effectLst/>
                <a:latin typeface="+mn-lt"/>
                <a:ea typeface="+mn-ea"/>
                <a:cs typeface="+mn-cs"/>
              </a:rPr>
              <a:t> </a:t>
            </a:r>
            <a:endParaRPr lang="en-US"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I will be attentive to my class to lean regular lesson. Note them and practice the learned skills. This will be continued till the completion of graduation. </a:t>
            </a:r>
            <a:endParaRPr lang="en-US"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I will get involved in managerial training centre to learn practical skills for HR management from December 2022- July 2023.  </a:t>
            </a:r>
            <a:endParaRPr lang="en-US"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I will get involved with an organization having multifunctional tasks and activities with internship program to observe the professionals and managerial process from September 2021- February 2022.</a:t>
            </a:r>
            <a:endParaRPr lang="en-US"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Involving in TI course to practice from June 2022 – December 2022. </a:t>
            </a:r>
            <a:endParaRPr lang="en-US"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Following scheduled practice for the whole year. </a:t>
            </a:r>
            <a:endParaRPr lang="en-US"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81FE759-119C-46D0-A407-224DF266C763}" type="slidenum">
              <a:rPr lang="en-GB"/>
              <a:t>6</a:t>
            </a:fld>
            <a:endParaRPr lang="en-GB"/>
          </a:p>
        </p:txBody>
      </p:sp>
    </p:spTree>
    <p:extLst>
      <p:ext uri="{BB962C8B-B14F-4D97-AF65-F5344CB8AC3E}">
        <p14:creationId xmlns:p14="http://schemas.microsoft.com/office/powerpoint/2010/main" val="14354396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In this presentation I have presented</a:t>
            </a:r>
            <a:r>
              <a:rPr lang="en-GB" baseline="0" dirty="0">
                <a:cs typeface="Calibri"/>
              </a:rPr>
              <a:t> the detailed aspects of planning for my future career and profession based on the planning of my career. </a:t>
            </a:r>
            <a:r>
              <a:rPr lang="en-GB" dirty="0">
                <a:cs typeface="Calibri"/>
              </a:rPr>
              <a:t>I have attained the learning of different employability skills for my future profession. I have made up my mind to build my career in HR profession. From the analysis I have learned that the HR profession requires effective management skill of human capital in an organization. Now I have planned for practicing the basic skills to develop them and attain the professional goals. </a:t>
            </a:r>
          </a:p>
          <a:p>
            <a:endParaRPr lang="en-US" dirty="0"/>
          </a:p>
        </p:txBody>
      </p:sp>
      <p:sp>
        <p:nvSpPr>
          <p:cNvPr id="4" name="Slide Number Placeholder 3"/>
          <p:cNvSpPr>
            <a:spLocks noGrp="1"/>
          </p:cNvSpPr>
          <p:nvPr>
            <p:ph type="sldNum" sz="quarter" idx="10"/>
          </p:nvPr>
        </p:nvSpPr>
        <p:spPr/>
        <p:txBody>
          <a:bodyPr/>
          <a:lstStyle/>
          <a:p>
            <a:fld id="{081FE759-119C-46D0-A407-224DF266C763}" type="slidenum">
              <a:rPr lang="en-GB" smtClean="0"/>
              <a:t>7</a:t>
            </a:fld>
            <a:endParaRPr lang="en-GB"/>
          </a:p>
        </p:txBody>
      </p:sp>
    </p:spTree>
    <p:extLst>
      <p:ext uri="{BB962C8B-B14F-4D97-AF65-F5344CB8AC3E}">
        <p14:creationId xmlns:p14="http://schemas.microsoft.com/office/powerpoint/2010/main" val="18904261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cs typeface="Calibri"/>
              </a:rPr>
              <a:t>The administrative profession of business is complicated for the professionals for which the professionals need to learn different skills. In this presentation, I have presented the factors related to the business administration. The career that I have chosen is human resources management field. To attain the career goals, my planning and</a:t>
            </a:r>
          </a:p>
          <a:p>
            <a:endParaRPr lang="en-US" dirty="0"/>
          </a:p>
        </p:txBody>
      </p:sp>
      <p:sp>
        <p:nvSpPr>
          <p:cNvPr id="4" name="Slide Number Placeholder 3"/>
          <p:cNvSpPr>
            <a:spLocks noGrp="1"/>
          </p:cNvSpPr>
          <p:nvPr>
            <p:ph type="sldNum" sz="quarter" idx="10"/>
          </p:nvPr>
        </p:nvSpPr>
        <p:spPr/>
        <p:txBody>
          <a:bodyPr/>
          <a:lstStyle/>
          <a:p>
            <a:fld id="{081FE759-119C-46D0-A407-224DF266C763}" type="slidenum">
              <a:rPr lang="en-GB" smtClean="0"/>
              <a:t>8</a:t>
            </a:fld>
            <a:endParaRPr lang="en-GB"/>
          </a:p>
        </p:txBody>
      </p:sp>
    </p:spTree>
    <p:extLst>
      <p:ext uri="{BB962C8B-B14F-4D97-AF65-F5344CB8AC3E}">
        <p14:creationId xmlns:p14="http://schemas.microsoft.com/office/powerpoint/2010/main" val="22399913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846CE7D5-CF57-46EF-B807-FDD0502418D4}" type="datetimeFigureOut">
              <a:rPr lang="en-GB" smtClean="0"/>
              <a:t>17/04/2021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41994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6769742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4682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95307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17/04/2021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899963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17/04/2021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02918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254304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331517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4853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0626327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4468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46CE7D5-CF57-46EF-B807-FDD0502418D4}" type="datetimeFigureOut">
              <a:rPr lang="en-GB" smtClean="0"/>
              <a:t>17/04/2021</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30EA680-D336-4FF7-8B7A-9848BB0A1C32}"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592485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ea typeface="+mj-lt"/>
                <a:cs typeface="+mj-lt"/>
              </a:rPr>
              <a:t>BMSW4001</a:t>
            </a:r>
            <a:endParaRPr lang="en-US" dirty="0"/>
          </a:p>
        </p:txBody>
      </p:sp>
      <p:sp>
        <p:nvSpPr>
          <p:cNvPr id="3" name="Subtitle 2"/>
          <p:cNvSpPr>
            <a:spLocks noGrp="1"/>
          </p:cNvSpPr>
          <p:nvPr>
            <p:ph type="subTitle" idx="1"/>
          </p:nvPr>
        </p:nvSpPr>
        <p:spPr/>
        <p:txBody>
          <a:bodyPr vert="horz" lIns="91440" tIns="45720" rIns="91440" bIns="45720" rtlCol="0" anchor="t">
            <a:normAutofit/>
          </a:bodyPr>
          <a:lstStyle/>
          <a:p>
            <a:r>
              <a:rPr lang="en-GB" dirty="0">
                <a:cs typeface="Calibri"/>
              </a:rPr>
              <a:t>Student name: </a:t>
            </a:r>
          </a:p>
          <a:p>
            <a:r>
              <a:rPr lang="en-GB" dirty="0">
                <a:cs typeface="Calibri"/>
              </a:rPr>
              <a:t>Student Id: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E1C24-22A6-499A-A1E8-8E71762B3DB0}"/>
              </a:ext>
            </a:extLst>
          </p:cNvPr>
          <p:cNvSpPr>
            <a:spLocks noGrp="1"/>
          </p:cNvSpPr>
          <p:nvPr>
            <p:ph type="title"/>
          </p:nvPr>
        </p:nvSpPr>
        <p:spPr/>
        <p:txBody>
          <a:bodyPr/>
          <a:lstStyle/>
          <a:p>
            <a:r>
              <a:rPr lang="en-GB" dirty="0">
                <a:cs typeface="Calibri Light"/>
              </a:rPr>
              <a:t>Introduction</a:t>
            </a:r>
            <a:endParaRPr lang="en-GB" dirty="0"/>
          </a:p>
        </p:txBody>
      </p:sp>
      <p:sp>
        <p:nvSpPr>
          <p:cNvPr id="3" name="Content Placeholder 2">
            <a:extLst>
              <a:ext uri="{FF2B5EF4-FFF2-40B4-BE49-F238E27FC236}">
                <a16:creationId xmlns:a16="http://schemas.microsoft.com/office/drawing/2014/main" id="{935ECF6D-9A2A-4200-A820-00A63D4C7A97}"/>
              </a:ext>
            </a:extLst>
          </p:cNvPr>
          <p:cNvSpPr>
            <a:spLocks noGrp="1"/>
          </p:cNvSpPr>
          <p:nvPr>
            <p:ph idx="1"/>
          </p:nvPr>
        </p:nvSpPr>
        <p:spPr/>
        <p:txBody>
          <a:bodyPr vert="horz" lIns="91440" tIns="45720" rIns="91440" bIns="45720" rtlCol="0" anchor="t">
            <a:normAutofit/>
          </a:bodyPr>
          <a:lstStyle/>
          <a:p>
            <a:pPr algn="just">
              <a:buFont typeface="Wingdings" panose="05000000000000000000" pitchFamily="2" charset="2"/>
              <a:buChar char="q"/>
            </a:pPr>
            <a:r>
              <a:rPr lang="en-GB" sz="2800" dirty="0">
                <a:cs typeface="Calibri"/>
              </a:rPr>
              <a:t>The professionals in an organization require different skills which have been presented in this presentation. </a:t>
            </a:r>
            <a:endParaRPr lang="en-US" sz="2800" dirty="0"/>
          </a:p>
          <a:p>
            <a:pPr algn="just">
              <a:buFont typeface="Wingdings" panose="05000000000000000000" pitchFamily="2" charset="2"/>
              <a:buChar char="q"/>
            </a:pPr>
            <a:r>
              <a:rPr lang="en-GB" sz="2800" dirty="0">
                <a:cs typeface="Calibri"/>
              </a:rPr>
              <a:t>The target profession that have been focussed in this presentation is human resources management. </a:t>
            </a:r>
          </a:p>
          <a:p>
            <a:pPr algn="just">
              <a:buFont typeface="Wingdings" panose="05000000000000000000" pitchFamily="2" charset="2"/>
              <a:buChar char="q"/>
            </a:pPr>
            <a:r>
              <a:rPr lang="en-GB" sz="2800" dirty="0">
                <a:cs typeface="Calibri"/>
              </a:rPr>
              <a:t>The required skills and their use in the profession have been presented with details.  </a:t>
            </a:r>
          </a:p>
        </p:txBody>
      </p:sp>
    </p:spTree>
    <p:extLst>
      <p:ext uri="{BB962C8B-B14F-4D97-AF65-F5344CB8AC3E}">
        <p14:creationId xmlns:p14="http://schemas.microsoft.com/office/powerpoint/2010/main" val="5910625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E1C24-22A6-499A-A1E8-8E71762B3DB0}"/>
              </a:ext>
            </a:extLst>
          </p:cNvPr>
          <p:cNvSpPr>
            <a:spLocks noGrp="1"/>
          </p:cNvSpPr>
          <p:nvPr>
            <p:ph type="title"/>
          </p:nvPr>
        </p:nvSpPr>
        <p:spPr/>
        <p:txBody>
          <a:bodyPr/>
          <a:lstStyle/>
          <a:p>
            <a:r>
              <a:rPr lang="en-GB" dirty="0">
                <a:cs typeface="Calibri Light"/>
              </a:rPr>
              <a:t>Employability Skills required for professionals</a:t>
            </a:r>
            <a:endParaRPr lang="en-GB" dirty="0"/>
          </a:p>
        </p:txBody>
      </p:sp>
      <p:sp>
        <p:nvSpPr>
          <p:cNvPr id="3" name="Content Placeholder 2">
            <a:extLst>
              <a:ext uri="{FF2B5EF4-FFF2-40B4-BE49-F238E27FC236}">
                <a16:creationId xmlns:a16="http://schemas.microsoft.com/office/drawing/2014/main" id="{935ECF6D-9A2A-4200-A820-00A63D4C7A97}"/>
              </a:ext>
            </a:extLst>
          </p:cNvPr>
          <p:cNvSpPr>
            <a:spLocks noGrp="1"/>
          </p:cNvSpPr>
          <p:nvPr>
            <p:ph idx="1"/>
          </p:nvPr>
        </p:nvSpPr>
        <p:spPr/>
        <p:txBody>
          <a:bodyPr vert="horz" lIns="91440" tIns="45720" rIns="91440" bIns="45720" rtlCol="0" anchor="t">
            <a:normAutofit/>
          </a:bodyPr>
          <a:lstStyle/>
          <a:p>
            <a:pPr>
              <a:buFont typeface="Wingdings" panose="05000000000000000000" pitchFamily="2" charset="2"/>
              <a:buChar char="q"/>
            </a:pPr>
            <a:r>
              <a:rPr lang="en-GB" sz="2800" dirty="0">
                <a:cs typeface="Calibri"/>
              </a:rPr>
              <a:t>Communication skill</a:t>
            </a:r>
            <a:endParaRPr lang="en-US" sz="2800" dirty="0"/>
          </a:p>
          <a:p>
            <a:pPr>
              <a:buFont typeface="Wingdings" panose="05000000000000000000" pitchFamily="2" charset="2"/>
              <a:buChar char="q"/>
            </a:pPr>
            <a:r>
              <a:rPr lang="en-GB" sz="2800" dirty="0">
                <a:cs typeface="Calibri"/>
              </a:rPr>
              <a:t>Presentation skill</a:t>
            </a:r>
          </a:p>
          <a:p>
            <a:pPr>
              <a:buFont typeface="Wingdings" panose="05000000000000000000" pitchFamily="2" charset="2"/>
              <a:buChar char="q"/>
            </a:pPr>
            <a:r>
              <a:rPr lang="en-GB" sz="2800" dirty="0">
                <a:cs typeface="Calibri"/>
              </a:rPr>
              <a:t>Collaboration skill</a:t>
            </a:r>
          </a:p>
          <a:p>
            <a:pPr>
              <a:buFont typeface="Wingdings" panose="05000000000000000000" pitchFamily="2" charset="2"/>
              <a:buChar char="q"/>
            </a:pPr>
            <a:r>
              <a:rPr lang="en-GB" sz="2800" dirty="0">
                <a:cs typeface="Calibri"/>
              </a:rPr>
              <a:t>Team work skill</a:t>
            </a:r>
          </a:p>
          <a:p>
            <a:pPr>
              <a:buFont typeface="Wingdings" panose="05000000000000000000" pitchFamily="2" charset="2"/>
              <a:buChar char="q"/>
            </a:pPr>
            <a:r>
              <a:rPr lang="en-GB" sz="2800" dirty="0">
                <a:cs typeface="Calibri"/>
              </a:rPr>
              <a:t>Analytical skill</a:t>
            </a:r>
          </a:p>
          <a:p>
            <a:pPr>
              <a:buFont typeface="Wingdings" panose="05000000000000000000" pitchFamily="2" charset="2"/>
              <a:buChar char="q"/>
            </a:pPr>
            <a:r>
              <a:rPr lang="en-GB" sz="2800" dirty="0">
                <a:cs typeface="Calibri"/>
              </a:rPr>
              <a:t>Time management skill</a:t>
            </a:r>
          </a:p>
          <a:p>
            <a:pPr>
              <a:buFont typeface="Wingdings" panose="05000000000000000000" pitchFamily="2" charset="2"/>
              <a:buChar char="q"/>
            </a:pPr>
            <a:r>
              <a:rPr lang="en-GB" sz="2800" dirty="0">
                <a:cs typeface="Calibri"/>
              </a:rPr>
              <a:t>Decision making skill</a:t>
            </a:r>
          </a:p>
          <a:p>
            <a:pPr>
              <a:buFont typeface="Wingdings" panose="05000000000000000000" pitchFamily="2" charset="2"/>
              <a:buChar char="q"/>
            </a:pPr>
            <a:endParaRPr lang="en-GB" sz="2800" dirty="0">
              <a:cs typeface="Calibri"/>
            </a:endParaRPr>
          </a:p>
          <a:p>
            <a:pPr>
              <a:buFont typeface="Wingdings" panose="05000000000000000000" pitchFamily="2" charset="2"/>
              <a:buChar char="q"/>
            </a:pPr>
            <a:endParaRPr lang="en-GB" sz="2800" dirty="0">
              <a:cs typeface="Calibri"/>
            </a:endParaRPr>
          </a:p>
          <a:p>
            <a:pPr>
              <a:buFont typeface="Wingdings" panose="05000000000000000000" pitchFamily="2" charset="2"/>
              <a:buChar char="q"/>
            </a:pPr>
            <a:endParaRPr lang="en-GB" sz="2800" dirty="0">
              <a:cs typeface="Calibri"/>
            </a:endParaRPr>
          </a:p>
        </p:txBody>
      </p:sp>
    </p:spTree>
    <p:extLst>
      <p:ext uri="{BB962C8B-B14F-4D97-AF65-F5344CB8AC3E}">
        <p14:creationId xmlns:p14="http://schemas.microsoft.com/office/powerpoint/2010/main" val="24879360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E1C24-22A6-499A-A1E8-8E71762B3DB0}"/>
              </a:ext>
            </a:extLst>
          </p:cNvPr>
          <p:cNvSpPr>
            <a:spLocks noGrp="1"/>
          </p:cNvSpPr>
          <p:nvPr>
            <p:ph type="title"/>
          </p:nvPr>
        </p:nvSpPr>
        <p:spPr/>
        <p:txBody>
          <a:bodyPr/>
          <a:lstStyle/>
          <a:p>
            <a:r>
              <a:rPr lang="en-GB" dirty="0">
                <a:cs typeface="Calibri Light"/>
              </a:rPr>
              <a:t>Requires skills for HR profession</a:t>
            </a:r>
            <a:endParaRPr lang="en-GB" dirty="0"/>
          </a:p>
        </p:txBody>
      </p:sp>
      <p:sp>
        <p:nvSpPr>
          <p:cNvPr id="3" name="Content Placeholder 2">
            <a:extLst>
              <a:ext uri="{FF2B5EF4-FFF2-40B4-BE49-F238E27FC236}">
                <a16:creationId xmlns:a16="http://schemas.microsoft.com/office/drawing/2014/main" id="{935ECF6D-9A2A-4200-A820-00A63D4C7A97}"/>
              </a:ext>
            </a:extLst>
          </p:cNvPr>
          <p:cNvSpPr>
            <a:spLocks noGrp="1"/>
          </p:cNvSpPr>
          <p:nvPr>
            <p:ph idx="1"/>
          </p:nvPr>
        </p:nvSpPr>
        <p:spPr/>
        <p:txBody>
          <a:bodyPr vert="horz" lIns="91440" tIns="45720" rIns="91440" bIns="45720" rtlCol="0" anchor="t">
            <a:normAutofit/>
          </a:bodyPr>
          <a:lstStyle/>
          <a:p>
            <a:pPr>
              <a:buFont typeface="Wingdings" panose="05000000000000000000" pitchFamily="2" charset="2"/>
              <a:buChar char="q"/>
            </a:pPr>
            <a:r>
              <a:rPr lang="en-GB" sz="3200" dirty="0">
                <a:ea typeface="+mn-lt"/>
                <a:cs typeface="+mn-lt"/>
              </a:rPr>
              <a:t>Administrative knowledge</a:t>
            </a:r>
            <a:endParaRPr lang="en-US" sz="3200" dirty="0">
              <a:ea typeface="+mn-lt"/>
              <a:cs typeface="+mn-lt"/>
            </a:endParaRPr>
          </a:p>
          <a:p>
            <a:pPr>
              <a:buFont typeface="Wingdings" panose="05000000000000000000" pitchFamily="2" charset="2"/>
              <a:buChar char="q"/>
            </a:pPr>
            <a:r>
              <a:rPr lang="en-GB" sz="3200" dirty="0">
                <a:ea typeface="+mn-lt"/>
                <a:cs typeface="+mn-lt"/>
              </a:rPr>
              <a:t>Team work skill</a:t>
            </a:r>
          </a:p>
          <a:p>
            <a:pPr>
              <a:buFont typeface="Wingdings" panose="05000000000000000000" pitchFamily="2" charset="2"/>
              <a:buChar char="q"/>
            </a:pPr>
            <a:r>
              <a:rPr lang="en-GB" sz="3200" dirty="0">
                <a:ea typeface="+mn-lt"/>
                <a:cs typeface="+mn-lt"/>
              </a:rPr>
              <a:t>Motivation </a:t>
            </a:r>
            <a:endParaRPr lang="en-US" sz="3200" dirty="0">
              <a:ea typeface="+mn-lt"/>
              <a:cs typeface="+mn-lt"/>
            </a:endParaRPr>
          </a:p>
          <a:p>
            <a:pPr>
              <a:buFont typeface="Wingdings" panose="05000000000000000000" pitchFamily="2" charset="2"/>
              <a:buChar char="q"/>
            </a:pPr>
            <a:r>
              <a:rPr lang="en-GB" sz="3200" dirty="0">
                <a:ea typeface="+mn-lt"/>
                <a:cs typeface="+mn-lt"/>
              </a:rPr>
              <a:t>Leadership</a:t>
            </a:r>
          </a:p>
          <a:p>
            <a:pPr>
              <a:buFont typeface="Wingdings" panose="05000000000000000000" pitchFamily="2" charset="2"/>
              <a:buChar char="q"/>
            </a:pPr>
            <a:r>
              <a:rPr lang="en-GB" sz="3200" dirty="0">
                <a:cs typeface="Calibri"/>
              </a:rPr>
              <a:t>Adaptability</a:t>
            </a:r>
          </a:p>
          <a:p>
            <a:pPr>
              <a:buFont typeface="Wingdings" panose="05000000000000000000" pitchFamily="2" charset="2"/>
              <a:buChar char="q"/>
            </a:pPr>
            <a:r>
              <a:rPr lang="en-GB" sz="3200" dirty="0">
                <a:cs typeface="Calibri"/>
              </a:rPr>
              <a:t>Knowledge about human resources</a:t>
            </a:r>
          </a:p>
          <a:p>
            <a:pPr>
              <a:buFont typeface="Wingdings" panose="05000000000000000000" pitchFamily="2" charset="2"/>
              <a:buChar char="q"/>
            </a:pPr>
            <a:endParaRPr lang="en-GB" sz="3200" dirty="0">
              <a:cs typeface="Calibri"/>
            </a:endParaRPr>
          </a:p>
        </p:txBody>
      </p:sp>
    </p:spTree>
    <p:extLst>
      <p:ext uri="{BB962C8B-B14F-4D97-AF65-F5344CB8AC3E}">
        <p14:creationId xmlns:p14="http://schemas.microsoft.com/office/powerpoint/2010/main" val="579822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E1C24-22A6-499A-A1E8-8E71762B3DB0}"/>
              </a:ext>
            </a:extLst>
          </p:cNvPr>
          <p:cNvSpPr>
            <a:spLocks noGrp="1"/>
          </p:cNvSpPr>
          <p:nvPr>
            <p:ph type="title"/>
          </p:nvPr>
        </p:nvSpPr>
        <p:spPr/>
        <p:txBody>
          <a:bodyPr/>
          <a:lstStyle/>
          <a:p>
            <a:r>
              <a:rPr lang="en-GB" dirty="0">
                <a:cs typeface="Calibri Light"/>
              </a:rPr>
              <a:t>SWOT analysis</a:t>
            </a:r>
            <a:endParaRPr lang="en-GB" dirty="0"/>
          </a:p>
        </p:txBody>
      </p:sp>
      <p:graphicFrame>
        <p:nvGraphicFramePr>
          <p:cNvPr id="4" name="Table 4">
            <a:extLst>
              <a:ext uri="{FF2B5EF4-FFF2-40B4-BE49-F238E27FC236}">
                <a16:creationId xmlns:a16="http://schemas.microsoft.com/office/drawing/2014/main" id="{D055D556-E13E-442D-BAB3-562D73BAEF20}"/>
              </a:ext>
            </a:extLst>
          </p:cNvPr>
          <p:cNvGraphicFramePr>
            <a:graphicFrameLocks noGrp="1"/>
          </p:cNvGraphicFramePr>
          <p:nvPr>
            <p:ph idx="1"/>
            <p:extLst>
              <p:ext uri="{D42A27DB-BD31-4B8C-83A1-F6EECF244321}">
                <p14:modId xmlns:p14="http://schemas.microsoft.com/office/powerpoint/2010/main" val="2132450861"/>
              </p:ext>
            </p:extLst>
          </p:nvPr>
        </p:nvGraphicFramePr>
        <p:xfrm>
          <a:off x="1023936" y="1890584"/>
          <a:ext cx="10344280" cy="4876800"/>
        </p:xfrm>
        <a:graphic>
          <a:graphicData uri="http://schemas.openxmlformats.org/drawingml/2006/table">
            <a:tbl>
              <a:tblPr firstRow="1" bandRow="1">
                <a:tableStyleId>{C083E6E3-FA7D-4D7B-A595-EF9225AFEA82}</a:tableStyleId>
              </a:tblPr>
              <a:tblGrid>
                <a:gridCol w="5172140">
                  <a:extLst>
                    <a:ext uri="{9D8B030D-6E8A-4147-A177-3AD203B41FA5}">
                      <a16:colId xmlns:a16="http://schemas.microsoft.com/office/drawing/2014/main" val="2223076769"/>
                    </a:ext>
                  </a:extLst>
                </a:gridCol>
                <a:gridCol w="5172140">
                  <a:extLst>
                    <a:ext uri="{9D8B030D-6E8A-4147-A177-3AD203B41FA5}">
                      <a16:colId xmlns:a16="http://schemas.microsoft.com/office/drawing/2014/main" val="1637108413"/>
                    </a:ext>
                  </a:extLst>
                </a:gridCol>
              </a:tblGrid>
              <a:tr h="2445711">
                <a:tc>
                  <a:txBody>
                    <a:bodyPr/>
                    <a:lstStyle/>
                    <a:p>
                      <a:r>
                        <a:rPr lang="en-GB" sz="2800" dirty="0"/>
                        <a:t>Strengths</a:t>
                      </a:r>
                    </a:p>
                    <a:p>
                      <a:pPr marL="285750" lvl="0" indent="-285750">
                        <a:buFont typeface="Arial"/>
                        <a:buChar char="•"/>
                      </a:pPr>
                      <a:r>
                        <a:rPr lang="en-GB" sz="2800" b="0" dirty="0"/>
                        <a:t>Effective skills for HR and business administration. </a:t>
                      </a:r>
                    </a:p>
                    <a:p>
                      <a:pPr marL="285750" lvl="0" indent="-285750">
                        <a:buFont typeface="Arial"/>
                        <a:buChar char="•"/>
                      </a:pPr>
                      <a:r>
                        <a:rPr lang="en-GB" sz="2800" b="0" dirty="0"/>
                        <a:t>Effective presentation skill. </a:t>
                      </a:r>
                    </a:p>
                    <a:p>
                      <a:pPr marL="285750" lvl="0" indent="-285750">
                        <a:buFont typeface="Arial"/>
                        <a:buChar char="•"/>
                      </a:pPr>
                      <a:r>
                        <a:rPr lang="en-GB" sz="2800" b="0" dirty="0"/>
                        <a:t>Administrative knowledge and skills</a:t>
                      </a:r>
                    </a:p>
                  </a:txBody>
                  <a:tcPr marL="84524" marR="84524"/>
                </a:tc>
                <a:tc>
                  <a:txBody>
                    <a:bodyPr/>
                    <a:lstStyle/>
                    <a:p>
                      <a:r>
                        <a:rPr lang="en-GB" sz="2800" dirty="0"/>
                        <a:t>Weakness:</a:t>
                      </a:r>
                    </a:p>
                    <a:p>
                      <a:pPr marL="285750" lvl="0" indent="-285750">
                        <a:buFont typeface="Arial"/>
                        <a:buChar char="•"/>
                      </a:pPr>
                      <a:r>
                        <a:rPr lang="en-GB" sz="2800" b="0" dirty="0"/>
                        <a:t>Less experience</a:t>
                      </a:r>
                    </a:p>
                    <a:p>
                      <a:pPr marL="285750" lvl="0" indent="-285750">
                        <a:buFont typeface="Arial"/>
                        <a:buChar char="•"/>
                      </a:pPr>
                      <a:r>
                        <a:rPr lang="en-GB" sz="2800" b="0" dirty="0"/>
                        <a:t>Lower IT skills</a:t>
                      </a:r>
                    </a:p>
                    <a:p>
                      <a:pPr marL="285750" lvl="0" indent="-285750">
                        <a:buFont typeface="Arial"/>
                        <a:buChar char="•"/>
                      </a:pPr>
                      <a:r>
                        <a:rPr lang="en-GB" sz="2800" b="0" dirty="0"/>
                        <a:t>Less adaptability </a:t>
                      </a:r>
                    </a:p>
                  </a:txBody>
                  <a:tcPr marL="84524" marR="84524"/>
                </a:tc>
                <a:extLst>
                  <a:ext uri="{0D108BD9-81ED-4DB2-BD59-A6C34878D82A}">
                    <a16:rowId xmlns:a16="http://schemas.microsoft.com/office/drawing/2014/main" val="3006743148"/>
                  </a:ext>
                </a:extLst>
              </a:tr>
              <a:tr h="2052148">
                <a:tc>
                  <a:txBody>
                    <a:bodyPr/>
                    <a:lstStyle/>
                    <a:p>
                      <a:r>
                        <a:rPr lang="en-GB" sz="2800" b="1" dirty="0"/>
                        <a:t>Opportunity</a:t>
                      </a:r>
                    </a:p>
                    <a:p>
                      <a:pPr marL="285750" lvl="0" indent="-285750">
                        <a:buFont typeface="Arial"/>
                        <a:buChar char="•"/>
                      </a:pPr>
                      <a:r>
                        <a:rPr lang="en-GB" sz="2800" dirty="0"/>
                        <a:t>Business administration</a:t>
                      </a:r>
                    </a:p>
                    <a:p>
                      <a:pPr marL="285750" lvl="0" indent="-285750">
                        <a:buFont typeface="Arial"/>
                        <a:buChar char="•"/>
                      </a:pPr>
                      <a:r>
                        <a:rPr lang="en-GB" sz="2800" dirty="0"/>
                        <a:t>Interest in profession</a:t>
                      </a:r>
                    </a:p>
                    <a:p>
                      <a:pPr marL="285750" lvl="0" indent="-285750">
                        <a:buFont typeface="Arial"/>
                        <a:buChar char="•"/>
                      </a:pPr>
                      <a:r>
                        <a:rPr lang="en-GB" sz="2800" dirty="0"/>
                        <a:t>Higher professional growth</a:t>
                      </a:r>
                    </a:p>
                    <a:p>
                      <a:pPr marL="285750" lvl="0" indent="-285750">
                        <a:buFont typeface="Arial"/>
                        <a:buChar char="•"/>
                      </a:pPr>
                      <a:endParaRPr lang="en-GB" sz="2800" dirty="0"/>
                    </a:p>
                  </a:txBody>
                  <a:tcPr marL="84524" marR="84524"/>
                </a:tc>
                <a:tc>
                  <a:txBody>
                    <a:bodyPr/>
                    <a:lstStyle/>
                    <a:p>
                      <a:r>
                        <a:rPr lang="en-GB" sz="2800" b="1" dirty="0"/>
                        <a:t>Threats </a:t>
                      </a:r>
                    </a:p>
                    <a:p>
                      <a:pPr marL="285750" lvl="0" indent="-285750">
                        <a:buFont typeface="Arial"/>
                        <a:buChar char="•"/>
                      </a:pPr>
                      <a:r>
                        <a:rPr lang="en-GB" sz="2800" b="0" i="0" u="none" strike="noStrike" noProof="0" dirty="0">
                          <a:latin typeface="Calibri"/>
                        </a:rPr>
                        <a:t>Multiple skills required</a:t>
                      </a:r>
                    </a:p>
                    <a:p>
                      <a:pPr marL="285750" lvl="0" indent="-285750">
                        <a:buFont typeface="Arial"/>
                        <a:buChar char="•"/>
                      </a:pPr>
                      <a:r>
                        <a:rPr lang="en-GB" sz="2800" b="0" i="0" u="none" strike="noStrike" noProof="0" dirty="0">
                          <a:latin typeface="Calibri"/>
                        </a:rPr>
                        <a:t>Competitive profession</a:t>
                      </a:r>
                    </a:p>
                    <a:p>
                      <a:pPr marL="285750" lvl="0" indent="-285750">
                        <a:buFont typeface="Arial"/>
                        <a:buChar char="•"/>
                      </a:pPr>
                      <a:endParaRPr lang="en-GB" sz="2800" b="0" i="0" u="none" strike="noStrike" noProof="0" dirty="0">
                        <a:latin typeface="Calibri"/>
                      </a:endParaRPr>
                    </a:p>
                  </a:txBody>
                  <a:tcPr marL="84524" marR="84524"/>
                </a:tc>
                <a:extLst>
                  <a:ext uri="{0D108BD9-81ED-4DB2-BD59-A6C34878D82A}">
                    <a16:rowId xmlns:a16="http://schemas.microsoft.com/office/drawing/2014/main" val="2990965967"/>
                  </a:ext>
                </a:extLst>
              </a:tr>
            </a:tbl>
          </a:graphicData>
        </a:graphic>
      </p:graphicFrame>
    </p:spTree>
    <p:extLst>
      <p:ext uri="{BB962C8B-B14F-4D97-AF65-F5344CB8AC3E}">
        <p14:creationId xmlns:p14="http://schemas.microsoft.com/office/powerpoint/2010/main" val="34339343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9A452-8487-4425-909F-C5FE147CAF75}"/>
              </a:ext>
            </a:extLst>
          </p:cNvPr>
          <p:cNvSpPr>
            <a:spLocks noGrp="1"/>
          </p:cNvSpPr>
          <p:nvPr>
            <p:ph type="title"/>
          </p:nvPr>
        </p:nvSpPr>
        <p:spPr/>
        <p:txBody>
          <a:bodyPr/>
          <a:lstStyle/>
          <a:p>
            <a:r>
              <a:rPr lang="en-GB" dirty="0">
                <a:cs typeface="Calibri Light"/>
              </a:rPr>
              <a:t>Professional development Plan</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25904135"/>
              </p:ext>
            </p:extLst>
          </p:nvPr>
        </p:nvGraphicFramePr>
        <p:xfrm>
          <a:off x="-1" y="1600202"/>
          <a:ext cx="12192001" cy="5364480"/>
        </p:xfrm>
        <a:graphic>
          <a:graphicData uri="http://schemas.openxmlformats.org/drawingml/2006/table">
            <a:tbl>
              <a:tblPr firstRow="1" firstCol="1" lastRow="1" lastCol="1" bandRow="1" bandCol="1">
                <a:tableStyleId>{0505E3EF-67EA-436B-97B2-0124C06EBD24}</a:tableStyleId>
              </a:tblPr>
              <a:tblGrid>
                <a:gridCol w="3914346">
                  <a:extLst>
                    <a:ext uri="{9D8B030D-6E8A-4147-A177-3AD203B41FA5}">
                      <a16:colId xmlns:a16="http://schemas.microsoft.com/office/drawing/2014/main" val="1763473399"/>
                    </a:ext>
                  </a:extLst>
                </a:gridCol>
                <a:gridCol w="4068679">
                  <a:extLst>
                    <a:ext uri="{9D8B030D-6E8A-4147-A177-3AD203B41FA5}">
                      <a16:colId xmlns:a16="http://schemas.microsoft.com/office/drawing/2014/main" val="3201993466"/>
                    </a:ext>
                  </a:extLst>
                </a:gridCol>
                <a:gridCol w="4208976">
                  <a:extLst>
                    <a:ext uri="{9D8B030D-6E8A-4147-A177-3AD203B41FA5}">
                      <a16:colId xmlns:a16="http://schemas.microsoft.com/office/drawing/2014/main" val="2760936937"/>
                    </a:ext>
                  </a:extLst>
                </a:gridCol>
              </a:tblGrid>
              <a:tr h="1532365">
                <a:tc gridSpan="3">
                  <a:txBody>
                    <a:bodyPr/>
                    <a:lstStyle/>
                    <a:p>
                      <a:pPr marL="0" marR="0">
                        <a:lnSpc>
                          <a:spcPct val="100000"/>
                        </a:lnSpc>
                        <a:spcBef>
                          <a:spcPts val="0"/>
                        </a:spcBef>
                        <a:spcAft>
                          <a:spcPts val="0"/>
                        </a:spcAft>
                      </a:pPr>
                      <a:r>
                        <a:rPr lang="en-GB" sz="1400" b="1" dirty="0">
                          <a:effectLst/>
                        </a:rPr>
                        <a:t>A – Current role and future aspirations</a:t>
                      </a:r>
                      <a:endParaRPr lang="en-US" sz="1600" b="1" dirty="0">
                        <a:effectLst/>
                      </a:endParaRPr>
                    </a:p>
                    <a:p>
                      <a:pPr marL="0" marR="0">
                        <a:lnSpc>
                          <a:spcPct val="100000"/>
                        </a:lnSpc>
                        <a:spcBef>
                          <a:spcPts val="0"/>
                        </a:spcBef>
                        <a:spcAft>
                          <a:spcPts val="0"/>
                        </a:spcAft>
                      </a:pPr>
                      <a:r>
                        <a:rPr lang="en-GB" sz="1400" b="0" dirty="0">
                          <a:effectLst/>
                        </a:rPr>
                        <a:t>In future I have made up my mind to comply with the HR profession. The attainment of the goals for future takes the following skills for me to learn and develop. </a:t>
                      </a:r>
                      <a:endParaRPr lang="en-US" sz="1600" b="0" dirty="0">
                        <a:effectLst/>
                      </a:endParaRPr>
                    </a:p>
                    <a:p>
                      <a:pPr marL="342900" marR="0" lvl="0" indent="-342900">
                        <a:lnSpc>
                          <a:spcPct val="100000"/>
                        </a:lnSpc>
                        <a:spcBef>
                          <a:spcPts val="0"/>
                        </a:spcBef>
                        <a:spcAft>
                          <a:spcPts val="0"/>
                        </a:spcAft>
                        <a:buFont typeface="Symbol" panose="05050102010706020507" pitchFamily="18" charset="2"/>
                        <a:buChar char=""/>
                      </a:pPr>
                      <a:r>
                        <a:rPr lang="en-GB" sz="1400" b="0" dirty="0">
                          <a:effectLst/>
                        </a:rPr>
                        <a:t>Administrative knowledge</a:t>
                      </a:r>
                      <a:endParaRPr lang="en-US" sz="1600" b="0" dirty="0">
                        <a:effectLst/>
                      </a:endParaRPr>
                    </a:p>
                    <a:p>
                      <a:pPr marL="342900" marR="0" lvl="0" indent="-342900">
                        <a:lnSpc>
                          <a:spcPct val="100000"/>
                        </a:lnSpc>
                        <a:spcBef>
                          <a:spcPts val="0"/>
                        </a:spcBef>
                        <a:spcAft>
                          <a:spcPts val="0"/>
                        </a:spcAft>
                        <a:buFont typeface="Symbol" panose="05050102010706020507" pitchFamily="18" charset="2"/>
                        <a:buChar char=""/>
                      </a:pPr>
                      <a:r>
                        <a:rPr lang="en-GB" sz="1400" b="0" dirty="0">
                          <a:effectLst/>
                        </a:rPr>
                        <a:t>Team work skill</a:t>
                      </a:r>
                      <a:endParaRPr lang="en-US" sz="1600" b="0" dirty="0">
                        <a:effectLst/>
                      </a:endParaRPr>
                    </a:p>
                    <a:p>
                      <a:pPr marL="342900" marR="0" lvl="0" indent="-342900">
                        <a:lnSpc>
                          <a:spcPct val="100000"/>
                        </a:lnSpc>
                        <a:spcBef>
                          <a:spcPts val="0"/>
                        </a:spcBef>
                        <a:spcAft>
                          <a:spcPts val="0"/>
                        </a:spcAft>
                        <a:buFont typeface="Symbol" panose="05050102010706020507" pitchFamily="18" charset="2"/>
                        <a:buChar char=""/>
                      </a:pPr>
                      <a:r>
                        <a:rPr lang="en-GB" sz="1400" b="0" dirty="0">
                          <a:effectLst/>
                        </a:rPr>
                        <a:t>Motivation </a:t>
                      </a:r>
                      <a:endParaRPr lang="en-US" sz="1600" b="0" dirty="0">
                        <a:effectLst/>
                      </a:endParaRPr>
                    </a:p>
                    <a:p>
                      <a:pPr marL="342900" marR="0" lvl="0" indent="-342900">
                        <a:lnSpc>
                          <a:spcPct val="100000"/>
                        </a:lnSpc>
                        <a:spcBef>
                          <a:spcPts val="0"/>
                        </a:spcBef>
                        <a:spcAft>
                          <a:spcPts val="0"/>
                        </a:spcAft>
                        <a:buFont typeface="Symbol" panose="05050102010706020507" pitchFamily="18" charset="2"/>
                        <a:buChar char=""/>
                      </a:pPr>
                      <a:r>
                        <a:rPr lang="en-GB" sz="1400" b="0" dirty="0">
                          <a:effectLst/>
                        </a:rPr>
                        <a:t>Leadership</a:t>
                      </a:r>
                      <a:endParaRPr lang="en-US" sz="1600" b="0" dirty="0">
                        <a:effectLst/>
                      </a:endParaRPr>
                    </a:p>
                    <a:p>
                      <a:pPr marL="342900" marR="0" lvl="0" indent="-342900">
                        <a:lnSpc>
                          <a:spcPct val="100000"/>
                        </a:lnSpc>
                        <a:spcBef>
                          <a:spcPts val="0"/>
                        </a:spcBef>
                        <a:spcAft>
                          <a:spcPts val="0"/>
                        </a:spcAft>
                        <a:buFont typeface="Symbol" panose="05050102010706020507" pitchFamily="18" charset="2"/>
                        <a:buChar char=""/>
                      </a:pPr>
                      <a:r>
                        <a:rPr lang="en-GB" sz="1400" b="0" dirty="0">
                          <a:effectLst/>
                        </a:rPr>
                        <a:t>Adaptability</a:t>
                      </a:r>
                      <a:endParaRPr lang="en-US" sz="1600" b="0" dirty="0">
                        <a:effectLst/>
                      </a:endParaRPr>
                    </a:p>
                    <a:p>
                      <a:pPr marL="342900" marR="0" lvl="0" indent="-342900">
                        <a:lnSpc>
                          <a:spcPct val="100000"/>
                        </a:lnSpc>
                        <a:spcBef>
                          <a:spcPts val="0"/>
                        </a:spcBef>
                        <a:spcAft>
                          <a:spcPts val="0"/>
                        </a:spcAft>
                        <a:buFont typeface="Symbol" panose="05050102010706020507" pitchFamily="18" charset="2"/>
                        <a:buChar char=""/>
                      </a:pPr>
                      <a:r>
                        <a:rPr lang="en-GB" sz="1400" b="0" dirty="0">
                          <a:effectLst/>
                        </a:rPr>
                        <a:t>Knowledge about human resources</a:t>
                      </a:r>
                      <a:endParaRPr lang="en-US" sz="1600" b="0" dirty="0">
                        <a:effectLst/>
                      </a:endParaRPr>
                    </a:p>
                  </a:txBody>
                  <a:tcPr marL="39638" marR="39638" marT="0" marB="0"/>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737266648"/>
                  </a:ext>
                </a:extLst>
              </a:tr>
              <a:tr h="383091">
                <a:tc>
                  <a:txBody>
                    <a:bodyPr/>
                    <a:lstStyle/>
                    <a:p>
                      <a:pPr marL="0" marR="0">
                        <a:lnSpc>
                          <a:spcPct val="100000"/>
                        </a:lnSpc>
                        <a:spcBef>
                          <a:spcPts val="0"/>
                        </a:spcBef>
                        <a:spcAft>
                          <a:spcPts val="0"/>
                        </a:spcAft>
                      </a:pPr>
                      <a:r>
                        <a:rPr lang="en-GB" sz="1400" b="1" dirty="0">
                          <a:effectLst/>
                        </a:rPr>
                        <a:t>B – CPD Goals</a:t>
                      </a:r>
                      <a:endParaRPr lang="en-US" sz="16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39638" marR="39638" marT="0" marB="0"/>
                </a:tc>
                <a:tc>
                  <a:txBody>
                    <a:bodyPr/>
                    <a:lstStyle/>
                    <a:p>
                      <a:pPr marL="0" marR="0">
                        <a:lnSpc>
                          <a:spcPct val="100000"/>
                        </a:lnSpc>
                        <a:spcBef>
                          <a:spcPts val="0"/>
                        </a:spcBef>
                        <a:spcAft>
                          <a:spcPts val="0"/>
                        </a:spcAft>
                      </a:pPr>
                      <a:r>
                        <a:rPr lang="en-GB" sz="1400" b="1" dirty="0">
                          <a:effectLst/>
                        </a:rPr>
                        <a:t>C – Development Needs</a:t>
                      </a:r>
                      <a:endParaRPr lang="en-US" sz="1600" b="1" dirty="0">
                        <a:effectLst/>
                      </a:endParaRPr>
                    </a:p>
                    <a:p>
                      <a:pPr marL="0" marR="0">
                        <a:lnSpc>
                          <a:spcPct val="100000"/>
                        </a:lnSpc>
                        <a:spcBef>
                          <a:spcPts val="0"/>
                        </a:spcBef>
                        <a:spcAft>
                          <a:spcPts val="0"/>
                        </a:spcAft>
                      </a:pPr>
                      <a:r>
                        <a:rPr lang="en-GB" sz="1400" b="1" dirty="0">
                          <a:effectLst/>
                        </a:rPr>
                        <a:t> </a:t>
                      </a:r>
                      <a:endParaRPr lang="en-US" sz="16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39638" marR="39638" marT="0" marB="0"/>
                </a:tc>
                <a:tc>
                  <a:txBody>
                    <a:bodyPr/>
                    <a:lstStyle/>
                    <a:p>
                      <a:pPr marL="0" marR="0">
                        <a:lnSpc>
                          <a:spcPct val="100000"/>
                        </a:lnSpc>
                        <a:spcBef>
                          <a:spcPts val="0"/>
                        </a:spcBef>
                        <a:spcAft>
                          <a:spcPts val="0"/>
                        </a:spcAft>
                      </a:pPr>
                      <a:r>
                        <a:rPr lang="en-GB" sz="1400" b="1" dirty="0">
                          <a:effectLst/>
                        </a:rPr>
                        <a:t>D - CPD Activities</a:t>
                      </a:r>
                      <a:endParaRPr lang="en-US" sz="1600" b="1" dirty="0">
                        <a:effectLst/>
                      </a:endParaRPr>
                    </a:p>
                    <a:p>
                      <a:pPr marL="0" marR="0">
                        <a:lnSpc>
                          <a:spcPct val="100000"/>
                        </a:lnSpc>
                        <a:spcBef>
                          <a:spcPts val="0"/>
                        </a:spcBef>
                        <a:spcAft>
                          <a:spcPts val="0"/>
                        </a:spcAft>
                      </a:pPr>
                      <a:r>
                        <a:rPr lang="en-GB" sz="1400" b="1" dirty="0">
                          <a:effectLst/>
                        </a:rPr>
                        <a:t> </a:t>
                      </a:r>
                      <a:endParaRPr lang="en-US" sz="16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39638" marR="39638" marT="0" marB="0"/>
                </a:tc>
                <a:extLst>
                  <a:ext uri="{0D108BD9-81ED-4DB2-BD59-A6C34878D82A}">
                    <a16:rowId xmlns:a16="http://schemas.microsoft.com/office/drawing/2014/main" val="594320788"/>
                  </a:ext>
                </a:extLst>
              </a:tr>
              <a:tr h="766183">
                <a:tc>
                  <a:txBody>
                    <a:bodyPr/>
                    <a:lstStyle/>
                    <a:p>
                      <a:pPr marL="0" marR="0">
                        <a:lnSpc>
                          <a:spcPct val="100000"/>
                        </a:lnSpc>
                        <a:spcBef>
                          <a:spcPts val="0"/>
                        </a:spcBef>
                        <a:spcAft>
                          <a:spcPts val="0"/>
                        </a:spcAft>
                      </a:pPr>
                      <a:r>
                        <a:rPr lang="en-US" sz="1400" b="0" dirty="0">
                          <a:effectLst/>
                        </a:rPr>
                        <a:t>Complete my graduation properly with business administration and management.  </a:t>
                      </a:r>
                      <a:endParaRPr lang="en-US" sz="1600" b="0" dirty="0">
                        <a:effectLst/>
                        <a:latin typeface="Arial" panose="020B0604020202020204" pitchFamily="34" charset="0"/>
                        <a:ea typeface="Times New Roman" panose="02020603050405020304" pitchFamily="18" charset="0"/>
                      </a:endParaRPr>
                    </a:p>
                  </a:txBody>
                  <a:tcPr marL="39638" marR="39638" marT="0" marB="0"/>
                </a:tc>
                <a:tc>
                  <a:txBody>
                    <a:bodyPr/>
                    <a:lstStyle/>
                    <a:p>
                      <a:pPr marL="0" marR="0">
                        <a:lnSpc>
                          <a:spcPct val="100000"/>
                        </a:lnSpc>
                        <a:spcBef>
                          <a:spcPts val="0"/>
                        </a:spcBef>
                        <a:spcAft>
                          <a:spcPts val="0"/>
                        </a:spcAft>
                      </a:pPr>
                      <a:r>
                        <a:rPr lang="en-GB" sz="1400" b="0" dirty="0">
                          <a:effectLst/>
                        </a:rPr>
                        <a:t>Study skills</a:t>
                      </a:r>
                      <a:endParaRPr lang="en-US" sz="1600" b="0" dirty="0">
                        <a:effectLst/>
                      </a:endParaRPr>
                    </a:p>
                    <a:p>
                      <a:pPr marL="0" marR="0">
                        <a:lnSpc>
                          <a:spcPct val="100000"/>
                        </a:lnSpc>
                        <a:spcBef>
                          <a:spcPts val="0"/>
                        </a:spcBef>
                        <a:spcAft>
                          <a:spcPts val="0"/>
                        </a:spcAft>
                      </a:pPr>
                      <a:r>
                        <a:rPr lang="en-GB" sz="1400" b="0" dirty="0">
                          <a:effectLst/>
                        </a:rPr>
                        <a:t>Concentrate on academic knowledge.</a:t>
                      </a:r>
                      <a:endParaRPr lang="en-US" sz="1600" b="0" dirty="0">
                        <a:effectLst/>
                      </a:endParaRPr>
                    </a:p>
                    <a:p>
                      <a:pPr marL="0" marR="0">
                        <a:lnSpc>
                          <a:spcPct val="100000"/>
                        </a:lnSpc>
                        <a:spcBef>
                          <a:spcPts val="0"/>
                        </a:spcBef>
                        <a:spcAft>
                          <a:spcPts val="0"/>
                        </a:spcAft>
                      </a:pPr>
                      <a:r>
                        <a:rPr lang="en-GB" sz="1400" b="0" dirty="0">
                          <a:effectLst/>
                        </a:rPr>
                        <a:t>And be more active on regular class and learning session. </a:t>
                      </a:r>
                      <a:endParaRPr lang="en-US" sz="1600" b="0" dirty="0">
                        <a:effectLst/>
                      </a:endParaRPr>
                    </a:p>
                  </a:txBody>
                  <a:tcPr marL="39638" marR="39638" marT="0" marB="0"/>
                </a:tc>
                <a:tc>
                  <a:txBody>
                    <a:bodyPr/>
                    <a:lstStyle/>
                    <a:p>
                      <a:pPr marL="0" marR="0" algn="l">
                        <a:lnSpc>
                          <a:spcPct val="100000"/>
                        </a:lnSpc>
                        <a:spcBef>
                          <a:spcPts val="0"/>
                        </a:spcBef>
                        <a:spcAft>
                          <a:spcPts val="0"/>
                        </a:spcAft>
                      </a:pPr>
                      <a:r>
                        <a:rPr lang="en-GB" sz="1400" b="0" dirty="0">
                          <a:effectLst/>
                        </a:rPr>
                        <a:t>I will be attentive to my class to lean regular lesson. Note them and practice the learned skills. This will be continued till the completion of graduation. </a:t>
                      </a:r>
                      <a:endParaRPr lang="en-US" sz="1600" b="0" dirty="0">
                        <a:effectLst/>
                      </a:endParaRPr>
                    </a:p>
                  </a:txBody>
                  <a:tcPr marL="39638" marR="39638" marT="0" marB="0"/>
                </a:tc>
                <a:extLst>
                  <a:ext uri="{0D108BD9-81ED-4DB2-BD59-A6C34878D82A}">
                    <a16:rowId xmlns:a16="http://schemas.microsoft.com/office/drawing/2014/main" val="1361485278"/>
                  </a:ext>
                </a:extLst>
              </a:tr>
              <a:tr h="766183">
                <a:tc>
                  <a:txBody>
                    <a:bodyPr/>
                    <a:lstStyle/>
                    <a:p>
                      <a:pPr marL="0" marR="0">
                        <a:lnSpc>
                          <a:spcPct val="100000"/>
                        </a:lnSpc>
                        <a:spcBef>
                          <a:spcPts val="0"/>
                        </a:spcBef>
                        <a:spcAft>
                          <a:spcPts val="0"/>
                        </a:spcAft>
                      </a:pPr>
                      <a:r>
                        <a:rPr lang="en-GB" sz="1400" b="0" dirty="0">
                          <a:effectLst/>
                        </a:rPr>
                        <a:t>Attend in managerial and administrative training to learn about HR activities and functions.</a:t>
                      </a:r>
                      <a:endParaRPr lang="en-US" sz="1600" b="0" dirty="0">
                        <a:effectLst/>
                      </a:endParaRPr>
                    </a:p>
                    <a:p>
                      <a:pPr marL="0" marR="0">
                        <a:lnSpc>
                          <a:spcPct val="100000"/>
                        </a:lnSpc>
                        <a:spcBef>
                          <a:spcPts val="0"/>
                        </a:spcBef>
                        <a:spcAft>
                          <a:spcPts val="0"/>
                        </a:spcAft>
                      </a:pPr>
                      <a:r>
                        <a:rPr lang="en-GB" sz="1600" b="0" dirty="0">
                          <a:effectLst/>
                        </a:rPr>
                        <a:t> </a:t>
                      </a:r>
                      <a:endParaRPr lang="en-US" sz="1600" b="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39638" marR="39638" marT="0" marB="0"/>
                </a:tc>
                <a:tc>
                  <a:txBody>
                    <a:bodyPr/>
                    <a:lstStyle/>
                    <a:p>
                      <a:pPr marL="0" marR="0">
                        <a:lnSpc>
                          <a:spcPct val="100000"/>
                        </a:lnSpc>
                        <a:spcBef>
                          <a:spcPts val="0"/>
                        </a:spcBef>
                        <a:spcAft>
                          <a:spcPts val="0"/>
                        </a:spcAft>
                        <a:tabLst>
                          <a:tab pos="2743200" algn="ctr"/>
                          <a:tab pos="5486400" algn="r"/>
                          <a:tab pos="457200" algn="l"/>
                        </a:tabLst>
                      </a:pPr>
                      <a:r>
                        <a:rPr lang="en-GB" sz="1400" b="0" dirty="0">
                          <a:effectLst/>
                        </a:rPr>
                        <a:t>Learn different theoretical and practical knowledge.</a:t>
                      </a:r>
                      <a:endParaRPr lang="en-US" sz="1600" b="0" dirty="0">
                        <a:effectLst/>
                      </a:endParaRPr>
                    </a:p>
                    <a:p>
                      <a:pPr marL="0" marR="0">
                        <a:lnSpc>
                          <a:spcPct val="100000"/>
                        </a:lnSpc>
                        <a:spcBef>
                          <a:spcPts val="0"/>
                        </a:spcBef>
                        <a:spcAft>
                          <a:spcPts val="0"/>
                        </a:spcAft>
                        <a:tabLst>
                          <a:tab pos="2743200" algn="ctr"/>
                          <a:tab pos="5486400" algn="r"/>
                          <a:tab pos="457200" algn="l"/>
                        </a:tabLst>
                      </a:pPr>
                      <a:r>
                        <a:rPr lang="en-GB" sz="1400" b="0" dirty="0">
                          <a:effectLst/>
                        </a:rPr>
                        <a:t>Practice the learned skills</a:t>
                      </a:r>
                      <a:endParaRPr lang="en-US" sz="1600" b="0" dirty="0">
                        <a:effectLst/>
                      </a:endParaRPr>
                    </a:p>
                    <a:p>
                      <a:pPr marL="0" marR="0">
                        <a:lnSpc>
                          <a:spcPct val="100000"/>
                        </a:lnSpc>
                        <a:spcBef>
                          <a:spcPts val="0"/>
                        </a:spcBef>
                        <a:spcAft>
                          <a:spcPts val="0"/>
                        </a:spcAft>
                        <a:tabLst>
                          <a:tab pos="2743200" algn="ctr"/>
                          <a:tab pos="5486400" algn="r"/>
                          <a:tab pos="457200" algn="l"/>
                        </a:tabLst>
                      </a:pPr>
                      <a:r>
                        <a:rPr lang="en-GB" sz="1400" b="0" dirty="0">
                          <a:effectLst/>
                        </a:rPr>
                        <a:t>Compare the theoretical learning with practical learning. </a:t>
                      </a:r>
                      <a:endParaRPr lang="en-US" sz="1600" b="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39638" marR="39638" marT="0" marB="0"/>
                </a:tc>
                <a:tc>
                  <a:txBody>
                    <a:bodyPr/>
                    <a:lstStyle/>
                    <a:p>
                      <a:pPr marL="0" marR="0">
                        <a:lnSpc>
                          <a:spcPct val="100000"/>
                        </a:lnSpc>
                        <a:spcBef>
                          <a:spcPts val="0"/>
                        </a:spcBef>
                        <a:spcAft>
                          <a:spcPts val="0"/>
                        </a:spcAft>
                      </a:pPr>
                      <a:r>
                        <a:rPr lang="en-GB" sz="1400" b="0" dirty="0">
                          <a:effectLst/>
                        </a:rPr>
                        <a:t>I will get involved in managerial training centre to learn practical skills for HR management from December 2022- July 2023.  </a:t>
                      </a:r>
                      <a:endParaRPr lang="en-US" sz="1600" b="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39638" marR="39638" marT="0" marB="0"/>
                </a:tc>
                <a:extLst>
                  <a:ext uri="{0D108BD9-81ED-4DB2-BD59-A6C34878D82A}">
                    <a16:rowId xmlns:a16="http://schemas.microsoft.com/office/drawing/2014/main" val="2645126353"/>
                  </a:ext>
                </a:extLst>
              </a:tr>
              <a:tr h="766183">
                <a:tc>
                  <a:txBody>
                    <a:bodyPr/>
                    <a:lstStyle/>
                    <a:p>
                      <a:pPr marL="0" marR="0">
                        <a:lnSpc>
                          <a:spcPct val="100000"/>
                        </a:lnSpc>
                        <a:spcBef>
                          <a:spcPts val="0"/>
                        </a:spcBef>
                        <a:spcAft>
                          <a:spcPts val="0"/>
                        </a:spcAft>
                      </a:pPr>
                      <a:r>
                        <a:rPr lang="en-GB" sz="1400" b="0" dirty="0">
                          <a:effectLst/>
                        </a:rPr>
                        <a:t>Involving internship session to learn practical skills relating to HR profession. </a:t>
                      </a:r>
                      <a:endParaRPr lang="en-US" sz="1600" b="0" dirty="0">
                        <a:effectLst/>
                      </a:endParaRPr>
                    </a:p>
                  </a:txBody>
                  <a:tcPr marL="39638" marR="39638" marT="0" marB="0"/>
                </a:tc>
                <a:tc>
                  <a:txBody>
                    <a:bodyPr/>
                    <a:lstStyle/>
                    <a:p>
                      <a:pPr marL="0" marR="0">
                        <a:lnSpc>
                          <a:spcPct val="100000"/>
                        </a:lnSpc>
                        <a:spcBef>
                          <a:spcPts val="0"/>
                        </a:spcBef>
                        <a:spcAft>
                          <a:spcPts val="0"/>
                        </a:spcAft>
                      </a:pPr>
                      <a:r>
                        <a:rPr lang="en-GB" sz="1400" b="0" dirty="0">
                          <a:effectLst/>
                        </a:rPr>
                        <a:t>Observing the professional activities directly by involving in organization. </a:t>
                      </a:r>
                      <a:endParaRPr lang="en-US" sz="1600" b="0" dirty="0">
                        <a:effectLst/>
                      </a:endParaRPr>
                    </a:p>
                    <a:p>
                      <a:pPr marL="0" marR="0">
                        <a:lnSpc>
                          <a:spcPct val="100000"/>
                        </a:lnSpc>
                        <a:spcBef>
                          <a:spcPts val="0"/>
                        </a:spcBef>
                        <a:spcAft>
                          <a:spcPts val="0"/>
                        </a:spcAft>
                      </a:pPr>
                      <a:r>
                        <a:rPr lang="en-GB" sz="1400" b="0" dirty="0">
                          <a:effectLst/>
                        </a:rPr>
                        <a:t>Comparing the learned skills with practical skills.</a:t>
                      </a:r>
                      <a:endParaRPr lang="en-US" sz="1600" b="0" dirty="0">
                        <a:effectLst/>
                      </a:endParaRPr>
                    </a:p>
                  </a:txBody>
                  <a:tcPr marL="39638" marR="39638" marT="0" marB="0"/>
                </a:tc>
                <a:tc>
                  <a:txBody>
                    <a:bodyPr/>
                    <a:lstStyle/>
                    <a:p>
                      <a:pPr marL="0" marR="0">
                        <a:lnSpc>
                          <a:spcPct val="100000"/>
                        </a:lnSpc>
                        <a:spcBef>
                          <a:spcPts val="0"/>
                        </a:spcBef>
                        <a:spcAft>
                          <a:spcPts val="0"/>
                        </a:spcAft>
                      </a:pPr>
                      <a:r>
                        <a:rPr lang="en-GB" sz="1400" b="0" dirty="0">
                          <a:effectLst/>
                        </a:rPr>
                        <a:t>I will get involved with an organization having multifunctional tasks and activities with internship program to observe the professionals and managerial process from September 2021- February 2022.</a:t>
                      </a:r>
                      <a:endParaRPr lang="en-US" sz="1600" b="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39638" marR="39638" marT="0" marB="0"/>
                </a:tc>
                <a:extLst>
                  <a:ext uri="{0D108BD9-81ED-4DB2-BD59-A6C34878D82A}">
                    <a16:rowId xmlns:a16="http://schemas.microsoft.com/office/drawing/2014/main" val="973589008"/>
                  </a:ext>
                </a:extLst>
              </a:tr>
              <a:tr h="636021">
                <a:tc>
                  <a:txBody>
                    <a:bodyPr/>
                    <a:lstStyle/>
                    <a:p>
                      <a:pPr marL="0" marR="0">
                        <a:lnSpc>
                          <a:spcPct val="100000"/>
                        </a:lnSpc>
                        <a:spcBef>
                          <a:spcPts val="0"/>
                        </a:spcBef>
                        <a:spcAft>
                          <a:spcPts val="0"/>
                        </a:spcAft>
                      </a:pPr>
                      <a:r>
                        <a:rPr lang="en-GB" sz="1600" b="0" dirty="0">
                          <a:effectLst/>
                        </a:rPr>
                        <a:t> </a:t>
                      </a:r>
                      <a:endParaRPr lang="en-US" sz="1600" b="0" dirty="0">
                        <a:effectLst/>
                      </a:endParaRPr>
                    </a:p>
                    <a:p>
                      <a:pPr marL="0" marR="0">
                        <a:lnSpc>
                          <a:spcPct val="100000"/>
                        </a:lnSpc>
                        <a:spcBef>
                          <a:spcPts val="0"/>
                        </a:spcBef>
                        <a:spcAft>
                          <a:spcPts val="0"/>
                        </a:spcAft>
                      </a:pPr>
                      <a:r>
                        <a:rPr lang="en-GB" sz="1400" b="0" dirty="0">
                          <a:effectLst/>
                        </a:rPr>
                        <a:t>Practice the skills and developing them in regular basis</a:t>
                      </a:r>
                      <a:endParaRPr lang="en-US" sz="1600" b="0" dirty="0">
                        <a:effectLst/>
                      </a:endParaRPr>
                    </a:p>
                  </a:txBody>
                  <a:tcPr marL="39638" marR="39638" marT="0" marB="0"/>
                </a:tc>
                <a:tc>
                  <a:txBody>
                    <a:bodyPr/>
                    <a:lstStyle/>
                    <a:p>
                      <a:pPr marL="0" marR="0">
                        <a:lnSpc>
                          <a:spcPct val="100000"/>
                        </a:lnSpc>
                        <a:spcBef>
                          <a:spcPts val="0"/>
                        </a:spcBef>
                        <a:spcAft>
                          <a:spcPts val="0"/>
                        </a:spcAft>
                      </a:pPr>
                      <a:r>
                        <a:rPr lang="en-GB" sz="1400" b="0" dirty="0">
                          <a:effectLst/>
                        </a:rPr>
                        <a:t> </a:t>
                      </a:r>
                      <a:endParaRPr lang="en-US" sz="1600" b="0" dirty="0">
                        <a:effectLst/>
                      </a:endParaRPr>
                    </a:p>
                    <a:p>
                      <a:pPr marL="0" marR="0">
                        <a:lnSpc>
                          <a:spcPct val="100000"/>
                        </a:lnSpc>
                        <a:spcBef>
                          <a:spcPts val="0"/>
                        </a:spcBef>
                        <a:spcAft>
                          <a:spcPts val="0"/>
                        </a:spcAft>
                      </a:pPr>
                      <a:r>
                        <a:rPr lang="en-GB" sz="1400" b="0" dirty="0">
                          <a:effectLst/>
                        </a:rPr>
                        <a:t>Making a plan for practicing them regularly. </a:t>
                      </a:r>
                      <a:endParaRPr lang="en-US" sz="1600" b="0" dirty="0">
                        <a:effectLst/>
                      </a:endParaRPr>
                    </a:p>
                    <a:p>
                      <a:pPr marL="0" marR="0">
                        <a:lnSpc>
                          <a:spcPct val="100000"/>
                        </a:lnSpc>
                        <a:spcBef>
                          <a:spcPts val="0"/>
                        </a:spcBef>
                        <a:spcAft>
                          <a:spcPts val="0"/>
                        </a:spcAft>
                      </a:pPr>
                      <a:r>
                        <a:rPr lang="en-GB" sz="1400" b="0" dirty="0">
                          <a:effectLst/>
                        </a:rPr>
                        <a:t>Maintaining the routine. </a:t>
                      </a:r>
                      <a:endParaRPr lang="en-US" sz="1600" b="0" dirty="0">
                        <a:effectLst/>
                      </a:endParaRPr>
                    </a:p>
                  </a:txBody>
                  <a:tcPr marL="39638" marR="39638" marT="0" marB="0"/>
                </a:tc>
                <a:tc>
                  <a:txBody>
                    <a:bodyPr/>
                    <a:lstStyle/>
                    <a:p>
                      <a:pPr marL="0" marR="0">
                        <a:lnSpc>
                          <a:spcPct val="100000"/>
                        </a:lnSpc>
                        <a:spcBef>
                          <a:spcPts val="0"/>
                        </a:spcBef>
                        <a:spcAft>
                          <a:spcPts val="0"/>
                        </a:spcAft>
                      </a:pPr>
                      <a:r>
                        <a:rPr lang="en-GB" sz="1400" b="0" dirty="0">
                          <a:effectLst/>
                        </a:rPr>
                        <a:t>Involving in TI course to practice from June 2022 – December 2022. </a:t>
                      </a:r>
                      <a:endParaRPr lang="en-US" sz="1600" b="0" dirty="0">
                        <a:effectLst/>
                      </a:endParaRPr>
                    </a:p>
                    <a:p>
                      <a:pPr marL="0" marR="0">
                        <a:lnSpc>
                          <a:spcPct val="100000"/>
                        </a:lnSpc>
                        <a:spcBef>
                          <a:spcPts val="0"/>
                        </a:spcBef>
                        <a:spcAft>
                          <a:spcPts val="0"/>
                        </a:spcAft>
                      </a:pPr>
                      <a:r>
                        <a:rPr lang="en-GB" sz="1400" b="0" dirty="0">
                          <a:effectLst/>
                        </a:rPr>
                        <a:t>Following scheduled practice for the whole year. </a:t>
                      </a:r>
                      <a:endParaRPr lang="en-US" sz="1600" b="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39638" marR="39638" marT="0" marB="0"/>
                </a:tc>
                <a:extLst>
                  <a:ext uri="{0D108BD9-81ED-4DB2-BD59-A6C34878D82A}">
                    <a16:rowId xmlns:a16="http://schemas.microsoft.com/office/drawing/2014/main" val="725166377"/>
                  </a:ext>
                </a:extLst>
              </a:tr>
            </a:tbl>
          </a:graphicData>
        </a:graphic>
      </p:graphicFrame>
    </p:spTree>
    <p:extLst>
      <p:ext uri="{BB962C8B-B14F-4D97-AF65-F5344CB8AC3E}">
        <p14:creationId xmlns:p14="http://schemas.microsoft.com/office/powerpoint/2010/main" val="17522444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E1C24-22A6-499A-A1E8-8E71762B3DB0}"/>
              </a:ext>
            </a:extLst>
          </p:cNvPr>
          <p:cNvSpPr>
            <a:spLocks noGrp="1"/>
          </p:cNvSpPr>
          <p:nvPr>
            <p:ph type="title"/>
          </p:nvPr>
        </p:nvSpPr>
        <p:spPr/>
        <p:txBody>
          <a:bodyPr/>
          <a:lstStyle/>
          <a:p>
            <a:r>
              <a:rPr lang="en-GB" dirty="0">
                <a:cs typeface="Calibri Light"/>
              </a:rPr>
              <a:t>Summary</a:t>
            </a:r>
            <a:endParaRPr lang="en-GB" dirty="0"/>
          </a:p>
        </p:txBody>
      </p:sp>
      <p:sp>
        <p:nvSpPr>
          <p:cNvPr id="3" name="Content Placeholder 2">
            <a:extLst>
              <a:ext uri="{FF2B5EF4-FFF2-40B4-BE49-F238E27FC236}">
                <a16:creationId xmlns:a16="http://schemas.microsoft.com/office/drawing/2014/main" id="{935ECF6D-9A2A-4200-A820-00A63D4C7A97}"/>
              </a:ext>
            </a:extLst>
          </p:cNvPr>
          <p:cNvSpPr>
            <a:spLocks noGrp="1"/>
          </p:cNvSpPr>
          <p:nvPr>
            <p:ph idx="1"/>
          </p:nvPr>
        </p:nvSpPr>
        <p:spPr/>
        <p:txBody>
          <a:bodyPr vert="horz" lIns="91440" tIns="45720" rIns="91440" bIns="45720" rtlCol="0" anchor="t">
            <a:normAutofit/>
          </a:bodyPr>
          <a:lstStyle/>
          <a:p>
            <a:pPr algn="just">
              <a:buFont typeface="Wingdings" panose="05000000000000000000" pitchFamily="2" charset="2"/>
              <a:buChar char="q"/>
            </a:pPr>
            <a:r>
              <a:rPr lang="en-GB" sz="2800" dirty="0">
                <a:cs typeface="Calibri"/>
              </a:rPr>
              <a:t>I have attained the learning of different employability skills for my future profession</a:t>
            </a:r>
          </a:p>
          <a:p>
            <a:pPr algn="just">
              <a:buFont typeface="Wingdings" panose="05000000000000000000" pitchFamily="2" charset="2"/>
              <a:buChar char="q"/>
            </a:pPr>
            <a:r>
              <a:rPr lang="en-GB" sz="2800" dirty="0">
                <a:cs typeface="Calibri"/>
              </a:rPr>
              <a:t>I have made up my mind to build my career in HR profession. </a:t>
            </a:r>
          </a:p>
          <a:p>
            <a:pPr algn="just">
              <a:buFont typeface="Wingdings" panose="05000000000000000000" pitchFamily="2" charset="2"/>
              <a:buChar char="q"/>
            </a:pPr>
            <a:r>
              <a:rPr lang="en-GB" sz="2800" dirty="0">
                <a:cs typeface="Calibri"/>
              </a:rPr>
              <a:t>From the analysis I have learned that the HR profession requires effective management skill of human capital in an organization. </a:t>
            </a:r>
          </a:p>
          <a:p>
            <a:pPr algn="just">
              <a:buFont typeface="Wingdings" panose="05000000000000000000" pitchFamily="2" charset="2"/>
              <a:buChar char="q"/>
            </a:pPr>
            <a:r>
              <a:rPr lang="en-GB" sz="2800" dirty="0">
                <a:cs typeface="Calibri"/>
              </a:rPr>
              <a:t>Now I have planned for practicing the basic skills to develop them and attain the professional goals. </a:t>
            </a:r>
          </a:p>
        </p:txBody>
      </p:sp>
    </p:spTree>
    <p:extLst>
      <p:ext uri="{BB962C8B-B14F-4D97-AF65-F5344CB8AC3E}">
        <p14:creationId xmlns:p14="http://schemas.microsoft.com/office/powerpoint/2010/main" val="9886867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E1C24-22A6-499A-A1E8-8E71762B3DB0}"/>
              </a:ext>
            </a:extLst>
          </p:cNvPr>
          <p:cNvSpPr>
            <a:spLocks noGrp="1"/>
          </p:cNvSpPr>
          <p:nvPr>
            <p:ph type="title"/>
          </p:nvPr>
        </p:nvSpPr>
        <p:spPr/>
        <p:txBody>
          <a:bodyPr/>
          <a:lstStyle/>
          <a:p>
            <a:r>
              <a:rPr lang="en-GB" dirty="0">
                <a:cs typeface="Calibri Light"/>
              </a:rPr>
              <a:t>Conclusion</a:t>
            </a:r>
            <a:endParaRPr lang="en-GB" dirty="0"/>
          </a:p>
        </p:txBody>
      </p:sp>
      <p:sp>
        <p:nvSpPr>
          <p:cNvPr id="3" name="Content Placeholder 2">
            <a:extLst>
              <a:ext uri="{FF2B5EF4-FFF2-40B4-BE49-F238E27FC236}">
                <a16:creationId xmlns:a16="http://schemas.microsoft.com/office/drawing/2014/main" id="{935ECF6D-9A2A-4200-A820-00A63D4C7A97}"/>
              </a:ext>
            </a:extLst>
          </p:cNvPr>
          <p:cNvSpPr>
            <a:spLocks noGrp="1"/>
          </p:cNvSpPr>
          <p:nvPr>
            <p:ph idx="1"/>
          </p:nvPr>
        </p:nvSpPr>
        <p:spPr/>
        <p:txBody>
          <a:bodyPr vert="horz" lIns="91440" tIns="45720" rIns="91440" bIns="45720" rtlCol="0" anchor="t">
            <a:normAutofit/>
          </a:bodyPr>
          <a:lstStyle/>
          <a:p>
            <a:pPr>
              <a:buFont typeface="Wingdings" panose="05000000000000000000" pitchFamily="2" charset="2"/>
              <a:buChar char="q"/>
            </a:pPr>
            <a:r>
              <a:rPr lang="en-GB" sz="2800" dirty="0">
                <a:cs typeface="Calibri"/>
              </a:rPr>
              <a:t>I have presented the factors related to the business administration.</a:t>
            </a:r>
          </a:p>
          <a:p>
            <a:pPr>
              <a:buFont typeface="Wingdings" panose="05000000000000000000" pitchFamily="2" charset="2"/>
              <a:buChar char="q"/>
            </a:pPr>
            <a:r>
              <a:rPr lang="en-GB" sz="2800" dirty="0">
                <a:cs typeface="Calibri"/>
              </a:rPr>
              <a:t>The career that I have chosen is human resources management field. </a:t>
            </a:r>
          </a:p>
          <a:p>
            <a:pPr>
              <a:buFont typeface="Wingdings" panose="05000000000000000000" pitchFamily="2" charset="2"/>
              <a:buChar char="q"/>
            </a:pPr>
            <a:r>
              <a:rPr lang="en-GB" sz="2800" dirty="0">
                <a:cs typeface="Calibri"/>
              </a:rPr>
              <a:t>To attain the career goals, my planning and</a:t>
            </a:r>
          </a:p>
        </p:txBody>
      </p:sp>
    </p:spTree>
    <p:extLst>
      <p:ext uri="{BB962C8B-B14F-4D97-AF65-F5344CB8AC3E}">
        <p14:creationId xmlns:p14="http://schemas.microsoft.com/office/powerpoint/2010/main" val="7939264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E1C24-22A6-499A-A1E8-8E71762B3DB0}"/>
              </a:ext>
            </a:extLst>
          </p:cNvPr>
          <p:cNvSpPr>
            <a:spLocks noGrp="1"/>
          </p:cNvSpPr>
          <p:nvPr>
            <p:ph type="title"/>
          </p:nvPr>
        </p:nvSpPr>
        <p:spPr/>
        <p:txBody>
          <a:bodyPr/>
          <a:lstStyle/>
          <a:p>
            <a:r>
              <a:rPr lang="en-GB" dirty="0">
                <a:cs typeface="Calibri Light"/>
              </a:rPr>
              <a:t>References</a:t>
            </a:r>
            <a:endParaRPr lang="en-GB" dirty="0"/>
          </a:p>
        </p:txBody>
      </p:sp>
      <p:sp>
        <p:nvSpPr>
          <p:cNvPr id="3" name="Content Placeholder 2">
            <a:extLst>
              <a:ext uri="{FF2B5EF4-FFF2-40B4-BE49-F238E27FC236}">
                <a16:creationId xmlns:a16="http://schemas.microsoft.com/office/drawing/2014/main" id="{935ECF6D-9A2A-4200-A820-00A63D4C7A97}"/>
              </a:ext>
            </a:extLst>
          </p:cNvPr>
          <p:cNvSpPr>
            <a:spLocks noGrp="1"/>
          </p:cNvSpPr>
          <p:nvPr>
            <p:ph idx="1"/>
          </p:nvPr>
        </p:nvSpPr>
        <p:spPr>
          <a:xfrm>
            <a:off x="484415" y="1841157"/>
            <a:ext cx="11127920" cy="4648770"/>
          </a:xfrm>
        </p:spPr>
        <p:txBody>
          <a:bodyPr vert="horz" lIns="91440" tIns="45720" rIns="91440" bIns="45720" rtlCol="0" anchor="t">
            <a:normAutofit/>
          </a:bodyPr>
          <a:lstStyle/>
          <a:p>
            <a:pPr algn="just">
              <a:buFont typeface="Wingdings" panose="05000000000000000000" pitchFamily="2" charset="2"/>
              <a:buChar char="q"/>
            </a:pPr>
            <a:r>
              <a:rPr lang="en-GB" dirty="0">
                <a:ea typeface="+mn-lt"/>
                <a:cs typeface="+mn-lt"/>
              </a:rPr>
              <a:t>Cottrell, S., 2015. Skills for success. </a:t>
            </a:r>
            <a:r>
              <a:rPr lang="en-GB" dirty="0" err="1">
                <a:ea typeface="+mn-lt"/>
                <a:cs typeface="+mn-lt"/>
              </a:rPr>
              <a:t>Houndmills</a:t>
            </a:r>
            <a:r>
              <a:rPr lang="en-GB" dirty="0">
                <a:ea typeface="+mn-lt"/>
                <a:cs typeface="+mn-lt"/>
              </a:rPr>
              <a:t>, Basingstoke, Hampshire: Palgrave Macmillan.</a:t>
            </a:r>
            <a:endParaRPr lang="en-GB" dirty="0">
              <a:cs typeface="Calibri" panose="020F0502020204030204"/>
            </a:endParaRPr>
          </a:p>
          <a:p>
            <a:pPr algn="just">
              <a:buFont typeface="Wingdings" panose="05000000000000000000" pitchFamily="2" charset="2"/>
              <a:buChar char="q"/>
            </a:pPr>
            <a:r>
              <a:rPr lang="en-GB" dirty="0">
                <a:ea typeface="+mn-lt"/>
                <a:cs typeface="+mn-lt"/>
              </a:rPr>
              <a:t>Schubring, B., 2019. How People with the Strength of Restorative Solve Problems. Leadership Vision. </a:t>
            </a:r>
            <a:endParaRPr lang="en-GB" dirty="0">
              <a:cs typeface="Calibri"/>
            </a:endParaRPr>
          </a:p>
          <a:p>
            <a:pPr algn="just">
              <a:buFont typeface="Wingdings" panose="05000000000000000000" pitchFamily="2" charset="2"/>
              <a:buChar char="q"/>
            </a:pPr>
            <a:r>
              <a:rPr lang="en-GB" dirty="0" err="1">
                <a:ea typeface="+mn-lt"/>
                <a:cs typeface="+mn-lt"/>
              </a:rPr>
              <a:t>Akrani</a:t>
            </a:r>
            <a:r>
              <a:rPr lang="en-GB" dirty="0">
                <a:ea typeface="+mn-lt"/>
                <a:cs typeface="+mn-lt"/>
              </a:rPr>
              <a:t>, G., 2017. Importance of Planning - Why Planning is Important?. Kalyan-city.blogspot.com. </a:t>
            </a:r>
            <a:endParaRPr lang="en-GB" dirty="0">
              <a:cs typeface="Calibri"/>
            </a:endParaRPr>
          </a:p>
          <a:p>
            <a:pPr algn="just">
              <a:buFont typeface="Wingdings" panose="05000000000000000000" pitchFamily="2" charset="2"/>
              <a:buChar char="q"/>
            </a:pPr>
            <a:r>
              <a:rPr lang="en-GB" dirty="0">
                <a:ea typeface="+mn-lt"/>
                <a:cs typeface="+mn-lt"/>
              </a:rPr>
              <a:t>Al </a:t>
            </a:r>
            <a:r>
              <a:rPr lang="en-GB" dirty="0" err="1">
                <a:ea typeface="+mn-lt"/>
                <a:cs typeface="+mn-lt"/>
              </a:rPr>
              <a:t>Adresi</a:t>
            </a:r>
            <a:r>
              <a:rPr lang="en-GB" dirty="0">
                <a:ea typeface="+mn-lt"/>
                <a:cs typeface="+mn-lt"/>
              </a:rPr>
              <a:t>, A. and Darun, M., 2017. Determining relationship between strategic human resource management practices and organizational commitment. International Journal of Engineering Business Management, 9, p.184797901773166.</a:t>
            </a:r>
            <a:endParaRPr lang="en-GB" dirty="0">
              <a:cs typeface="Calibri" panose="020F0502020204030204"/>
            </a:endParaRPr>
          </a:p>
          <a:p>
            <a:pPr algn="just">
              <a:buFont typeface="Wingdings" panose="05000000000000000000" pitchFamily="2" charset="2"/>
              <a:buChar char="q"/>
            </a:pPr>
            <a:r>
              <a:rPr lang="en-GB" dirty="0">
                <a:ea typeface="+mn-lt"/>
                <a:cs typeface="+mn-lt"/>
              </a:rPr>
              <a:t>Asplund, J., Agrawal, S., Hodges, T., Harter, J. and Lopez, S., 2014. THE CLIFTON STRENGTHSFINDER® 2.0 TECHNICAL REPORT. New York: Gallup Inc, p.1. </a:t>
            </a:r>
            <a:endParaRPr lang="en-GB" dirty="0">
              <a:cs typeface="Calibri"/>
            </a:endParaRPr>
          </a:p>
        </p:txBody>
      </p:sp>
    </p:spTree>
    <p:extLst>
      <p:ext uri="{BB962C8B-B14F-4D97-AF65-F5344CB8AC3E}">
        <p14:creationId xmlns:p14="http://schemas.microsoft.com/office/powerpoint/2010/main" val="37064308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67</TotalTime>
  <Words>1625</Words>
  <Application>Microsoft Macintosh PowerPoint</Application>
  <PresentationFormat>Widescreen</PresentationFormat>
  <Paragraphs>167</Paragraphs>
  <Slides>9</Slides>
  <Notes>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9</vt:i4>
      </vt:variant>
    </vt:vector>
  </HeadingPairs>
  <TitlesOfParts>
    <vt:vector size="18" baseType="lpstr">
      <vt:lpstr>Arial</vt:lpstr>
      <vt:lpstr>Arial,Sans-Serif</vt:lpstr>
      <vt:lpstr>Calibri</vt:lpstr>
      <vt:lpstr>Symbol</vt:lpstr>
      <vt:lpstr>Tw Cen MT</vt:lpstr>
      <vt:lpstr>Tw Cen MT Condensed</vt:lpstr>
      <vt:lpstr>Wingdings</vt:lpstr>
      <vt:lpstr>Wingdings 3</vt:lpstr>
      <vt:lpstr>Integral</vt:lpstr>
      <vt:lpstr>BMSW4001</vt:lpstr>
      <vt:lpstr>Introduction</vt:lpstr>
      <vt:lpstr>Employability Skills required for professionals</vt:lpstr>
      <vt:lpstr>Requires skills for HR profession</vt:lpstr>
      <vt:lpstr>SWOT analysis</vt:lpstr>
      <vt:lpstr>Professional development Plan</vt:lpstr>
      <vt:lpstr>Summary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Bidi Matondo Pelendi (2018414)</cp:lastModifiedBy>
  <cp:revision>265</cp:revision>
  <dcterms:created xsi:type="dcterms:W3CDTF">2021-04-12T05:07:57Z</dcterms:created>
  <dcterms:modified xsi:type="dcterms:W3CDTF">2021-04-17T15:25:42Z</dcterms:modified>
</cp:coreProperties>
</file>