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21374100" cy="15113000"/>
  <p:notesSz cx="6858000" cy="9144000"/>
  <p:embeddedFontLst>
    <p:embeddedFont>
      <p:font typeface="Calibri" panose="020F0502020204030204" pitchFamily="34" charset="0"/>
      <p:regular r:id="rId4"/>
      <p:bold r:id="rId5"/>
      <p:italic r:id="rId6"/>
      <p:boldItalic r:id="rId7"/>
    </p:embeddedFont>
    <p:embeddedFont>
      <p:font typeface="Roboto" panose="02000000000000000000" pitchFamily="2" charset="0"/>
      <p:regular r:id="rId8"/>
    </p:embeddedFont>
    <p:embeddedFont>
      <p:font typeface="Tek Tall Arabic" pitchFamily="2" charset="-78"/>
      <p:regular r:id="rId9"/>
    </p:embeddedFont>
    <p:embeddedFont>
      <p:font typeface="Times New Roman Bold" panose="02020803070505020304" pitchFamily="18" charset="0"/>
      <p:bold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1441" autoAdjust="0"/>
  </p:normalViewPr>
  <p:slideViewPr>
    <p:cSldViewPr>
      <p:cViewPr varScale="1">
        <p:scale>
          <a:sx n="23" d="100"/>
          <a:sy n="23" d="100"/>
        </p:scale>
        <p:origin x="-245"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presProps" Target="presProps.xml"/><Relationship Id="rId5" Type="http://schemas.openxmlformats.org/officeDocument/2006/relationships/font" Target="fonts/font2.fntdata"/><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97F870-9AF6-48F1-9F5B-AF812E47C036}" type="datetimeFigureOut">
              <a:rPr lang="en-IN" smtClean="0"/>
              <a:t>17/11/25</a:t>
            </a:fld>
            <a:endParaRPr lang="en-IN"/>
          </a:p>
        </p:txBody>
      </p:sp>
      <p:sp>
        <p:nvSpPr>
          <p:cNvPr id="4" name="Slide Image Placeholder 3"/>
          <p:cNvSpPr>
            <a:spLocks noGrp="1" noRot="1" noChangeAspect="1"/>
          </p:cNvSpPr>
          <p:nvPr>
            <p:ph type="sldImg" idx="2"/>
          </p:nvPr>
        </p:nvSpPr>
        <p:spPr>
          <a:xfrm>
            <a:off x="1004888" y="685800"/>
            <a:ext cx="4848225"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87CF68A-12FD-429D-8CA0-331287C67DB1}" type="slidenum">
              <a:rPr lang="en-IN" smtClean="0"/>
              <a:t>‹#›</a:t>
            </a:fld>
            <a:endParaRPr lang="en-IN"/>
          </a:p>
        </p:txBody>
      </p:sp>
    </p:spTree>
    <p:extLst>
      <p:ext uri="{BB962C8B-B14F-4D97-AF65-F5344CB8AC3E}">
        <p14:creationId xmlns:p14="http://schemas.microsoft.com/office/powerpoint/2010/main" val="3450398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spcAft>
                <a:spcPts val="0"/>
              </a:spcAft>
            </a:pPr>
            <a:r>
              <a:rPr lang="en-GB" sz="1200" dirty="0">
                <a:solidFill>
                  <a:srgbClr val="000000"/>
                </a:solidFill>
                <a:effectLst/>
                <a:latin typeface="Times New Roman"/>
                <a:ea typeface="Calibri"/>
              </a:rPr>
              <a:t>Nguyen, D.C. and </a:t>
            </a:r>
            <a:r>
              <a:rPr lang="en-GB" sz="1200" dirty="0" err="1">
                <a:solidFill>
                  <a:srgbClr val="000000"/>
                </a:solidFill>
                <a:effectLst/>
                <a:latin typeface="Times New Roman"/>
                <a:ea typeface="Calibri"/>
              </a:rPr>
              <a:t>Tull</a:t>
            </a:r>
            <a:r>
              <a:rPr lang="en-GB" sz="1200" dirty="0">
                <a:solidFill>
                  <a:srgbClr val="000000"/>
                </a:solidFill>
                <a:effectLst/>
                <a:latin typeface="Times New Roman"/>
                <a:ea typeface="Calibri"/>
              </a:rPr>
              <a:t>, J. (2022). Context and contextualization: The extended case method in qualitative international business research. Journal of World Business, 57(5), p.101348. </a:t>
            </a:r>
            <a:r>
              <a:rPr lang="en-GB" sz="1200" dirty="0" err="1">
                <a:solidFill>
                  <a:srgbClr val="000000"/>
                </a:solidFill>
                <a:effectLst/>
                <a:latin typeface="Times New Roman"/>
                <a:ea typeface="Calibri"/>
              </a:rPr>
              <a:t>doi:https</a:t>
            </a:r>
            <a:r>
              <a:rPr lang="en-GB" sz="1200" dirty="0">
                <a:solidFill>
                  <a:srgbClr val="000000"/>
                </a:solidFill>
                <a:effectLst/>
                <a:latin typeface="Times New Roman"/>
                <a:ea typeface="Calibri"/>
              </a:rPr>
              <a:t>://doi.org/10.1016/j.jwb.2022.101348.</a:t>
            </a:r>
            <a:endParaRPr lang="en-IN" sz="1200" dirty="0">
              <a:solidFill>
                <a:srgbClr val="000000"/>
              </a:solidFill>
              <a:effectLst/>
              <a:latin typeface="Times New Roman"/>
              <a:ea typeface="Calibri"/>
            </a:endParaRPr>
          </a:p>
          <a:p>
            <a:pPr marL="457200" indent="-457200" algn="just">
              <a:lnSpc>
                <a:spcPct val="150000"/>
              </a:lnSpc>
              <a:spcAft>
                <a:spcPts val="0"/>
              </a:spcAft>
            </a:pPr>
            <a:r>
              <a:rPr lang="en-GB" sz="1200" dirty="0" err="1">
                <a:solidFill>
                  <a:srgbClr val="000000"/>
                </a:solidFill>
                <a:effectLst/>
                <a:latin typeface="Times New Roman"/>
                <a:ea typeface="Calibri"/>
              </a:rPr>
              <a:t>Pabilonia</a:t>
            </a:r>
            <a:r>
              <a:rPr lang="en-GB" sz="1200" dirty="0">
                <a:solidFill>
                  <a:srgbClr val="000000"/>
                </a:solidFill>
                <a:effectLst/>
                <a:latin typeface="Times New Roman"/>
                <a:ea typeface="Calibri"/>
              </a:rPr>
              <a:t>, S.W. and Redmond, J.J. (2024). The rise in remote work since the pandemic and its impact on productivity. [online] Bureau of </a:t>
            </a:r>
            <a:r>
              <a:rPr lang="en-GB" sz="1200" dirty="0" err="1">
                <a:solidFill>
                  <a:srgbClr val="000000"/>
                </a:solidFill>
                <a:effectLst/>
                <a:latin typeface="Times New Roman"/>
                <a:ea typeface="Calibri"/>
              </a:rPr>
              <a:t>Labor</a:t>
            </a:r>
            <a:r>
              <a:rPr lang="en-GB" sz="1200" dirty="0">
                <a:solidFill>
                  <a:srgbClr val="000000"/>
                </a:solidFill>
                <a:effectLst/>
                <a:latin typeface="Times New Roman"/>
                <a:ea typeface="Calibri"/>
              </a:rPr>
              <a:t> Statistics. Available at: https://www.bls.gov/opub/btn/volume-13/remote-work-productivity.htm.</a:t>
            </a:r>
            <a:endParaRPr lang="en-IN" sz="1200" dirty="0">
              <a:solidFill>
                <a:srgbClr val="000000"/>
              </a:solidFill>
              <a:effectLst/>
              <a:latin typeface="Times New Roman"/>
              <a:ea typeface="Calibri"/>
            </a:endParaRPr>
          </a:p>
          <a:p>
            <a:pPr marL="457200" indent="-457200" algn="just">
              <a:lnSpc>
                <a:spcPct val="150000"/>
              </a:lnSpc>
              <a:spcAft>
                <a:spcPts val="0"/>
              </a:spcAft>
            </a:pPr>
            <a:r>
              <a:rPr lang="en-GB" sz="1200" dirty="0" err="1">
                <a:solidFill>
                  <a:srgbClr val="000000"/>
                </a:solidFill>
                <a:effectLst/>
                <a:latin typeface="Times New Roman"/>
                <a:ea typeface="Calibri"/>
              </a:rPr>
              <a:t>Pervin</a:t>
            </a:r>
            <a:r>
              <a:rPr lang="en-GB" sz="1200" dirty="0">
                <a:solidFill>
                  <a:srgbClr val="000000"/>
                </a:solidFill>
                <a:effectLst/>
                <a:latin typeface="Times New Roman"/>
                <a:ea typeface="Calibri"/>
              </a:rPr>
              <a:t>, N. and </a:t>
            </a:r>
            <a:r>
              <a:rPr lang="en-GB" sz="1200" dirty="0" err="1">
                <a:solidFill>
                  <a:srgbClr val="000000"/>
                </a:solidFill>
                <a:effectLst/>
                <a:latin typeface="Times New Roman"/>
                <a:ea typeface="Calibri"/>
              </a:rPr>
              <a:t>Mokhtar</a:t>
            </a:r>
            <a:r>
              <a:rPr lang="en-GB" sz="1200" dirty="0">
                <a:solidFill>
                  <a:srgbClr val="000000"/>
                </a:solidFill>
                <a:effectLst/>
                <a:latin typeface="Times New Roman"/>
                <a:ea typeface="Calibri"/>
              </a:rPr>
              <a:t>, M. (2022). The </a:t>
            </a:r>
            <a:r>
              <a:rPr lang="en-GB" sz="1200" dirty="0" err="1">
                <a:solidFill>
                  <a:srgbClr val="000000"/>
                </a:solidFill>
                <a:effectLst/>
                <a:latin typeface="Times New Roman"/>
                <a:ea typeface="Calibri"/>
              </a:rPr>
              <a:t>interpretivist</a:t>
            </a:r>
            <a:r>
              <a:rPr lang="en-GB" sz="1200" dirty="0">
                <a:solidFill>
                  <a:srgbClr val="000000"/>
                </a:solidFill>
                <a:effectLst/>
                <a:latin typeface="Times New Roman"/>
                <a:ea typeface="Calibri"/>
              </a:rPr>
              <a:t> research paradigm: a subjective notion of a social context. International Journal of Academic Research in Progressive Education and Development, 11(2), pp.419–428. </a:t>
            </a:r>
            <a:r>
              <a:rPr lang="en-GB" sz="1200" dirty="0" err="1">
                <a:solidFill>
                  <a:srgbClr val="000000"/>
                </a:solidFill>
                <a:effectLst/>
                <a:latin typeface="Times New Roman"/>
                <a:ea typeface="Calibri"/>
              </a:rPr>
              <a:t>doi:https</a:t>
            </a:r>
            <a:r>
              <a:rPr lang="en-GB" sz="1200" dirty="0">
                <a:solidFill>
                  <a:srgbClr val="000000"/>
                </a:solidFill>
                <a:effectLst/>
                <a:latin typeface="Times New Roman"/>
                <a:ea typeface="Calibri"/>
              </a:rPr>
              <a:t>://doi.org/10.6007/IJARPED/v11-i2/12938.</a:t>
            </a:r>
            <a:endParaRPr lang="en-IN" sz="1200" dirty="0">
              <a:solidFill>
                <a:srgbClr val="000000"/>
              </a:solidFill>
              <a:effectLst/>
              <a:latin typeface="Times New Roman"/>
              <a:ea typeface="Calibri"/>
            </a:endParaRPr>
          </a:p>
          <a:p>
            <a:pPr marL="457200" indent="-457200" algn="just">
              <a:lnSpc>
                <a:spcPct val="150000"/>
              </a:lnSpc>
              <a:spcAft>
                <a:spcPts val="0"/>
              </a:spcAft>
            </a:pPr>
            <a:r>
              <a:rPr lang="en-GB" sz="1200" dirty="0" err="1">
                <a:solidFill>
                  <a:srgbClr val="000000"/>
                </a:solidFill>
                <a:effectLst/>
                <a:latin typeface="Times New Roman"/>
                <a:ea typeface="Calibri"/>
              </a:rPr>
              <a:t>Syahputra</a:t>
            </a:r>
            <a:r>
              <a:rPr lang="en-GB" sz="1200" dirty="0">
                <a:solidFill>
                  <a:srgbClr val="000000"/>
                </a:solidFill>
                <a:effectLst/>
                <a:latin typeface="Times New Roman"/>
                <a:ea typeface="Calibri"/>
              </a:rPr>
              <a:t>, H., Eddy, P., </a:t>
            </a:r>
            <a:r>
              <a:rPr lang="en-GB" sz="1200" dirty="0" err="1">
                <a:solidFill>
                  <a:srgbClr val="000000"/>
                </a:solidFill>
                <a:effectLst/>
                <a:latin typeface="Times New Roman"/>
                <a:ea typeface="Calibri"/>
              </a:rPr>
              <a:t>Santoso</a:t>
            </a:r>
            <a:r>
              <a:rPr lang="en-GB" sz="1200" dirty="0">
                <a:solidFill>
                  <a:srgbClr val="000000"/>
                </a:solidFill>
                <a:effectLst/>
                <a:latin typeface="Times New Roman"/>
                <a:ea typeface="Calibri"/>
              </a:rPr>
              <a:t>, P.H., </a:t>
            </a:r>
            <a:r>
              <a:rPr lang="en-GB" sz="1200" dirty="0" err="1">
                <a:solidFill>
                  <a:srgbClr val="000000"/>
                </a:solidFill>
                <a:effectLst/>
                <a:latin typeface="Times New Roman"/>
                <a:ea typeface="Calibri"/>
              </a:rPr>
              <a:t>Fitri</a:t>
            </a:r>
            <a:r>
              <a:rPr lang="en-GB" sz="1200" dirty="0">
                <a:solidFill>
                  <a:srgbClr val="000000"/>
                </a:solidFill>
                <a:effectLst/>
                <a:latin typeface="Times New Roman"/>
                <a:ea typeface="Calibri"/>
              </a:rPr>
              <a:t> </a:t>
            </a:r>
            <a:r>
              <a:rPr lang="en-GB" sz="1200" dirty="0" err="1">
                <a:solidFill>
                  <a:srgbClr val="000000"/>
                </a:solidFill>
                <a:effectLst/>
                <a:latin typeface="Times New Roman"/>
                <a:ea typeface="Calibri"/>
              </a:rPr>
              <a:t>Yani</a:t>
            </a:r>
            <a:r>
              <a:rPr lang="en-GB" sz="1200" dirty="0">
                <a:solidFill>
                  <a:srgbClr val="000000"/>
                </a:solidFill>
                <a:effectLst/>
                <a:latin typeface="Times New Roman"/>
                <a:ea typeface="Calibri"/>
              </a:rPr>
              <a:t> and Putra, R. (2023). Exploring Employee Performance Through Qualitative Methods: Insights and Implications. International Conference on Business Management and Accounting, [online] 2(1), pp.312–316. </a:t>
            </a:r>
            <a:r>
              <a:rPr lang="en-GB" sz="1200" dirty="0" err="1">
                <a:solidFill>
                  <a:srgbClr val="000000"/>
                </a:solidFill>
                <a:effectLst/>
                <a:latin typeface="Times New Roman"/>
                <a:ea typeface="Calibri"/>
              </a:rPr>
              <a:t>doi:https</a:t>
            </a:r>
            <a:r>
              <a:rPr lang="en-GB" sz="1200" dirty="0">
                <a:solidFill>
                  <a:srgbClr val="000000"/>
                </a:solidFill>
                <a:effectLst/>
                <a:latin typeface="Times New Roman"/>
                <a:ea typeface="Calibri"/>
              </a:rPr>
              <a:t>://doi.org/10.35145/icobima.v2i1.4379.</a:t>
            </a:r>
            <a:endParaRPr lang="en-IN" sz="1200" dirty="0">
              <a:solidFill>
                <a:srgbClr val="000000"/>
              </a:solidFill>
              <a:effectLst/>
              <a:latin typeface="Times New Roman"/>
              <a:ea typeface="Calibri"/>
            </a:endParaRPr>
          </a:p>
          <a:p>
            <a:pPr marL="457200" indent="-457200" algn="just">
              <a:lnSpc>
                <a:spcPct val="150000"/>
              </a:lnSpc>
              <a:spcAft>
                <a:spcPts val="0"/>
              </a:spcAft>
            </a:pPr>
            <a:r>
              <a:rPr lang="en-GB" sz="1200" dirty="0">
                <a:solidFill>
                  <a:srgbClr val="000000"/>
                </a:solidFill>
                <a:effectLst/>
                <a:latin typeface="Times New Roman"/>
                <a:ea typeface="Calibri"/>
              </a:rPr>
              <a:t>WHO (2024). Mental Health at Work. [online] World Health Organization. Available at: https://www.who.int/news-room/fact-sheets/detail/mental-health-at-work.</a:t>
            </a:r>
            <a:endParaRPr lang="en-IN" sz="1200" dirty="0">
              <a:solidFill>
                <a:srgbClr val="000000"/>
              </a:solidFill>
              <a:effectLst/>
              <a:latin typeface="Times New Roman"/>
              <a:ea typeface="Calibri"/>
            </a:endParaRPr>
          </a:p>
          <a:p>
            <a:pPr marL="457200" indent="-457200" algn="just">
              <a:lnSpc>
                <a:spcPct val="150000"/>
              </a:lnSpc>
              <a:spcAft>
                <a:spcPts val="0"/>
              </a:spcAft>
            </a:pPr>
            <a:r>
              <a:rPr lang="en-GB" sz="1200" dirty="0" err="1">
                <a:solidFill>
                  <a:srgbClr val="000000"/>
                </a:solidFill>
                <a:effectLst/>
                <a:latin typeface="Times New Roman"/>
                <a:ea typeface="Calibri"/>
              </a:rPr>
              <a:t>Wigert</a:t>
            </a:r>
            <a:r>
              <a:rPr lang="en-GB" sz="1200" dirty="0">
                <a:solidFill>
                  <a:srgbClr val="000000"/>
                </a:solidFill>
                <a:effectLst/>
                <a:latin typeface="Times New Roman"/>
                <a:ea typeface="Calibri"/>
              </a:rPr>
              <a:t>, B., </a:t>
            </a:r>
            <a:r>
              <a:rPr lang="en-GB" sz="1200" dirty="0" err="1">
                <a:solidFill>
                  <a:srgbClr val="000000"/>
                </a:solidFill>
                <a:effectLst/>
                <a:latin typeface="Times New Roman"/>
                <a:ea typeface="Calibri"/>
              </a:rPr>
              <a:t>Agrawal</a:t>
            </a:r>
            <a:r>
              <a:rPr lang="en-GB" sz="1200" dirty="0">
                <a:solidFill>
                  <a:srgbClr val="000000"/>
                </a:solidFill>
                <a:effectLst/>
                <a:latin typeface="Times New Roman"/>
                <a:ea typeface="Calibri"/>
              </a:rPr>
              <a:t>, S., Barry, K. and </a:t>
            </a:r>
            <a:r>
              <a:rPr lang="en-GB" sz="1200" dirty="0" err="1">
                <a:solidFill>
                  <a:srgbClr val="000000"/>
                </a:solidFill>
                <a:effectLst/>
                <a:latin typeface="Times New Roman"/>
                <a:ea typeface="Calibri"/>
              </a:rPr>
              <a:t>Maese</a:t>
            </a:r>
            <a:r>
              <a:rPr lang="en-GB" sz="1200" dirty="0">
                <a:solidFill>
                  <a:srgbClr val="000000"/>
                </a:solidFill>
                <a:effectLst/>
                <a:latin typeface="Times New Roman"/>
                <a:ea typeface="Calibri"/>
              </a:rPr>
              <a:t>, E. (2021). The Wellbeing-Engagement Paradox of 2020. [online] Gallup.com. Available at: https://www.gallup.com/workplace/336941/wellbeing-engagement-paradox-2020.aspx.</a:t>
            </a:r>
            <a:endParaRPr lang="en-IN" sz="1200">
              <a:solidFill>
                <a:srgbClr val="000000"/>
              </a:solidFill>
              <a:effectLst/>
              <a:latin typeface="Times New Roman"/>
              <a:ea typeface="Calibri"/>
            </a:endParaRPr>
          </a:p>
          <a:p>
            <a:endParaRPr lang="en-IN"/>
          </a:p>
        </p:txBody>
      </p:sp>
      <p:sp>
        <p:nvSpPr>
          <p:cNvPr id="4" name="Slide Number Placeholder 3"/>
          <p:cNvSpPr>
            <a:spLocks noGrp="1"/>
          </p:cNvSpPr>
          <p:nvPr>
            <p:ph type="sldNum" sz="quarter" idx="10"/>
          </p:nvPr>
        </p:nvSpPr>
        <p:spPr/>
        <p:txBody>
          <a:bodyPr/>
          <a:lstStyle/>
          <a:p>
            <a:fld id="{587CF68A-12FD-429D-8CA0-331287C67DB1}" type="slidenum">
              <a:rPr lang="en-IN" smtClean="0"/>
              <a:t>1</a:t>
            </a:fld>
            <a:endParaRPr lang="en-IN"/>
          </a:p>
        </p:txBody>
      </p:sp>
    </p:spTree>
    <p:extLst>
      <p:ext uri="{BB962C8B-B14F-4D97-AF65-F5344CB8AC3E}">
        <p14:creationId xmlns:p14="http://schemas.microsoft.com/office/powerpoint/2010/main" val="832336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11/17/25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sp>
        <p:nvSpPr>
          <p:cNvPr id="2" name="AutoShape 2"/>
          <p:cNvSpPr/>
          <p:nvPr/>
        </p:nvSpPr>
        <p:spPr>
          <a:xfrm>
            <a:off x="612000" y="0"/>
            <a:ext cx="20160000" cy="2843698"/>
          </a:xfrm>
          <a:prstGeom prst="rect">
            <a:avLst/>
          </a:prstGeom>
          <a:solidFill>
            <a:srgbClr val="110A44"/>
          </a:solidFill>
        </p:spPr>
      </p:sp>
      <p:sp>
        <p:nvSpPr>
          <p:cNvPr id="3" name="AutoShape 3"/>
          <p:cNvSpPr/>
          <p:nvPr/>
        </p:nvSpPr>
        <p:spPr>
          <a:xfrm>
            <a:off x="5652000" y="4661190"/>
            <a:ext cx="5040000" cy="7740293"/>
          </a:xfrm>
          <a:prstGeom prst="rect">
            <a:avLst/>
          </a:prstGeom>
          <a:solidFill>
            <a:srgbClr val="110A44"/>
          </a:solidFill>
        </p:spPr>
      </p:sp>
      <p:sp>
        <p:nvSpPr>
          <p:cNvPr id="4" name="AutoShape 4"/>
          <p:cNvSpPr/>
          <p:nvPr/>
        </p:nvSpPr>
        <p:spPr>
          <a:xfrm>
            <a:off x="612000" y="3075507"/>
            <a:ext cx="5040000" cy="9325976"/>
          </a:xfrm>
          <a:prstGeom prst="rect">
            <a:avLst/>
          </a:prstGeom>
          <a:solidFill>
            <a:srgbClr val="FFFDFD"/>
          </a:solidFill>
        </p:spPr>
      </p:sp>
      <p:sp>
        <p:nvSpPr>
          <p:cNvPr id="5" name="AutoShape 5"/>
          <p:cNvSpPr/>
          <p:nvPr/>
        </p:nvSpPr>
        <p:spPr>
          <a:xfrm>
            <a:off x="10692000" y="3075507"/>
            <a:ext cx="10080000" cy="9325976"/>
          </a:xfrm>
          <a:prstGeom prst="rect">
            <a:avLst/>
          </a:prstGeom>
          <a:solidFill>
            <a:srgbClr val="FFFDFD"/>
          </a:solidFill>
        </p:spPr>
      </p:sp>
      <p:sp>
        <p:nvSpPr>
          <p:cNvPr id="6" name="Freeform 6"/>
          <p:cNvSpPr/>
          <p:nvPr/>
        </p:nvSpPr>
        <p:spPr>
          <a:xfrm>
            <a:off x="5979695" y="5074573"/>
            <a:ext cx="4334305" cy="3134996"/>
          </a:xfrm>
          <a:custGeom>
            <a:avLst/>
            <a:gdLst/>
            <a:ahLst/>
            <a:cxnLst/>
            <a:rect l="l" t="t" r="r" b="b"/>
            <a:pathLst>
              <a:path w="4334305" h="3134996">
                <a:moveTo>
                  <a:pt x="0" y="0"/>
                </a:moveTo>
                <a:lnTo>
                  <a:pt x="4334305" y="0"/>
                </a:lnTo>
                <a:lnTo>
                  <a:pt x="4334305" y="3134996"/>
                </a:lnTo>
                <a:lnTo>
                  <a:pt x="0" y="3134996"/>
                </a:lnTo>
                <a:lnTo>
                  <a:pt x="0" y="0"/>
                </a:lnTo>
                <a:close/>
              </a:path>
            </a:pathLst>
          </a:custGeom>
          <a:blipFill>
            <a:blip r:embed="rId3"/>
            <a:stretch>
              <a:fillRect r="-1160"/>
            </a:stretch>
          </a:blipFill>
        </p:spPr>
      </p:sp>
      <p:sp>
        <p:nvSpPr>
          <p:cNvPr id="7" name="Freeform 7"/>
          <p:cNvSpPr/>
          <p:nvPr/>
        </p:nvSpPr>
        <p:spPr>
          <a:xfrm>
            <a:off x="5652000" y="3075507"/>
            <a:ext cx="2622410" cy="1585683"/>
          </a:xfrm>
          <a:custGeom>
            <a:avLst/>
            <a:gdLst/>
            <a:ahLst/>
            <a:cxnLst/>
            <a:rect l="l" t="t" r="r" b="b"/>
            <a:pathLst>
              <a:path w="2622410" h="1585683">
                <a:moveTo>
                  <a:pt x="0" y="0"/>
                </a:moveTo>
                <a:lnTo>
                  <a:pt x="2622410" y="0"/>
                </a:lnTo>
                <a:lnTo>
                  <a:pt x="2622410" y="1585683"/>
                </a:lnTo>
                <a:lnTo>
                  <a:pt x="0" y="1585683"/>
                </a:lnTo>
                <a:lnTo>
                  <a:pt x="0" y="0"/>
                </a:lnTo>
                <a:close/>
              </a:path>
            </a:pathLst>
          </a:custGeom>
          <a:blipFill>
            <a:blip r:embed="rId4"/>
            <a:stretch>
              <a:fillRect b="-13699"/>
            </a:stretch>
          </a:blipFill>
        </p:spPr>
      </p:sp>
      <p:sp>
        <p:nvSpPr>
          <p:cNvPr id="8" name="Freeform 8"/>
          <p:cNvSpPr/>
          <p:nvPr/>
        </p:nvSpPr>
        <p:spPr>
          <a:xfrm>
            <a:off x="8281879" y="3075507"/>
            <a:ext cx="2402652" cy="1585683"/>
          </a:xfrm>
          <a:custGeom>
            <a:avLst/>
            <a:gdLst/>
            <a:ahLst/>
            <a:cxnLst/>
            <a:rect l="l" t="t" r="r" b="b"/>
            <a:pathLst>
              <a:path w="2402652" h="1585683">
                <a:moveTo>
                  <a:pt x="0" y="0"/>
                </a:moveTo>
                <a:lnTo>
                  <a:pt x="2402652" y="0"/>
                </a:lnTo>
                <a:lnTo>
                  <a:pt x="2402652" y="1585683"/>
                </a:lnTo>
                <a:lnTo>
                  <a:pt x="0" y="1585683"/>
                </a:lnTo>
                <a:lnTo>
                  <a:pt x="0" y="0"/>
                </a:lnTo>
                <a:close/>
              </a:path>
            </a:pathLst>
          </a:custGeom>
          <a:blipFill>
            <a:blip r:embed="rId5"/>
            <a:stretch>
              <a:fillRect l="-1080" r="-453" b="-2691"/>
            </a:stretch>
          </a:blipFill>
        </p:spPr>
      </p:sp>
      <p:sp>
        <p:nvSpPr>
          <p:cNvPr id="9" name="TextBox 9"/>
          <p:cNvSpPr txBox="1"/>
          <p:nvPr/>
        </p:nvSpPr>
        <p:spPr>
          <a:xfrm>
            <a:off x="5448176" y="608490"/>
            <a:ext cx="10487647" cy="1106325"/>
          </a:xfrm>
          <a:prstGeom prst="rect">
            <a:avLst/>
          </a:prstGeom>
        </p:spPr>
        <p:txBody>
          <a:bodyPr lIns="0" tIns="0" rIns="0" bIns="0" rtlCol="0" anchor="t">
            <a:spAutoFit/>
          </a:bodyPr>
          <a:lstStyle/>
          <a:p>
            <a:pPr algn="ctr">
              <a:lnSpc>
                <a:spcPts val="8439"/>
              </a:lnSpc>
            </a:pPr>
            <a:r>
              <a:rPr lang="en-US" sz="8038" spc="80">
                <a:solidFill>
                  <a:srgbClr val="FFFDFD"/>
                </a:solidFill>
                <a:latin typeface="Tek Tall Arabic"/>
                <a:ea typeface="Tek Tall Arabic"/>
                <a:cs typeface="Tek Tall Arabic"/>
                <a:sym typeface="Tek Tall Arabic"/>
              </a:rPr>
              <a:t>ELEMENT 3: METHODOLOGY </a:t>
            </a:r>
          </a:p>
        </p:txBody>
      </p:sp>
      <p:sp>
        <p:nvSpPr>
          <p:cNvPr id="10" name="TextBox 10"/>
          <p:cNvSpPr txBox="1"/>
          <p:nvPr/>
        </p:nvSpPr>
        <p:spPr>
          <a:xfrm>
            <a:off x="3309777" y="1723460"/>
            <a:ext cx="14008447" cy="790072"/>
          </a:xfrm>
          <a:prstGeom prst="rect">
            <a:avLst/>
          </a:prstGeom>
        </p:spPr>
        <p:txBody>
          <a:bodyPr lIns="0" tIns="0" rIns="0" bIns="0" rtlCol="0" anchor="t">
            <a:spAutoFit/>
          </a:bodyPr>
          <a:lstStyle/>
          <a:p>
            <a:pPr algn="ctr">
              <a:lnSpc>
                <a:spcPts val="3177"/>
              </a:lnSpc>
            </a:pPr>
            <a:r>
              <a:rPr lang="en-US" sz="2269">
                <a:solidFill>
                  <a:srgbClr val="FFFDFD"/>
                </a:solidFill>
                <a:latin typeface="Roboto"/>
                <a:ea typeface="Roboto"/>
                <a:cs typeface="Roboto"/>
                <a:sym typeface="Roboto"/>
              </a:rPr>
              <a:t>Impact of Remote Work on Employee Productivity in SMEs within UK E-Commerce Sector:  A Case Study on Wayfair Company</a:t>
            </a:r>
          </a:p>
        </p:txBody>
      </p:sp>
      <p:sp>
        <p:nvSpPr>
          <p:cNvPr id="11" name="TextBox 11"/>
          <p:cNvSpPr txBox="1"/>
          <p:nvPr/>
        </p:nvSpPr>
        <p:spPr>
          <a:xfrm>
            <a:off x="956859" y="3455262"/>
            <a:ext cx="4364606" cy="490636"/>
          </a:xfrm>
          <a:prstGeom prst="rect">
            <a:avLst/>
          </a:prstGeom>
        </p:spPr>
        <p:txBody>
          <a:bodyPr lIns="0" tIns="0" rIns="0" bIns="0" rtlCol="0" anchor="t">
            <a:spAutoFit/>
          </a:bodyPr>
          <a:lstStyle/>
          <a:p>
            <a:pPr marL="0" lvl="0" indent="0" algn="l">
              <a:lnSpc>
                <a:spcPts val="3617"/>
              </a:lnSpc>
              <a:spcBef>
                <a:spcPct val="0"/>
              </a:spcBef>
            </a:pPr>
            <a:r>
              <a:rPr lang="en-US" sz="3444" spc="34">
                <a:solidFill>
                  <a:srgbClr val="062424"/>
                </a:solidFill>
                <a:latin typeface="Tek Tall Arabic"/>
                <a:ea typeface="Tek Tall Arabic"/>
                <a:cs typeface="Tek Tall Arabic"/>
                <a:sym typeface="Tek Tall Arabic"/>
              </a:rPr>
              <a:t>RESEARCH PROCESS SU</a:t>
            </a:r>
            <a:r>
              <a:rPr lang="en-US" sz="3444" u="none" spc="34">
                <a:solidFill>
                  <a:srgbClr val="062424"/>
                </a:solidFill>
                <a:latin typeface="Tek Tall Arabic"/>
                <a:ea typeface="Tek Tall Arabic"/>
                <a:cs typeface="Tek Tall Arabic"/>
                <a:sym typeface="Tek Tall Arabic"/>
              </a:rPr>
              <a:t>MMARY</a:t>
            </a:r>
          </a:p>
        </p:txBody>
      </p:sp>
      <p:sp>
        <p:nvSpPr>
          <p:cNvPr id="12" name="TextBox 12"/>
          <p:cNvSpPr txBox="1"/>
          <p:nvPr/>
        </p:nvSpPr>
        <p:spPr>
          <a:xfrm>
            <a:off x="956859" y="3836642"/>
            <a:ext cx="4364606" cy="1620520"/>
          </a:xfrm>
          <a:prstGeom prst="rect">
            <a:avLst/>
          </a:prstGeom>
        </p:spPr>
        <p:txBody>
          <a:bodyPr lIns="0" tIns="0" rIns="0" bIns="0" rtlCol="0" anchor="t">
            <a:spAutoFit/>
          </a:bodyPr>
          <a:lstStyle/>
          <a:p>
            <a:pPr marL="0" lvl="0" indent="0" algn="just">
              <a:lnSpc>
                <a:spcPts val="1624"/>
              </a:lnSpc>
            </a:pPr>
            <a:r>
              <a:rPr lang="en-US" sz="1299" spc="25">
                <a:solidFill>
                  <a:srgbClr val="062424"/>
                </a:solidFill>
                <a:latin typeface="Times New Roman"/>
                <a:ea typeface="Times New Roman"/>
                <a:cs typeface="Times New Roman"/>
                <a:sym typeface="Times New Roman"/>
              </a:rPr>
              <a:t>Th</a:t>
            </a:r>
            <a:r>
              <a:rPr lang="en-US" sz="1299" u="none" spc="25">
                <a:solidFill>
                  <a:srgbClr val="062424"/>
                </a:solidFill>
                <a:latin typeface="Times New Roman"/>
                <a:ea typeface="Times New Roman"/>
                <a:cs typeface="Times New Roman"/>
                <a:sym typeface="Times New Roman"/>
              </a:rPr>
              <a:t>e research is about the impact of working remotely on the productivity of the employees at the small and medium-sized businesses (SMEs) in the UK e-commerce industry wherein Wayfair, the leading e-commerce company in home goods and furniture, is the object of the research. The study has a qualitative research design of a case study that will explore the culture of remote working at Wayfair and how the culture has affected the employee performance.</a:t>
            </a:r>
          </a:p>
        </p:txBody>
      </p:sp>
      <p:sp>
        <p:nvSpPr>
          <p:cNvPr id="13" name="TextBox 13"/>
          <p:cNvSpPr txBox="1"/>
          <p:nvPr/>
        </p:nvSpPr>
        <p:spPr>
          <a:xfrm>
            <a:off x="612000" y="12802376"/>
            <a:ext cx="20160000" cy="494250"/>
          </a:xfrm>
          <a:prstGeom prst="rect">
            <a:avLst/>
          </a:prstGeom>
        </p:spPr>
        <p:txBody>
          <a:bodyPr lIns="0" tIns="0" rIns="0" bIns="0" rtlCol="0" anchor="t">
            <a:spAutoFit/>
          </a:bodyPr>
          <a:lstStyle/>
          <a:p>
            <a:pPr marL="0" lvl="0" indent="0" algn="l">
              <a:lnSpc>
                <a:spcPts val="3617"/>
              </a:lnSpc>
              <a:spcBef>
                <a:spcPct val="0"/>
              </a:spcBef>
            </a:pPr>
            <a:r>
              <a:rPr lang="en-US" sz="3444" spc="34">
                <a:solidFill>
                  <a:srgbClr val="062424"/>
                </a:solidFill>
                <a:latin typeface="Tek Tall Arabic"/>
                <a:ea typeface="Tek Tall Arabic"/>
                <a:cs typeface="Tek Tall Arabic"/>
                <a:sym typeface="Tek Tall Arabic"/>
              </a:rPr>
              <a:t>REFEREN</a:t>
            </a:r>
            <a:r>
              <a:rPr lang="en-US" sz="3444" u="none" spc="34">
                <a:solidFill>
                  <a:srgbClr val="062424"/>
                </a:solidFill>
                <a:latin typeface="Tek Tall Arabic"/>
                <a:ea typeface="Tek Tall Arabic"/>
                <a:cs typeface="Tek Tall Arabic"/>
                <a:sym typeface="Tek Tall Arabic"/>
              </a:rPr>
              <a:t>CES </a:t>
            </a:r>
          </a:p>
        </p:txBody>
      </p:sp>
      <p:sp>
        <p:nvSpPr>
          <p:cNvPr id="14" name="TextBox 14"/>
          <p:cNvSpPr txBox="1"/>
          <p:nvPr/>
        </p:nvSpPr>
        <p:spPr>
          <a:xfrm>
            <a:off x="612000" y="13287101"/>
            <a:ext cx="20160000" cy="1672057"/>
          </a:xfrm>
          <a:prstGeom prst="rect">
            <a:avLst/>
          </a:prstGeom>
        </p:spPr>
        <p:txBody>
          <a:bodyPr lIns="0" tIns="0" rIns="0" bIns="0" rtlCol="0" anchor="t">
            <a:spAutoFit/>
          </a:bodyPr>
          <a:lstStyle/>
          <a:p>
            <a:pPr marL="261345" lvl="1" indent="-130673" algn="l">
              <a:lnSpc>
                <a:spcPts val="1936"/>
              </a:lnSpc>
              <a:buFont typeface="Arial"/>
              <a:buChar char="•"/>
            </a:pPr>
            <a:r>
              <a:rPr lang="en-US" sz="1210" spc="24">
                <a:solidFill>
                  <a:srgbClr val="062424"/>
                </a:solidFill>
                <a:latin typeface="Times New Roman"/>
                <a:ea typeface="Times New Roman"/>
                <a:cs typeface="Times New Roman"/>
                <a:sym typeface="Times New Roman"/>
              </a:rPr>
              <a:t>Ahmed, </a:t>
            </a:r>
            <a:r>
              <a:rPr lang="en-US" sz="1210" u="none" spc="24">
                <a:solidFill>
                  <a:srgbClr val="062424"/>
                </a:solidFill>
                <a:latin typeface="Times New Roman"/>
                <a:ea typeface="Times New Roman"/>
                <a:cs typeface="Times New Roman"/>
                <a:sym typeface="Times New Roman"/>
              </a:rPr>
              <a:t>S.K., Mohammed, R.A., Nashwan, A.J., Ibrahim, R.H., Abdalla, A.Q., Ameen, B.M.M. and Khidhir, R.M. (2025). Using Thematic Analysis in Qualitative Research. Journal of Medicine, Surgery, and Public Health, [online] 6(6), p.100198. doi:https://doi.org/10.1016/j.glmedi.2025.100198.</a:t>
            </a:r>
          </a:p>
          <a:p>
            <a:pPr marL="261345" lvl="1" indent="-130673" algn="l">
              <a:lnSpc>
                <a:spcPts val="1936"/>
              </a:lnSpc>
              <a:buFont typeface="Arial"/>
              <a:buChar char="•"/>
            </a:pPr>
            <a:r>
              <a:rPr lang="en-US" sz="1210" u="none" spc="24">
                <a:solidFill>
                  <a:srgbClr val="062424"/>
                </a:solidFill>
                <a:latin typeface="Times New Roman"/>
                <a:ea typeface="Times New Roman"/>
                <a:cs typeface="Times New Roman"/>
                <a:sym typeface="Times New Roman"/>
              </a:rPr>
              <a:t>Buffer (2020). Buffer | State Of Remote Work 2020. [online] Buffer. Available at: https://buffer.com/state-of-remote-work/2020.</a:t>
            </a:r>
          </a:p>
          <a:p>
            <a:pPr marL="261345" lvl="1" indent="-130673" algn="l">
              <a:lnSpc>
                <a:spcPts val="1936"/>
              </a:lnSpc>
              <a:buFont typeface="Arial"/>
              <a:buChar char="•"/>
            </a:pPr>
            <a:r>
              <a:rPr lang="en-US" sz="1210" u="none" spc="24">
                <a:solidFill>
                  <a:srgbClr val="062424"/>
                </a:solidFill>
                <a:latin typeface="Times New Roman"/>
                <a:ea typeface="Times New Roman"/>
                <a:cs typeface="Times New Roman"/>
                <a:sym typeface="Times New Roman"/>
              </a:rPr>
              <a:t>Gachanja, C. and Kirima, Dr.L. (2022). Effect of Strategic Management on Organization Productivity from a Work from Home. SSRN Electronic Journal. doi:https://doi.org/10.2139/ssrn.4159000.</a:t>
            </a:r>
          </a:p>
          <a:p>
            <a:pPr marL="261345" lvl="1" indent="-130673" algn="l">
              <a:lnSpc>
                <a:spcPts val="1936"/>
              </a:lnSpc>
              <a:buFont typeface="Arial"/>
              <a:buChar char="•"/>
            </a:pPr>
            <a:r>
              <a:rPr lang="en-US" sz="1210" u="none" spc="24">
                <a:solidFill>
                  <a:srgbClr val="062424"/>
                </a:solidFill>
                <a:latin typeface="Times New Roman"/>
                <a:ea typeface="Times New Roman"/>
                <a:cs typeface="Times New Roman"/>
                <a:sym typeface="Times New Roman"/>
              </a:rPr>
              <a:t>Lund, S., Madgavkar, A., Manyika, J. and Smit, S. (2020). What’s next for Remote work: an Analysis of 2,000 tasks, 800 jobs, and Nine Countries. [online] McKinsey. Available at: https://www.mckinsey.com/featured-insights/future-of-work/whats-next-for-remote-work-an-analysis-of-2000-tasks-800-jobs-and-nine-countries.</a:t>
            </a:r>
          </a:p>
          <a:p>
            <a:pPr marL="261345" lvl="1" indent="-130673" algn="l">
              <a:lnSpc>
                <a:spcPts val="1936"/>
              </a:lnSpc>
              <a:buFont typeface="Arial"/>
              <a:buChar char="•"/>
            </a:pPr>
            <a:r>
              <a:rPr lang="en-US" sz="1210" u="none" spc="24">
                <a:solidFill>
                  <a:srgbClr val="062424"/>
                </a:solidFill>
                <a:latin typeface="Times New Roman"/>
                <a:ea typeface="Times New Roman"/>
                <a:cs typeface="Times New Roman"/>
                <a:sym typeface="Times New Roman"/>
              </a:rPr>
              <a:t>McCloud, R.F., Bekalu, M.A., Vaughan, T., Maranta, L., Peck, E. and Viswanath, K. (2023). Evidence for Decision-Making: The Importance of Systematic Data Collection as an Essential Component of Responsive Feedback. Global Health: Science and Practice, 11(2). doi:https://doi.org/10.9745/GHSP-D-22-00246.</a:t>
            </a:r>
          </a:p>
        </p:txBody>
      </p:sp>
      <p:sp>
        <p:nvSpPr>
          <p:cNvPr id="15" name="TextBox 15"/>
          <p:cNvSpPr txBox="1"/>
          <p:nvPr/>
        </p:nvSpPr>
        <p:spPr>
          <a:xfrm>
            <a:off x="949697" y="6324572"/>
            <a:ext cx="4364606" cy="944223"/>
          </a:xfrm>
          <a:prstGeom prst="rect">
            <a:avLst/>
          </a:prstGeom>
        </p:spPr>
        <p:txBody>
          <a:bodyPr lIns="0" tIns="0" rIns="0" bIns="0" rtlCol="0" anchor="t">
            <a:spAutoFit/>
          </a:bodyPr>
          <a:lstStyle/>
          <a:p>
            <a:pPr marL="0" lvl="0" indent="0" algn="l">
              <a:lnSpc>
                <a:spcPts val="3617"/>
              </a:lnSpc>
              <a:spcBef>
                <a:spcPct val="0"/>
              </a:spcBef>
            </a:pPr>
            <a:r>
              <a:rPr lang="en-US" sz="3444" spc="34">
                <a:solidFill>
                  <a:srgbClr val="062424"/>
                </a:solidFill>
                <a:latin typeface="Tek Tall Arabic"/>
                <a:ea typeface="Tek Tall Arabic"/>
                <a:cs typeface="Tek Tall Arabic"/>
                <a:sym typeface="Tek Tall Arabic"/>
              </a:rPr>
              <a:t>RESEARCH METHODOLOGY OVE</a:t>
            </a:r>
            <a:r>
              <a:rPr lang="en-US" sz="3444" u="none" spc="34">
                <a:solidFill>
                  <a:srgbClr val="062424"/>
                </a:solidFill>
                <a:latin typeface="Tek Tall Arabic"/>
                <a:ea typeface="Tek Tall Arabic"/>
                <a:cs typeface="Tek Tall Arabic"/>
                <a:sym typeface="Tek Tall Arabic"/>
              </a:rPr>
              <a:t>RVIEW</a:t>
            </a:r>
          </a:p>
        </p:txBody>
      </p:sp>
      <p:sp>
        <p:nvSpPr>
          <p:cNvPr id="16" name="TextBox 16"/>
          <p:cNvSpPr txBox="1"/>
          <p:nvPr/>
        </p:nvSpPr>
        <p:spPr>
          <a:xfrm>
            <a:off x="979233" y="7240220"/>
            <a:ext cx="4305534" cy="4820920"/>
          </a:xfrm>
          <a:prstGeom prst="rect">
            <a:avLst/>
          </a:prstGeom>
        </p:spPr>
        <p:txBody>
          <a:bodyPr lIns="0" tIns="0" rIns="0" bIns="0" rtlCol="0" anchor="t">
            <a:spAutoFit/>
          </a:bodyPr>
          <a:lstStyle/>
          <a:p>
            <a:pPr marL="0" lvl="0" indent="0" algn="just">
              <a:lnSpc>
                <a:spcPts val="1624"/>
              </a:lnSpc>
            </a:pPr>
            <a:r>
              <a:rPr lang="en-US" sz="1299" spc="25">
                <a:solidFill>
                  <a:srgbClr val="062424"/>
                </a:solidFill>
                <a:latin typeface="Times New Roman"/>
                <a:ea typeface="Times New Roman"/>
                <a:cs typeface="Times New Roman"/>
                <a:sym typeface="Times New Roman"/>
              </a:rPr>
              <a:t>R</a:t>
            </a:r>
            <a:r>
              <a:rPr lang="en-US" sz="1299" u="none" spc="25">
                <a:solidFill>
                  <a:srgbClr val="062424"/>
                </a:solidFill>
                <a:latin typeface="Times New Roman"/>
                <a:ea typeface="Times New Roman"/>
                <a:cs typeface="Times New Roman"/>
                <a:sym typeface="Times New Roman"/>
              </a:rPr>
              <a:t>esearch Philosophy</a:t>
            </a:r>
          </a:p>
          <a:p>
            <a:pPr marL="0" lvl="0" indent="0" algn="just">
              <a:lnSpc>
                <a:spcPts val="1624"/>
              </a:lnSpc>
            </a:pPr>
            <a:r>
              <a:rPr lang="en-US" sz="1299" u="none" spc="25">
                <a:solidFill>
                  <a:srgbClr val="062424"/>
                </a:solidFill>
                <a:latin typeface="Times New Roman"/>
                <a:ea typeface="Times New Roman"/>
                <a:cs typeface="Times New Roman"/>
                <a:sym typeface="Times New Roman"/>
              </a:rPr>
              <a:t>The study is based on Interpretivism that recognizes the influence of subjective experiences, organizational culture, and other situational factors on the productivity of the employees within the remote working setting (Pervin and Mokhtar, 2022). The explanation of having chosen interpretivism is that it allows a deeper analysis of the humanistic essence of remote work which is rather complex.</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a:p>
            <a:pPr marL="0" lvl="0" indent="0" algn="just">
              <a:lnSpc>
                <a:spcPts val="1624"/>
              </a:lnSpc>
            </a:pPr>
            <a:r>
              <a:rPr lang="en-US" sz="1299" u="none" spc="25">
                <a:solidFill>
                  <a:srgbClr val="062424"/>
                </a:solidFill>
                <a:latin typeface="Times New Roman"/>
                <a:ea typeface="Times New Roman"/>
                <a:cs typeface="Times New Roman"/>
                <a:sym typeface="Times New Roman"/>
              </a:rPr>
              <a:t>Research Approach</a:t>
            </a:r>
          </a:p>
          <a:p>
            <a:pPr marL="0" lvl="0" indent="0" algn="just">
              <a:lnSpc>
                <a:spcPts val="1624"/>
              </a:lnSpc>
            </a:pPr>
            <a:r>
              <a:rPr lang="en-US" sz="1299" u="none" spc="25">
                <a:solidFill>
                  <a:srgbClr val="062424"/>
                </a:solidFill>
                <a:latin typeface="Times New Roman"/>
                <a:ea typeface="Times New Roman"/>
                <a:cs typeface="Times New Roman"/>
                <a:sym typeface="Times New Roman"/>
              </a:rPr>
              <a:t>Inductive method, where new theories are generated based on the available information (Syahputra et al., 2023). The study was intended to reveal some themes regarding productivity issues and the measures adopted by Wayfair in a remote setting.</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a:p>
            <a:pPr marL="0" lvl="0" indent="0" algn="just">
              <a:lnSpc>
                <a:spcPts val="1624"/>
              </a:lnSpc>
            </a:pPr>
            <a:r>
              <a:rPr lang="en-US" sz="1299" u="none" spc="25">
                <a:solidFill>
                  <a:srgbClr val="062424"/>
                </a:solidFill>
                <a:latin typeface="Times New Roman"/>
                <a:ea typeface="Times New Roman"/>
                <a:cs typeface="Times New Roman"/>
                <a:sym typeface="Times New Roman"/>
              </a:rPr>
              <a:t>Research Strategy</a:t>
            </a:r>
          </a:p>
          <a:p>
            <a:pPr marL="0" lvl="0" indent="0" algn="just">
              <a:lnSpc>
                <a:spcPts val="1624"/>
              </a:lnSpc>
            </a:pPr>
            <a:r>
              <a:rPr lang="en-US" sz="1299" u="none" spc="25">
                <a:solidFill>
                  <a:srgbClr val="062424"/>
                </a:solidFill>
                <a:latin typeface="Times New Roman"/>
                <a:ea typeface="Times New Roman"/>
                <a:cs typeface="Times New Roman"/>
                <a:sym typeface="Times New Roman"/>
              </a:rPr>
              <a:t>The case study approach was also utilized to give a detailed discussion of the remote work practices at Wayfair (Nguyen and Tull, 2022). This enabled the study to concentrate on one, real-world example that may be providing practical information on the greater problem of remote work and productivity.</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p:txBody>
      </p:sp>
      <p:sp>
        <p:nvSpPr>
          <p:cNvPr id="17" name="TextBox 17"/>
          <p:cNvSpPr txBox="1"/>
          <p:nvPr/>
        </p:nvSpPr>
        <p:spPr>
          <a:xfrm>
            <a:off x="6008466" y="8520741"/>
            <a:ext cx="4305534" cy="3220720"/>
          </a:xfrm>
          <a:prstGeom prst="rect">
            <a:avLst/>
          </a:prstGeom>
        </p:spPr>
        <p:txBody>
          <a:bodyPr lIns="0" tIns="0" rIns="0" bIns="0" rtlCol="0" anchor="t">
            <a:spAutoFit/>
          </a:bodyPr>
          <a:lstStyle/>
          <a:p>
            <a:pPr marL="0" lvl="0" indent="0" algn="just">
              <a:lnSpc>
                <a:spcPts val="1624"/>
              </a:lnSpc>
            </a:pPr>
            <a:r>
              <a:rPr lang="en-US" sz="1299" spc="25">
                <a:solidFill>
                  <a:srgbClr val="FFFFFF"/>
                </a:solidFill>
                <a:latin typeface="Times New Roman"/>
                <a:ea typeface="Times New Roman"/>
                <a:cs typeface="Times New Roman"/>
                <a:sym typeface="Times New Roman"/>
              </a:rPr>
              <a:t>D</a:t>
            </a:r>
            <a:r>
              <a:rPr lang="en-US" sz="1299" u="none" spc="25">
                <a:solidFill>
                  <a:srgbClr val="FFFFFF"/>
                </a:solidFill>
                <a:latin typeface="Times New Roman"/>
                <a:ea typeface="Times New Roman"/>
                <a:cs typeface="Times New Roman"/>
                <a:sym typeface="Times New Roman"/>
              </a:rPr>
              <a:t>ata Collection</a:t>
            </a:r>
          </a:p>
          <a:p>
            <a:pPr marL="0" lvl="0" indent="0" algn="just">
              <a:lnSpc>
                <a:spcPts val="1624"/>
              </a:lnSpc>
            </a:pPr>
            <a:r>
              <a:rPr lang="en-US" sz="1299" u="none" spc="25">
                <a:solidFill>
                  <a:srgbClr val="FFFFFF"/>
                </a:solidFill>
                <a:latin typeface="Times New Roman"/>
                <a:ea typeface="Times New Roman"/>
                <a:cs typeface="Times New Roman"/>
                <a:sym typeface="Times New Roman"/>
              </a:rPr>
              <a:t>The secondary data was gathered through the literature review, industry reports and case studies pertinent to remote working, employee performance and e-commerce industry (McCloud et al., 2023). Academic journals, reports of reputable business consultancy firms and government publications were also used as the sources of data.</a:t>
            </a:r>
          </a:p>
          <a:p>
            <a:pPr marL="0" lvl="0" indent="0" algn="just">
              <a:lnSpc>
                <a:spcPts val="1624"/>
              </a:lnSpc>
            </a:pPr>
            <a:endParaRPr lang="en-US" sz="1299" u="none" spc="25">
              <a:solidFill>
                <a:srgbClr val="FFFFFF"/>
              </a:solidFill>
              <a:latin typeface="Times New Roman"/>
              <a:ea typeface="Times New Roman"/>
              <a:cs typeface="Times New Roman"/>
              <a:sym typeface="Times New Roman"/>
            </a:endParaRPr>
          </a:p>
          <a:p>
            <a:pPr marL="0" lvl="0" indent="0" algn="just">
              <a:lnSpc>
                <a:spcPts val="1624"/>
              </a:lnSpc>
            </a:pPr>
            <a:r>
              <a:rPr lang="en-US" sz="1299" u="none" spc="25">
                <a:solidFill>
                  <a:srgbClr val="FFFFFF"/>
                </a:solidFill>
                <a:latin typeface="Times New Roman"/>
                <a:ea typeface="Times New Roman"/>
                <a:cs typeface="Times New Roman"/>
                <a:sym typeface="Times New Roman"/>
              </a:rPr>
              <a:t>Data Analysis</a:t>
            </a:r>
          </a:p>
          <a:p>
            <a:pPr marL="0" lvl="0" indent="0" algn="just">
              <a:lnSpc>
                <a:spcPts val="1624"/>
              </a:lnSpc>
            </a:pPr>
            <a:r>
              <a:rPr lang="en-US" sz="1299" u="none" spc="25">
                <a:solidFill>
                  <a:srgbClr val="FFFFFF"/>
                </a:solidFill>
                <a:latin typeface="Times New Roman"/>
                <a:ea typeface="Times New Roman"/>
                <a:cs typeface="Times New Roman"/>
                <a:sym typeface="Times New Roman"/>
              </a:rPr>
              <a:t>The data were analyzed and identified by using a Thematic Analysis approach to find out patterns and recurring themes (Ahmed et al., 2025). This was a way of enabling the researcher to know the major factors that determine productivity within a remote environment, the challenges, strategies, and outcomes.</a:t>
            </a:r>
          </a:p>
          <a:p>
            <a:pPr marL="0" lvl="0" indent="0" algn="just">
              <a:lnSpc>
                <a:spcPts val="1624"/>
              </a:lnSpc>
            </a:pPr>
            <a:endParaRPr lang="en-US" sz="1299" u="none" spc="25">
              <a:solidFill>
                <a:srgbClr val="FFFFFF"/>
              </a:solidFill>
              <a:latin typeface="Times New Roman"/>
              <a:ea typeface="Times New Roman"/>
              <a:cs typeface="Times New Roman"/>
              <a:sym typeface="Times New Roman"/>
            </a:endParaRPr>
          </a:p>
        </p:txBody>
      </p:sp>
      <p:sp>
        <p:nvSpPr>
          <p:cNvPr id="18" name="TextBox 18"/>
          <p:cNvSpPr txBox="1"/>
          <p:nvPr/>
        </p:nvSpPr>
        <p:spPr>
          <a:xfrm>
            <a:off x="11025375" y="3455262"/>
            <a:ext cx="4364606" cy="490636"/>
          </a:xfrm>
          <a:prstGeom prst="rect">
            <a:avLst/>
          </a:prstGeom>
        </p:spPr>
        <p:txBody>
          <a:bodyPr lIns="0" tIns="0" rIns="0" bIns="0" rtlCol="0" anchor="t">
            <a:spAutoFit/>
          </a:bodyPr>
          <a:lstStyle/>
          <a:p>
            <a:pPr marL="0" lvl="0" indent="0" algn="l">
              <a:lnSpc>
                <a:spcPts val="3617"/>
              </a:lnSpc>
              <a:spcBef>
                <a:spcPct val="0"/>
              </a:spcBef>
            </a:pPr>
            <a:r>
              <a:rPr lang="en-US" sz="3444" spc="34">
                <a:solidFill>
                  <a:srgbClr val="062424"/>
                </a:solidFill>
                <a:latin typeface="Tek Tall Arabic"/>
                <a:ea typeface="Tek Tall Arabic"/>
                <a:cs typeface="Tek Tall Arabic"/>
                <a:sym typeface="Tek Tall Arabic"/>
              </a:rPr>
              <a:t>RESEARCH FINDINGS</a:t>
            </a:r>
          </a:p>
        </p:txBody>
      </p:sp>
      <p:sp>
        <p:nvSpPr>
          <p:cNvPr id="19" name="TextBox 19"/>
          <p:cNvSpPr txBox="1"/>
          <p:nvPr/>
        </p:nvSpPr>
        <p:spPr>
          <a:xfrm>
            <a:off x="11044425" y="3836642"/>
            <a:ext cx="9106394" cy="7821295"/>
          </a:xfrm>
          <a:prstGeom prst="rect">
            <a:avLst/>
          </a:prstGeom>
        </p:spPr>
        <p:txBody>
          <a:bodyPr lIns="0" tIns="0" rIns="0" bIns="0" rtlCol="0" anchor="t">
            <a:spAutoFit/>
          </a:bodyPr>
          <a:lstStyle/>
          <a:p>
            <a:pPr algn="just">
              <a:lnSpc>
                <a:spcPts val="1624"/>
              </a:lnSpc>
            </a:pPr>
            <a:r>
              <a:rPr lang="en-US" sz="1299" b="1" spc="25">
                <a:solidFill>
                  <a:srgbClr val="062424"/>
                </a:solidFill>
                <a:latin typeface="Times New Roman Bold"/>
                <a:ea typeface="Times New Roman Bold"/>
                <a:cs typeface="Times New Roman Bold"/>
                <a:sym typeface="Times New Roman Bold"/>
              </a:rPr>
              <a:t>Challenges Identified</a:t>
            </a:r>
          </a:p>
          <a:p>
            <a:pPr marL="0" lvl="0" indent="0" algn="just">
              <a:lnSpc>
                <a:spcPts val="1624"/>
              </a:lnSpc>
            </a:pPr>
            <a:r>
              <a:rPr lang="en-US" sz="1299" spc="25">
                <a:solidFill>
                  <a:srgbClr val="062424"/>
                </a:solidFill>
                <a:latin typeface="Times New Roman"/>
                <a:ea typeface="Times New Roman"/>
                <a:cs typeface="Times New Roman"/>
                <a:sym typeface="Times New Roman"/>
              </a:rPr>
              <a:t>Th</a:t>
            </a:r>
            <a:r>
              <a:rPr lang="en-US" sz="1299" u="none" spc="25">
                <a:solidFill>
                  <a:srgbClr val="062424"/>
                </a:solidFill>
                <a:latin typeface="Times New Roman"/>
                <a:ea typeface="Times New Roman"/>
                <a:cs typeface="Times New Roman"/>
                <a:sym typeface="Times New Roman"/>
              </a:rPr>
              <a:t>e study has revealed that remote workers encounter various similar problems, such as:</a:t>
            </a:r>
          </a:p>
          <a:p>
            <a:pPr marL="280669" lvl="1" indent="-140335" algn="just">
              <a:lnSpc>
                <a:spcPts val="1624"/>
              </a:lnSpc>
              <a:buFont typeface="Arial"/>
              <a:buChar char="•"/>
            </a:pPr>
            <a:r>
              <a:rPr lang="en-US" sz="1299" b="1" u="none" spc="25">
                <a:solidFill>
                  <a:srgbClr val="062424"/>
                </a:solidFill>
                <a:latin typeface="Times New Roman Bold"/>
                <a:ea typeface="Times New Roman Bold"/>
                <a:cs typeface="Times New Roman Bold"/>
                <a:sym typeface="Times New Roman Bold"/>
              </a:rPr>
              <a:t>Home Distractions:</a:t>
            </a:r>
            <a:r>
              <a:rPr lang="en-US" sz="1299" u="none" spc="25">
                <a:solidFill>
                  <a:srgbClr val="062424"/>
                </a:solidFill>
                <a:latin typeface="Times New Roman"/>
                <a:ea typeface="Times New Roman"/>
                <a:cs typeface="Times New Roman"/>
                <a:sym typeface="Times New Roman"/>
              </a:rPr>
              <a:t> Family and domestic responsibilities that influence attention (Wigert et al., 2021).</a:t>
            </a:r>
          </a:p>
          <a:p>
            <a:pPr marL="280669" lvl="1" indent="-140335" algn="just">
              <a:lnSpc>
                <a:spcPts val="1624"/>
              </a:lnSpc>
              <a:buFont typeface="Arial"/>
              <a:buChar char="•"/>
            </a:pPr>
            <a:r>
              <a:rPr lang="en-US" sz="1299" b="1" u="none" spc="25">
                <a:solidFill>
                  <a:srgbClr val="062424"/>
                </a:solidFill>
                <a:latin typeface="Times New Roman Bold"/>
                <a:ea typeface="Times New Roman Bold"/>
                <a:cs typeface="Times New Roman Bold"/>
                <a:sym typeface="Times New Roman Bold"/>
              </a:rPr>
              <a:t>IT infrastructure: </a:t>
            </a:r>
            <a:r>
              <a:rPr lang="en-US" sz="1299" u="none" spc="25">
                <a:solidFill>
                  <a:srgbClr val="062424"/>
                </a:solidFill>
                <a:latin typeface="Times New Roman"/>
                <a:ea typeface="Times New Roman"/>
                <a:cs typeface="Times New Roman"/>
                <a:sym typeface="Times New Roman"/>
              </a:rPr>
              <a:t>Remote working was not efficient due to a lack of technology (Lund et al., 2020).</a:t>
            </a:r>
          </a:p>
          <a:p>
            <a:pPr marL="280669" lvl="1" indent="-140335" algn="just">
              <a:lnSpc>
                <a:spcPts val="1624"/>
              </a:lnSpc>
              <a:buFont typeface="Arial"/>
              <a:buChar char="•"/>
            </a:pPr>
            <a:r>
              <a:rPr lang="en-US" sz="1299" b="1" u="none" spc="25">
                <a:solidFill>
                  <a:srgbClr val="062424"/>
                </a:solidFill>
                <a:latin typeface="Times New Roman Bold"/>
                <a:ea typeface="Times New Roman Bold"/>
                <a:cs typeface="Times New Roman Bold"/>
                <a:sym typeface="Times New Roman Bold"/>
              </a:rPr>
              <a:t>Mental Health Problems:</a:t>
            </a:r>
            <a:r>
              <a:rPr lang="en-US" sz="1299" u="none" spc="25">
                <a:solidFill>
                  <a:srgbClr val="062424"/>
                </a:solidFill>
                <a:latin typeface="Times New Roman"/>
                <a:ea typeface="Times New Roman"/>
                <a:cs typeface="Times New Roman"/>
                <a:sym typeface="Times New Roman"/>
              </a:rPr>
              <a:t> Stress and anxiety worsen and burnout due to long-term work remotely (WHO, 2024).</a:t>
            </a:r>
          </a:p>
          <a:p>
            <a:pPr marL="280669" lvl="1" indent="-140335" algn="just">
              <a:lnSpc>
                <a:spcPts val="1624"/>
              </a:lnSpc>
              <a:buFont typeface="Arial"/>
              <a:buChar char="•"/>
            </a:pPr>
            <a:r>
              <a:rPr lang="en-US" sz="1299" b="1" u="none" spc="25">
                <a:solidFill>
                  <a:srgbClr val="062424"/>
                </a:solidFill>
                <a:latin typeface="Times New Roman Bold"/>
                <a:ea typeface="Times New Roman Bold"/>
                <a:cs typeface="Times New Roman Bold"/>
                <a:sym typeface="Times New Roman Bold"/>
              </a:rPr>
              <a:t>Work-Life Balance:</a:t>
            </a:r>
            <a:r>
              <a:rPr lang="en-US" sz="1299" u="none" spc="25">
                <a:solidFill>
                  <a:srgbClr val="062424"/>
                </a:solidFill>
                <a:latin typeface="Times New Roman"/>
                <a:ea typeface="Times New Roman"/>
                <a:cs typeface="Times New Roman"/>
                <a:sym typeface="Times New Roman"/>
              </a:rPr>
              <a:t> Problems with the division of personal and professional life, which leads to overworking and exhaustion (Buffer, 2020).</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a:p>
            <a:pPr marL="0" lvl="0" indent="0" algn="just">
              <a:lnSpc>
                <a:spcPts val="1624"/>
              </a:lnSpc>
            </a:pPr>
            <a:r>
              <a:rPr lang="en-US" sz="1299" b="1" u="none" spc="25">
                <a:solidFill>
                  <a:srgbClr val="062424"/>
                </a:solidFill>
                <a:latin typeface="Times New Roman Bold"/>
                <a:ea typeface="Times New Roman Bold"/>
                <a:cs typeface="Times New Roman Bold"/>
                <a:sym typeface="Times New Roman Bold"/>
              </a:rPr>
              <a:t>Strategies for Overcoming Challenges</a:t>
            </a:r>
          </a:p>
          <a:p>
            <a:pPr marL="280669" lvl="1" indent="-140335" algn="just">
              <a:lnSpc>
                <a:spcPts val="1624"/>
              </a:lnSpc>
              <a:buFont typeface="Arial"/>
              <a:buChar char="•"/>
            </a:pPr>
            <a:r>
              <a:rPr lang="en-US" sz="1299" b="1" u="none" spc="25">
                <a:solidFill>
                  <a:srgbClr val="062424"/>
                </a:solidFill>
                <a:latin typeface="Times New Roman Bold"/>
                <a:ea typeface="Times New Roman Bold"/>
                <a:cs typeface="Times New Roman Bold"/>
                <a:sym typeface="Times New Roman Bold"/>
              </a:rPr>
              <a:t>Technology Upgrades</a:t>
            </a:r>
            <a:r>
              <a:rPr lang="en-US" sz="1299" u="none" spc="25">
                <a:solidFill>
                  <a:srgbClr val="062424"/>
                </a:solidFill>
                <a:latin typeface="Times New Roman"/>
                <a:ea typeface="Times New Roman"/>
                <a:cs typeface="Times New Roman"/>
                <a:sym typeface="Times New Roman"/>
              </a:rPr>
              <a:t>: Investment in powerful IT systems and distance access devices (Pabilonia and Redmond, 2024).</a:t>
            </a:r>
          </a:p>
          <a:p>
            <a:pPr marL="280669" lvl="1" indent="-140335" algn="just">
              <a:lnSpc>
                <a:spcPts val="1624"/>
              </a:lnSpc>
              <a:buFont typeface="Arial"/>
              <a:buChar char="•"/>
            </a:pPr>
            <a:r>
              <a:rPr lang="en-US" sz="1299" b="1" u="none" spc="25">
                <a:solidFill>
                  <a:srgbClr val="062424"/>
                </a:solidFill>
                <a:latin typeface="Times New Roman Bold"/>
                <a:ea typeface="Times New Roman Bold"/>
                <a:cs typeface="Times New Roman Bold"/>
                <a:sym typeface="Times New Roman Bold"/>
              </a:rPr>
              <a:t>Employee Well-being:</a:t>
            </a:r>
            <a:r>
              <a:rPr lang="en-US" sz="1299" u="none" spc="25">
                <a:solidFill>
                  <a:srgbClr val="062424"/>
                </a:solidFill>
                <a:latin typeface="Times New Roman"/>
                <a:ea typeface="Times New Roman"/>
                <a:cs typeface="Times New Roman"/>
                <a:sym typeface="Times New Roman"/>
              </a:rPr>
              <a:t> Wellness programs, mental health days, and peer support networks should be introduced to eliminate stress and encourage engagement (Gachanja and Kirima, 2022).</a:t>
            </a:r>
          </a:p>
          <a:p>
            <a:pPr marL="280669" lvl="1" indent="-140335" algn="just">
              <a:lnSpc>
                <a:spcPts val="1624"/>
              </a:lnSpc>
              <a:buFont typeface="Arial"/>
              <a:buChar char="•"/>
            </a:pPr>
            <a:r>
              <a:rPr lang="en-US" sz="1299" b="1" u="none" spc="25">
                <a:solidFill>
                  <a:srgbClr val="062424"/>
                </a:solidFill>
                <a:latin typeface="Times New Roman Bold"/>
                <a:ea typeface="Times New Roman Bold"/>
                <a:cs typeface="Times New Roman Bold"/>
                <a:sym typeface="Times New Roman Bold"/>
              </a:rPr>
              <a:t>Bright Work-Life Borders:</a:t>
            </a:r>
            <a:r>
              <a:rPr lang="en-US" sz="1299" u="none" spc="25">
                <a:solidFill>
                  <a:srgbClr val="062424"/>
                </a:solidFill>
                <a:latin typeface="Times New Roman"/>
                <a:ea typeface="Times New Roman"/>
                <a:cs typeface="Times New Roman"/>
                <a:sym typeface="Times New Roman"/>
              </a:rPr>
              <a:t> Suggesting employees to organize home workplaces and flexibility in their working hours (Wigert et al., 2021).</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a:p>
            <a:pPr marL="0" lvl="0" indent="0" algn="just">
              <a:lnSpc>
                <a:spcPts val="1624"/>
              </a:lnSpc>
            </a:pPr>
            <a:r>
              <a:rPr lang="en-US" sz="1299" b="1" u="none" spc="25">
                <a:solidFill>
                  <a:srgbClr val="062424"/>
                </a:solidFill>
                <a:latin typeface="Times New Roman Bold"/>
                <a:ea typeface="Times New Roman Bold"/>
                <a:cs typeface="Times New Roman Bold"/>
                <a:sym typeface="Times New Roman Bold"/>
              </a:rPr>
              <a:t>Impact on Productivity</a:t>
            </a:r>
          </a:p>
          <a:p>
            <a:pPr marL="0" lvl="0" indent="0" algn="just">
              <a:lnSpc>
                <a:spcPts val="1624"/>
              </a:lnSpc>
            </a:pPr>
            <a:r>
              <a:rPr lang="en-US" sz="1299" u="none" spc="25">
                <a:solidFill>
                  <a:srgbClr val="062424"/>
                </a:solidFill>
                <a:latin typeface="Times New Roman"/>
                <a:ea typeface="Times New Roman"/>
                <a:cs typeface="Times New Roman"/>
                <a:sym typeface="Times New Roman"/>
              </a:rPr>
              <a:t>The measures adopted by Wayfair contributed to enhancing the productivity of the employees in the long run. Although productivity was reduced at first because of difficulties in adjustment, such attempts resulted in the improved satisfaction of employees and general improvement of work in the long term.</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a:p>
            <a:pPr marL="0" lvl="0" indent="0" algn="just">
              <a:lnSpc>
                <a:spcPts val="1624"/>
              </a:lnSpc>
            </a:pPr>
            <a:r>
              <a:rPr lang="en-US" sz="1299" b="1" u="none" spc="25">
                <a:solidFill>
                  <a:srgbClr val="062424"/>
                </a:solidFill>
                <a:latin typeface="Times New Roman Bold"/>
                <a:ea typeface="Times New Roman Bold"/>
                <a:cs typeface="Times New Roman Bold"/>
                <a:sym typeface="Times New Roman Bold"/>
              </a:rPr>
              <a:t>Key Takeaways</a:t>
            </a:r>
          </a:p>
          <a:p>
            <a:pPr marL="280669" lvl="1" indent="-140335"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Remote Work’s Mixed Impact</a:t>
            </a:r>
          </a:p>
          <a:p>
            <a:pPr marL="561339" lvl="2" indent="-187113"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Although working remotely is flexible and saves time on commuting, it may cause the development of serious communication issues, teamwork, and well-being issues in employees.</a:t>
            </a:r>
          </a:p>
          <a:p>
            <a:pPr marL="280669" lvl="1" indent="-140335"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Favorable Supporting Infrastructure</a:t>
            </a:r>
          </a:p>
          <a:p>
            <a:pPr marL="561339" lvl="2" indent="-187113"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The potentially adverse effects of remote work on productivity can be counteracted by investing in the appropriate technological infrastructure and making sure that the support systems of the employees are substantial.</a:t>
            </a:r>
          </a:p>
          <a:p>
            <a:pPr marL="280669" lvl="1" indent="-140335"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Engaging Employees is Important</a:t>
            </a:r>
          </a:p>
          <a:p>
            <a:pPr marL="561339" lvl="2" indent="-187113"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The only way to sustain productivity in a remote environment is by maintaining a high level of morale and engagement of the employees using well-being programs, regular check-ins, and building a robust team culture.</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a:p>
            <a:pPr marL="0" lvl="0" indent="0" algn="just">
              <a:lnSpc>
                <a:spcPts val="1624"/>
              </a:lnSpc>
            </a:pPr>
            <a:r>
              <a:rPr lang="en-US" sz="1299" b="1" u="none" spc="25">
                <a:solidFill>
                  <a:srgbClr val="062424"/>
                </a:solidFill>
                <a:latin typeface="Times New Roman Bold"/>
                <a:ea typeface="Times New Roman Bold"/>
                <a:cs typeface="Times New Roman Bold"/>
                <a:sym typeface="Times New Roman Bold"/>
              </a:rPr>
              <a:t>Recommendations</a:t>
            </a:r>
          </a:p>
          <a:p>
            <a:pPr marL="280669" lvl="1" indent="-140335"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The UK e-commerce SMEs should also invest in effective technological infrastructure to allow remote work in order to make sure that the employees are provided with the necessary tools to work in an efficient manner.</a:t>
            </a:r>
          </a:p>
          <a:p>
            <a:pPr marL="280669" lvl="1" indent="-140335"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To ensure employee well-being, companies should focus on mental health programs, flexible working schedules, and work-life boundaries as a way of ensuring productivity.</a:t>
            </a:r>
          </a:p>
          <a:p>
            <a:pPr marL="280669" lvl="1" indent="-140335" algn="just">
              <a:lnSpc>
                <a:spcPts val="1624"/>
              </a:lnSpc>
              <a:buFont typeface="Arial"/>
              <a:buChar char="•"/>
            </a:pPr>
            <a:r>
              <a:rPr lang="en-US" sz="1299" u="none" spc="25">
                <a:solidFill>
                  <a:srgbClr val="062424"/>
                </a:solidFill>
                <a:latin typeface="Times New Roman"/>
                <a:ea typeface="Times New Roman"/>
                <a:cs typeface="Times New Roman"/>
                <a:sym typeface="Times New Roman"/>
              </a:rPr>
              <a:t>Mechanical communication, communication tools, and team-building activities ought to be used frequently to promote attachment and interaction among telecommuters.</a:t>
            </a:r>
          </a:p>
          <a:p>
            <a:pPr marL="0" lvl="0" indent="0" algn="just">
              <a:lnSpc>
                <a:spcPts val="1624"/>
              </a:lnSpc>
            </a:pPr>
            <a:endParaRPr lang="en-US" sz="1299" u="none" spc="25">
              <a:solidFill>
                <a:srgbClr val="062424"/>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1279</Words>
  <Application>Microsoft Office PowerPoint</Application>
  <PresentationFormat>Custom</PresentationFormat>
  <Paragraphs>59</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C90870</dc:title>
  <cp:lastModifiedBy>Daniela Vaciu (2221231)</cp:lastModifiedBy>
  <cp:revision>3</cp:revision>
  <dcterms:created xsi:type="dcterms:W3CDTF">2006-08-16T00:00:00Z</dcterms:created>
  <dcterms:modified xsi:type="dcterms:W3CDTF">2025-11-17T18:38:07Z</dcterms:modified>
  <dc:identifier>DAG31bZnSuk</dc:identifier>
</cp:coreProperties>
</file>