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58" r:id="rId4"/>
  </p:sldIdLst>
  <p:sldSz cx="30275213" cy="42803763"/>
  <p:notesSz cx="9144000" cy="6858000"/>
  <p:defaultTextStyle>
    <a:defPPr>
      <a:defRPr lang="en-US"/>
    </a:defPPr>
    <a:lvl1pPr marL="0" algn="l" defTabSz="3507730" rtl="0" eaLnBrk="1" latinLnBrk="0" hangingPunct="1">
      <a:defRPr sz="6905" kern="1200">
        <a:solidFill>
          <a:schemeClr val="tx1"/>
        </a:solidFill>
        <a:latin typeface="+mn-lt"/>
        <a:ea typeface="+mn-ea"/>
        <a:cs typeface="+mn-cs"/>
      </a:defRPr>
    </a:lvl1pPr>
    <a:lvl2pPr marL="1753865" algn="l" defTabSz="3507730" rtl="0" eaLnBrk="1" latinLnBrk="0" hangingPunct="1">
      <a:defRPr sz="6905" kern="1200">
        <a:solidFill>
          <a:schemeClr val="tx1"/>
        </a:solidFill>
        <a:latin typeface="+mn-lt"/>
        <a:ea typeface="+mn-ea"/>
        <a:cs typeface="+mn-cs"/>
      </a:defRPr>
    </a:lvl2pPr>
    <a:lvl3pPr marL="3507730" algn="l" defTabSz="3507730" rtl="0" eaLnBrk="1" latinLnBrk="0" hangingPunct="1">
      <a:defRPr sz="6905" kern="1200">
        <a:solidFill>
          <a:schemeClr val="tx1"/>
        </a:solidFill>
        <a:latin typeface="+mn-lt"/>
        <a:ea typeface="+mn-ea"/>
        <a:cs typeface="+mn-cs"/>
      </a:defRPr>
    </a:lvl3pPr>
    <a:lvl4pPr marL="5261595" algn="l" defTabSz="3507730" rtl="0" eaLnBrk="1" latinLnBrk="0" hangingPunct="1">
      <a:defRPr sz="6905" kern="1200">
        <a:solidFill>
          <a:schemeClr val="tx1"/>
        </a:solidFill>
        <a:latin typeface="+mn-lt"/>
        <a:ea typeface="+mn-ea"/>
        <a:cs typeface="+mn-cs"/>
      </a:defRPr>
    </a:lvl4pPr>
    <a:lvl5pPr marL="7015460" algn="l" defTabSz="3507730" rtl="0" eaLnBrk="1" latinLnBrk="0" hangingPunct="1">
      <a:defRPr sz="6905" kern="1200">
        <a:solidFill>
          <a:schemeClr val="tx1"/>
        </a:solidFill>
        <a:latin typeface="+mn-lt"/>
        <a:ea typeface="+mn-ea"/>
        <a:cs typeface="+mn-cs"/>
      </a:defRPr>
    </a:lvl5pPr>
    <a:lvl6pPr marL="8769325" algn="l" defTabSz="3507730" rtl="0" eaLnBrk="1" latinLnBrk="0" hangingPunct="1">
      <a:defRPr sz="6905" kern="1200">
        <a:solidFill>
          <a:schemeClr val="tx1"/>
        </a:solidFill>
        <a:latin typeface="+mn-lt"/>
        <a:ea typeface="+mn-ea"/>
        <a:cs typeface="+mn-cs"/>
      </a:defRPr>
    </a:lvl6pPr>
    <a:lvl7pPr marL="10523190" algn="l" defTabSz="3507730" rtl="0" eaLnBrk="1" latinLnBrk="0" hangingPunct="1">
      <a:defRPr sz="6905" kern="1200">
        <a:solidFill>
          <a:schemeClr val="tx1"/>
        </a:solidFill>
        <a:latin typeface="+mn-lt"/>
        <a:ea typeface="+mn-ea"/>
        <a:cs typeface="+mn-cs"/>
      </a:defRPr>
    </a:lvl7pPr>
    <a:lvl8pPr marL="12277054" algn="l" defTabSz="3507730" rtl="0" eaLnBrk="1" latinLnBrk="0" hangingPunct="1">
      <a:defRPr sz="6905" kern="1200">
        <a:solidFill>
          <a:schemeClr val="tx1"/>
        </a:solidFill>
        <a:latin typeface="+mn-lt"/>
        <a:ea typeface="+mn-ea"/>
        <a:cs typeface="+mn-cs"/>
      </a:defRPr>
    </a:lvl8pPr>
    <a:lvl9pPr marL="14030919" algn="l" defTabSz="3507730" rtl="0" eaLnBrk="1" latinLnBrk="0" hangingPunct="1">
      <a:defRPr sz="6905"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A53B3C-5646-41BD-9A47-68781EA9C401}" v="193" dt="2026-03-05T16:26:08.6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94" autoAdjust="0"/>
    <p:restoredTop sz="94660"/>
  </p:normalViewPr>
  <p:slideViewPr>
    <p:cSldViewPr snapToGrid="0">
      <p:cViewPr>
        <p:scale>
          <a:sx n="30" d="100"/>
          <a:sy n="30" d="100"/>
        </p:scale>
        <p:origin x="16" y="-3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eela Begum (2216501)" userId="528343e6-3030-4fb8-9617-60a95b1f23ce" providerId="ADAL" clId="{9066B06F-A491-4A71-95F9-02734CB1E670}"/>
    <pc:docChg chg="undo redo custSel addSld delSld modSld">
      <pc:chgData name="Nabeela Begum (2216501)" userId="528343e6-3030-4fb8-9617-60a95b1f23ce" providerId="ADAL" clId="{9066B06F-A491-4A71-95F9-02734CB1E670}" dt="2026-03-05T16:26:40.864" v="2127" actId="20577"/>
      <pc:docMkLst>
        <pc:docMk/>
      </pc:docMkLst>
      <pc:sldChg chg="modSp del mod">
        <pc:chgData name="Nabeela Begum (2216501)" userId="528343e6-3030-4fb8-9617-60a95b1f23ce" providerId="ADAL" clId="{9066B06F-A491-4A71-95F9-02734CB1E670}" dt="2026-03-04T19:00:47.300" v="1412" actId="47"/>
        <pc:sldMkLst>
          <pc:docMk/>
          <pc:sldMk cId="4175114297" sldId="256"/>
        </pc:sldMkLst>
      </pc:sldChg>
      <pc:sldChg chg="addSp delSp modSp mod">
        <pc:chgData name="Nabeela Begum (2216501)" userId="528343e6-3030-4fb8-9617-60a95b1f23ce" providerId="ADAL" clId="{9066B06F-A491-4A71-95F9-02734CB1E670}" dt="2026-03-05T16:26:40.864" v="2127" actId="20577"/>
        <pc:sldMkLst>
          <pc:docMk/>
          <pc:sldMk cId="1646062136" sldId="257"/>
        </pc:sldMkLst>
        <pc:spChg chg="add mod">
          <ac:chgData name="Nabeela Begum (2216501)" userId="528343e6-3030-4fb8-9617-60a95b1f23ce" providerId="ADAL" clId="{9066B06F-A491-4A71-95F9-02734CB1E670}" dt="2026-03-04T04:15:42.173" v="717" actId="207"/>
          <ac:spMkLst>
            <pc:docMk/>
            <pc:sldMk cId="1646062136" sldId="257"/>
            <ac:spMk id="3" creationId="{C085C668-E203-145F-E126-64DE2C5082A5}"/>
          </ac:spMkLst>
        </pc:spChg>
        <pc:spChg chg="add mod">
          <ac:chgData name="Nabeela Begum (2216501)" userId="528343e6-3030-4fb8-9617-60a95b1f23ce" providerId="ADAL" clId="{9066B06F-A491-4A71-95F9-02734CB1E670}" dt="2026-03-04T16:27:01.091" v="887" actId="20577"/>
          <ac:spMkLst>
            <pc:docMk/>
            <pc:sldMk cId="1646062136" sldId="257"/>
            <ac:spMk id="4" creationId="{06E1E1EC-87FF-1995-2781-0A5B8B395004}"/>
          </ac:spMkLst>
        </pc:spChg>
        <pc:spChg chg="add mod">
          <ac:chgData name="Nabeela Begum (2216501)" userId="528343e6-3030-4fb8-9617-60a95b1f23ce" providerId="ADAL" clId="{9066B06F-A491-4A71-95F9-02734CB1E670}" dt="2026-03-04T16:34:12.023" v="972" actId="114"/>
          <ac:spMkLst>
            <pc:docMk/>
            <pc:sldMk cId="1646062136" sldId="257"/>
            <ac:spMk id="6" creationId="{A29C4A5B-E02B-C045-0A08-F8693A9717E3}"/>
          </ac:spMkLst>
        </pc:spChg>
        <pc:spChg chg="add mod">
          <ac:chgData name="Nabeela Begum (2216501)" userId="528343e6-3030-4fb8-9617-60a95b1f23ce" providerId="ADAL" clId="{9066B06F-A491-4A71-95F9-02734CB1E670}" dt="2026-03-05T16:26:40.864" v="2127" actId="20577"/>
          <ac:spMkLst>
            <pc:docMk/>
            <pc:sldMk cId="1646062136" sldId="257"/>
            <ac:spMk id="7" creationId="{3DF011A7-41A1-CFE0-2C85-11A2F2E0E300}"/>
          </ac:spMkLst>
        </pc:spChg>
        <pc:spChg chg="add mod">
          <ac:chgData name="Nabeela Begum (2216501)" userId="528343e6-3030-4fb8-9617-60a95b1f23ce" providerId="ADAL" clId="{9066B06F-A491-4A71-95F9-02734CB1E670}" dt="2026-03-04T16:29:21.098" v="912" actId="20577"/>
          <ac:spMkLst>
            <pc:docMk/>
            <pc:sldMk cId="1646062136" sldId="257"/>
            <ac:spMk id="8" creationId="{8B757636-B476-667E-1106-47C46EBB57AE}"/>
          </ac:spMkLst>
        </pc:spChg>
        <pc:spChg chg="add mod">
          <ac:chgData name="Nabeela Begum (2216501)" userId="528343e6-3030-4fb8-9617-60a95b1f23ce" providerId="ADAL" clId="{9066B06F-A491-4A71-95F9-02734CB1E670}" dt="2026-03-03T19:53:20.874" v="540" actId="207"/>
          <ac:spMkLst>
            <pc:docMk/>
            <pc:sldMk cId="1646062136" sldId="257"/>
            <ac:spMk id="10" creationId="{0807E158-B68A-02C6-E919-FADBDAD8C8F6}"/>
          </ac:spMkLst>
        </pc:spChg>
        <pc:spChg chg="add mod">
          <ac:chgData name="Nabeela Begum (2216501)" userId="528343e6-3030-4fb8-9617-60a95b1f23ce" providerId="ADAL" clId="{9066B06F-A491-4A71-95F9-02734CB1E670}" dt="2026-03-04T04:18:35.098" v="730" actId="20577"/>
          <ac:spMkLst>
            <pc:docMk/>
            <pc:sldMk cId="1646062136" sldId="257"/>
            <ac:spMk id="20" creationId="{3D7345B6-E46E-F213-6FFD-CB11587DE8FB}"/>
          </ac:spMkLst>
        </pc:spChg>
        <pc:spChg chg="add">
          <ac:chgData name="Nabeela Begum (2216501)" userId="528343e6-3030-4fb8-9617-60a95b1f23ce" providerId="ADAL" clId="{9066B06F-A491-4A71-95F9-02734CB1E670}" dt="2026-03-04T16:19:01.226" v="798"/>
          <ac:spMkLst>
            <pc:docMk/>
            <pc:sldMk cId="1646062136" sldId="257"/>
            <ac:spMk id="24" creationId="{7C1B9C8E-5F90-6545-8504-C7678672049E}"/>
          </ac:spMkLst>
        </pc:spChg>
        <pc:spChg chg="add">
          <ac:chgData name="Nabeela Begum (2216501)" userId="528343e6-3030-4fb8-9617-60a95b1f23ce" providerId="ADAL" clId="{9066B06F-A491-4A71-95F9-02734CB1E670}" dt="2026-03-04T16:19:14.959" v="802"/>
          <ac:spMkLst>
            <pc:docMk/>
            <pc:sldMk cId="1646062136" sldId="257"/>
            <ac:spMk id="25" creationId="{A02387BC-8C0C-C4EF-61EF-D035CE9CED5E}"/>
          </ac:spMkLst>
        </pc:spChg>
        <pc:spChg chg="add">
          <ac:chgData name="Nabeela Begum (2216501)" userId="528343e6-3030-4fb8-9617-60a95b1f23ce" providerId="ADAL" clId="{9066B06F-A491-4A71-95F9-02734CB1E670}" dt="2026-03-04T16:19:57.439" v="805"/>
          <ac:spMkLst>
            <pc:docMk/>
            <pc:sldMk cId="1646062136" sldId="257"/>
            <ac:spMk id="26" creationId="{A42F3B82-E731-B2E6-C613-917A1EE338A8}"/>
          </ac:spMkLst>
        </pc:spChg>
        <pc:spChg chg="add mod">
          <ac:chgData name="Nabeela Begum (2216501)" userId="528343e6-3030-4fb8-9617-60a95b1f23ce" providerId="ADAL" clId="{9066B06F-A491-4A71-95F9-02734CB1E670}" dt="2026-03-04T17:00:24.723" v="1260" actId="20577"/>
          <ac:spMkLst>
            <pc:docMk/>
            <pc:sldMk cId="1646062136" sldId="257"/>
            <ac:spMk id="27" creationId="{764160BA-CB89-D701-047E-B44EC85B2E40}"/>
          </ac:spMkLst>
        </pc:spChg>
        <pc:spChg chg="add mod">
          <ac:chgData name="Nabeela Begum (2216501)" userId="528343e6-3030-4fb8-9617-60a95b1f23ce" providerId="ADAL" clId="{9066B06F-A491-4A71-95F9-02734CB1E670}" dt="2026-03-04T17:03:56.093" v="1298" actId="1076"/>
          <ac:spMkLst>
            <pc:docMk/>
            <pc:sldMk cId="1646062136" sldId="257"/>
            <ac:spMk id="28" creationId="{431D3EE4-08DD-3EBD-17E9-6954A910C7E7}"/>
          </ac:spMkLst>
        </pc:spChg>
        <pc:picChg chg="add del mod">
          <ac:chgData name="Nabeela Begum (2216501)" userId="528343e6-3030-4fb8-9617-60a95b1f23ce" providerId="ADAL" clId="{9066B06F-A491-4A71-95F9-02734CB1E670}" dt="2026-03-04T04:25:46.716" v="785" actId="1076"/>
          <ac:picMkLst>
            <pc:docMk/>
            <pc:sldMk cId="1646062136" sldId="257"/>
            <ac:picMk id="11" creationId="{E3D7882A-0472-D821-32B5-7D5788F29D3D}"/>
          </ac:picMkLst>
        </pc:picChg>
        <pc:picChg chg="add mod">
          <ac:chgData name="Nabeela Begum (2216501)" userId="528343e6-3030-4fb8-9617-60a95b1f23ce" providerId="ADAL" clId="{9066B06F-A491-4A71-95F9-02734CB1E670}" dt="2026-03-03T20:13:31.101" v="662" actId="14100"/>
          <ac:picMkLst>
            <pc:docMk/>
            <pc:sldMk cId="1646062136" sldId="257"/>
            <ac:picMk id="12" creationId="{5809ABF0-0933-D4AB-1A24-2C2D862BB5FD}"/>
          </ac:picMkLst>
        </pc:picChg>
        <pc:picChg chg="add mod">
          <ac:chgData name="Nabeela Begum (2216501)" userId="528343e6-3030-4fb8-9617-60a95b1f23ce" providerId="ADAL" clId="{9066B06F-A491-4A71-95F9-02734CB1E670}" dt="2026-03-03T20:17:58.436" v="710" actId="14100"/>
          <ac:picMkLst>
            <pc:docMk/>
            <pc:sldMk cId="1646062136" sldId="257"/>
            <ac:picMk id="18" creationId="{BE631589-F7E9-C500-B4F1-9DD107835680}"/>
          </ac:picMkLst>
        </pc:picChg>
        <pc:picChg chg="add mod">
          <ac:chgData name="Nabeela Begum (2216501)" userId="528343e6-3030-4fb8-9617-60a95b1f23ce" providerId="ADAL" clId="{9066B06F-A491-4A71-95F9-02734CB1E670}" dt="2026-03-04T04:25:48.675" v="788" actId="14100"/>
          <ac:picMkLst>
            <pc:docMk/>
            <pc:sldMk cId="1646062136" sldId="257"/>
            <ac:picMk id="21" creationId="{7B6218E9-B75B-05BA-FD66-120E6EE22D96}"/>
          </ac:picMkLst>
        </pc:picChg>
        <pc:picChg chg="add mod">
          <ac:chgData name="Nabeela Begum (2216501)" userId="528343e6-3030-4fb8-9617-60a95b1f23ce" providerId="ADAL" clId="{9066B06F-A491-4A71-95F9-02734CB1E670}" dt="2026-03-04T04:25:34.794" v="779" actId="1076"/>
          <ac:picMkLst>
            <pc:docMk/>
            <pc:sldMk cId="1646062136" sldId="257"/>
            <ac:picMk id="22" creationId="{8D898329-8F03-2F59-A895-34BCF1EA06F1}"/>
          </ac:picMkLst>
        </pc:picChg>
        <pc:picChg chg="add del mod">
          <ac:chgData name="Nabeela Begum (2216501)" userId="528343e6-3030-4fb8-9617-60a95b1f23ce" providerId="ADAL" clId="{9066B06F-A491-4A71-95F9-02734CB1E670}" dt="2026-03-04T04:26:19.789" v="795" actId="478"/>
          <ac:picMkLst>
            <pc:docMk/>
            <pc:sldMk cId="1646062136" sldId="257"/>
            <ac:picMk id="23" creationId="{BB33B608-86AA-BF77-ED85-3AF53FD480E0}"/>
          </ac:picMkLst>
        </pc:picChg>
        <pc:picChg chg="add del mod">
          <ac:chgData name="Nabeela Begum (2216501)" userId="528343e6-3030-4fb8-9617-60a95b1f23ce" providerId="ADAL" clId="{9066B06F-A491-4A71-95F9-02734CB1E670}" dt="2026-03-04T04:25:50.101" v="789" actId="478"/>
          <ac:picMkLst>
            <pc:docMk/>
            <pc:sldMk cId="1646062136" sldId="257"/>
            <ac:picMk id="1030" creationId="{44D5ECB0-9D5E-6F50-3546-58CC9964B4A6}"/>
          </ac:picMkLst>
        </pc:picChg>
        <pc:picChg chg="add mod">
          <ac:chgData name="Nabeela Begum (2216501)" userId="528343e6-3030-4fb8-9617-60a95b1f23ce" providerId="ADAL" clId="{9066B06F-A491-4A71-95F9-02734CB1E670}" dt="2026-03-04T17:03:50.446" v="1297" actId="14100"/>
          <ac:picMkLst>
            <pc:docMk/>
            <pc:sldMk cId="1646062136" sldId="257"/>
            <ac:picMk id="1032" creationId="{313AE388-3F06-4AC2-BED2-9D0F4D2BD175}"/>
          </ac:picMkLst>
        </pc:picChg>
        <pc:picChg chg="add mod">
          <ac:chgData name="Nabeela Begum (2216501)" userId="528343e6-3030-4fb8-9617-60a95b1f23ce" providerId="ADAL" clId="{9066B06F-A491-4A71-95F9-02734CB1E670}" dt="2026-03-03T20:10:22.170" v="645" actId="14100"/>
          <ac:picMkLst>
            <pc:docMk/>
            <pc:sldMk cId="1646062136" sldId="257"/>
            <ac:picMk id="1034" creationId="{58A741A6-DDA0-94B8-0362-0D36E8F9CA9C}"/>
          </ac:picMkLst>
        </pc:picChg>
      </pc:sldChg>
      <pc:sldChg chg="addSp delSp modSp new mod">
        <pc:chgData name="Nabeela Begum (2216501)" userId="528343e6-3030-4fb8-9617-60a95b1f23ce" providerId="ADAL" clId="{9066B06F-A491-4A71-95F9-02734CB1E670}" dt="2026-03-05T16:24:20.475" v="2033" actId="255"/>
        <pc:sldMkLst>
          <pc:docMk/>
          <pc:sldMk cId="4113625308" sldId="258"/>
        </pc:sldMkLst>
        <pc:spChg chg="mod">
          <ac:chgData name="Nabeela Begum (2216501)" userId="528343e6-3030-4fb8-9617-60a95b1f23ce" providerId="ADAL" clId="{9066B06F-A491-4A71-95F9-02734CB1E670}" dt="2026-03-04T19:31:11.102" v="2022" actId="1076"/>
          <ac:spMkLst>
            <pc:docMk/>
            <pc:sldMk cId="4113625308" sldId="258"/>
            <ac:spMk id="2" creationId="{8B8AB557-7C32-B32C-BBD4-4095A5F932FC}"/>
          </ac:spMkLst>
        </pc:spChg>
        <pc:spChg chg="add del mod">
          <ac:chgData name="Nabeela Begum (2216501)" userId="528343e6-3030-4fb8-9617-60a95b1f23ce" providerId="ADAL" clId="{9066B06F-A491-4A71-95F9-02734CB1E670}" dt="2026-03-05T16:24:20.475" v="2033" actId="255"/>
          <ac:spMkLst>
            <pc:docMk/>
            <pc:sldMk cId="4113625308" sldId="258"/>
            <ac:spMk id="3" creationId="{CA4397A3-0E72-F141-B7F3-D1C628BA6F88}"/>
          </ac:spMkLst>
        </pc:spChg>
        <pc:spChg chg="add mod">
          <ac:chgData name="Nabeela Begum (2216501)" userId="528343e6-3030-4fb8-9617-60a95b1f23ce" providerId="ADAL" clId="{9066B06F-A491-4A71-95F9-02734CB1E670}" dt="2026-03-04T16:21:00.968" v="833"/>
          <ac:spMkLst>
            <pc:docMk/>
            <pc:sldMk cId="4113625308" sldId="258"/>
            <ac:spMk id="4" creationId="{19714D7F-B896-7972-CBD4-F115851C9FFC}"/>
          </ac:spMkLst>
        </pc:spChg>
        <pc:spChg chg="add mod">
          <ac:chgData name="Nabeela Begum (2216501)" userId="528343e6-3030-4fb8-9617-60a95b1f23ce" providerId="ADAL" clId="{9066B06F-A491-4A71-95F9-02734CB1E670}" dt="2026-03-04T16:21:14.796" v="835"/>
          <ac:spMkLst>
            <pc:docMk/>
            <pc:sldMk cId="4113625308" sldId="258"/>
            <ac:spMk id="5" creationId="{03BF8FDD-35C3-9D02-722E-4AD424E8E216}"/>
          </ac:spMkLst>
        </pc:spChg>
        <pc:spChg chg="add del mod">
          <ac:chgData name="Nabeela Begum (2216501)" userId="528343e6-3030-4fb8-9617-60a95b1f23ce" providerId="ADAL" clId="{9066B06F-A491-4A71-95F9-02734CB1E670}" dt="2026-03-04T16:41:02.840" v="1020" actId="478"/>
          <ac:spMkLst>
            <pc:docMk/>
            <pc:sldMk cId="4113625308" sldId="258"/>
            <ac:spMk id="6" creationId="{9BACEFA4-99B0-26C3-36E4-A5C91B896279}"/>
          </ac:spMkLst>
        </pc:spChg>
        <pc:spChg chg="add del mod">
          <ac:chgData name="Nabeela Begum (2216501)" userId="528343e6-3030-4fb8-9617-60a95b1f23ce" providerId="ADAL" clId="{9066B06F-A491-4A71-95F9-02734CB1E670}" dt="2026-03-04T16:41:05.720" v="1022" actId="478"/>
          <ac:spMkLst>
            <pc:docMk/>
            <pc:sldMk cId="4113625308" sldId="258"/>
            <ac:spMk id="7" creationId="{B81B9FF4-7462-6D6B-5AE0-8558503D77DC}"/>
          </ac:spMkLst>
        </pc:spChg>
        <pc:spChg chg="add del mod">
          <ac:chgData name="Nabeela Begum (2216501)" userId="528343e6-3030-4fb8-9617-60a95b1f23ce" providerId="ADAL" clId="{9066B06F-A491-4A71-95F9-02734CB1E670}" dt="2026-03-04T16:41:06.923" v="1023" actId="478"/>
          <ac:spMkLst>
            <pc:docMk/>
            <pc:sldMk cId="4113625308" sldId="258"/>
            <ac:spMk id="8" creationId="{4E46A6A7-FF8E-23D8-F278-FB2E1BC93AD1}"/>
          </ac:spMkLst>
        </pc:spChg>
        <pc:spChg chg="add mod">
          <ac:chgData name="Nabeela Begum (2216501)" userId="528343e6-3030-4fb8-9617-60a95b1f23ce" providerId="ADAL" clId="{9066B06F-A491-4A71-95F9-02734CB1E670}" dt="2026-03-04T16:40:52.499" v="1017"/>
          <ac:spMkLst>
            <pc:docMk/>
            <pc:sldMk cId="4113625308" sldId="258"/>
            <ac:spMk id="9" creationId="{9043337C-7364-2E29-3F15-4500D53A1851}"/>
          </ac:spMkLst>
        </pc:spChg>
        <pc:spChg chg="add del mod">
          <ac:chgData name="Nabeela Begum (2216501)" userId="528343e6-3030-4fb8-9617-60a95b1f23ce" providerId="ADAL" clId="{9066B06F-A491-4A71-95F9-02734CB1E670}" dt="2026-03-04T16:51:38.807" v="1149" actId="478"/>
          <ac:spMkLst>
            <pc:docMk/>
            <pc:sldMk cId="4113625308" sldId="258"/>
            <ac:spMk id="10" creationId="{19F3F666-A69F-ED43-9499-5367FEB32E04}"/>
          </ac:spMkLst>
        </pc:spChg>
        <pc:spChg chg="add del mod">
          <ac:chgData name="Nabeela Begum (2216501)" userId="528343e6-3030-4fb8-9617-60a95b1f23ce" providerId="ADAL" clId="{9066B06F-A491-4A71-95F9-02734CB1E670}" dt="2026-03-04T16:51:36.974" v="1148" actId="478"/>
          <ac:spMkLst>
            <pc:docMk/>
            <pc:sldMk cId="4113625308" sldId="258"/>
            <ac:spMk id="11" creationId="{CE999EC7-5BE4-073B-8851-EAD105FD0A26}"/>
          </ac:spMkLst>
        </pc:spChg>
      </pc:sldChg>
      <pc:sldChg chg="delSp modSp new mod">
        <pc:chgData name="Nabeela Begum (2216501)" userId="528343e6-3030-4fb8-9617-60a95b1f23ce" providerId="ADAL" clId="{9066B06F-A491-4A71-95F9-02734CB1E670}" dt="2026-03-04T19:20:42.946" v="1895" actId="2710"/>
        <pc:sldMkLst>
          <pc:docMk/>
          <pc:sldMk cId="213536971" sldId="259"/>
        </pc:sldMkLst>
        <pc:spChg chg="del">
          <ac:chgData name="Nabeela Begum (2216501)" userId="528343e6-3030-4fb8-9617-60a95b1f23ce" providerId="ADAL" clId="{9066B06F-A491-4A71-95F9-02734CB1E670}" dt="2026-03-04T19:18:38.043" v="1762" actId="478"/>
          <ac:spMkLst>
            <pc:docMk/>
            <pc:sldMk cId="213536971" sldId="259"/>
            <ac:spMk id="2" creationId="{1A27A30A-427E-3700-16C8-5F6774BA679A}"/>
          </ac:spMkLst>
        </pc:spChg>
        <pc:spChg chg="mod">
          <ac:chgData name="Nabeela Begum (2216501)" userId="528343e6-3030-4fb8-9617-60a95b1f23ce" providerId="ADAL" clId="{9066B06F-A491-4A71-95F9-02734CB1E670}" dt="2026-03-04T19:20:42.946" v="1895" actId="2710"/>
          <ac:spMkLst>
            <pc:docMk/>
            <pc:sldMk cId="213536971" sldId="259"/>
            <ac:spMk id="3" creationId="{198AA8DC-0311-2361-04F2-DD23F16BCFD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A21D7-E2F6-D0AC-91D0-82549C8254CD}"/>
              </a:ext>
            </a:extLst>
          </p:cNvPr>
          <p:cNvSpPr>
            <a:spLocks noGrp="1"/>
          </p:cNvSpPr>
          <p:nvPr>
            <p:ph type="ctrTitle"/>
          </p:nvPr>
        </p:nvSpPr>
        <p:spPr>
          <a:xfrm>
            <a:off x="3784402" y="7005156"/>
            <a:ext cx="22706410" cy="14902051"/>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71AA69-9BC0-2A52-EC78-0400A2CBA5CF}"/>
              </a:ext>
            </a:extLst>
          </p:cNvPr>
          <p:cNvSpPr>
            <a:spLocks noGrp="1"/>
          </p:cNvSpPr>
          <p:nvPr>
            <p:ph type="subTitle" idx="1"/>
          </p:nvPr>
        </p:nvSpPr>
        <p:spPr>
          <a:xfrm>
            <a:off x="3784402" y="22481887"/>
            <a:ext cx="22706410" cy="10334331"/>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31FD2A-584A-A173-0B37-9F0ABC69ABB5}"/>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C5354149-2AC8-8A49-A980-7A92586EE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E2C89-4AC9-D5CF-57DE-F38BA4B5BCD5}"/>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1610532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2BFE-4C86-36D4-2BCA-96437EB487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24BAAD-6241-7353-26F4-F45F5ABC93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A3499E-181D-40DF-DDD1-3CCF40DA7B0A}"/>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5D15A5FB-E105-1F82-4024-005DC7930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EEBFF8-4455-B509-57D9-585D7D469994}"/>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206580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FD44-69A8-7322-808D-8D5A08437689}"/>
              </a:ext>
            </a:extLst>
          </p:cNvPr>
          <p:cNvSpPr>
            <a:spLocks noGrp="1"/>
          </p:cNvSpPr>
          <p:nvPr>
            <p:ph type="title"/>
          </p:nvPr>
        </p:nvSpPr>
        <p:spPr>
          <a:xfrm>
            <a:off x="2065653" y="10671222"/>
            <a:ext cx="26112371" cy="17805173"/>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9C90AE-4241-07A6-1F1F-BE73D2C696BB}"/>
              </a:ext>
            </a:extLst>
          </p:cNvPr>
          <p:cNvSpPr>
            <a:spLocks noGrp="1"/>
          </p:cNvSpPr>
          <p:nvPr>
            <p:ph type="body" idx="1"/>
          </p:nvPr>
        </p:nvSpPr>
        <p:spPr>
          <a:xfrm>
            <a:off x="2065653" y="28644839"/>
            <a:ext cx="26112371" cy="9363320"/>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72B134-5E63-DD26-0D22-77E11BEED65F}"/>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187FFE7E-11A9-A135-D2C3-225725605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C152A4-304B-A3A9-309F-84630722F4F3}"/>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4241506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63187-EDC0-5B19-5D93-FB1CAE0283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556815-411B-604C-DEEA-F42D5E82A9D8}"/>
              </a:ext>
            </a:extLst>
          </p:cNvPr>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1AD722-AB7C-C285-3F05-E327F4DF46BA}"/>
              </a:ext>
            </a:extLst>
          </p:cNvPr>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40F1E3-4330-4D50-5ED1-4C214C945CEF}"/>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6" name="Footer Placeholder 5">
            <a:extLst>
              <a:ext uri="{FF2B5EF4-FFF2-40B4-BE49-F238E27FC236}">
                <a16:creationId xmlns:a16="http://schemas.microsoft.com/office/drawing/2014/main" id="{7498694B-266B-29F5-655B-587310D85A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605758-546A-A0C5-EE4B-B63AB3A82D5B}"/>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4078750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AA2FE-882F-C9C6-FE57-DA3ACF03BE74}"/>
              </a:ext>
            </a:extLst>
          </p:cNvPr>
          <p:cNvSpPr>
            <a:spLocks noGrp="1"/>
          </p:cNvSpPr>
          <p:nvPr>
            <p:ph type="title"/>
          </p:nvPr>
        </p:nvSpPr>
        <p:spPr>
          <a:xfrm>
            <a:off x="2085364" y="2278907"/>
            <a:ext cx="26112371" cy="827341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144A3-03FE-42B5-52AD-D6A4C247DE39}"/>
              </a:ext>
            </a:extLst>
          </p:cNvPr>
          <p:cNvSpPr>
            <a:spLocks noGrp="1"/>
          </p:cNvSpPr>
          <p:nvPr>
            <p:ph type="body" idx="1"/>
          </p:nvPr>
        </p:nvSpPr>
        <p:spPr>
          <a:xfrm>
            <a:off x="2085365" y="10492870"/>
            <a:ext cx="12807833" cy="514239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992A2A-E70F-0608-316C-AC5E9BCA69C5}"/>
              </a:ext>
            </a:extLst>
          </p:cNvPr>
          <p:cNvSpPr>
            <a:spLocks noGrp="1"/>
          </p:cNvSpPr>
          <p:nvPr>
            <p:ph sz="half" idx="2"/>
          </p:nvPr>
        </p:nvSpPr>
        <p:spPr>
          <a:xfrm>
            <a:off x="2085365" y="15635264"/>
            <a:ext cx="12807833"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8CFA2B-AC69-7F48-E101-943367782265}"/>
              </a:ext>
            </a:extLst>
          </p:cNvPr>
          <p:cNvSpPr>
            <a:spLocks noGrp="1"/>
          </p:cNvSpPr>
          <p:nvPr>
            <p:ph type="body" sz="quarter" idx="3"/>
          </p:nvPr>
        </p:nvSpPr>
        <p:spPr>
          <a:xfrm>
            <a:off x="15326827" y="10492870"/>
            <a:ext cx="12870909" cy="514239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744D45-013D-C965-50C1-92A0AD67C120}"/>
              </a:ext>
            </a:extLst>
          </p:cNvPr>
          <p:cNvSpPr>
            <a:spLocks noGrp="1"/>
          </p:cNvSpPr>
          <p:nvPr>
            <p:ph sz="quarter" idx="4"/>
          </p:nvPr>
        </p:nvSpPr>
        <p:spPr>
          <a:xfrm>
            <a:off x="15326827"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AE9976-72E4-46D3-03E7-F69EEFFCFA0D}"/>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8" name="Footer Placeholder 7">
            <a:extLst>
              <a:ext uri="{FF2B5EF4-FFF2-40B4-BE49-F238E27FC236}">
                <a16:creationId xmlns:a16="http://schemas.microsoft.com/office/drawing/2014/main" id="{C4E5DB70-F540-C149-02A9-E30E5FA5B7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0E7E55-0CC8-243D-8633-3D988D33BE0D}"/>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999371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2F55-849F-C52C-D2E5-BB2E072F08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CFAEB0-69F5-81AD-239C-4D687EA3531E}"/>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4" name="Footer Placeholder 3">
            <a:extLst>
              <a:ext uri="{FF2B5EF4-FFF2-40B4-BE49-F238E27FC236}">
                <a16:creationId xmlns:a16="http://schemas.microsoft.com/office/drawing/2014/main" id="{9B7B5CEF-323D-550D-F78A-2436A9DAD1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395629-9EA6-B2DB-45C0-D7F9C7CA78A3}"/>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3461018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292E23-AE2E-EECD-DC39-A420AA314A37}"/>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3" name="Footer Placeholder 2">
            <a:extLst>
              <a:ext uri="{FF2B5EF4-FFF2-40B4-BE49-F238E27FC236}">
                <a16:creationId xmlns:a16="http://schemas.microsoft.com/office/drawing/2014/main" id="{84C72C61-71F6-B1DD-E156-CFF96340D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AFE75B-07FA-7BD6-C12E-89F4DF540B44}"/>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2915203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095C-0C3C-EE0D-1DF2-81390C79A92B}"/>
              </a:ext>
            </a:extLst>
          </p:cNvPr>
          <p:cNvSpPr>
            <a:spLocks noGrp="1"/>
          </p:cNvSpPr>
          <p:nvPr>
            <p:ph type="title"/>
          </p:nvPr>
        </p:nvSpPr>
        <p:spPr>
          <a:xfrm>
            <a:off x="2085366" y="2853584"/>
            <a:ext cx="9764543" cy="9987545"/>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A4B1E2-F1D8-A6C3-C2C9-31626175A707}"/>
              </a:ext>
            </a:extLst>
          </p:cNvPr>
          <p:cNvSpPr>
            <a:spLocks noGrp="1"/>
          </p:cNvSpPr>
          <p:nvPr>
            <p:ph idx="1"/>
          </p:nvPr>
        </p:nvSpPr>
        <p:spPr>
          <a:xfrm>
            <a:off x="12870909" y="6162952"/>
            <a:ext cx="15326827" cy="3041841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230CD1-DC39-056A-5A4D-5E577CF93EA7}"/>
              </a:ext>
            </a:extLst>
          </p:cNvPr>
          <p:cNvSpPr>
            <a:spLocks noGrp="1"/>
          </p:cNvSpPr>
          <p:nvPr>
            <p:ph type="body" sz="half" idx="2"/>
          </p:nvPr>
        </p:nvSpPr>
        <p:spPr>
          <a:xfrm>
            <a:off x="2085366" y="12841129"/>
            <a:ext cx="9764543" cy="237897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0DC1C-7DF2-8568-984D-4B13175E9A85}"/>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6" name="Footer Placeholder 5">
            <a:extLst>
              <a:ext uri="{FF2B5EF4-FFF2-40B4-BE49-F238E27FC236}">
                <a16:creationId xmlns:a16="http://schemas.microsoft.com/office/drawing/2014/main" id="{971F9F9C-75FE-58DB-CC94-06B076DED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97A129-5E73-3FDA-06E8-60B628F3EBE8}"/>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721337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52AB4-7FDE-9172-C350-B8F9B231A587}"/>
              </a:ext>
            </a:extLst>
          </p:cNvPr>
          <p:cNvSpPr>
            <a:spLocks noGrp="1"/>
          </p:cNvSpPr>
          <p:nvPr>
            <p:ph type="title"/>
          </p:nvPr>
        </p:nvSpPr>
        <p:spPr>
          <a:xfrm>
            <a:off x="2085366" y="2853584"/>
            <a:ext cx="9764543" cy="9987545"/>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9CAD14-008C-29EC-855B-96C74BD5FBA6}"/>
              </a:ext>
            </a:extLst>
          </p:cNvPr>
          <p:cNvSpPr>
            <a:spLocks noGrp="1"/>
          </p:cNvSpPr>
          <p:nvPr>
            <p:ph type="pic" idx="1"/>
          </p:nvPr>
        </p:nvSpPr>
        <p:spPr>
          <a:xfrm>
            <a:off x="12870909" y="6162952"/>
            <a:ext cx="15326827" cy="3041841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043924-C8B3-3F25-B8EE-9DB6153D51BD}"/>
              </a:ext>
            </a:extLst>
          </p:cNvPr>
          <p:cNvSpPr>
            <a:spLocks noGrp="1"/>
          </p:cNvSpPr>
          <p:nvPr>
            <p:ph type="body" sz="half" idx="2"/>
          </p:nvPr>
        </p:nvSpPr>
        <p:spPr>
          <a:xfrm>
            <a:off x="2085366" y="12841129"/>
            <a:ext cx="9764543" cy="237897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35D43A-C3A9-2EC5-D27C-2F3900B8C0BC}"/>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6" name="Footer Placeholder 5">
            <a:extLst>
              <a:ext uri="{FF2B5EF4-FFF2-40B4-BE49-F238E27FC236}">
                <a16:creationId xmlns:a16="http://schemas.microsoft.com/office/drawing/2014/main" id="{35ACC14D-8B3F-B9C9-A2AD-AFF0F2588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59AD-6031-7077-1DA3-B4D248B907B8}"/>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78937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374F6-9CB6-B674-C22B-2AE3BC2B34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61C94D-8542-4318-8F16-94F294C19A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02644E-F4B0-F978-F6FC-227A336A9409}"/>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A51120A5-72A5-6F98-4DC9-E6E678691A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CB6FE-9B2D-3463-4CAD-05AC6721FC2B}"/>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93018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434F56-DBB7-DBF8-A1F8-7B3EC2B60BCC}"/>
              </a:ext>
            </a:extLst>
          </p:cNvPr>
          <p:cNvSpPr>
            <a:spLocks noGrp="1"/>
          </p:cNvSpPr>
          <p:nvPr>
            <p:ph type="title" orient="vert"/>
          </p:nvPr>
        </p:nvSpPr>
        <p:spPr>
          <a:xfrm>
            <a:off x="21665699" y="2278904"/>
            <a:ext cx="6528093" cy="36274211"/>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522529-8096-D917-6A2D-2C4D27EE516C}"/>
              </a:ext>
            </a:extLst>
          </p:cNvPr>
          <p:cNvSpPr>
            <a:spLocks noGrp="1"/>
          </p:cNvSpPr>
          <p:nvPr>
            <p:ph type="body" orient="vert" idx="1"/>
          </p:nvPr>
        </p:nvSpPr>
        <p:spPr>
          <a:xfrm>
            <a:off x="2081421"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9D347E-F828-C55F-2747-DC746893A66E}"/>
              </a:ext>
            </a:extLst>
          </p:cNvPr>
          <p:cNvSpPr>
            <a:spLocks noGrp="1"/>
          </p:cNvSpPr>
          <p:nvPr>
            <p:ph type="dt" sz="half" idx="10"/>
          </p:nvPr>
        </p:nvSpPr>
        <p:spPr/>
        <p:txBody>
          <a:body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535D463B-CE39-D1C2-162D-2F3673269B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B684A-874D-02D1-399F-39607F8FCEB3}"/>
              </a:ext>
            </a:extLst>
          </p:cNvPr>
          <p:cNvSpPr>
            <a:spLocks noGrp="1"/>
          </p:cNvSpPr>
          <p:nvPr>
            <p:ph type="sldNum" sz="quarter" idx="12"/>
          </p:nvPr>
        </p:nvSpPr>
        <p:spPr/>
        <p:txBody>
          <a:bodyPr/>
          <a:lstStyle/>
          <a:p>
            <a:fld id="{CACAB36A-D847-47E6-8964-F70B904E97D2}" type="slidenum">
              <a:rPr lang="en-GB" smtClean="0"/>
              <a:t>‹#›</a:t>
            </a:fld>
            <a:endParaRPr lang="en-GB"/>
          </a:p>
        </p:txBody>
      </p:sp>
    </p:spTree>
    <p:extLst>
      <p:ext uri="{BB962C8B-B14F-4D97-AF65-F5344CB8AC3E}">
        <p14:creationId xmlns:p14="http://schemas.microsoft.com/office/powerpoint/2010/main" val="2840643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9832CA-0A20-2047-CA3A-F5E96C9B09CD}"/>
              </a:ext>
            </a:extLst>
          </p:cNvPr>
          <p:cNvSpPr>
            <a:spLocks noGrp="1"/>
          </p:cNvSpPr>
          <p:nvPr>
            <p:ph type="title"/>
          </p:nvPr>
        </p:nvSpPr>
        <p:spPr>
          <a:xfrm>
            <a:off x="2081421" y="2278907"/>
            <a:ext cx="26112371" cy="82734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5993FF-342A-35F2-18C1-73177DEE0ADE}"/>
              </a:ext>
            </a:extLst>
          </p:cNvPr>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9DC0B8-1A74-600F-E6E0-52A081678746}"/>
              </a:ext>
            </a:extLst>
          </p:cNvPr>
          <p:cNvSpPr>
            <a:spLocks noGrp="1"/>
          </p:cNvSpPr>
          <p:nvPr>
            <p:ph type="dt" sz="half" idx="2"/>
          </p:nvPr>
        </p:nvSpPr>
        <p:spPr>
          <a:xfrm>
            <a:off x="2081421" y="39672750"/>
            <a:ext cx="6811923" cy="2278904"/>
          </a:xfrm>
          <a:prstGeom prst="rect">
            <a:avLst/>
          </a:prstGeom>
        </p:spPr>
        <p:txBody>
          <a:bodyPr vert="horz" lIns="91440" tIns="45720" rIns="91440" bIns="45720" rtlCol="0" anchor="ctr"/>
          <a:lstStyle>
            <a:lvl1pPr algn="l">
              <a:defRPr sz="1200">
                <a:solidFill>
                  <a:schemeClr val="tx1">
                    <a:tint val="82000"/>
                  </a:schemeClr>
                </a:solidFill>
              </a:defRPr>
            </a:lvl1pPr>
          </a:lstStyle>
          <a:p>
            <a:fld id="{92C3C5A4-C382-490A-BEDC-2F8EFC8B0E7F}" type="datetimeFigureOut">
              <a:rPr lang="en-GB" smtClean="0"/>
              <a:t>03/03/2026</a:t>
            </a:fld>
            <a:endParaRPr lang="en-GB"/>
          </a:p>
        </p:txBody>
      </p:sp>
      <p:sp>
        <p:nvSpPr>
          <p:cNvPr id="5" name="Footer Placeholder 4">
            <a:extLst>
              <a:ext uri="{FF2B5EF4-FFF2-40B4-BE49-F238E27FC236}">
                <a16:creationId xmlns:a16="http://schemas.microsoft.com/office/drawing/2014/main" id="{5D619FE0-1114-E6CA-B0A6-7DA53AC838BE}"/>
              </a:ext>
            </a:extLst>
          </p:cNvPr>
          <p:cNvSpPr>
            <a:spLocks noGrp="1"/>
          </p:cNvSpPr>
          <p:nvPr>
            <p:ph type="ftr" sz="quarter" idx="3"/>
          </p:nvPr>
        </p:nvSpPr>
        <p:spPr>
          <a:xfrm>
            <a:off x="10028665" y="39672750"/>
            <a:ext cx="10217884" cy="2278904"/>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E2C02E-A2F5-0F27-1C35-5339CBB25494}"/>
              </a:ext>
            </a:extLst>
          </p:cNvPr>
          <p:cNvSpPr>
            <a:spLocks noGrp="1"/>
          </p:cNvSpPr>
          <p:nvPr>
            <p:ph type="sldNum" sz="quarter" idx="4"/>
          </p:nvPr>
        </p:nvSpPr>
        <p:spPr>
          <a:xfrm>
            <a:off x="21381869" y="39672750"/>
            <a:ext cx="6811923" cy="2278904"/>
          </a:xfrm>
          <a:prstGeom prst="rect">
            <a:avLst/>
          </a:prstGeom>
        </p:spPr>
        <p:txBody>
          <a:bodyPr vert="horz" lIns="91440" tIns="45720" rIns="91440" bIns="45720" rtlCol="0" anchor="ctr"/>
          <a:lstStyle>
            <a:lvl1pPr algn="r">
              <a:defRPr sz="1200">
                <a:solidFill>
                  <a:schemeClr val="tx1">
                    <a:tint val="82000"/>
                  </a:schemeClr>
                </a:solidFill>
              </a:defRPr>
            </a:lvl1pPr>
          </a:lstStyle>
          <a:p>
            <a:fld id="{CACAB36A-D847-47E6-8964-F70B904E97D2}" type="slidenum">
              <a:rPr lang="en-GB" smtClean="0"/>
              <a:t>‹#›</a:t>
            </a:fld>
            <a:endParaRPr lang="en-GB"/>
          </a:p>
        </p:txBody>
      </p:sp>
    </p:spTree>
    <p:extLst>
      <p:ext uri="{BB962C8B-B14F-4D97-AF65-F5344CB8AC3E}">
        <p14:creationId xmlns:p14="http://schemas.microsoft.com/office/powerpoint/2010/main" val="2018064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guidance/ng209/evidence/ng92-evidence-review-b-interventions-to-aid-smoking-cessation-behavioural-support-and-pharmacotherapy-pdf-10890916527" TargetMode="External"/><Relationship Id="rId13" Type="http://schemas.openxmlformats.org/officeDocument/2006/relationships/hyperlink" Target="https://doi.org/10.1097/phh.0000000000001254" TargetMode="External"/><Relationship Id="rId3" Type="http://schemas.openxmlformats.org/officeDocument/2006/relationships/hyperlink" Target="https://www.gov.uk/government/publications/health-profile-for-england-2018/chapter-5-inequalities-in-health" TargetMode="External"/><Relationship Id="rId7" Type="http://schemas.openxmlformats.org/officeDocument/2006/relationships/hyperlink" Target="https://www.pslhub.org/learn/improving-patient-safety/health-inequalities/infographic-ethnic-health-inequalities-in-the-uk-nhs-race-health-observatory-october-2021-r7240/" TargetMode="External"/><Relationship Id="rId12" Type="http://schemas.openxmlformats.org/officeDocument/2006/relationships/hyperlink" Target="https://www.gov.uk/government/organisations/office-for-health-improvement-and-disparities" TargetMode="External"/><Relationship Id="rId17" Type="http://schemas.openxmlformats.org/officeDocument/2006/relationships/hyperlink" Target="https://www.who.int/publications/i/item/9789240020924" TargetMode="External"/><Relationship Id="rId2" Type="http://schemas.openxmlformats.org/officeDocument/2006/relationships/hyperlink" Target="https://www.gov.uk/government/publications/health-disparities-and-health-inequalities-applying-all-our-health/health-disparities-and-health-inequalities-applying-all-our-health" TargetMode="External"/><Relationship Id="rId16" Type="http://schemas.openxmlformats.org/officeDocument/2006/relationships/hyperlink" Target="https://researchschool.org.uk/town-end/news/leveraging-the-com-b-model-in-educational-leadership" TargetMode="External"/><Relationship Id="rId1" Type="http://schemas.openxmlformats.org/officeDocument/2006/relationships/slideLayout" Target="../slideLayouts/slideLayout2.xml"/><Relationship Id="rId6" Type="http://schemas.openxmlformats.org/officeDocument/2006/relationships/hyperlink" Target="https://www.nice.org.uk/guidance/ng183/evidence/a-smoking-behaviour-pdf-8888575790" TargetMode="External"/><Relationship Id="rId11" Type="http://schemas.openxmlformats.org/officeDocument/2006/relationships/hyperlink" Target="https://www.ons.gov.uk/peoplepopulationandcommunity/healthandsocialcare/drugusealcoholandsmoking/bulletins/deprivationandtheimpactonsmokingprevalenceenglandandwales/2017to2021" TargetMode="External"/><Relationship Id="rId5" Type="http://schemas.openxmlformats.org/officeDocument/2006/relationships/hyperlink" Target="https://doi.org/10.1186/s12889-025-23110-7" TargetMode="External"/><Relationship Id="rId15" Type="http://schemas.openxmlformats.org/officeDocument/2006/relationships/hyperlink" Target="https://doi.org/10.1016/j.lana.2024.100940" TargetMode="External"/><Relationship Id="rId10" Type="http://schemas.openxmlformats.org/officeDocument/2006/relationships/hyperlink" Target="https://www.longtermplan.nhs.uk/" TargetMode="External"/><Relationship Id="rId4" Type="http://schemas.openxmlformats.org/officeDocument/2006/relationships/hyperlink" Target="https://doi.org/10.1016/j.heliyon.2023.e16385" TargetMode="External"/><Relationship Id="rId9" Type="http://schemas.openxmlformats.org/officeDocument/2006/relationships/hyperlink" Target="https://www.nicorette.co.uk/getting-ready-to-quit/nicorette-stop-smoke-and-vape-app" TargetMode="External"/><Relationship Id="rId14" Type="http://schemas.openxmlformats.org/officeDocument/2006/relationships/hyperlink" Target="https://doi.org/10.1093/ntr/ntac2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98AA8DC-0311-2361-04F2-DD23F16BCFDF}"/>
              </a:ext>
            </a:extLst>
          </p:cNvPr>
          <p:cNvSpPr>
            <a:spLocks noGrp="1"/>
          </p:cNvSpPr>
          <p:nvPr>
            <p:ph type="subTitle" idx="1"/>
          </p:nvPr>
        </p:nvSpPr>
        <p:spPr>
          <a:xfrm>
            <a:off x="3593016" y="13912045"/>
            <a:ext cx="22706410" cy="10334331"/>
          </a:xfrm>
        </p:spPr>
        <p:txBody>
          <a:bodyPr>
            <a:normAutofit/>
          </a:bodyPr>
          <a:lstStyle/>
          <a:p>
            <a:pPr algn="l">
              <a:lnSpc>
                <a:spcPct val="150000"/>
              </a:lnSpc>
            </a:pPr>
            <a:r>
              <a:rPr lang="en-GB" sz="6000" b="1" dirty="0"/>
              <a:t>Name:</a:t>
            </a:r>
            <a:r>
              <a:rPr lang="en-GB" sz="6000" dirty="0"/>
              <a:t>  Nabeela Begum </a:t>
            </a:r>
          </a:p>
          <a:p>
            <a:pPr algn="l">
              <a:lnSpc>
                <a:spcPct val="150000"/>
              </a:lnSpc>
            </a:pPr>
            <a:r>
              <a:rPr lang="en-GB" sz="6000" b="1" dirty="0"/>
              <a:t>Student Number: </a:t>
            </a:r>
            <a:r>
              <a:rPr lang="en-GB" sz="6000" dirty="0"/>
              <a:t>2216501</a:t>
            </a:r>
          </a:p>
          <a:p>
            <a:pPr algn="l">
              <a:lnSpc>
                <a:spcPct val="150000"/>
              </a:lnSpc>
            </a:pPr>
            <a:r>
              <a:rPr lang="en-GB" sz="6000" b="1" dirty="0"/>
              <a:t>Module Code:</a:t>
            </a:r>
            <a:r>
              <a:rPr lang="en-GB" sz="6000" dirty="0"/>
              <a:t>LCHS7009</a:t>
            </a:r>
          </a:p>
          <a:p>
            <a:pPr algn="l">
              <a:lnSpc>
                <a:spcPct val="150000"/>
              </a:lnSpc>
            </a:pPr>
            <a:r>
              <a:rPr lang="en-GB" sz="6000" b="1" dirty="0"/>
              <a:t>Module Title: </a:t>
            </a:r>
            <a:r>
              <a:rPr lang="en-GB" sz="6000" dirty="0"/>
              <a:t>Population Health and Digital Health Promotions</a:t>
            </a:r>
          </a:p>
          <a:p>
            <a:pPr algn="l">
              <a:lnSpc>
                <a:spcPct val="150000"/>
              </a:lnSpc>
            </a:pPr>
            <a:r>
              <a:rPr lang="en-GB" sz="6000" b="1" dirty="0"/>
              <a:t>Assignment Title: </a:t>
            </a:r>
            <a:r>
              <a:rPr lang="en-GB" sz="6000" dirty="0"/>
              <a:t>Component 2, Poster</a:t>
            </a:r>
          </a:p>
          <a:p>
            <a:pPr algn="l">
              <a:lnSpc>
                <a:spcPct val="150000"/>
              </a:lnSpc>
            </a:pPr>
            <a:r>
              <a:rPr lang="en-GB" sz="6000" b="1" dirty="0"/>
              <a:t>Lecturer: </a:t>
            </a:r>
            <a:r>
              <a:rPr lang="en-GB" sz="6000" dirty="0"/>
              <a:t>Dr Besty Jose</a:t>
            </a:r>
          </a:p>
        </p:txBody>
      </p:sp>
    </p:spTree>
    <p:extLst>
      <p:ext uri="{BB962C8B-B14F-4D97-AF65-F5344CB8AC3E}">
        <p14:creationId xmlns:p14="http://schemas.microsoft.com/office/powerpoint/2010/main" val="21353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85C668-E203-145F-E126-64DE2C5082A5}"/>
              </a:ext>
            </a:extLst>
          </p:cNvPr>
          <p:cNvSpPr txBox="1"/>
          <p:nvPr/>
        </p:nvSpPr>
        <p:spPr>
          <a:xfrm>
            <a:off x="744279" y="502860"/>
            <a:ext cx="28729172" cy="1770485"/>
          </a:xfrm>
          <a:prstGeom prst="rect">
            <a:avLst/>
          </a:prstGeom>
          <a:gradFill>
            <a:gsLst>
              <a:gs pos="0">
                <a:schemeClr val="accent1">
                  <a:lumMod val="5000"/>
                  <a:lumOff val="95000"/>
                </a:schemeClr>
              </a:gs>
              <a:gs pos="74000">
                <a:schemeClr val="bg1">
                  <a:lumMod val="65000"/>
                </a:schemeClr>
              </a:gs>
              <a:gs pos="83000">
                <a:schemeClr val="bg1">
                  <a:lumMod val="50000"/>
                </a:schemeClr>
              </a:gs>
              <a:gs pos="100000">
                <a:schemeClr val="bg1">
                  <a:lumMod val="75000"/>
                </a:schemeClr>
              </a:gs>
            </a:gsLst>
            <a:lin ang="5400000" scaled="1"/>
          </a:gradFill>
        </p:spPr>
        <p:txBody>
          <a:bodyPr wrap="square" rtlCol="0">
            <a:spAutoFit/>
          </a:bodyPr>
          <a:lstStyle/>
          <a:p>
            <a:r>
              <a:rPr lang="en-GB" b="1" dirty="0"/>
              <a:t>                                                    </a:t>
            </a:r>
            <a:r>
              <a:rPr lang="en-GB" b="1" dirty="0">
                <a:solidFill>
                  <a:srgbClr val="FF0000"/>
                </a:solidFill>
                <a:latin typeface="Arial Black" panose="020B0A04020102020204" pitchFamily="34" charset="0"/>
              </a:rPr>
              <a:t>Smoke Free Plus</a:t>
            </a:r>
            <a:endParaRPr lang="en-GB" sz="4000" b="1" dirty="0">
              <a:solidFill>
                <a:srgbClr val="FF0000"/>
              </a:solidFill>
              <a:latin typeface="Arial Black" panose="020B0A04020102020204" pitchFamily="34" charset="0"/>
            </a:endParaRPr>
          </a:p>
          <a:p>
            <a:r>
              <a:rPr lang="en-GB" sz="4000" b="1" dirty="0"/>
              <a:t>                                       An Inclusive Digital Intervention to Reduce Smoking and Health Inequalities</a:t>
            </a:r>
          </a:p>
        </p:txBody>
      </p:sp>
      <p:sp>
        <p:nvSpPr>
          <p:cNvPr id="4" name="TextBox 3">
            <a:extLst>
              <a:ext uri="{FF2B5EF4-FFF2-40B4-BE49-F238E27FC236}">
                <a16:creationId xmlns:a16="http://schemas.microsoft.com/office/drawing/2014/main" id="{06E1E1EC-87FF-1995-2781-0A5B8B395004}"/>
              </a:ext>
            </a:extLst>
          </p:cNvPr>
          <p:cNvSpPr txBox="1"/>
          <p:nvPr/>
        </p:nvSpPr>
        <p:spPr>
          <a:xfrm>
            <a:off x="441251" y="2834698"/>
            <a:ext cx="12339083" cy="19196602"/>
          </a:xfrm>
          <a:prstGeom prst="rect">
            <a:avLst/>
          </a:prstGeom>
          <a:noFill/>
        </p:spPr>
        <p:txBody>
          <a:bodyPr wrap="square" rtlCol="0">
            <a:spAutoFit/>
          </a:bodyPr>
          <a:lstStyle/>
          <a:p>
            <a:pPr>
              <a:lnSpc>
                <a:spcPct val="150000"/>
              </a:lnSpc>
            </a:pPr>
            <a:r>
              <a:rPr lang="en-GB" sz="3600" b="1" dirty="0">
                <a:solidFill>
                  <a:schemeClr val="accent1"/>
                </a:solidFill>
                <a:latin typeface="Arial" panose="020B0604020202020204" pitchFamily="34" charset="0"/>
                <a:cs typeface="Arial" panose="020B0604020202020204" pitchFamily="34" charset="0"/>
              </a:rPr>
              <a:t>Introduction</a:t>
            </a:r>
            <a:endParaRPr lang="en-GB" sz="3200" dirty="0">
              <a:latin typeface="Arial" panose="020B0604020202020204" pitchFamily="34" charset="0"/>
              <a:cs typeface="Arial" panose="020B0604020202020204" pitchFamily="34" charset="0"/>
            </a:endParaRPr>
          </a:p>
          <a:p>
            <a:pPr>
              <a:lnSpc>
                <a:spcPct val="150000"/>
              </a:lnSpc>
            </a:pPr>
            <a:r>
              <a:rPr lang="en-GB" sz="3000" dirty="0">
                <a:latin typeface="Arial" panose="020B0604020202020204" pitchFamily="34" charset="0"/>
                <a:cs typeface="Arial" panose="020B0604020202020204" pitchFamily="34" charset="0"/>
              </a:rPr>
              <a:t>Smoking remains one of the leading preventable causes of mortality in England, accounting for over 75,000 deaths annually (OHID, 2023).</a:t>
            </a:r>
          </a:p>
          <a:p>
            <a:pPr>
              <a:lnSpc>
                <a:spcPct val="150000"/>
              </a:lnSpc>
            </a:pPr>
            <a:r>
              <a:rPr lang="en-GB" sz="3000" dirty="0">
                <a:latin typeface="Arial" panose="020B0604020202020204" pitchFamily="34" charset="0"/>
                <a:cs typeface="Arial" panose="020B0604020202020204" pitchFamily="34" charset="0"/>
              </a:rPr>
              <a:t>• Smoking prevalence is disproportionately higher in lower socioeconomic groups</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Strongly associated with cardiovascular disease, cancer, and respiratory illness</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Major contributor to widening health inequalities </a:t>
            </a:r>
          </a:p>
          <a:p>
            <a:pPr>
              <a:lnSpc>
                <a:spcPct val="150000"/>
              </a:lnSpc>
            </a:pPr>
            <a:endParaRPr lang="en-GB" sz="3000" dirty="0">
              <a:latin typeface="Arial" panose="020B0604020202020204" pitchFamily="34" charset="0"/>
              <a:cs typeface="Arial" panose="020B0604020202020204" pitchFamily="34" charset="0"/>
            </a:endParaRPr>
          </a:p>
          <a:p>
            <a:endParaRPr lang="en-GB" sz="3200" dirty="0"/>
          </a:p>
          <a:p>
            <a:endParaRPr lang="en-GB" sz="3200" dirty="0"/>
          </a:p>
          <a:p>
            <a:endParaRPr lang="en-GB" sz="3200" dirty="0"/>
          </a:p>
          <a:p>
            <a:endParaRPr lang="en-GB" sz="3200" dirty="0"/>
          </a:p>
          <a:p>
            <a:endParaRPr lang="en-GB" sz="3200" dirty="0"/>
          </a:p>
          <a:p>
            <a:endParaRPr lang="en-GB" sz="3200" dirty="0"/>
          </a:p>
          <a:p>
            <a:endParaRPr lang="en-GB" sz="3200" dirty="0"/>
          </a:p>
          <a:p>
            <a:pPr>
              <a:lnSpc>
                <a:spcPct val="150000"/>
              </a:lnSpc>
            </a:pPr>
            <a:endParaRPr lang="en-GB" sz="3200" dirty="0"/>
          </a:p>
          <a:p>
            <a:pPr>
              <a:lnSpc>
                <a:spcPct val="150000"/>
              </a:lnSpc>
            </a:pPr>
            <a:endParaRPr lang="en-GB" sz="3600" b="1" dirty="0">
              <a:solidFill>
                <a:schemeClr val="accent1"/>
              </a:solidFill>
              <a:latin typeface="Arial" panose="020B0604020202020204" pitchFamily="34" charset="0"/>
              <a:cs typeface="Arial" panose="020B0604020202020204" pitchFamily="34" charset="0"/>
            </a:endParaRPr>
          </a:p>
          <a:p>
            <a:pPr>
              <a:lnSpc>
                <a:spcPct val="150000"/>
              </a:lnSpc>
            </a:pPr>
            <a:r>
              <a:rPr lang="en-GB" sz="3600" b="1" dirty="0">
                <a:solidFill>
                  <a:schemeClr val="accent1"/>
                </a:solidFill>
                <a:latin typeface="Arial" panose="020B0604020202020204" pitchFamily="34" charset="0"/>
                <a:cs typeface="Arial" panose="020B0604020202020204" pitchFamily="34" charset="0"/>
              </a:rPr>
              <a:t>Existing Interventions:</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r>
              <a:rPr lang="en-GB" sz="3000" dirty="0">
                <a:latin typeface="Arial" panose="020B0604020202020204" pitchFamily="34" charset="0"/>
                <a:cs typeface="Arial" panose="020B0604020202020204" pitchFamily="34" charset="0"/>
              </a:rPr>
              <a:t>Nicotine replacement therapy (NRT)</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Behavioural counselling</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NHS Stop Smoking Services</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Digital apps (e.g., NHS Smoke Free)</a:t>
            </a:r>
          </a:p>
          <a:p>
            <a:pPr>
              <a:lnSpc>
                <a:spcPct val="150000"/>
              </a:lnSpc>
            </a:pPr>
            <a:r>
              <a:rPr lang="en-GB" sz="3000" dirty="0">
                <a:latin typeface="Arial" panose="020B0604020202020204" pitchFamily="34" charset="0"/>
                <a:cs typeface="Arial" panose="020B0604020202020204" pitchFamily="34" charset="0"/>
              </a:rPr>
              <a:t>However, engagement remains inconsistent, particularly among digitally excluded and disadvantaged populations (NICE, 2021). </a:t>
            </a:r>
          </a:p>
          <a:p>
            <a:pPr algn="just">
              <a:lnSpc>
                <a:spcPct val="150000"/>
              </a:lnSpc>
            </a:pPr>
            <a:r>
              <a:rPr lang="en-GB" sz="3000" dirty="0">
                <a:latin typeface="Arial" panose="020B0604020202020204" pitchFamily="34" charset="0"/>
                <a:cs typeface="Arial" panose="020B0604020202020204" pitchFamily="34" charset="0"/>
              </a:rPr>
              <a:t>The proposed Smoke Free Plus platform builds on these approaches by providing an inclusive digital solution using smartphone applications, SMS messaging, and healthcare integration to support smoking cessation.</a:t>
            </a:r>
          </a:p>
        </p:txBody>
      </p:sp>
      <p:sp>
        <p:nvSpPr>
          <p:cNvPr id="6" name="TextBox 5">
            <a:extLst>
              <a:ext uri="{FF2B5EF4-FFF2-40B4-BE49-F238E27FC236}">
                <a16:creationId xmlns:a16="http://schemas.microsoft.com/office/drawing/2014/main" id="{A29C4A5B-E02B-C045-0A08-F8693A9717E3}"/>
              </a:ext>
            </a:extLst>
          </p:cNvPr>
          <p:cNvSpPr txBox="1"/>
          <p:nvPr/>
        </p:nvSpPr>
        <p:spPr>
          <a:xfrm>
            <a:off x="13327381" y="2044995"/>
            <a:ext cx="16689728" cy="10671191"/>
          </a:xfrm>
          <a:prstGeom prst="rect">
            <a:avLst/>
          </a:prstGeom>
          <a:noFill/>
        </p:spPr>
        <p:txBody>
          <a:bodyPr wrap="square" rtlCol="0">
            <a:spAutoFit/>
          </a:bodyPr>
          <a:lstStyle/>
          <a:p>
            <a:pPr>
              <a:lnSpc>
                <a:spcPct val="150000"/>
              </a:lnSpc>
            </a:pPr>
            <a:endParaRPr lang="en-GB" sz="3600" b="1" dirty="0">
              <a:latin typeface="Arial" panose="020B0604020202020204" pitchFamily="34" charset="0"/>
              <a:cs typeface="Arial" panose="020B0604020202020204" pitchFamily="34" charset="0"/>
            </a:endParaRPr>
          </a:p>
          <a:p>
            <a:pPr>
              <a:lnSpc>
                <a:spcPct val="150000"/>
              </a:lnSpc>
            </a:pPr>
            <a:r>
              <a:rPr lang="en-GB" sz="3600" b="1" dirty="0">
                <a:solidFill>
                  <a:schemeClr val="accent1"/>
                </a:solidFill>
                <a:latin typeface="Arial" panose="020B0604020202020204" pitchFamily="34" charset="0"/>
                <a:cs typeface="Arial" panose="020B0604020202020204" pitchFamily="34" charset="0"/>
              </a:rPr>
              <a:t>Health Promotion Values and Principles </a:t>
            </a:r>
          </a:p>
          <a:p>
            <a:pPr>
              <a:lnSpc>
                <a:spcPct val="150000"/>
              </a:lnSpc>
            </a:pPr>
            <a:r>
              <a:rPr lang="en-GB" sz="3000" dirty="0">
                <a:latin typeface="Arial" panose="020B0604020202020204" pitchFamily="34" charset="0"/>
                <a:cs typeface="Arial" panose="020B0604020202020204" pitchFamily="34" charset="0"/>
              </a:rPr>
              <a:t>Health promotion aims to empower individuals to improve their health and reduce inequalities (World Health Organisation, 2021). Key principles include:</a:t>
            </a:r>
          </a:p>
          <a:p>
            <a:pPr>
              <a:lnSpc>
                <a:spcPct val="150000"/>
              </a:lnSpc>
            </a:pPr>
            <a:r>
              <a:rPr lang="en-GB" sz="3000" b="1" dirty="0">
                <a:latin typeface="Arial" panose="020B0604020202020204" pitchFamily="34" charset="0"/>
                <a:cs typeface="Arial" panose="020B0604020202020204" pitchFamily="34" charset="0"/>
              </a:rPr>
              <a:t>Empowerment</a:t>
            </a:r>
            <a:r>
              <a:rPr lang="en-GB" sz="3000" dirty="0">
                <a:latin typeface="Arial" panose="020B0604020202020204" pitchFamily="34" charset="0"/>
                <a:cs typeface="Arial" panose="020B0604020202020204" pitchFamily="34" charset="0"/>
              </a:rPr>
              <a:t> – Smoke Free Plus supports empowerment through personalised quit plans and education.</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a:t>
            </a:r>
            <a:r>
              <a:rPr lang="en-GB" sz="3000" b="1" dirty="0">
                <a:latin typeface="Arial" panose="020B0604020202020204" pitchFamily="34" charset="0"/>
                <a:cs typeface="Arial" panose="020B0604020202020204" pitchFamily="34" charset="0"/>
              </a:rPr>
              <a:t>Equity </a:t>
            </a:r>
            <a:r>
              <a:rPr lang="en-GB" sz="3000" dirty="0">
                <a:latin typeface="Arial" panose="020B0604020202020204" pitchFamily="34" charset="0"/>
                <a:cs typeface="Arial" panose="020B0604020202020204" pitchFamily="34" charset="0"/>
              </a:rPr>
              <a:t> – </a:t>
            </a:r>
            <a:r>
              <a:rPr lang="en-GB" sz="3000" b="1" dirty="0">
                <a:latin typeface="Arial" panose="020B0604020202020204" pitchFamily="34" charset="0"/>
                <a:cs typeface="Arial" panose="020B0604020202020204" pitchFamily="34" charset="0"/>
              </a:rPr>
              <a:t> </a:t>
            </a:r>
            <a:r>
              <a:rPr lang="en-GB" sz="3000" dirty="0">
                <a:latin typeface="Arial" panose="020B0604020202020204" pitchFamily="34" charset="0"/>
                <a:cs typeface="Arial" panose="020B0604020202020204" pitchFamily="34" charset="0"/>
              </a:rPr>
              <a:t>Equity is addressed by targeting disadvantaged populations with limited access to traditional services. </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a:t>
            </a:r>
            <a:r>
              <a:rPr lang="en-GB" sz="3000" b="1" dirty="0">
                <a:latin typeface="Arial" panose="020B0604020202020204" pitchFamily="34" charset="0"/>
                <a:cs typeface="Arial" panose="020B0604020202020204" pitchFamily="34" charset="0"/>
              </a:rPr>
              <a:t>Participation </a:t>
            </a:r>
            <a:r>
              <a:rPr lang="en-GB" sz="3000" dirty="0">
                <a:latin typeface="Arial" panose="020B0604020202020204" pitchFamily="34" charset="0"/>
                <a:cs typeface="Arial" panose="020B0604020202020204" pitchFamily="34" charset="0"/>
              </a:rPr>
              <a:t> – The platform promotes participation by enabling engagement with healthcare professionals and peer support groups (Pronk </a:t>
            </a:r>
            <a:r>
              <a:rPr lang="en-GB" sz="3000" i="1" dirty="0">
                <a:latin typeface="Arial" panose="020B0604020202020204" pitchFamily="34" charset="0"/>
                <a:cs typeface="Arial" panose="020B0604020202020204" pitchFamily="34" charset="0"/>
              </a:rPr>
              <a:t>et </a:t>
            </a:r>
            <a:r>
              <a:rPr lang="en-GB" sz="3000" dirty="0">
                <a:latin typeface="Arial" panose="020B0604020202020204" pitchFamily="34" charset="0"/>
                <a:cs typeface="Arial" panose="020B0604020202020204" pitchFamily="34" charset="0"/>
              </a:rPr>
              <a:t>al, 2020). </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a:t>
            </a:r>
            <a:r>
              <a:rPr lang="en-GB" sz="3000" b="1" dirty="0">
                <a:latin typeface="Arial" panose="020B0604020202020204" pitchFamily="34" charset="0"/>
                <a:cs typeface="Arial" panose="020B0604020202020204" pitchFamily="34" charset="0"/>
              </a:rPr>
              <a:t>Accessibility</a:t>
            </a:r>
            <a:r>
              <a:rPr lang="en-GB" sz="3000" dirty="0">
                <a:latin typeface="Arial" panose="020B0604020202020204" pitchFamily="34" charset="0"/>
                <a:cs typeface="Arial" panose="020B0604020202020204" pitchFamily="34" charset="0"/>
              </a:rPr>
              <a:t> – Accessibility is enhanced via SMS support for individuals without smartphones, reducing digital exclusion. </a:t>
            </a:r>
          </a:p>
          <a:p>
            <a:pPr>
              <a:lnSpc>
                <a:spcPct val="150000"/>
              </a:lnSpc>
            </a:pPr>
            <a:r>
              <a:rPr lang="en-GB" sz="3000" dirty="0">
                <a:latin typeface="Arial" panose="020B0604020202020204" pitchFamily="34" charset="0"/>
                <a:cs typeface="Arial" panose="020B0604020202020204" pitchFamily="34" charset="0"/>
              </a:rPr>
              <a:t>By embedding these principles into its design, Smoke Free Plus aligns with national strategies, such as the NHS Long Term Plan, which prioritises reducing smoking and mitigating health inequalities (NHS England, 2019).</a:t>
            </a:r>
          </a:p>
        </p:txBody>
      </p:sp>
      <p:sp>
        <p:nvSpPr>
          <p:cNvPr id="7" name="TextBox 6">
            <a:extLst>
              <a:ext uri="{FF2B5EF4-FFF2-40B4-BE49-F238E27FC236}">
                <a16:creationId xmlns:a16="http://schemas.microsoft.com/office/drawing/2014/main" id="{3DF011A7-41A1-CFE0-2C85-11A2F2E0E300}"/>
              </a:ext>
            </a:extLst>
          </p:cNvPr>
          <p:cNvSpPr txBox="1"/>
          <p:nvPr/>
        </p:nvSpPr>
        <p:spPr>
          <a:xfrm>
            <a:off x="14590098" y="20751407"/>
            <a:ext cx="14783510" cy="11963853"/>
          </a:xfrm>
          <a:prstGeom prst="rect">
            <a:avLst/>
          </a:prstGeom>
          <a:noFill/>
        </p:spPr>
        <p:txBody>
          <a:bodyPr wrap="square" rtlCol="0">
            <a:spAutoFit/>
          </a:bodyPr>
          <a:lstStyle/>
          <a:p>
            <a:pPr>
              <a:lnSpc>
                <a:spcPct val="150000"/>
              </a:lnSpc>
            </a:pPr>
            <a:r>
              <a:rPr lang="en-GB" sz="3200" dirty="0">
                <a:latin typeface="Arial" panose="020B0604020202020204" pitchFamily="34" charset="0"/>
                <a:cs typeface="Arial" panose="020B0604020202020204" pitchFamily="34" charset="0"/>
              </a:rPr>
              <a:t>                           (GOV.UK, 2018; NHSRHO, 2022)</a:t>
            </a:r>
          </a:p>
          <a:p>
            <a:pPr>
              <a:lnSpc>
                <a:spcPct val="150000"/>
              </a:lnSpc>
            </a:pPr>
            <a:r>
              <a:rPr lang="en-GB" sz="3600" b="1" dirty="0">
                <a:solidFill>
                  <a:schemeClr val="accent1"/>
                </a:solidFill>
                <a:latin typeface="Arial" panose="020B0604020202020204" pitchFamily="34" charset="0"/>
                <a:cs typeface="Arial" panose="020B0604020202020204" pitchFamily="34" charset="0"/>
              </a:rPr>
              <a:t>Behavioural Change Theory</a:t>
            </a:r>
            <a:endParaRPr lang="en-GB" sz="3200" dirty="0">
              <a:latin typeface="Arial" panose="020B0604020202020204" pitchFamily="34" charset="0"/>
              <a:cs typeface="Arial" panose="020B0604020202020204" pitchFamily="34" charset="0"/>
            </a:endParaRPr>
          </a:p>
          <a:p>
            <a:pPr algn="just">
              <a:lnSpc>
                <a:spcPct val="150000"/>
              </a:lnSpc>
            </a:pPr>
            <a:r>
              <a:rPr lang="en-GB" sz="3000" dirty="0">
                <a:latin typeface="Arial" panose="020B0604020202020204" pitchFamily="34" charset="0"/>
                <a:cs typeface="Arial" panose="020B0604020202020204" pitchFamily="34" charset="0"/>
              </a:rPr>
              <a:t>Smoke Free Plus is based on the COM-B model, as well as the Health Belief Model</a:t>
            </a:r>
          </a:p>
          <a:p>
            <a:pPr algn="just">
              <a:lnSpc>
                <a:spcPct val="150000"/>
              </a:lnSpc>
            </a:pPr>
            <a:r>
              <a:rPr lang="en-GB" sz="3000" dirty="0">
                <a:latin typeface="Arial" panose="020B0604020202020204" pitchFamily="34" charset="0"/>
                <a:cs typeface="Arial" panose="020B0604020202020204" pitchFamily="34" charset="0"/>
              </a:rPr>
              <a:t> which explains behaviour as an interaction between capability, opportunity, and motivation (NICE, 2020). </a:t>
            </a:r>
          </a:p>
          <a:p>
            <a:pPr marL="457200" indent="-457200" algn="just">
              <a:lnSpc>
                <a:spcPct val="150000"/>
              </a:lnSpc>
              <a:buFont typeface="Wingdings" panose="05000000000000000000" pitchFamily="2" charset="2"/>
              <a:buChar char="q"/>
            </a:pPr>
            <a:r>
              <a:rPr lang="en-GB" sz="3000" dirty="0">
                <a:latin typeface="Arial" panose="020B0604020202020204" pitchFamily="34" charset="0"/>
                <a:cs typeface="Arial" panose="020B0604020202020204" pitchFamily="34" charset="0"/>
              </a:rPr>
              <a:t>Psychological capability is improved through education about smoking harms and coping strategies. </a:t>
            </a:r>
          </a:p>
          <a:p>
            <a:pPr marL="457200" indent="-457200" algn="just">
              <a:lnSpc>
                <a:spcPct val="150000"/>
              </a:lnSpc>
              <a:buFont typeface="Wingdings" panose="05000000000000000000" pitchFamily="2" charset="2"/>
              <a:buChar char="q"/>
            </a:pPr>
            <a:r>
              <a:rPr lang="en-GB" sz="3000" dirty="0">
                <a:latin typeface="Arial" panose="020B0604020202020204" pitchFamily="34" charset="0"/>
                <a:cs typeface="Arial" panose="020B0604020202020204" pitchFamily="34" charset="0"/>
              </a:rPr>
              <a:t>Physical opportunity is enhanced by providing accessible digital and SMS support regardless of digital literacy. </a:t>
            </a:r>
          </a:p>
          <a:p>
            <a:pPr marL="457200" indent="-457200" algn="just">
              <a:lnSpc>
                <a:spcPct val="150000"/>
              </a:lnSpc>
              <a:buFont typeface="Wingdings" panose="05000000000000000000" pitchFamily="2" charset="2"/>
              <a:buChar char="q"/>
            </a:pPr>
            <a:r>
              <a:rPr lang="en-GB" sz="3000" dirty="0">
                <a:latin typeface="Arial" panose="020B0604020202020204" pitchFamily="34" charset="0"/>
                <a:cs typeface="Arial" panose="020B0604020202020204" pitchFamily="34" charset="0"/>
              </a:rPr>
              <a:t>Social opportunity is supported through virtual support groups and the involvement of healthcare professionals. </a:t>
            </a:r>
          </a:p>
          <a:p>
            <a:pPr marL="457200" indent="-457200" algn="just">
              <a:lnSpc>
                <a:spcPct val="150000"/>
              </a:lnSpc>
              <a:buFont typeface="Wingdings" panose="05000000000000000000" pitchFamily="2" charset="2"/>
              <a:buChar char="q"/>
            </a:pPr>
            <a:r>
              <a:rPr lang="en-GB" sz="3000" dirty="0">
                <a:latin typeface="Arial" panose="020B0604020202020204" pitchFamily="34" charset="0"/>
                <a:cs typeface="Arial" panose="020B0604020202020204" pitchFamily="34" charset="0"/>
              </a:rPr>
              <a:t>Motivation is strengthened using goal-setting, progress tracking, and personalised feedback (Lakshmi et al, 2023). </a:t>
            </a:r>
          </a:p>
          <a:p>
            <a:pPr algn="just">
              <a:lnSpc>
                <a:spcPct val="150000"/>
              </a:lnSpc>
            </a:pPr>
            <a:r>
              <a:rPr lang="en-GB" sz="3000" dirty="0">
                <a:latin typeface="Arial" panose="020B0604020202020204" pitchFamily="34" charset="0"/>
                <a:cs typeface="Arial" panose="020B0604020202020204" pitchFamily="34" charset="0"/>
              </a:rPr>
              <a:t>Evidence shows that digital smoking cessation interventions grounded in behaviour change theory significantly improve quit rates compared to usual care (Shoesmith </a:t>
            </a:r>
            <a:r>
              <a:rPr lang="en-GB" sz="3000" i="1" dirty="0">
                <a:latin typeface="Arial" panose="020B0604020202020204" pitchFamily="34" charset="0"/>
                <a:cs typeface="Arial" panose="020B0604020202020204" pitchFamily="34" charset="0"/>
              </a:rPr>
              <a:t>et al.</a:t>
            </a:r>
            <a:r>
              <a:rPr lang="en-GB" sz="3000" dirty="0">
                <a:latin typeface="Arial" panose="020B0604020202020204" pitchFamily="34" charset="0"/>
                <a:cs typeface="Arial" panose="020B0604020202020204" pitchFamily="34" charset="0"/>
              </a:rPr>
              <a:t>, 2022</a:t>
            </a:r>
            <a:r>
              <a:rPr lang="en-GB" sz="3000">
                <a:latin typeface="Arial" panose="020B0604020202020204" pitchFamily="34" charset="0"/>
                <a:cs typeface="Arial" panose="020B0604020202020204" pitchFamily="34" charset="0"/>
              </a:rPr>
              <a:t>). By </a:t>
            </a:r>
            <a:r>
              <a:rPr lang="en-GB" sz="3000" dirty="0">
                <a:latin typeface="Arial" panose="020B0604020202020204" pitchFamily="34" charset="0"/>
                <a:cs typeface="Arial" panose="020B0604020202020204" pitchFamily="34" charset="0"/>
              </a:rPr>
              <a:t>addressing multiple behavioural factors, Smoke Free Plus increases the likelihood of sustained smoking cessation and long-term behaviour change.</a:t>
            </a:r>
          </a:p>
        </p:txBody>
      </p:sp>
      <p:sp>
        <p:nvSpPr>
          <p:cNvPr id="8" name="TextBox 7">
            <a:extLst>
              <a:ext uri="{FF2B5EF4-FFF2-40B4-BE49-F238E27FC236}">
                <a16:creationId xmlns:a16="http://schemas.microsoft.com/office/drawing/2014/main" id="{8B757636-B476-667E-1106-47C46EBB57AE}"/>
              </a:ext>
            </a:extLst>
          </p:cNvPr>
          <p:cNvSpPr txBox="1"/>
          <p:nvPr/>
        </p:nvSpPr>
        <p:spPr>
          <a:xfrm>
            <a:off x="901605" y="26210082"/>
            <a:ext cx="12864777" cy="11225189"/>
          </a:xfrm>
          <a:prstGeom prst="rect">
            <a:avLst/>
          </a:prstGeom>
          <a:noFill/>
        </p:spPr>
        <p:txBody>
          <a:bodyPr wrap="square" rtlCol="0">
            <a:spAutoFit/>
          </a:bodyPr>
          <a:lstStyle/>
          <a:p>
            <a:pPr>
              <a:lnSpc>
                <a:spcPct val="150000"/>
              </a:lnSpc>
            </a:pPr>
            <a:r>
              <a:rPr lang="en-GB" sz="3600" b="1" dirty="0">
                <a:solidFill>
                  <a:schemeClr val="accent1"/>
                </a:solidFill>
                <a:latin typeface="Arial" panose="020B0604020202020204" pitchFamily="34" charset="0"/>
                <a:cs typeface="Arial" panose="020B0604020202020204" pitchFamily="34" charset="0"/>
              </a:rPr>
              <a:t>Expected Outcomes </a:t>
            </a:r>
            <a:endParaRPr lang="en-GB" sz="3200" dirty="0">
              <a:latin typeface="Arial" panose="020B0604020202020204" pitchFamily="34" charset="0"/>
              <a:cs typeface="Arial" panose="020B0604020202020204" pitchFamily="34" charset="0"/>
            </a:endParaRPr>
          </a:p>
          <a:p>
            <a:pPr algn="just">
              <a:lnSpc>
                <a:spcPct val="150000"/>
              </a:lnSpc>
            </a:pPr>
            <a:r>
              <a:rPr lang="en-GB" sz="3000" dirty="0">
                <a:latin typeface="Arial" panose="020B0604020202020204" pitchFamily="34" charset="0"/>
                <a:cs typeface="Arial" panose="020B0604020202020204" pitchFamily="34" charset="0"/>
              </a:rPr>
              <a:t>Smoke Free Plus is expected to increase smoking cessation rates by improving access to personalised and inclusive support. Digital interventions have been shown to increase quit success by providing continuous motivation and behavioural support (Singla, 2024).</a:t>
            </a:r>
          </a:p>
          <a:p>
            <a:pPr algn="just">
              <a:lnSpc>
                <a:spcPct val="150000"/>
              </a:lnSpc>
            </a:pPr>
            <a:r>
              <a:rPr lang="en-GB" sz="3000" dirty="0">
                <a:latin typeface="Arial" panose="020B0604020202020204" pitchFamily="34" charset="0"/>
                <a:cs typeface="Arial" panose="020B0604020202020204" pitchFamily="34" charset="0"/>
              </a:rPr>
              <a:t> The platform may reduce health inequalities by supporting disadvantaged and digitally excluded populations. However, challenges include:</a:t>
            </a:r>
          </a:p>
          <a:p>
            <a:pPr marL="457200" indent="-457200" algn="just">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user engagement, </a:t>
            </a:r>
          </a:p>
          <a:p>
            <a:pPr marL="457200" indent="-457200" algn="just">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digital literacy barriers,</a:t>
            </a:r>
          </a:p>
          <a:p>
            <a:pPr marL="457200" indent="-457200" algn="just">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 privacy concerns </a:t>
            </a:r>
          </a:p>
          <a:p>
            <a:pPr marL="457200" indent="-457200" algn="just">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Furthermore, structural determinants such as poverty and housing instability may constrain behaviour change beyond individual-level intervention (GOV.UK, 2022).</a:t>
            </a:r>
          </a:p>
          <a:p>
            <a:pPr marL="457200" indent="-457200" algn="just">
              <a:lnSpc>
                <a:spcPct val="150000"/>
              </a:lnSpc>
              <a:buFont typeface="Arial" panose="020B0604020202020204" pitchFamily="34" charset="0"/>
              <a:buChar char="•"/>
            </a:pPr>
            <a:r>
              <a:rPr lang="en-GB" sz="3000" dirty="0">
                <a:latin typeface="Arial" panose="020B0604020202020204" pitchFamily="34" charset="0"/>
                <a:cs typeface="Arial" panose="020B0604020202020204" pitchFamily="34" charset="0"/>
              </a:rPr>
              <a:t>Despite these limitations, the intervention has strong potential to improve public health outcomes and reduce healthcare costs associated with smoking-related diseases.</a:t>
            </a:r>
          </a:p>
        </p:txBody>
      </p:sp>
      <p:sp>
        <p:nvSpPr>
          <p:cNvPr id="10" name="TextBox 9">
            <a:extLst>
              <a:ext uri="{FF2B5EF4-FFF2-40B4-BE49-F238E27FC236}">
                <a16:creationId xmlns:a16="http://schemas.microsoft.com/office/drawing/2014/main" id="{0807E158-B68A-02C6-E919-FADBDAD8C8F6}"/>
              </a:ext>
            </a:extLst>
          </p:cNvPr>
          <p:cNvSpPr txBox="1"/>
          <p:nvPr/>
        </p:nvSpPr>
        <p:spPr>
          <a:xfrm>
            <a:off x="1132659" y="37619062"/>
            <a:ext cx="27417233" cy="4386907"/>
          </a:xfrm>
          <a:prstGeom prst="rect">
            <a:avLst/>
          </a:prstGeom>
          <a:noFill/>
        </p:spPr>
        <p:txBody>
          <a:bodyPr wrap="square" rtlCol="0">
            <a:spAutoFit/>
          </a:bodyPr>
          <a:lstStyle/>
          <a:p>
            <a:pPr>
              <a:lnSpc>
                <a:spcPct val="150000"/>
              </a:lnSpc>
            </a:pPr>
            <a:r>
              <a:rPr lang="en-GB" sz="3600" b="1" dirty="0">
                <a:solidFill>
                  <a:schemeClr val="accent1"/>
                </a:solidFill>
                <a:latin typeface="Arial" panose="020B0604020202020204" pitchFamily="34" charset="0"/>
                <a:cs typeface="Arial" panose="020B0604020202020204" pitchFamily="34" charset="0"/>
              </a:rPr>
              <a:t>Conclusion</a:t>
            </a:r>
            <a:endParaRPr lang="en-GB" sz="3200" dirty="0">
              <a:solidFill>
                <a:schemeClr val="accent1"/>
              </a:solidFill>
              <a:latin typeface="Arial" panose="020B0604020202020204" pitchFamily="34" charset="0"/>
              <a:cs typeface="Arial" panose="020B0604020202020204" pitchFamily="34" charset="0"/>
            </a:endParaRPr>
          </a:p>
          <a:p>
            <a:pPr algn="just">
              <a:lnSpc>
                <a:spcPct val="150000"/>
              </a:lnSpc>
            </a:pPr>
            <a:r>
              <a:rPr lang="en-GB" sz="3000" dirty="0">
                <a:latin typeface="Arial" panose="020B0604020202020204" pitchFamily="34" charset="0"/>
                <a:cs typeface="Arial" panose="020B0604020202020204" pitchFamily="34" charset="0"/>
              </a:rPr>
              <a:t>Smoke Free Plus represents an innovative digital health promotion intervention aligned with public health policy aimed at reducing smoking prevalence. By applying behaviour change theory and promoting accessibility and empowerment, the platform can improve smoking cessation outcomes. Integration with healthcare services enhances credibility and effectiveness. Future research should evaluate effectiveness and engagement to ensure equitable access. </a:t>
            </a:r>
          </a:p>
          <a:p>
            <a:pPr algn="just">
              <a:lnSpc>
                <a:spcPct val="150000"/>
              </a:lnSpc>
            </a:pPr>
            <a:endParaRPr lang="en-GB" sz="3200" dirty="0">
              <a:latin typeface="Arial" panose="020B0604020202020204" pitchFamily="34" charset="0"/>
              <a:cs typeface="Arial" panose="020B0604020202020204" pitchFamily="34" charset="0"/>
            </a:endParaRPr>
          </a:p>
          <a:p>
            <a:pPr algn="just">
              <a:lnSpc>
                <a:spcPct val="150000"/>
              </a:lnSpc>
            </a:pPr>
            <a:r>
              <a:rPr lang="en-GB" sz="3200" dirty="0">
                <a:latin typeface="Arial" panose="020B0604020202020204" pitchFamily="34" charset="0"/>
                <a:cs typeface="Arial" panose="020B0604020202020204" pitchFamily="34" charset="0"/>
              </a:rPr>
              <a:t>Overall, inclusive digital interventions like Smoke Free Plus offer significant potential to improve population health and reduce health inequalities.</a:t>
            </a:r>
          </a:p>
        </p:txBody>
      </p:sp>
      <p:pic>
        <p:nvPicPr>
          <p:cNvPr id="1030" name="Picture 6" descr="Infographic: Ethnic health inequalities in the UK (NHS Race &amp; Health  Observatory, October 2021) - Health inequalities - Patient Safety Learning  - the hub">
            <a:extLst>
              <a:ext uri="{FF2B5EF4-FFF2-40B4-BE49-F238E27FC236}">
                <a16:creationId xmlns:a16="http://schemas.microsoft.com/office/drawing/2014/main" id="{44D5ECB0-9D5E-6F50-3546-58CC9964B4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75059" y="12844776"/>
            <a:ext cx="6849545" cy="81515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S Network | Leveraging the COM-B model in educational leadership">
            <a:extLst>
              <a:ext uri="{FF2B5EF4-FFF2-40B4-BE49-F238E27FC236}">
                <a16:creationId xmlns:a16="http://schemas.microsoft.com/office/drawing/2014/main" id="{313AE388-3F06-4AC2-BED2-9D0F4D2BD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29492" y="32637679"/>
            <a:ext cx="10319736" cy="49474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icorette Stop Smoke &amp; Vape App | NICORETTE®">
            <a:extLst>
              <a:ext uri="{FF2B5EF4-FFF2-40B4-BE49-F238E27FC236}">
                <a16:creationId xmlns:a16="http://schemas.microsoft.com/office/drawing/2014/main" id="{58A741A6-DDA0-94B8-0362-0D36E8F9CA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4300" y="21401881"/>
            <a:ext cx="7862970" cy="447270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3D7882A-0472-D821-32B5-7D5788F29D3D}"/>
              </a:ext>
            </a:extLst>
          </p:cNvPr>
          <p:cNvPicPr>
            <a:picLocks noChangeAspect="1"/>
          </p:cNvPicPr>
          <p:nvPr/>
        </p:nvPicPr>
        <p:blipFill>
          <a:blip r:embed="rId5"/>
          <a:stretch>
            <a:fillRect/>
          </a:stretch>
        </p:blipFill>
        <p:spPr>
          <a:xfrm>
            <a:off x="13904298" y="12906167"/>
            <a:ext cx="8670761" cy="7209516"/>
          </a:xfrm>
          <a:prstGeom prst="rect">
            <a:avLst/>
          </a:prstGeom>
        </p:spPr>
      </p:pic>
      <p:pic>
        <p:nvPicPr>
          <p:cNvPr id="12" name="Picture 11">
            <a:extLst>
              <a:ext uri="{FF2B5EF4-FFF2-40B4-BE49-F238E27FC236}">
                <a16:creationId xmlns:a16="http://schemas.microsoft.com/office/drawing/2014/main" id="{5809ABF0-0933-D4AB-1A24-2C2D862BB5FD}"/>
              </a:ext>
            </a:extLst>
          </p:cNvPr>
          <p:cNvPicPr>
            <a:picLocks noChangeAspect="1"/>
          </p:cNvPicPr>
          <p:nvPr/>
        </p:nvPicPr>
        <p:blipFill>
          <a:blip r:embed="rId6"/>
          <a:stretch>
            <a:fillRect/>
          </a:stretch>
        </p:blipFill>
        <p:spPr>
          <a:xfrm>
            <a:off x="22422678" y="119475"/>
            <a:ext cx="7594431" cy="3498368"/>
          </a:xfrm>
          <a:prstGeom prst="rect">
            <a:avLst/>
          </a:prstGeom>
        </p:spPr>
      </p:pic>
      <p:pic>
        <p:nvPicPr>
          <p:cNvPr id="18" name="Picture 17">
            <a:extLst>
              <a:ext uri="{FF2B5EF4-FFF2-40B4-BE49-F238E27FC236}">
                <a16:creationId xmlns:a16="http://schemas.microsoft.com/office/drawing/2014/main" id="{BE631589-F7E9-C500-B4F1-9DD107835680}"/>
              </a:ext>
            </a:extLst>
          </p:cNvPr>
          <p:cNvPicPr>
            <a:picLocks noChangeAspect="1"/>
          </p:cNvPicPr>
          <p:nvPr/>
        </p:nvPicPr>
        <p:blipFill>
          <a:blip r:embed="rId7"/>
          <a:stretch>
            <a:fillRect/>
          </a:stretch>
        </p:blipFill>
        <p:spPr>
          <a:xfrm>
            <a:off x="441251" y="8509000"/>
            <a:ext cx="11732747" cy="5715000"/>
          </a:xfrm>
          <a:prstGeom prst="rect">
            <a:avLst/>
          </a:prstGeom>
        </p:spPr>
      </p:pic>
      <p:sp>
        <p:nvSpPr>
          <p:cNvPr id="20" name="TextBox 19">
            <a:extLst>
              <a:ext uri="{FF2B5EF4-FFF2-40B4-BE49-F238E27FC236}">
                <a16:creationId xmlns:a16="http://schemas.microsoft.com/office/drawing/2014/main" id="{3D7345B6-E46E-F213-6FFD-CB11587DE8FB}"/>
              </a:ext>
            </a:extLst>
          </p:cNvPr>
          <p:cNvSpPr txBox="1"/>
          <p:nvPr/>
        </p:nvSpPr>
        <p:spPr>
          <a:xfrm>
            <a:off x="6400536" y="14223999"/>
            <a:ext cx="6167148" cy="523220"/>
          </a:xfrm>
          <a:prstGeom prst="rect">
            <a:avLst/>
          </a:prstGeom>
          <a:noFill/>
        </p:spPr>
        <p:txBody>
          <a:bodyPr wrap="square">
            <a:spAutoFit/>
          </a:bodyPr>
          <a:lstStyle/>
          <a:p>
            <a:r>
              <a:rPr lang="en-GB" sz="2800" dirty="0">
                <a:effectLst/>
                <a:latin typeface="Arial" panose="020B0604020202020204" pitchFamily="34" charset="0"/>
                <a:ea typeface="DengXian" panose="02010600030101010101" pitchFamily="2" charset="-122"/>
              </a:rPr>
              <a:t>(Office for National Statistics, 2023)</a:t>
            </a:r>
            <a:endParaRPr lang="en-GB" sz="2800" dirty="0"/>
          </a:p>
        </p:txBody>
      </p:sp>
      <p:sp>
        <p:nvSpPr>
          <p:cNvPr id="27" name="TextBox 26">
            <a:extLst>
              <a:ext uri="{FF2B5EF4-FFF2-40B4-BE49-F238E27FC236}">
                <a16:creationId xmlns:a16="http://schemas.microsoft.com/office/drawing/2014/main" id="{764160BA-CB89-D701-047E-B44EC85B2E40}"/>
              </a:ext>
            </a:extLst>
          </p:cNvPr>
          <p:cNvSpPr txBox="1"/>
          <p:nvPr/>
        </p:nvSpPr>
        <p:spPr>
          <a:xfrm>
            <a:off x="7804299" y="25874584"/>
            <a:ext cx="4763386" cy="523220"/>
          </a:xfrm>
          <a:prstGeom prst="rect">
            <a:avLst/>
          </a:prstGeom>
          <a:noFill/>
        </p:spPr>
        <p:txBody>
          <a:bodyPr wrap="square" rtlCol="0">
            <a:spAutoFit/>
          </a:bodyPr>
          <a:lstStyle/>
          <a:p>
            <a:r>
              <a:rPr lang="en-GB" sz="2800" dirty="0">
                <a:latin typeface="Arial "/>
              </a:rPr>
              <a:t>(Nicorette, 2024)</a:t>
            </a:r>
          </a:p>
        </p:txBody>
      </p:sp>
      <p:sp>
        <p:nvSpPr>
          <p:cNvPr id="28" name="TextBox 27">
            <a:extLst>
              <a:ext uri="{FF2B5EF4-FFF2-40B4-BE49-F238E27FC236}">
                <a16:creationId xmlns:a16="http://schemas.microsoft.com/office/drawing/2014/main" id="{431D3EE4-08DD-3EBD-17E9-6954A910C7E7}"/>
              </a:ext>
            </a:extLst>
          </p:cNvPr>
          <p:cNvSpPr txBox="1"/>
          <p:nvPr/>
        </p:nvSpPr>
        <p:spPr>
          <a:xfrm>
            <a:off x="20138065" y="37619062"/>
            <a:ext cx="5273749" cy="553998"/>
          </a:xfrm>
          <a:prstGeom prst="rect">
            <a:avLst/>
          </a:prstGeom>
          <a:noFill/>
        </p:spPr>
        <p:txBody>
          <a:bodyPr wrap="square" rtlCol="0">
            <a:spAutoFit/>
          </a:bodyPr>
          <a:lstStyle/>
          <a:p>
            <a:r>
              <a:rPr lang="en-GB" sz="3000" dirty="0">
                <a:latin typeface="Arial" panose="020B0604020202020204" pitchFamily="34" charset="0"/>
                <a:cs typeface="Arial" panose="020B0604020202020204" pitchFamily="34" charset="0"/>
              </a:rPr>
              <a:t>(Town End Research, 2024)</a:t>
            </a:r>
          </a:p>
        </p:txBody>
      </p:sp>
    </p:spTree>
    <p:extLst>
      <p:ext uri="{BB962C8B-B14F-4D97-AF65-F5344CB8AC3E}">
        <p14:creationId xmlns:p14="http://schemas.microsoft.com/office/powerpoint/2010/main" val="1646062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AB557-7C32-B32C-BBD4-4095A5F932FC}"/>
              </a:ext>
            </a:extLst>
          </p:cNvPr>
          <p:cNvSpPr>
            <a:spLocks noGrp="1"/>
          </p:cNvSpPr>
          <p:nvPr>
            <p:ph type="title"/>
          </p:nvPr>
        </p:nvSpPr>
        <p:spPr>
          <a:xfrm>
            <a:off x="1103226" y="450107"/>
            <a:ext cx="4510765" cy="1633874"/>
          </a:xfrm>
        </p:spPr>
        <p:txBody>
          <a:bodyPr/>
          <a:lstStyle/>
          <a:p>
            <a:r>
              <a:rPr lang="en-GB" dirty="0"/>
              <a:t>Reference list</a:t>
            </a:r>
          </a:p>
        </p:txBody>
      </p:sp>
      <p:sp>
        <p:nvSpPr>
          <p:cNvPr id="3" name="Content Placeholder 2">
            <a:extLst>
              <a:ext uri="{FF2B5EF4-FFF2-40B4-BE49-F238E27FC236}">
                <a16:creationId xmlns:a16="http://schemas.microsoft.com/office/drawing/2014/main" id="{CA4397A3-0E72-F141-B7F3-D1C628BA6F88}"/>
              </a:ext>
            </a:extLst>
          </p:cNvPr>
          <p:cNvSpPr>
            <a:spLocks noGrp="1"/>
          </p:cNvSpPr>
          <p:nvPr>
            <p:ph idx="1"/>
          </p:nvPr>
        </p:nvSpPr>
        <p:spPr>
          <a:xfrm>
            <a:off x="489098" y="1297172"/>
            <a:ext cx="29197003" cy="41056483"/>
          </a:xfrm>
        </p:spPr>
        <p:txBody>
          <a:bodyPr>
            <a:normAutofit fontScale="47500" lnSpcReduction="20000"/>
          </a:bodyPr>
          <a:lstStyle/>
          <a:p>
            <a:pPr marL="0" indent="0">
              <a:lnSpc>
                <a:spcPct val="170000"/>
              </a:lnSpc>
              <a:buNone/>
            </a:pPr>
            <a:endParaRPr lang="en-GB" sz="46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GOV.UK (2022) </a:t>
            </a:r>
            <a:r>
              <a:rPr lang="en-GB" sz="6300" i="1" dirty="0">
                <a:latin typeface="Arial" panose="020B0604020202020204" pitchFamily="34" charset="0"/>
                <a:cs typeface="Arial" panose="020B0604020202020204" pitchFamily="34" charset="0"/>
              </a:rPr>
              <a:t>Health disparities and health inequalities: applying All Our Health. </a:t>
            </a:r>
            <a:r>
              <a:rPr lang="en-GB" sz="6300" dirty="0">
                <a:latin typeface="Arial" panose="020B0604020202020204" pitchFamily="34" charset="0"/>
                <a:cs typeface="Arial" panose="020B0604020202020204" pitchFamily="34" charset="0"/>
              </a:rPr>
              <a:t>Available at: </a:t>
            </a:r>
            <a:r>
              <a:rPr lang="en-GB" sz="6300" i="1" dirty="0">
                <a:latin typeface="Arial" panose="020B0604020202020204" pitchFamily="34" charset="0"/>
                <a:cs typeface="Arial" panose="020B0604020202020204" pitchFamily="34" charset="0"/>
              </a:rPr>
              <a:t> </a:t>
            </a:r>
            <a:r>
              <a:rPr lang="en-GB" sz="6300" dirty="0">
                <a:latin typeface="Arial" panose="020B0604020202020204" pitchFamily="34" charset="0"/>
                <a:cs typeface="Arial" panose="020B0604020202020204" pitchFamily="34" charset="0"/>
                <a:hlinkClick r:id="rId2"/>
              </a:rPr>
              <a:t>https://www.gov.uk/government/publications/health-disparities-and-health-inequalities-applying-all-our-health/health-disparities-and-health-inequalities-applying-all-our-health</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GOV.UK (2018) </a:t>
            </a:r>
            <a:r>
              <a:rPr lang="en-GB" sz="6300" i="1" dirty="0">
                <a:latin typeface="Arial" panose="020B0604020202020204" pitchFamily="34" charset="0"/>
                <a:cs typeface="Arial" panose="020B0604020202020204" pitchFamily="34" charset="0"/>
              </a:rPr>
              <a:t>UK Chapter 5: inequalities in health</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3"/>
              </a:rPr>
              <a:t>https://www.gov.uk/government/publications/health-profile-for-england-2018/chapter-5-inequalities-in-health</a:t>
            </a:r>
            <a:r>
              <a:rPr lang="en-GB" sz="6300" dirty="0">
                <a:latin typeface="Arial" panose="020B0604020202020204" pitchFamily="34" charset="0"/>
                <a:cs typeface="Arial" panose="020B0604020202020204" pitchFamily="34" charset="0"/>
              </a:rPr>
              <a:t> (Accessed 01 March 2026).</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Lakshmi, R. et al. (2023) 'Factors influencing tobacco use behaviour initiation – From the perspective of the Capability, Opportunity, </a:t>
            </a:r>
            <a:r>
              <a:rPr lang="en-GB" sz="6300" i="1" dirty="0">
                <a:latin typeface="Arial" panose="020B0604020202020204" pitchFamily="34" charset="0"/>
                <a:cs typeface="Arial" panose="020B0604020202020204" pitchFamily="34" charset="0"/>
              </a:rPr>
              <a:t>Motivation, Behaviour (COM-B) Model,' </a:t>
            </a:r>
            <a:r>
              <a:rPr lang="en-GB" sz="6300" i="1" dirty="0" err="1">
                <a:latin typeface="Arial" panose="020B0604020202020204" pitchFamily="34" charset="0"/>
                <a:cs typeface="Arial" panose="020B0604020202020204" pitchFamily="34" charset="0"/>
              </a:rPr>
              <a:t>Heliyon</a:t>
            </a:r>
            <a:r>
              <a:rPr lang="en-GB" sz="6300" dirty="0">
                <a:latin typeface="Arial" panose="020B0604020202020204" pitchFamily="34" charset="0"/>
                <a:cs typeface="Arial" panose="020B0604020202020204" pitchFamily="34" charset="0"/>
              </a:rPr>
              <a:t>, 9(6), p. e16385. </a:t>
            </a:r>
            <a:r>
              <a:rPr lang="en-GB" sz="6300" dirty="0">
                <a:latin typeface="Arial" panose="020B0604020202020204" pitchFamily="34" charset="0"/>
                <a:cs typeface="Arial" panose="020B0604020202020204" pitchFamily="34" charset="0"/>
                <a:hlinkClick r:id="rId4"/>
              </a:rPr>
              <a:t>https://doi.org/10.1016/j.heliyon.2023.e16385</a:t>
            </a:r>
            <a:r>
              <a:rPr lang="en-GB" sz="6300" dirty="0">
                <a:latin typeface="Arial" panose="020B0604020202020204" pitchFamily="34" charset="0"/>
                <a:cs typeface="Arial" panose="020B0604020202020204" pitchFamily="34" charset="0"/>
              </a:rPr>
              <a:t>.</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err="1">
                <a:latin typeface="Arial" panose="020B0604020202020204" pitchFamily="34" charset="0"/>
                <a:cs typeface="Arial" panose="020B0604020202020204" pitchFamily="34" charset="0"/>
              </a:rPr>
              <a:t>Mabhala</a:t>
            </a:r>
            <a:r>
              <a:rPr lang="en-GB" sz="6300" dirty="0">
                <a:latin typeface="Arial" panose="020B0604020202020204" pitchFamily="34" charset="0"/>
                <a:cs typeface="Arial" panose="020B0604020202020204" pitchFamily="34" charset="0"/>
              </a:rPr>
              <a:t>, M. et al. (2025) 'Exploring the social context of smoking behaviours: insights from stop-smoking advisors in deprived communities in the Northwest of England, UK,' </a:t>
            </a:r>
            <a:r>
              <a:rPr lang="en-GB" sz="6300" i="1" dirty="0">
                <a:latin typeface="Arial" panose="020B0604020202020204" pitchFamily="34" charset="0"/>
                <a:cs typeface="Arial" panose="020B0604020202020204" pitchFamily="34" charset="0"/>
              </a:rPr>
              <a:t>BMC Public Health</a:t>
            </a:r>
            <a:r>
              <a:rPr lang="en-GB" sz="6300" dirty="0">
                <a:latin typeface="Arial" panose="020B0604020202020204" pitchFamily="34" charset="0"/>
                <a:cs typeface="Arial" panose="020B0604020202020204" pitchFamily="34" charset="0"/>
              </a:rPr>
              <a:t>, 25(1), p. 1914. </a:t>
            </a:r>
            <a:r>
              <a:rPr lang="en-GB" sz="6300" dirty="0">
                <a:latin typeface="Arial" panose="020B0604020202020204" pitchFamily="34" charset="0"/>
                <a:cs typeface="Arial" panose="020B0604020202020204" pitchFamily="34" charset="0"/>
                <a:hlinkClick r:id="rId5"/>
              </a:rPr>
              <a:t>https://doi.org/10.1186/s12889-025-23110-7</a:t>
            </a:r>
            <a:r>
              <a:rPr lang="en-GB" sz="6300" dirty="0">
                <a:latin typeface="Arial" panose="020B0604020202020204" pitchFamily="34" charset="0"/>
                <a:cs typeface="Arial" panose="020B0604020202020204" pitchFamily="34" charset="0"/>
              </a:rPr>
              <a:t>.</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National Institute for Health and Care Excellence and Public Health Guidelines (2020</a:t>
            </a:r>
            <a:r>
              <a:rPr lang="en-GB" sz="6300" i="1" dirty="0">
                <a:latin typeface="Arial" panose="020B0604020202020204" pitchFamily="34" charset="0"/>
                <a:cs typeface="Arial" panose="020B0604020202020204" pitchFamily="34" charset="0"/>
              </a:rPr>
              <a:t>) Behaviour change: digital and mobile health interventions- evidence review A: smoking, NICE Guideline NG183.</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6"/>
              </a:rPr>
              <a:t>https://www.nice.org.uk/guidance/ng183/evidence/a-smoking-behaviour-pdf-8888575790</a:t>
            </a:r>
            <a:r>
              <a:rPr lang="en-GB" sz="6300" dirty="0">
                <a:latin typeface="Arial" panose="020B0604020202020204" pitchFamily="34" charset="0"/>
                <a:cs typeface="Arial" panose="020B0604020202020204" pitchFamily="34" charset="0"/>
              </a:rPr>
              <a:t> (29th February 2026).</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NHS Race &amp; Health Observatory (2021) </a:t>
            </a:r>
            <a:r>
              <a:rPr lang="en-GB" sz="6300" i="1" dirty="0">
                <a:latin typeface="Arial" panose="020B0604020202020204" pitchFamily="34" charset="0"/>
                <a:cs typeface="Arial" panose="020B0604020202020204" pitchFamily="34" charset="0"/>
              </a:rPr>
              <a:t>Patient Safety Learning - the hub (2022) Infographic: Ethnic health inequalities in the UK. </a:t>
            </a:r>
            <a:r>
              <a:rPr lang="en-GB" sz="6300" dirty="0">
                <a:latin typeface="Arial" panose="020B0604020202020204" pitchFamily="34" charset="0"/>
                <a:cs typeface="Arial" panose="020B0604020202020204" pitchFamily="34" charset="0"/>
              </a:rPr>
              <a:t>Available at: </a:t>
            </a:r>
            <a:r>
              <a:rPr lang="en-GB" sz="6300" dirty="0">
                <a:latin typeface="Arial" panose="020B0604020202020204" pitchFamily="34" charset="0"/>
                <a:cs typeface="Arial" panose="020B0604020202020204" pitchFamily="34" charset="0"/>
                <a:hlinkClick r:id="rId7"/>
              </a:rPr>
              <a:t>https://www.pslhub.org/learn/improving-patient-safety/health-inequalities/infographic-ethnic-health-inequalities-in-the-uk-nhs-race-health-observatory-october-2021-r7240/</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National Institute for Health and Care Excellence (NICE) (2021) </a:t>
            </a:r>
            <a:r>
              <a:rPr lang="en-GB" sz="6300" i="1" dirty="0">
                <a:latin typeface="Arial" panose="020B0604020202020204" pitchFamily="34" charset="0"/>
                <a:cs typeface="Arial" panose="020B0604020202020204" pitchFamily="34" charset="0"/>
              </a:rPr>
              <a:t>Smoking cessation interventions and service: evidence review for interventions to aid smoking cessation, NICE Guideline NG92</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8"/>
              </a:rPr>
              <a:t>https://www.nice.org.uk/guidance/ng209/evidence/ng92-evidence-review-b-interventions-to-aid-smoking-cessation-behavioural-support-and-pharmacotherapy-pdf-10890916527</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Nicorette (2024) </a:t>
            </a:r>
            <a:r>
              <a:rPr lang="en-GB" sz="6300" i="1" dirty="0">
                <a:latin typeface="Arial" panose="020B0604020202020204" pitchFamily="34" charset="0"/>
                <a:cs typeface="Arial" panose="020B0604020202020204" pitchFamily="34" charset="0"/>
              </a:rPr>
              <a:t>The Nicorette app</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9"/>
              </a:rPr>
              <a:t>https://www.nicorette.co.uk/getting-ready-to-quit/nicorette-stop-smoke-and-vape-app</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NHS England (2019) </a:t>
            </a:r>
            <a:r>
              <a:rPr lang="en-GB" sz="6300" i="1" dirty="0">
                <a:latin typeface="Arial" panose="020B0604020202020204" pitchFamily="34" charset="0"/>
                <a:cs typeface="Arial" panose="020B0604020202020204" pitchFamily="34" charset="0"/>
              </a:rPr>
              <a:t>The NHS Long Term Plan</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10"/>
              </a:rPr>
              <a:t>https://www.longtermplan.nhs.uk/</a:t>
            </a:r>
            <a:r>
              <a:rPr lang="en-GB" sz="6300" dirty="0">
                <a:latin typeface="Arial" panose="020B0604020202020204" pitchFamily="34" charset="0"/>
                <a:cs typeface="Arial" panose="020B0604020202020204" pitchFamily="34" charset="0"/>
              </a:rPr>
              <a:t> (17th February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Office for National Statistics (2023) </a:t>
            </a:r>
            <a:r>
              <a:rPr lang="en-GB" sz="6300" i="1" dirty="0">
                <a:latin typeface="Arial" panose="020B0604020202020204" pitchFamily="34" charset="0"/>
                <a:cs typeface="Arial" panose="020B0604020202020204" pitchFamily="34" charset="0"/>
              </a:rPr>
              <a:t>Deprivation and the impact on smoking prevalence, England and Wales. </a:t>
            </a:r>
            <a:r>
              <a:rPr lang="en-GB" sz="6300" dirty="0">
                <a:latin typeface="Arial" panose="020B0604020202020204" pitchFamily="34" charset="0"/>
                <a:cs typeface="Arial" panose="020B0604020202020204" pitchFamily="34" charset="0"/>
              </a:rPr>
              <a:t>Available at: </a:t>
            </a:r>
            <a:r>
              <a:rPr lang="en-GB" sz="6300" i="1" dirty="0">
                <a:latin typeface="Arial" panose="020B0604020202020204" pitchFamily="34" charset="0"/>
                <a:cs typeface="Arial" panose="020B0604020202020204" pitchFamily="34" charset="0"/>
              </a:rPr>
              <a:t> </a:t>
            </a:r>
            <a:r>
              <a:rPr lang="en-GB" sz="6300" dirty="0">
                <a:latin typeface="Arial" panose="020B0604020202020204" pitchFamily="34" charset="0"/>
                <a:cs typeface="Arial" panose="020B0604020202020204" pitchFamily="34" charset="0"/>
                <a:hlinkClick r:id="rId11"/>
              </a:rPr>
              <a:t>https://www.ons.gov.uk/peoplepopulationandcommunity/healthandsocialcare/drugusealcoholandsmoking/bulletins/deprivationandtheimpactonsmokingprevalenceenglandandwales/2017to2021</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Office for Health Improvement and Disparities (2023) </a:t>
            </a:r>
            <a:r>
              <a:rPr lang="en-GB" sz="6300" i="1" dirty="0">
                <a:latin typeface="Arial" panose="020B0604020202020204" pitchFamily="34" charset="0"/>
                <a:cs typeface="Arial" panose="020B0604020202020204" pitchFamily="34" charset="0"/>
              </a:rPr>
              <a:t>Smoking prevalence in England</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12"/>
              </a:rPr>
              <a:t>https://www.gov.uk/government/organisations/office-for-health-improvement-and-disparities</a:t>
            </a:r>
            <a:r>
              <a:rPr lang="en-GB" sz="6300" dirty="0">
                <a:latin typeface="Arial" panose="020B0604020202020204" pitchFamily="34" charset="0"/>
                <a:cs typeface="Arial" panose="020B0604020202020204" pitchFamily="34" charset="0"/>
              </a:rPr>
              <a:t> (Accessed 01 March 2026).</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Pronk, N. et al. (2020) 'Promoting Health and Well-being in Healthy People 2030,' </a:t>
            </a:r>
            <a:r>
              <a:rPr lang="en-GB" sz="6300" i="1" dirty="0">
                <a:latin typeface="Arial" panose="020B0604020202020204" pitchFamily="34" charset="0"/>
                <a:cs typeface="Arial" panose="020B0604020202020204" pitchFamily="34" charset="0"/>
              </a:rPr>
              <a:t>Journal of Public Health Management and Practice, 27</a:t>
            </a:r>
            <a:r>
              <a:rPr lang="en-GB" sz="6300" dirty="0">
                <a:latin typeface="Arial" panose="020B0604020202020204" pitchFamily="34" charset="0"/>
                <a:cs typeface="Arial" panose="020B0604020202020204" pitchFamily="34" charset="0"/>
              </a:rPr>
              <a:t>(Supplement 6), pp. S242–S248. </a:t>
            </a:r>
            <a:r>
              <a:rPr lang="en-GB" sz="6300" dirty="0">
                <a:latin typeface="Arial" panose="020B0604020202020204" pitchFamily="34" charset="0"/>
                <a:cs typeface="Arial" panose="020B0604020202020204" pitchFamily="34" charset="0"/>
                <a:hlinkClick r:id="rId13"/>
              </a:rPr>
              <a:t>https://doi.org/10.1097/phh.0000000000001254</a:t>
            </a:r>
            <a:r>
              <a:rPr lang="en-GB" sz="6300" dirty="0">
                <a:latin typeface="Arial" panose="020B0604020202020204" pitchFamily="34" charset="0"/>
                <a:cs typeface="Arial" panose="020B0604020202020204" pitchFamily="34" charset="0"/>
              </a:rPr>
              <a:t>.</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Shoesmith, E. et al. (2022) 'Promoting and Maintaining Changes in Smoking Behaviour for Patients Following Discharge from a Smoke-free Mental Health Inpatient Stay: Development of a Complex Intervention Using the Behaviour Change Wheel,' </a:t>
            </a:r>
            <a:r>
              <a:rPr lang="en-GB" sz="6300" i="1" dirty="0">
                <a:latin typeface="Arial" panose="020B0604020202020204" pitchFamily="34" charset="0"/>
                <a:cs typeface="Arial" panose="020B0604020202020204" pitchFamily="34" charset="0"/>
              </a:rPr>
              <a:t>Nicotine &amp; Tobacco Research</a:t>
            </a:r>
            <a:r>
              <a:rPr lang="en-GB" sz="6300" dirty="0">
                <a:latin typeface="Arial" panose="020B0604020202020204" pitchFamily="34" charset="0"/>
                <a:cs typeface="Arial" panose="020B0604020202020204" pitchFamily="34" charset="0"/>
              </a:rPr>
              <a:t>, 25(4), pp. 729–737. </a:t>
            </a:r>
            <a:r>
              <a:rPr lang="en-GB" sz="6300" dirty="0">
                <a:latin typeface="Arial" panose="020B0604020202020204" pitchFamily="34" charset="0"/>
                <a:cs typeface="Arial" panose="020B0604020202020204" pitchFamily="34" charset="0"/>
                <a:hlinkClick r:id="rId14"/>
              </a:rPr>
              <a:t>https://doi.org/10.1093/ntr/ntac242</a:t>
            </a:r>
            <a:r>
              <a:rPr lang="en-GB" sz="6300" dirty="0">
                <a:latin typeface="Arial" panose="020B0604020202020204" pitchFamily="34" charset="0"/>
                <a:cs typeface="Arial" panose="020B0604020202020204" pitchFamily="34" charset="0"/>
              </a:rPr>
              <a:t>.</a:t>
            </a:r>
          </a:p>
          <a:p>
            <a:pPr>
              <a:lnSpc>
                <a:spcPct val="170000"/>
              </a:lnSpc>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Singla, D.R. (2024) 'Digital mental health interventions: an opportunity to enhance care while preserving human connection,' </a:t>
            </a:r>
            <a:r>
              <a:rPr lang="en-GB" sz="6300" i="1" dirty="0">
                <a:latin typeface="Arial" panose="020B0604020202020204" pitchFamily="34" charset="0"/>
                <a:cs typeface="Arial" panose="020B0604020202020204" pitchFamily="34" charset="0"/>
              </a:rPr>
              <a:t>The Lancet Regional Health - Americas</a:t>
            </a:r>
            <a:r>
              <a:rPr lang="en-GB" sz="6300" dirty="0">
                <a:latin typeface="Arial" panose="020B0604020202020204" pitchFamily="34" charset="0"/>
                <a:cs typeface="Arial" panose="020B0604020202020204" pitchFamily="34" charset="0"/>
              </a:rPr>
              <a:t>, 39, p. 100940. </a:t>
            </a:r>
            <a:r>
              <a:rPr lang="en-GB" sz="6300" dirty="0">
                <a:latin typeface="Arial" panose="020B0604020202020204" pitchFamily="34" charset="0"/>
                <a:cs typeface="Arial" panose="020B0604020202020204" pitchFamily="34" charset="0"/>
                <a:hlinkClick r:id="rId15"/>
              </a:rPr>
              <a:t>https://doi.org/10.1016/j.lana.2024.100940</a:t>
            </a:r>
            <a:r>
              <a:rPr lang="en-GB" sz="6300" dirty="0">
                <a:latin typeface="Arial" panose="020B0604020202020204" pitchFamily="34" charset="0"/>
                <a:cs typeface="Arial" panose="020B0604020202020204" pitchFamily="34" charset="0"/>
              </a:rPr>
              <a:t>. </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Town End Research (2026) </a:t>
            </a:r>
            <a:r>
              <a:rPr lang="en-GB" sz="6300" i="1" dirty="0">
                <a:latin typeface="Arial" panose="020B0604020202020204" pitchFamily="34" charset="0"/>
                <a:cs typeface="Arial" panose="020B0604020202020204" pitchFamily="34" charset="0"/>
              </a:rPr>
              <a:t>Leveraging the COM-B model in educational leadership</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16"/>
              </a:rPr>
              <a:t>https://researchschool.org.uk/town-end/news/leveraging-the-com-b-model-in-educational-leadership</a:t>
            </a:r>
            <a:r>
              <a:rPr lang="en-GB" sz="6300" dirty="0">
                <a:latin typeface="Arial" panose="020B0604020202020204" pitchFamily="34" charset="0"/>
                <a:cs typeface="Arial" panose="020B0604020202020204" pitchFamily="34" charset="0"/>
              </a:rPr>
              <a:t> (Accessed 01 March 2026).</a:t>
            </a:r>
          </a:p>
          <a:p>
            <a:pPr marL="0" indent="0">
              <a:lnSpc>
                <a:spcPct val="170000"/>
              </a:lnSpc>
              <a:buNone/>
            </a:pPr>
            <a:endParaRPr lang="en-GB" sz="6300" dirty="0">
              <a:latin typeface="Arial" panose="020B0604020202020204" pitchFamily="34" charset="0"/>
              <a:cs typeface="Arial" panose="020B0604020202020204" pitchFamily="34" charset="0"/>
            </a:endParaRPr>
          </a:p>
          <a:p>
            <a:pPr>
              <a:lnSpc>
                <a:spcPct val="170000"/>
              </a:lnSpc>
            </a:pPr>
            <a:r>
              <a:rPr lang="en-GB" sz="6300" dirty="0">
                <a:latin typeface="Arial" panose="020B0604020202020204" pitchFamily="34" charset="0"/>
                <a:cs typeface="Arial" panose="020B0604020202020204" pitchFamily="34" charset="0"/>
              </a:rPr>
              <a:t>World Health Organisation (2021) </a:t>
            </a:r>
            <a:r>
              <a:rPr lang="en-GB" sz="6300" i="1" dirty="0">
                <a:latin typeface="Arial" panose="020B0604020202020204" pitchFamily="34" charset="0"/>
                <a:cs typeface="Arial" panose="020B0604020202020204" pitchFamily="34" charset="0"/>
              </a:rPr>
              <a:t>Global strategy on digital health 2020–2025</a:t>
            </a:r>
            <a:r>
              <a:rPr lang="en-GB" sz="6300" dirty="0">
                <a:latin typeface="Arial" panose="020B0604020202020204" pitchFamily="34" charset="0"/>
                <a:cs typeface="Arial" panose="020B0604020202020204" pitchFamily="34" charset="0"/>
              </a:rPr>
              <a:t>. Available at: </a:t>
            </a:r>
            <a:r>
              <a:rPr lang="en-GB" sz="6300" dirty="0">
                <a:latin typeface="Arial" panose="020B0604020202020204" pitchFamily="34" charset="0"/>
                <a:cs typeface="Arial" panose="020B0604020202020204" pitchFamily="34" charset="0"/>
                <a:hlinkClick r:id="rId17"/>
              </a:rPr>
              <a:t>https://www.who.int/publications/i/item/9789240020924</a:t>
            </a:r>
            <a:r>
              <a:rPr lang="en-GB" sz="6300" dirty="0">
                <a:latin typeface="Arial" panose="020B0604020202020204" pitchFamily="34" charset="0"/>
                <a:cs typeface="Arial" panose="020B0604020202020204" pitchFamily="34" charset="0"/>
              </a:rPr>
              <a:t> (27th February 2026).</a:t>
            </a:r>
          </a:p>
          <a:p>
            <a:pPr marL="0" indent="0">
              <a:lnSpc>
                <a:spcPct val="170000"/>
              </a:lnSpc>
              <a:buNone/>
            </a:pPr>
            <a:endParaRPr lang="en-GB" sz="3200" dirty="0"/>
          </a:p>
        </p:txBody>
      </p:sp>
    </p:spTree>
    <p:extLst>
      <p:ext uri="{BB962C8B-B14F-4D97-AF65-F5344CB8AC3E}">
        <p14:creationId xmlns:p14="http://schemas.microsoft.com/office/powerpoint/2010/main" val="4113625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1452</Words>
  <Application>Microsoft Office PowerPoint</Application>
  <PresentationFormat>Custom</PresentationFormat>
  <Paragraphs>86</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 </vt:lpstr>
      <vt:lpstr>Aptos</vt:lpstr>
      <vt:lpstr>Aptos Display</vt:lpstr>
      <vt:lpstr>Arial</vt:lpstr>
      <vt:lpstr>Arial Black</vt:lpstr>
      <vt:lpstr>Wingdings</vt:lpstr>
      <vt:lpstr>Office Theme</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lastModifiedBy>Nabeela Begum (2216501)</cp:lastModifiedBy>
  <cp:revision>1</cp:revision>
  <dcterms:created xsi:type="dcterms:W3CDTF">2026-03-03T07:58:05Z</dcterms:created>
  <dcterms:modified xsi:type="dcterms:W3CDTF">2026-03-05T16:26:42Z</dcterms:modified>
</cp:coreProperties>
</file>