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4"/>
    <p:sldMasterId id="2147483710" r:id="rId5"/>
  </p:sldMasterIdLst>
  <p:notesMasterIdLst>
    <p:notesMasterId r:id="rId38"/>
  </p:notesMasterIdLst>
  <p:sldIdLst>
    <p:sldId id="258" r:id="rId6"/>
    <p:sldId id="397" r:id="rId7"/>
    <p:sldId id="615" r:id="rId8"/>
    <p:sldId id="616" r:id="rId9"/>
    <p:sldId id="617" r:id="rId10"/>
    <p:sldId id="618" r:id="rId11"/>
    <p:sldId id="619" r:id="rId12"/>
    <p:sldId id="647" r:id="rId13"/>
    <p:sldId id="648" r:id="rId14"/>
    <p:sldId id="375" r:id="rId15"/>
    <p:sldId id="614" r:id="rId16"/>
    <p:sldId id="649" r:id="rId17"/>
    <p:sldId id="620" r:id="rId18"/>
    <p:sldId id="645" r:id="rId19"/>
    <p:sldId id="621" r:id="rId20"/>
    <p:sldId id="650" r:id="rId21"/>
    <p:sldId id="651" r:id="rId22"/>
    <p:sldId id="652" r:id="rId23"/>
    <p:sldId id="653" r:id="rId24"/>
    <p:sldId id="654" r:id="rId25"/>
    <p:sldId id="623" r:id="rId26"/>
    <p:sldId id="632" r:id="rId27"/>
    <p:sldId id="624" r:id="rId28"/>
    <p:sldId id="625" r:id="rId29"/>
    <p:sldId id="655" r:id="rId30"/>
    <p:sldId id="626" r:id="rId31"/>
    <p:sldId id="627" r:id="rId32"/>
    <p:sldId id="656" r:id="rId33"/>
    <p:sldId id="657" r:id="rId34"/>
    <p:sldId id="628" r:id="rId35"/>
    <p:sldId id="394" r:id="rId36"/>
    <p:sldId id="658" r:id="rId3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CC"/>
    <a:srgbClr val="CCFF99"/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15" autoAdjust="0"/>
    <p:restoredTop sz="94643" autoAdjust="0"/>
  </p:normalViewPr>
  <p:slideViewPr>
    <p:cSldViewPr snapToGrid="0">
      <p:cViewPr varScale="1">
        <p:scale>
          <a:sx n="59" d="100"/>
          <a:sy n="59" d="100"/>
        </p:scale>
        <p:origin x="1352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21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presProps" Target="presProp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41A2F251-9CE8-4B4C-A843-907739855ED3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61FE5BD4-A26A-4254-98AA-960A0EDC62F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C4590394-C44B-476E-A643-4E3A4D1C4BE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2C95ADBD-8D44-4052-A4B0-FAD43EB9432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14342" name="Rectangle 6">
            <a:extLst>
              <a:ext uri="{FF2B5EF4-FFF2-40B4-BE49-F238E27FC236}">
                <a16:creationId xmlns:a16="http://schemas.microsoft.com/office/drawing/2014/main" id="{7CA220E0-58DD-4A4E-BCCE-7AE21C21B7B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343" name="Rectangle 7">
            <a:extLst>
              <a:ext uri="{FF2B5EF4-FFF2-40B4-BE49-F238E27FC236}">
                <a16:creationId xmlns:a16="http://schemas.microsoft.com/office/drawing/2014/main" id="{8ACDDE6D-9F2A-4F2F-A4F9-20373956C93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A2A446F-DCB7-40DC-BB5C-42DD40F29A9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33EAC849-8037-45F4-9D38-A3C79393C8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CFF21D8-0E57-4BBB-B950-3E016CDF0FAB}" type="slidenum">
              <a:rPr lang="en-US" altLang="en-US" smtClean="0"/>
              <a:pPr/>
              <a:t>1</a:t>
            </a:fld>
            <a:endParaRPr lang="en-US" altLang="en-US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303FA5B-A62C-4570-A5D7-172BD68569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7946F069-2EE9-4E62-AB87-ACCF8ED86B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7">
            <a:extLst>
              <a:ext uri="{FF2B5EF4-FFF2-40B4-BE49-F238E27FC236}">
                <a16:creationId xmlns:a16="http://schemas.microsoft.com/office/drawing/2014/main" id="{493421EA-056C-4E20-8124-186FD1DE0CC7}"/>
              </a:ext>
            </a:extLst>
          </p:cNvPr>
          <p:cNvSpPr>
            <a:spLocks noChangeShapeType="1"/>
          </p:cNvSpPr>
          <p:nvPr/>
        </p:nvSpPr>
        <p:spPr bwMode="auto">
          <a:xfrm>
            <a:off x="3327400" y="5402263"/>
            <a:ext cx="5816600" cy="0"/>
          </a:xfrm>
          <a:prstGeom prst="line">
            <a:avLst/>
          </a:prstGeom>
          <a:noFill/>
          <a:ln w="31750">
            <a:solidFill>
              <a:srgbClr val="ED1A2D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A3AD14C6-28C1-4F26-9367-1C85D28709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0950" y="0"/>
            <a:ext cx="4100513" cy="198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1000" b="1">
              <a:solidFill>
                <a:srgbClr val="ED1A2D"/>
              </a:solidFill>
              <a:latin typeface="Arial Narrow" panose="020B0606020202030204" pitchFamily="34" charset="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29000" y="1600200"/>
            <a:ext cx="5621338" cy="2195513"/>
          </a:xfrm>
          <a:extLst>
            <a:ext uri="{AF507438-7753-43E0-B8FC-AC1667EBCBE1}">
              <a14:hiddenEffects xmlns:a14="http://schemas.microsoft.com/office/drawing/2010/main">
                <a:effectLst>
                  <a:outerShdw dist="56796" dir="1593903" algn="ctr" rotWithShape="0">
                    <a:schemeClr val="tx2"/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defTabSz="914400">
              <a:lnSpc>
                <a:spcPct val="80000"/>
              </a:lnSpc>
              <a:defRPr sz="6000">
                <a:solidFill>
                  <a:srgbClr val="EAEAEA"/>
                </a:solidFill>
              </a:defRPr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429000" y="5621338"/>
            <a:ext cx="5621338" cy="192087"/>
          </a:xfrm>
        </p:spPr>
        <p:txBody>
          <a:bodyPr lIns="0" tIns="0" rIns="0" bIns="0"/>
          <a:lstStyle>
            <a:lvl1pPr marL="0" indent="0">
              <a:lnSpc>
                <a:spcPct val="90000"/>
              </a:lnSpc>
              <a:spcBef>
                <a:spcPct val="0"/>
              </a:spcBef>
              <a:buClrTx/>
              <a:buFontTx/>
              <a:buNone/>
              <a:defRPr sz="1400" b="0">
                <a:solidFill>
                  <a:srgbClr val="FFFF66"/>
                </a:solidFill>
              </a:defRPr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939E8295-D36A-40F2-957A-C43CEE12D07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D42EE-F869-4DBF-A2C7-7062ABF5475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F2B4F8D9-7F17-424B-A784-DDF5D5AB3CB8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8E133588-A8EE-4F55-BECD-6BBDCE402591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xfrm>
            <a:off x="2520950" y="6630988"/>
            <a:ext cx="4100513" cy="198437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9751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4AEB1145-7AC3-463D-B9F4-94184BBE132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EB78ED-B988-41C4-AA15-B5411B3D76B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AD4F6B87-6F38-475B-A740-F0A81B91D59A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66446E55-5DB1-42B5-A72C-C6045E8F5D1B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29881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A80F11CF-29EB-48B4-8592-8230A614726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9AC299-5EE3-47C2-9C19-F44CEAB7CE2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B03E3ACA-041A-4F61-A278-1416589B7CE8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91208227-3F79-4084-A5D4-F0A7AA8A339B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7669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3738" y="1371600"/>
            <a:ext cx="4102100" cy="19431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8238" y="1371600"/>
            <a:ext cx="4102100" cy="19431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5507A98F-2D25-40C8-A134-DA7453D2C61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84DDB4-49C4-44EE-8835-576FA233E43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2E1FD6E8-1D7D-4213-978B-2B90D3FCEE80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4B514C45-A4B6-42A3-9E5A-D7DB68D6461D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6272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09A38B28-8CC8-46B3-9978-E371B29C1DA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7643E9-2589-4723-ACB8-DF52B6C589A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72146003-3E35-4906-BBAD-E28B9AE52380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3DED8B77-99C9-4B7D-8492-20DF7E9A6C64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40012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982B685B-6665-43F6-AC3A-DD050788F12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B3514-8CA2-49AE-8105-1543F939983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98CD29E5-584B-4AAA-90F2-CB8FC2A1ECB7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605B8869-899F-4453-9EE8-ACF8EF1CB021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9239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67B33F86-54CD-4E86-9463-96FAE8CEA52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0E751-5F85-4861-9219-B1FCFC53831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DC8D5D27-70E4-45FA-8C8C-8FD7D97A3023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9FCC6E30-4D97-4C90-9867-42A283690D05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1827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63CF4FD7-EAC8-4069-9E4D-AD459E014AD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DFA09-7B4C-4F08-AEF6-C7AD6A82971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4C8AFBFA-9F16-47CB-B417-DEE6390B8EB5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1EB5F64D-D41D-416D-A433-73B9C28C55C5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0114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CBC1C123-DF25-4003-BCFE-52D089FA7D1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2E2F38-1313-4491-9CD3-AF9F93721F6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01950045-200E-42EF-B731-AF3DAEF16EF5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2A7AEEB3-E396-43B1-A568-75615C923E1A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4306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30EE42AC-7562-40E7-8E53-96865415C86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72B41-5A16-4CCC-B9D1-0A23B80AF5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79EA2A65-526C-45FC-8DE4-D9499DCE11C4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9206BAA2-3721-430D-A285-59EC766B1EBE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86259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1188" y="498475"/>
            <a:ext cx="2089150" cy="2816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3738" y="498475"/>
            <a:ext cx="6115050" cy="28162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02A41FE3-EFE6-4728-A2A5-C1F9C353CEC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942F2-169B-4BA8-BB35-7DFFAF5ED0F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C99482AE-626E-4B53-B5B1-317D5C44C06C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06F29DB3-5480-4224-80E3-AF897F925DF3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60125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D628FC-B61C-4708-B4FD-C3C31F1CD20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6886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270295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C4499-AC2B-4B5D-8F95-46DBF25FFE8D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53732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8217D4-4179-4C53-8D83-9A77F6E5D62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1562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C430EC-85D2-4651-BED8-1353965DF0CD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94831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BE30DB-6960-4D7D-8B80-F67E4EA66F4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73490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C55C52-1535-4D47-903F-146E72B4A5ED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516879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A73DE-38AE-46ED-8F5A-A2C2D1E8896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14826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2EBD0C-6A52-4A04-B193-725A6EDCD3DC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5688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7D56DA-12F3-4241-92B5-4C07AF3AE6E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05675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E5ED47-ED64-4231-8F3C-6E54925F704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5589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0279E87-C5DE-4A35-A0CB-1A5D9CD4B8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93738" y="498475"/>
            <a:ext cx="8356600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53" tIns="48326" rIns="96653" bIns="48326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96A42F7-FCE7-45A0-B651-A2E12754CC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93738" y="1371600"/>
            <a:ext cx="835660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53" tIns="48326" rIns="96653" bIns="48326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Line 7">
            <a:extLst>
              <a:ext uri="{FF2B5EF4-FFF2-40B4-BE49-F238E27FC236}">
                <a16:creationId xmlns:a16="http://schemas.microsoft.com/office/drawing/2014/main" id="{9730CEBE-3A42-415D-BC47-A70457DF7049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1016000"/>
            <a:ext cx="9144000" cy="0"/>
          </a:xfrm>
          <a:prstGeom prst="line">
            <a:avLst/>
          </a:prstGeom>
          <a:noFill/>
          <a:ln w="38100">
            <a:solidFill>
              <a:srgbClr val="ED1A2D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6" name="Rectangle 8">
            <a:extLst>
              <a:ext uri="{FF2B5EF4-FFF2-40B4-BE49-F238E27FC236}">
                <a16:creationId xmlns:a16="http://schemas.microsoft.com/office/drawing/2014/main" id="{6F7809B0-F987-43AF-ADB6-E87A5BB4F23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477000"/>
            <a:ext cx="762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53" tIns="48326" rIns="96653" bIns="48326" numCol="1" anchor="t" anchorCtr="0" compatLnSpc="1">
            <a:prstTxWarp prst="textNoShape">
              <a:avLst/>
            </a:prstTxWarp>
          </a:bodyPr>
          <a:lstStyle>
            <a:lvl1pPr algn="ctr" defTabSz="966788" eaLnBrk="1" hangingPunct="1">
              <a:defRPr sz="1600"/>
            </a:lvl1pPr>
          </a:lstStyle>
          <a:p>
            <a:pPr>
              <a:defRPr/>
            </a:pPr>
            <a:fld id="{6C0A8CB2-1A93-44C9-A1C2-802483E0C76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177" name="Rectangle 9">
            <a:extLst>
              <a:ext uri="{FF2B5EF4-FFF2-40B4-BE49-F238E27FC236}">
                <a16:creationId xmlns:a16="http://schemas.microsoft.com/office/drawing/2014/main" id="{8F480DC0-0117-4102-A1AF-17A4370064E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5213" y="6630988"/>
            <a:ext cx="2133600" cy="22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80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178" name="Rectangle 10">
            <a:extLst>
              <a:ext uri="{FF2B5EF4-FFF2-40B4-BE49-F238E27FC236}">
                <a16:creationId xmlns:a16="http://schemas.microsoft.com/office/drawing/2014/main" id="{19F33B54-0734-40E1-B021-E9F5E13D3FC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9175" y="6630988"/>
            <a:ext cx="4100513" cy="19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1">
                <a:solidFill>
                  <a:srgbClr val="ED1A2D"/>
                </a:solidFill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32" name="Rectangle 13">
            <a:extLst>
              <a:ext uri="{FF2B5EF4-FFF2-40B4-BE49-F238E27FC236}">
                <a16:creationId xmlns:a16="http://schemas.microsoft.com/office/drawing/2014/main" id="{A8422979-4191-4D24-83E7-B6EB21A9AE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5813" y="0"/>
            <a:ext cx="57245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1000" b="1">
              <a:solidFill>
                <a:srgbClr val="ED1A2D"/>
              </a:solidFill>
              <a:latin typeface="Arial Narrow" panose="020B0606020202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 dt="0"/>
  <p:txStyles>
    <p:titleStyle>
      <a:lvl1pPr algn="l" defTabSz="9667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667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2pPr>
      <a:lvl3pPr algn="l" defTabSz="9667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3pPr>
      <a:lvl4pPr algn="l" defTabSz="9667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4pPr>
      <a:lvl5pPr algn="l" defTabSz="9667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5pPr>
      <a:lvl6pPr marL="457200" algn="l" defTabSz="966788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6pPr>
      <a:lvl7pPr marL="914400" algn="l" defTabSz="966788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7pPr>
      <a:lvl8pPr marL="1371600" algn="l" defTabSz="966788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8pPr>
      <a:lvl9pPr marL="1828800" algn="l" defTabSz="966788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9pPr>
    </p:titleStyle>
    <p:bodyStyle>
      <a:lvl1pPr marL="228600" indent="-228600" algn="l" defTabSz="966788" rtl="0" eaLnBrk="0" fontAlgn="base" hangingPunct="0">
        <a:lnSpc>
          <a:spcPct val="85000"/>
        </a:lnSpc>
        <a:spcBef>
          <a:spcPct val="35000"/>
        </a:spcBef>
        <a:spcAft>
          <a:spcPct val="0"/>
        </a:spcAft>
        <a:buClr>
          <a:srgbClr val="006699"/>
        </a:buClr>
        <a:buFont typeface="Wingdings" panose="05000000000000000000" pitchFamily="2" charset="2"/>
        <a:buChar char="§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576263" indent="-233363" algn="l" defTabSz="966788" rtl="0" eaLnBrk="0" fontAlgn="base" hangingPunct="0">
        <a:lnSpc>
          <a:spcPct val="85000"/>
        </a:lnSpc>
        <a:spcBef>
          <a:spcPct val="20000"/>
        </a:spcBef>
        <a:spcAft>
          <a:spcPct val="0"/>
        </a:spcAft>
        <a:buClr>
          <a:srgbClr val="006699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25513" indent="-234950" algn="l" defTabSz="966788" rtl="0" eaLnBrk="0" fontAlgn="base" hangingPunct="0">
        <a:lnSpc>
          <a:spcPct val="85000"/>
        </a:lnSpc>
        <a:spcBef>
          <a:spcPct val="20000"/>
        </a:spcBef>
        <a:spcAft>
          <a:spcPct val="0"/>
        </a:spcAft>
        <a:buClr>
          <a:srgbClr val="006699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2700" indent="-242888" algn="l" defTabSz="966788" rtl="0" eaLnBrk="0" fontAlgn="base" hangingPunct="0">
        <a:lnSpc>
          <a:spcPct val="85000"/>
        </a:lnSpc>
        <a:spcBef>
          <a:spcPct val="20000"/>
        </a:spcBef>
        <a:spcAft>
          <a:spcPct val="0"/>
        </a:spcAft>
        <a:buClr>
          <a:srgbClr val="006699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639888" indent="-242888" algn="l" defTabSz="966788" rtl="0" eaLnBrk="0" fontAlgn="base" hangingPunct="0">
        <a:lnSpc>
          <a:spcPct val="85000"/>
        </a:lnSpc>
        <a:spcBef>
          <a:spcPct val="20000"/>
        </a:spcBef>
        <a:spcAft>
          <a:spcPct val="0"/>
        </a:spcAft>
        <a:buClr>
          <a:srgbClr val="006699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C0A8CB2-1A93-44C9-A1C2-802483E0C766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9837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81317620-DA92-412E-917D-5124DAB6595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1666" y="3323227"/>
            <a:ext cx="8860665" cy="1256627"/>
          </a:xfrm>
        </p:spPr>
        <p:txBody>
          <a:bodyPr rtlCol="0" anchor="t">
            <a:normAutofit fontScale="90000"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altLang="en-US" sz="4000" b="1" dirty="0">
                <a:highlight>
                  <a:srgbClr val="FFFF00"/>
                </a:highlight>
              </a:rPr>
              <a:t>Week 4</a:t>
            </a:r>
            <a:br>
              <a:rPr lang="en-US" altLang="en-US" sz="4000" b="1" dirty="0">
                <a:highlight>
                  <a:srgbClr val="FFFF00"/>
                </a:highlight>
              </a:rPr>
            </a:br>
            <a:r>
              <a:rPr lang="en-US" altLang="en-US" sz="4000" b="1" dirty="0">
                <a:highlight>
                  <a:srgbClr val="FFFF00"/>
                </a:highlight>
              </a:rPr>
              <a:t>Project Scope Management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AC4F73-FF53-4D5C-8B79-55DC3DBAFC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666" y="1296325"/>
            <a:ext cx="8860665" cy="109833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Managing Projects in the Organisation BMSW 5104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タイトル 1">
            <a:extLst>
              <a:ext uri="{FF2B5EF4-FFF2-40B4-BE49-F238E27FC236}">
                <a16:creationId xmlns:a16="http://schemas.microsoft.com/office/drawing/2014/main" id="{FFAE296B-11CE-4EF2-8149-F7C7F8067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3811" y="113946"/>
            <a:ext cx="6396361" cy="515884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B6BB5"/>
                </a:solidFill>
                <a:latin typeface="+mn-lt"/>
                <a:cs typeface="Arial Rounded MT Bold" panose="020F0704030504030204" pitchFamily="34" charset="0"/>
              </a:rPr>
              <a:t>Learning</a:t>
            </a:r>
            <a:r>
              <a:rPr lang="en-US" altLang="ja-JP" sz="3200" b="1" dirty="0">
                <a:solidFill>
                  <a:srgbClr val="0B6BB5"/>
                </a:solidFill>
                <a:latin typeface="+mn-lt"/>
                <a:cs typeface="Arial Rounded MT Bold" panose="020F0704030504030204" pitchFamily="34" charset="0"/>
              </a:rPr>
              <a:t> </a:t>
            </a:r>
            <a:r>
              <a:rPr lang="en-US" sz="3200" b="1" dirty="0">
                <a:solidFill>
                  <a:srgbClr val="0B6BB5"/>
                </a:solidFill>
                <a:latin typeface="+mn-lt"/>
                <a:cs typeface="Arial Rounded MT Bold" panose="020F0704030504030204" pitchFamily="34" charset="0"/>
              </a:rPr>
              <a:t>Objectives:</a:t>
            </a:r>
            <a:endParaRPr lang="en-US" altLang="ja-JP" sz="3200" dirty="0">
              <a:latin typeface="+mn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F2B5AA-7631-4C43-A11A-3990B1A60C34}"/>
              </a:ext>
            </a:extLst>
          </p:cNvPr>
          <p:cNvSpPr txBox="1"/>
          <p:nvPr/>
        </p:nvSpPr>
        <p:spPr>
          <a:xfrm>
            <a:off x="248186" y="672337"/>
            <a:ext cx="8647610" cy="168584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90909"/>
                </a:solidFill>
                <a:cs typeface="Arial" panose="020B0604020202020204" pitchFamily="34" charset="0"/>
              </a:rPr>
              <a:t>After completion of this session you should be able to: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60000"/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90909"/>
                </a:solidFill>
                <a:cs typeface="Arial" panose="020B0604020202020204" pitchFamily="34" charset="0"/>
              </a:rPr>
              <a:t>Understand the concept of project management scope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60000"/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90909"/>
                </a:solidFill>
                <a:cs typeface="Arial" panose="020B0604020202020204" pitchFamily="34" charset="0"/>
              </a:rPr>
              <a:t>Understand to develop work breakdown structure (WBS)</a:t>
            </a:r>
          </a:p>
        </p:txBody>
      </p:sp>
    </p:spTree>
    <p:extLst>
      <p:ext uri="{BB962C8B-B14F-4D97-AF65-F5344CB8AC3E}">
        <p14:creationId xmlns:p14="http://schemas.microsoft.com/office/powerpoint/2010/main" val="2150305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A7297B-2013-4244-B01A-B6B497D71D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145" y="676870"/>
            <a:ext cx="8849710" cy="1005626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  <a:buClr>
                <a:srgbClr val="FF0000"/>
              </a:buClr>
              <a:buSzPct val="60000"/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Arial" panose="020B0604020202020204" pitchFamily="34" charset="0"/>
              </a:rPr>
              <a:t>Scope refers to all the work involved in creating the products of the project and the processes used to create them</a:t>
            </a:r>
          </a:p>
          <a:p>
            <a:pPr eaLnBrk="1" hangingPunct="1">
              <a:buClr>
                <a:srgbClr val="FF0000"/>
              </a:buClr>
              <a:buSzPct val="60000"/>
              <a:buFont typeface="Wingdings" panose="05000000000000000000" pitchFamily="2" charset="2"/>
              <a:buChar char="Ø"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Project Scope Management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FBA3D8-3AFA-4B8B-AC9E-E0E002167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618" y="1594885"/>
            <a:ext cx="6742786" cy="4586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996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Scope Management Process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9430042-E2BF-4522-809C-6B45C7609E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917723"/>
              </p:ext>
            </p:extLst>
          </p:nvPr>
        </p:nvGraphicFramePr>
        <p:xfrm>
          <a:off x="609600" y="676870"/>
          <a:ext cx="8077200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00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Process Group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Integration Management Process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Major </a:t>
                      </a:r>
                    </a:p>
                    <a:p>
                      <a:pPr algn="ctr"/>
                      <a:r>
                        <a:rPr lang="en-US" sz="1800" dirty="0"/>
                        <a:t>Output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4470">
                <a:tc rowSpan="4"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Planning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P1: Plan Scope Management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Scope Management </a:t>
                      </a:r>
                      <a:r>
                        <a:rPr lang="en-US" sz="1800" baseline="0" dirty="0"/>
                        <a:t>Plan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aseline="0" dirty="0"/>
                        <a:t>Requirement Mgt. Plan</a:t>
                      </a:r>
                      <a:endParaRPr lang="en-US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61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P2: Collect Requirements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Req.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Documentation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Req</a:t>
                      </a:r>
                      <a:r>
                        <a:rPr lang="en-US" sz="1800" baseline="0" dirty="0"/>
                        <a:t>. Traceability Matrix</a:t>
                      </a:r>
                      <a:endParaRPr lang="en-US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11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P3: Define</a:t>
                      </a:r>
                      <a:r>
                        <a:rPr lang="en-US" sz="1800" baseline="0" dirty="0"/>
                        <a:t> Scope</a:t>
                      </a:r>
                      <a:endParaRPr 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Project Scope</a:t>
                      </a:r>
                      <a:r>
                        <a:rPr lang="en-US" sz="1800" baseline="0" dirty="0"/>
                        <a:t> Statement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aseline="0" dirty="0"/>
                        <a:t>Project Docs Update</a:t>
                      </a:r>
                      <a:endParaRPr lang="en-US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447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P4: Create WBS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Scope Baseline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Project Docs</a:t>
                      </a:r>
                      <a:r>
                        <a:rPr lang="en-US" sz="1800" baseline="0" dirty="0"/>
                        <a:t> Update</a:t>
                      </a:r>
                      <a:endParaRPr lang="en-US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6100">
                <a:tc rowSpan="2"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Monitoring and Controlling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MC1: Validate</a:t>
                      </a:r>
                      <a:r>
                        <a:rPr lang="en-US" sz="1800" baseline="0" dirty="0"/>
                        <a:t> Scope</a:t>
                      </a:r>
                      <a:endParaRPr 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Accept</a:t>
                      </a:r>
                      <a:r>
                        <a:rPr lang="en-US" sz="1800" baseline="0" dirty="0"/>
                        <a:t> Deliverables</a:t>
                      </a:r>
                    </a:p>
                    <a:p>
                      <a:r>
                        <a:rPr lang="en-US" sz="1800" baseline="0" dirty="0"/>
                        <a:t>Change Requests</a:t>
                      </a:r>
                    </a:p>
                    <a:p>
                      <a:r>
                        <a:rPr lang="en-US" sz="1800" baseline="0" dirty="0"/>
                        <a:t>Work Performance Info</a:t>
                      </a:r>
                      <a:endParaRPr lang="en-US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61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MC2: Control Scope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Change Requests</a:t>
                      </a:r>
                    </a:p>
                    <a:p>
                      <a:r>
                        <a:rPr lang="en-US" sz="1800" dirty="0"/>
                        <a:t>Project Mgt. </a:t>
                      </a:r>
                      <a:r>
                        <a:rPr lang="en-US" sz="1800" baseline="0" dirty="0"/>
                        <a:t>Plan Updates</a:t>
                      </a:r>
                    </a:p>
                    <a:p>
                      <a:r>
                        <a:rPr lang="en-US" sz="1800" baseline="0" dirty="0"/>
                        <a:t>Org, Process Asset Updates</a:t>
                      </a:r>
                      <a:endParaRPr lang="en-US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6885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Scope Management Process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4A66F4DF-E314-4E28-8491-110401D97BD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7145" y="834683"/>
            <a:ext cx="3450102" cy="2594317"/>
          </a:xfrm>
        </p:spPr>
        <p:txBody>
          <a:bodyPr/>
          <a:lstStyle/>
          <a:p>
            <a:pPr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Planning scope</a:t>
            </a:r>
          </a:p>
          <a:p>
            <a:pPr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Collecting requirements</a:t>
            </a:r>
          </a:p>
          <a:p>
            <a:pPr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Defining scope</a:t>
            </a:r>
          </a:p>
          <a:p>
            <a:pPr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Creating the WBS</a:t>
            </a:r>
          </a:p>
          <a:p>
            <a:pPr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Validating scope</a:t>
            </a:r>
          </a:p>
          <a:p>
            <a:pPr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Controlling scope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5696B3B-37DA-41E4-A85F-7716A95F9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904" y="1663506"/>
            <a:ext cx="6335951" cy="442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904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Creating the Work Breakdown Structure (WBS)</a:t>
            </a:r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270ABAAC-CCF7-4884-A703-D17D5B6FCF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145" y="676870"/>
            <a:ext cx="8896124" cy="1525173"/>
          </a:xfrm>
        </p:spPr>
        <p:txBody>
          <a:bodyPr/>
          <a:lstStyle/>
          <a:p>
            <a:pPr>
              <a:buClr>
                <a:srgbClr val="FF0000"/>
              </a:buClr>
              <a:buSzPct val="62000"/>
              <a:buFont typeface="Wingdings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WBS is a deliverable-oriented grouping of the work involved in a project that defines the total scope of the project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31A3F98-3776-41C7-97A4-9BEADAF794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454" y="1573547"/>
            <a:ext cx="8465506" cy="4089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9394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Sample Internet WBS (Organised by Product)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E41CD07-3A2B-4D1D-B96D-50EABDA1D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43" y="1082040"/>
            <a:ext cx="8793283" cy="3370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2844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Sample Internet WBS (Organised by Phase)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4F56AA02-79B2-4AC2-BC8C-4EE5340D6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51" y="517225"/>
            <a:ext cx="8681504" cy="5055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ounded Rectangle 2">
            <a:extLst>
              <a:ext uri="{FF2B5EF4-FFF2-40B4-BE49-F238E27FC236}">
                <a16:creationId xmlns:a16="http://schemas.microsoft.com/office/drawing/2014/main" id="{08C3A9E0-DA8B-4214-9703-5AE4E90FFBA4}"/>
              </a:ext>
            </a:extLst>
          </p:cNvPr>
          <p:cNvSpPr/>
          <p:nvPr/>
        </p:nvSpPr>
        <p:spPr>
          <a:xfrm>
            <a:off x="315351" y="997909"/>
            <a:ext cx="2301240" cy="43699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8" name="Rounded Rectangle 5">
            <a:extLst>
              <a:ext uri="{FF2B5EF4-FFF2-40B4-BE49-F238E27FC236}">
                <a16:creationId xmlns:a16="http://schemas.microsoft.com/office/drawing/2014/main" id="{06B7C4B0-F5F8-4F73-8A00-C3E9370A6F53}"/>
              </a:ext>
            </a:extLst>
          </p:cNvPr>
          <p:cNvSpPr/>
          <p:nvPr/>
        </p:nvSpPr>
        <p:spPr>
          <a:xfrm>
            <a:off x="315351" y="2074984"/>
            <a:ext cx="908538" cy="43699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986C6A79-E25E-4010-87A0-DEA89FF87831}"/>
              </a:ext>
            </a:extLst>
          </p:cNvPr>
          <p:cNvSpPr/>
          <p:nvPr/>
        </p:nvSpPr>
        <p:spPr>
          <a:xfrm>
            <a:off x="329418" y="3152059"/>
            <a:ext cx="908538" cy="43699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5">
            <a:extLst>
              <a:ext uri="{FF2B5EF4-FFF2-40B4-BE49-F238E27FC236}">
                <a16:creationId xmlns:a16="http://schemas.microsoft.com/office/drawing/2014/main" id="{C1852F79-5EEF-4465-AADC-294F0FBCA487}"/>
              </a:ext>
            </a:extLst>
          </p:cNvPr>
          <p:cNvSpPr/>
          <p:nvPr/>
        </p:nvSpPr>
        <p:spPr>
          <a:xfrm>
            <a:off x="329418" y="4506350"/>
            <a:ext cx="908538" cy="43699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95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Sample Internet WBS (Organised by Phase)</a:t>
            </a: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8CFC1A87-627F-44F9-804C-801C63368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261" y="809477"/>
            <a:ext cx="6197828" cy="4451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ounded Rectangle 15">
            <a:extLst>
              <a:ext uri="{FF2B5EF4-FFF2-40B4-BE49-F238E27FC236}">
                <a16:creationId xmlns:a16="http://schemas.microsoft.com/office/drawing/2014/main" id="{381AE6CB-BD38-4378-B107-ED5B4C6699FE}"/>
              </a:ext>
            </a:extLst>
          </p:cNvPr>
          <p:cNvSpPr/>
          <p:nvPr/>
        </p:nvSpPr>
        <p:spPr>
          <a:xfrm>
            <a:off x="913401" y="1246456"/>
            <a:ext cx="1619956" cy="4050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Level 2</a:t>
            </a:r>
          </a:p>
        </p:txBody>
      </p:sp>
      <p:sp>
        <p:nvSpPr>
          <p:cNvPr id="13" name="Rounded Rectangle 15">
            <a:extLst>
              <a:ext uri="{FF2B5EF4-FFF2-40B4-BE49-F238E27FC236}">
                <a16:creationId xmlns:a16="http://schemas.microsoft.com/office/drawing/2014/main" id="{E3B322E9-77BD-49D5-9E95-5104B0D39D0E}"/>
              </a:ext>
            </a:extLst>
          </p:cNvPr>
          <p:cNvSpPr/>
          <p:nvPr/>
        </p:nvSpPr>
        <p:spPr>
          <a:xfrm>
            <a:off x="913401" y="1831100"/>
            <a:ext cx="1619956" cy="4050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Level 3</a:t>
            </a:r>
          </a:p>
        </p:txBody>
      </p:sp>
      <p:sp>
        <p:nvSpPr>
          <p:cNvPr id="14" name="Rounded Rectangle 15">
            <a:extLst>
              <a:ext uri="{FF2B5EF4-FFF2-40B4-BE49-F238E27FC236}">
                <a16:creationId xmlns:a16="http://schemas.microsoft.com/office/drawing/2014/main" id="{D3E4BA77-FC11-45EE-9AEA-21BE3217A846}"/>
              </a:ext>
            </a:extLst>
          </p:cNvPr>
          <p:cNvSpPr/>
          <p:nvPr/>
        </p:nvSpPr>
        <p:spPr>
          <a:xfrm>
            <a:off x="913401" y="2383301"/>
            <a:ext cx="1619956" cy="4050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Level 4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FADB61C-053B-45ED-9C24-89C26FF6F3BB}"/>
              </a:ext>
            </a:extLst>
          </p:cNvPr>
          <p:cNvCxnSpPr/>
          <p:nvPr/>
        </p:nvCxnSpPr>
        <p:spPr>
          <a:xfrm>
            <a:off x="2691618" y="1448972"/>
            <a:ext cx="1219200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B665238B-8196-434C-89FA-670BA8CEAE75}"/>
              </a:ext>
            </a:extLst>
          </p:cNvPr>
          <p:cNvCxnSpPr/>
          <p:nvPr/>
        </p:nvCxnSpPr>
        <p:spPr>
          <a:xfrm>
            <a:off x="2691618" y="1956374"/>
            <a:ext cx="1600200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D98D67D-D19C-46F9-BF3F-BF82484A823D}"/>
              </a:ext>
            </a:extLst>
          </p:cNvPr>
          <p:cNvCxnSpPr>
            <a:cxnSpLocks/>
          </p:cNvCxnSpPr>
          <p:nvPr/>
        </p:nvCxnSpPr>
        <p:spPr>
          <a:xfrm>
            <a:off x="2691618" y="2386818"/>
            <a:ext cx="2038643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1922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ttps://moodle.uwtsd.ac.uk/draftfile.php/114850/user/draft/876116955/new%20screenshot.png"/>
          <p:cNvSpPr>
            <a:spLocks noChangeAspect="1" noChangeArrowheads="1"/>
          </p:cNvSpPr>
          <p:nvPr/>
        </p:nvSpPr>
        <p:spPr bwMode="auto">
          <a:xfrm>
            <a:off x="2289394" y="1848240"/>
            <a:ext cx="3107531" cy="2807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https://moodle.uwtsd.ac.uk/draftfile.php/114850/user/draft/876116955/new%20screenshot.png"/>
          <p:cNvSpPr>
            <a:spLocks noChangeAspect="1" noChangeArrowheads="1"/>
          </p:cNvSpPr>
          <p:nvPr/>
        </p:nvSpPr>
        <p:spPr bwMode="auto">
          <a:xfrm>
            <a:off x="116682" y="-485775"/>
            <a:ext cx="3107531" cy="2807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B3CA24F3-D59B-4367-9662-5638ECBCD8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PMI Practice Standard for WBS – 100% Rule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E6830FF-DED7-4932-8961-6A7F09CCE91E}"/>
              </a:ext>
            </a:extLst>
          </p:cNvPr>
          <p:cNvSpPr txBox="1">
            <a:spLocks/>
          </p:cNvSpPr>
          <p:nvPr/>
        </p:nvSpPr>
        <p:spPr>
          <a:xfrm>
            <a:off x="157638" y="1158561"/>
            <a:ext cx="8869680" cy="26959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64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WBS should include 100% of the work defined by the project scope and capture ALL deliverables (internal, external, interim) in terms of work to be completed</a:t>
            </a:r>
          </a:p>
        </p:txBody>
      </p:sp>
    </p:spTree>
    <p:extLst>
      <p:ext uri="{BB962C8B-B14F-4D97-AF65-F5344CB8AC3E}">
        <p14:creationId xmlns:p14="http://schemas.microsoft.com/office/powerpoint/2010/main" val="1273925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2691D-3DFC-4E28-8409-79FEBF961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4CFE622B-FE9C-4989-A2C7-1C79419768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Internet WBS and Gantt Chart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E32090-A9E1-4DF7-9E35-06EC8436DB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85" y="801629"/>
            <a:ext cx="8686799" cy="4349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834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2691D-3DFC-4E28-8409-79FEBF961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12</a:t>
            </a:fld>
            <a:endParaRPr lang="en-US" altLang="en-US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4CFE622B-FE9C-4989-A2C7-1C79419768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Internet Gantt Chart Organised by Project Management Process Groups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5D8E2F-DF1E-42A3-8D06-836257A7F9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73" y="935903"/>
            <a:ext cx="8686799" cy="4580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199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73E741-FF38-4A74-A08C-D7AA3C1CD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C7F5679-80F2-4CED-A69A-0B0163F3E6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Executing Tasks – Consulting’s WBS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28E88180-6840-433A-AB99-9230C72A2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 t="5244"/>
          <a:stretch>
            <a:fillRect/>
          </a:stretch>
        </p:blipFill>
        <p:spPr bwMode="auto">
          <a:xfrm>
            <a:off x="990600" y="638233"/>
            <a:ext cx="7162800" cy="50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656226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E4F261-A95A-4C59-9A85-919730DFC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C5B3664-D6DC-410D-B550-DF6CEC148D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Approaches to developing a WBS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79C2F79D-9A0F-449D-A877-B0839B50DA9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7145" y="1029286"/>
            <a:ext cx="8757703" cy="441007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Using guidelines: Some organizations provide guidelines for preparing WBSs</a:t>
            </a:r>
          </a:p>
          <a:p>
            <a:pPr lvl="1">
              <a:lnSpc>
                <a:spcPct val="90000"/>
              </a:lnSpc>
              <a:buClr>
                <a:srgbClr val="FF0000"/>
              </a:buClr>
              <a:buSzPct val="63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analogy approach</a:t>
            </a:r>
          </a:p>
          <a:p>
            <a:pPr lvl="1">
              <a:lnSpc>
                <a:spcPct val="90000"/>
              </a:lnSpc>
              <a:buClr>
                <a:srgbClr val="FF0000"/>
              </a:buClr>
              <a:buSzPct val="63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top-down approach</a:t>
            </a:r>
          </a:p>
          <a:p>
            <a:pPr lvl="1">
              <a:lnSpc>
                <a:spcPct val="90000"/>
              </a:lnSpc>
              <a:buClr>
                <a:srgbClr val="FF0000"/>
              </a:buClr>
              <a:buSzPct val="63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bottom-up approach</a:t>
            </a:r>
          </a:p>
          <a:p>
            <a:pPr lvl="1">
              <a:lnSpc>
                <a:spcPct val="90000"/>
              </a:lnSpc>
              <a:buClr>
                <a:srgbClr val="FF0000"/>
              </a:buClr>
              <a:buSzPct val="63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Mind-mapping approach</a:t>
            </a:r>
          </a:p>
        </p:txBody>
      </p:sp>
    </p:spTree>
    <p:extLst>
      <p:ext uri="{BB962C8B-B14F-4D97-AF65-F5344CB8AC3E}">
        <p14:creationId xmlns:p14="http://schemas.microsoft.com/office/powerpoint/2010/main" val="7479019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5FD832-116E-4E31-B13C-F2BD572B9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15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BC5E0E1B-6807-426D-9F5A-F20954E094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Approaches to developing a WBS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241C15F-DDBD-4572-9D49-2836603E1D8E}"/>
              </a:ext>
            </a:extLst>
          </p:cNvPr>
          <p:cNvSpPr txBox="1">
            <a:spLocks/>
          </p:cNvSpPr>
          <p:nvPr/>
        </p:nvSpPr>
        <p:spPr>
          <a:xfrm>
            <a:off x="147145" y="1158561"/>
            <a:ext cx="8869679" cy="406055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FF0000"/>
              </a:buClr>
              <a:buSzPct val="64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Analogy Approach</a:t>
            </a:r>
          </a:p>
          <a:p>
            <a:pPr marL="347663" indent="0" fontAlgn="auto">
              <a:spcAft>
                <a:spcPts val="0"/>
              </a:spcAft>
              <a:buClr>
                <a:srgbClr val="FF0000"/>
              </a:buClr>
              <a:buSzPct val="64000"/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might be very helpful - If you have a similar project, you could tailor it to your project. For example, if I have an e-Commerce website and I have already worked on similar kind of project. That is simple for me to break down based on past experience.</a:t>
            </a:r>
          </a:p>
        </p:txBody>
      </p:sp>
    </p:spTree>
    <p:extLst>
      <p:ext uri="{BB962C8B-B14F-4D97-AF65-F5344CB8AC3E}">
        <p14:creationId xmlns:p14="http://schemas.microsoft.com/office/powerpoint/2010/main" val="19415539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5FD832-116E-4E31-B13C-F2BD572B9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16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BC5E0E1B-6807-426D-9F5A-F20954E094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Approaches to developing a WBS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241C15F-DDBD-4572-9D49-2836603E1D8E}"/>
              </a:ext>
            </a:extLst>
          </p:cNvPr>
          <p:cNvSpPr txBox="1">
            <a:spLocks/>
          </p:cNvSpPr>
          <p:nvPr/>
        </p:nvSpPr>
        <p:spPr>
          <a:xfrm>
            <a:off x="147145" y="1158561"/>
            <a:ext cx="8869679" cy="406055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FF0000"/>
              </a:buClr>
              <a:buSzPct val="64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Top-down Approach</a:t>
            </a:r>
          </a:p>
          <a:p>
            <a:pPr marL="347663" indent="0" fontAlgn="auto">
              <a:spcAft>
                <a:spcPts val="0"/>
              </a:spcAft>
              <a:buClr>
                <a:srgbClr val="FF0000"/>
              </a:buClr>
              <a:buSzPct val="64000"/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Top-down approach states that you need to take the biggest task or module in the project and break them down. It requires more logic and structure and generally it is a preferred method for creating WBS. </a:t>
            </a:r>
          </a:p>
          <a:p>
            <a:pPr marL="347663" indent="0" fontAlgn="auto">
              <a:spcAft>
                <a:spcPts val="0"/>
              </a:spcAft>
              <a:buClr>
                <a:srgbClr val="FF0000"/>
              </a:buClr>
              <a:buSzPct val="64000"/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663" indent="0" fontAlgn="auto">
              <a:spcAft>
                <a:spcPts val="0"/>
              </a:spcAft>
              <a:buClr>
                <a:srgbClr val="FF0000"/>
              </a:buClr>
              <a:buSzPct val="64000"/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approach will identify the solution first and then dissect the solution into smaller steps required to implement it.</a:t>
            </a:r>
          </a:p>
        </p:txBody>
      </p:sp>
    </p:spTree>
    <p:extLst>
      <p:ext uri="{BB962C8B-B14F-4D97-AF65-F5344CB8AC3E}">
        <p14:creationId xmlns:p14="http://schemas.microsoft.com/office/powerpoint/2010/main" val="17310727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5FD832-116E-4E31-B13C-F2BD572B9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17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BC5E0E1B-6807-426D-9F5A-F20954E094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Approaches to developing a WBS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241C15F-DDBD-4572-9D49-2836603E1D8E}"/>
              </a:ext>
            </a:extLst>
          </p:cNvPr>
          <p:cNvSpPr txBox="1">
            <a:spLocks/>
          </p:cNvSpPr>
          <p:nvPr/>
        </p:nvSpPr>
        <p:spPr>
          <a:xfrm>
            <a:off x="147145" y="1158561"/>
            <a:ext cx="8869679" cy="294920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FF0000"/>
              </a:buClr>
              <a:buSzPct val="64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Bottom-up Approach: </a:t>
            </a:r>
          </a:p>
          <a:p>
            <a:pPr marL="347663" indent="0" fontAlgn="auto">
              <a:spcAft>
                <a:spcPts val="0"/>
              </a:spcAft>
              <a:buClr>
                <a:srgbClr val="FF0000"/>
              </a:buClr>
              <a:buSzPct val="64000"/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is very straight forward. Pick the specific task that can be easily done and complete it. Bottom up method is ideal for brainstorming a solution to a problem.</a:t>
            </a:r>
          </a:p>
        </p:txBody>
      </p:sp>
    </p:spTree>
    <p:extLst>
      <p:ext uri="{BB962C8B-B14F-4D97-AF65-F5344CB8AC3E}">
        <p14:creationId xmlns:p14="http://schemas.microsoft.com/office/powerpoint/2010/main" val="18308407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5FD832-116E-4E31-B13C-F2BD572B9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18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BC5E0E1B-6807-426D-9F5A-F20954E094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Approaches to developing a WBS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241C15F-DDBD-4572-9D49-2836603E1D8E}"/>
              </a:ext>
            </a:extLst>
          </p:cNvPr>
          <p:cNvSpPr txBox="1">
            <a:spLocks/>
          </p:cNvSpPr>
          <p:nvPr/>
        </p:nvSpPr>
        <p:spPr>
          <a:xfrm>
            <a:off x="147146" y="792801"/>
            <a:ext cx="8869679" cy="437004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FF0000"/>
              </a:buClr>
              <a:buSzPct val="64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Mind-mapping Technique: </a:t>
            </a:r>
          </a:p>
          <a:p>
            <a:pPr marL="347663" indent="0" fontAlgn="auto">
              <a:spcAft>
                <a:spcPts val="0"/>
              </a:spcAft>
              <a:buClr>
                <a:srgbClr val="FF0000"/>
              </a:buClr>
              <a:buSzPct val="64000"/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is a very useful technique used by most Project Specialists and especially for the Project Managers. In this approach, we need to write the task in a non-linear, branching format and then create the WBS structure. </a:t>
            </a:r>
          </a:p>
          <a:p>
            <a:pPr marL="0" indent="0" fontAlgn="auto">
              <a:spcAft>
                <a:spcPts val="0"/>
              </a:spcAft>
              <a:buClr>
                <a:srgbClr val="FF0000"/>
              </a:buClr>
              <a:buSzPct val="64000"/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spcAft>
                <a:spcPts val="0"/>
              </a:spcAft>
              <a:buClr>
                <a:srgbClr val="FF0000"/>
              </a:buClr>
              <a:buSzPct val="64000"/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There are many mind-mapping tools available in the market. Just Google it! </a:t>
            </a:r>
          </a:p>
        </p:txBody>
      </p:sp>
    </p:spTree>
    <p:extLst>
      <p:ext uri="{BB962C8B-B14F-4D97-AF65-F5344CB8AC3E}">
        <p14:creationId xmlns:p14="http://schemas.microsoft.com/office/powerpoint/2010/main" val="26289110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5FD832-116E-4E31-B13C-F2BD572B9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19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BC5E0E1B-6807-426D-9F5A-F20954E094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Points to be noted …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241C15F-DDBD-4572-9D49-2836603E1D8E}"/>
              </a:ext>
            </a:extLst>
          </p:cNvPr>
          <p:cNvSpPr txBox="1">
            <a:spLocks/>
          </p:cNvSpPr>
          <p:nvPr/>
        </p:nvSpPr>
        <p:spPr>
          <a:xfrm>
            <a:off x="137160" y="775393"/>
            <a:ext cx="8869679" cy="437004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FF0000"/>
              </a:buClr>
              <a:buSzPct val="64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Ensure that the WBS is the sum of all the work involved in your project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4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While the WBS list is for an individual, multiple people can work on this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4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Work break down structure must be consistent in the way work is going to be performed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4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Project team members need to be included in the WBS so that things run smoothly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4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Each WBS must be documented in a WBS dictionary to ensure the accurate understanding of the scope of the project.</a:t>
            </a:r>
          </a:p>
        </p:txBody>
      </p:sp>
    </p:spTree>
    <p:extLst>
      <p:ext uri="{BB962C8B-B14F-4D97-AF65-F5344CB8AC3E}">
        <p14:creationId xmlns:p14="http://schemas.microsoft.com/office/powerpoint/2010/main" val="10238986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236F71-01DC-477C-8714-1710C049E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20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CF8946B-32EA-4F0D-8C22-8053E8CD53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Sample – Mind-mapping approach for creating a WBS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85AFB2-751B-4E0D-9D52-5A77890A2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74" y="1731499"/>
            <a:ext cx="8372622" cy="2301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6060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236F71-01DC-477C-8714-1710C049E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21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CF8946B-32EA-4F0D-8C22-8053E8CD53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Sample – Mind-mapping approach for creating a WBS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86C7D1-33DA-44DF-929C-9597B5B31FC4}"/>
              </a:ext>
            </a:extLst>
          </p:cNvPr>
          <p:cNvSpPr txBox="1"/>
          <p:nvPr/>
        </p:nvSpPr>
        <p:spPr>
          <a:xfrm>
            <a:off x="3137095" y="2433712"/>
            <a:ext cx="2658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Name of the Project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6193175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E92F8E-E445-4E82-AF07-3036F1698C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456" y="896113"/>
            <a:ext cx="8814816" cy="769441"/>
          </a:xfrm>
        </p:spPr>
        <p:txBody>
          <a:bodyPr>
            <a:normAutofit/>
          </a:bodyPr>
          <a:lstStyle/>
          <a:p>
            <a:pPr algn="l" fontAlgn="base">
              <a:buClr>
                <a:srgbClr val="FF0000"/>
              </a:buClr>
              <a:buSzPct val="63000"/>
              <a:buFont typeface="Wingdings" panose="05000000000000000000" pitchFamily="2" charset="2"/>
              <a:buChar char="Ø"/>
            </a:pPr>
            <a:r>
              <a:rPr lang="en-US" sz="200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Many tasks are vague and must be explained more so people know what to do and can estimate how long it will take and what it will cost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E604C2-B1DE-4BE7-BC38-20BBA866C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22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45977FFD-831A-40AC-BC04-7D001A1D7E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57466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WBS Dictionary and Scope Baseline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5D9EDE-5727-4FE9-B224-6D48182B9E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299" y="1729562"/>
            <a:ext cx="6077529" cy="390314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49B0B2F-AD5A-43AB-96EF-B5E7A3AD1489}"/>
              </a:ext>
            </a:extLst>
          </p:cNvPr>
          <p:cNvSpPr/>
          <p:nvPr/>
        </p:nvSpPr>
        <p:spPr>
          <a:xfrm>
            <a:off x="723900" y="2371112"/>
            <a:ext cx="2057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WBS Dictionary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551767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BBB066-FB7E-49DD-B856-42F1136BC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23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AFE4D00-AB0B-499C-B877-999C50301A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Advice for creating a WBS and WBS dictionary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9C7C9B48-F069-4F9E-9025-E2778205BCB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66700" y="875861"/>
            <a:ext cx="8610600" cy="4486275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Unit of work should appear only once in WBS.</a:t>
            </a:r>
          </a:p>
          <a:p>
            <a:pPr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Work content of WBS item is sum of items</a:t>
            </a:r>
          </a:p>
          <a:p>
            <a:pPr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Limit responsibility of a WBS item to one individual (even though many people may be working on it)</a:t>
            </a:r>
          </a:p>
          <a:p>
            <a:pPr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Project team member involvement in developing </a:t>
            </a:r>
          </a:p>
          <a:p>
            <a:pPr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Document WBS items in WBS Dictionary</a:t>
            </a:r>
          </a:p>
          <a:p>
            <a:pPr>
              <a:lnSpc>
                <a:spcPct val="90000"/>
              </a:lnSpc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825655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B8FB30-7620-480C-8D5E-DD78E3743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24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6B92A615-4071-4E9B-8CF6-5ACF70FB4D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Validating Scope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6337510-918A-43FD-B718-160F3A86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638234"/>
            <a:ext cx="8788225" cy="1711072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Scope validation involves formal acceptance of the completed project deliverables</a:t>
            </a:r>
          </a:p>
          <a:p>
            <a:pPr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Acceptance is often achieved by a customer inspection and then sign-off on key deliverables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57AF5A5-C156-4657-898B-91199BCC73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511" y="2532185"/>
            <a:ext cx="8295289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2134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B8FB30-7620-480C-8D5E-DD78E3743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25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6B92A615-4071-4E9B-8CF6-5ACF70FB4D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Controlling Scope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6337510-918A-43FD-B718-160F3A86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638234"/>
            <a:ext cx="8788225" cy="89514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Scope control involves controlling changes to the project scope</a:t>
            </a:r>
          </a:p>
          <a:p>
            <a:pPr marL="0" indent="0">
              <a:spcBef>
                <a:spcPts val="0"/>
              </a:spcBef>
              <a:buClr>
                <a:srgbClr val="FF0000"/>
              </a:buClr>
              <a:buSzPct val="62000"/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E423A92-A9C1-45D3-8532-2A10742000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683527"/>
            <a:ext cx="8721746" cy="3634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4394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321A60-19A0-4EFC-AB7E-2394C7D89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26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3118ACF-E2CA-4CFA-98F8-7E2F9D2BCD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Controlling Scope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A5D7E08-FD77-4C61-862A-09889EFFB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716281"/>
            <a:ext cx="8991600" cy="462381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Clr>
                <a:srgbClr val="FF0000"/>
              </a:buClr>
              <a:buSzPct val="60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Goals of scope control </a:t>
            </a:r>
          </a:p>
          <a:p>
            <a:pPr marL="1082675" indent="-280988">
              <a:spcBef>
                <a:spcPts val="0"/>
              </a:spcBef>
              <a:buClr>
                <a:srgbClr val="FF0000"/>
              </a:buClr>
              <a:buSzPct val="60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influence the factors that cause scope changes</a:t>
            </a:r>
          </a:p>
          <a:p>
            <a:pPr marL="1082675" indent="-280988">
              <a:spcBef>
                <a:spcPts val="0"/>
              </a:spcBef>
              <a:buClr>
                <a:srgbClr val="FF0000"/>
              </a:buClr>
              <a:buSzPct val="60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assure changes are processed according to procedures developed as part of integrated change control</a:t>
            </a:r>
          </a:p>
          <a:p>
            <a:pPr marL="1082675" indent="-280988">
              <a:spcBef>
                <a:spcPts val="0"/>
              </a:spcBef>
              <a:buClr>
                <a:srgbClr val="FF0000"/>
              </a:buClr>
              <a:buSzPct val="60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manage changes when they occur</a:t>
            </a:r>
          </a:p>
          <a:p>
            <a:pPr>
              <a:spcBef>
                <a:spcPts val="0"/>
              </a:spcBef>
              <a:buClr>
                <a:srgbClr val="FF0000"/>
              </a:buClr>
              <a:buSzPct val="60000"/>
              <a:buFont typeface="Wingdings" panose="05000000000000000000" pitchFamily="2" charset="2"/>
              <a:buChar char="Ø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Clr>
                <a:srgbClr val="FF0000"/>
              </a:buClr>
              <a:buSzPct val="60000"/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Variance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is the difference between planned and actual performance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SzPct val="75000"/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6161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2BC0EE-62FD-4B2D-91E0-A1E915EB1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27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427E8BC7-C531-4B04-9381-040CA9EEB9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Avoiding Scope Creep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0D081C6-EC76-4638-B083-CD362BA255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048" y="795271"/>
            <a:ext cx="8229600" cy="452596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Scope creep may occur as a result of:</a:t>
            </a:r>
          </a:p>
          <a:p>
            <a:pPr marL="746125" indent="-352425"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Poor change control</a:t>
            </a:r>
          </a:p>
          <a:p>
            <a:pPr marL="746125" indent="-352425"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6125" indent="-352425"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Lack of proper initial identification and/or documentation of the features that are required for the achievement of project objectives</a:t>
            </a:r>
          </a:p>
          <a:p>
            <a:pPr marL="746125" indent="-352425"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6125" indent="-352425">
              <a:spcBef>
                <a:spcPts val="0"/>
              </a:spcBef>
              <a:buClr>
                <a:srgbClr val="FF0000"/>
              </a:buClr>
              <a:buSzPct val="62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Weak project manager or executive sponsor</a:t>
            </a:r>
          </a:p>
        </p:txBody>
      </p:sp>
    </p:spTree>
    <p:extLst>
      <p:ext uri="{BB962C8B-B14F-4D97-AF65-F5344CB8AC3E}">
        <p14:creationId xmlns:p14="http://schemas.microsoft.com/office/powerpoint/2010/main" val="25463815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2BC0EE-62FD-4B2D-91E0-A1E915EB1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28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427E8BC7-C531-4B04-9381-040CA9EEB9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Avoiding Scope Creep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0D081C6-EC76-4638-B083-CD362BA255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047" y="795271"/>
            <a:ext cx="8649777" cy="452596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mitigate these types of issues, the proposed solutions are the following:</a:t>
            </a:r>
          </a:p>
          <a:p>
            <a:pPr marL="688975" indent="-407988">
              <a:spcBef>
                <a:spcPts val="0"/>
              </a:spcBef>
              <a:buClr>
                <a:srgbClr val="FF0000"/>
              </a:buClr>
              <a:buSzPct val="63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Define requirements as “must-haves” and “nice to haves” </a:t>
            </a:r>
          </a:p>
          <a:p>
            <a:pPr marL="688975" indent="-407988">
              <a:spcBef>
                <a:spcPts val="0"/>
              </a:spcBef>
              <a:buClr>
                <a:srgbClr val="FF0000"/>
              </a:buClr>
              <a:buSzPct val="63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Set project expectations</a:t>
            </a:r>
          </a:p>
          <a:p>
            <a:pPr marL="688975" indent="-407988">
              <a:spcBef>
                <a:spcPts val="0"/>
              </a:spcBef>
              <a:buClr>
                <a:srgbClr val="FF0000"/>
              </a:buClr>
              <a:buSzPct val="63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Agree on deliverables, and document</a:t>
            </a:r>
          </a:p>
          <a:p>
            <a:pPr marL="688975" indent="-407988">
              <a:spcBef>
                <a:spcPts val="0"/>
              </a:spcBef>
              <a:buClr>
                <a:srgbClr val="FF0000"/>
              </a:buClr>
              <a:buSzPct val="63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Document and review business requirements</a:t>
            </a:r>
          </a:p>
        </p:txBody>
      </p:sp>
    </p:spTree>
    <p:extLst>
      <p:ext uri="{BB962C8B-B14F-4D97-AF65-F5344CB8AC3E}">
        <p14:creationId xmlns:p14="http://schemas.microsoft.com/office/powerpoint/2010/main" val="37503590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2BC0EE-62FD-4B2D-91E0-A1E915EB1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29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427E8BC7-C531-4B04-9381-040CA9EEB9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Best practices - Avoiding Scope problems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0D081C6-EC76-4638-B083-CD362BA255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047" y="795271"/>
            <a:ext cx="8649777" cy="4525963"/>
          </a:xfrm>
        </p:spPr>
        <p:txBody>
          <a:bodyPr>
            <a:normAutofit/>
          </a:bodyPr>
          <a:lstStyle/>
          <a:p>
            <a:pPr marL="514350" indent="-514350">
              <a:spcBef>
                <a:spcPts val="0"/>
              </a:spcBef>
              <a:buClr>
                <a:srgbClr val="FF0000"/>
              </a:buClr>
              <a:buSzPct val="65000"/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Keep the scope realistic. Don’t make projects so large that they can’t be completed. </a:t>
            </a:r>
          </a:p>
          <a:p>
            <a:pPr marL="514350" indent="-514350">
              <a:spcBef>
                <a:spcPts val="0"/>
              </a:spcBef>
              <a:buClr>
                <a:srgbClr val="FF0000"/>
              </a:buClr>
              <a:buSzPct val="65000"/>
              <a:buFont typeface="+mj-lt"/>
              <a:buAutoNum type="arabicPeriod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0"/>
              </a:spcBef>
              <a:buClr>
                <a:srgbClr val="FF0000"/>
              </a:buClr>
              <a:buSzPct val="65000"/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Involve users in project scope management. </a:t>
            </a:r>
          </a:p>
          <a:p>
            <a:pPr marL="514350" indent="-514350">
              <a:spcBef>
                <a:spcPts val="0"/>
              </a:spcBef>
              <a:buClr>
                <a:srgbClr val="FF0000"/>
              </a:buClr>
              <a:buSzPct val="65000"/>
              <a:buFont typeface="+mj-lt"/>
              <a:buAutoNum type="arabicPeriod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0"/>
              </a:spcBef>
              <a:buClr>
                <a:srgbClr val="FF0000"/>
              </a:buClr>
              <a:buSzPct val="65000"/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Use off-the-shelf hardware and software whenever possible. </a:t>
            </a:r>
          </a:p>
          <a:p>
            <a:pPr marL="514350" indent="-514350">
              <a:spcBef>
                <a:spcPts val="0"/>
              </a:spcBef>
              <a:buClr>
                <a:srgbClr val="FF0000"/>
              </a:buClr>
              <a:buSzPct val="65000"/>
              <a:buFont typeface="+mj-lt"/>
              <a:buAutoNum type="arabicPeriod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0"/>
              </a:spcBef>
              <a:buClr>
                <a:srgbClr val="FF0000"/>
              </a:buClr>
              <a:buSzPct val="65000"/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Follow good project management processes. </a:t>
            </a:r>
          </a:p>
        </p:txBody>
      </p:sp>
    </p:spTree>
    <p:extLst>
      <p:ext uri="{BB962C8B-B14F-4D97-AF65-F5344CB8AC3E}">
        <p14:creationId xmlns:p14="http://schemas.microsoft.com/office/powerpoint/2010/main" val="24458273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811C88-25A6-4CE6-BFB3-8AF19DF0D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30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48A1673B-234B-468B-BB12-97F65D8849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Improving user input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2E40504-BA87-42E3-AF3C-89776CFB9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625" y="969135"/>
            <a:ext cx="8839200" cy="4390656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Develop a good project selection process and insist that sponsors are from the user organization</a:t>
            </a:r>
          </a:p>
          <a:p>
            <a:pPr>
              <a:spcBef>
                <a:spcPts val="0"/>
              </a:spcBef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Have users on the project team in important roles</a:t>
            </a:r>
          </a:p>
          <a:p>
            <a:pPr>
              <a:spcBef>
                <a:spcPts val="0"/>
              </a:spcBef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Have regular meetings with defined agendas, and have users sign off on key deliverables presented at meetings</a:t>
            </a:r>
          </a:p>
          <a:p>
            <a:pPr>
              <a:spcBef>
                <a:spcPts val="0"/>
              </a:spcBef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Deliver something to users and sponsors on a regular basis</a:t>
            </a:r>
          </a:p>
          <a:p>
            <a:pPr>
              <a:spcBef>
                <a:spcPts val="0"/>
              </a:spcBef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Don’t promise to deliver when you know you can’t</a:t>
            </a:r>
          </a:p>
          <a:p>
            <a:pPr>
              <a:spcBef>
                <a:spcPts val="0"/>
              </a:spcBef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Co-locate users with developers</a:t>
            </a:r>
          </a:p>
          <a:p>
            <a:pPr marL="0" indent="0">
              <a:spcBef>
                <a:spcPts val="0"/>
              </a:spcBef>
              <a:buClr>
                <a:srgbClr val="FF0000"/>
              </a:buClr>
              <a:buSzPct val="61000"/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Clr>
                <a:srgbClr val="FF0000"/>
              </a:buClr>
              <a:buSzPct val="61000"/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08892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241C02-0AE4-4D4C-816C-EE7C1A60E6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4290"/>
            <a:ext cx="8229600" cy="3917032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Teamwork, leadership and management for projects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FBD0C3-75B7-45CF-B6FF-A26B4E359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31</a:t>
            </a:fld>
            <a:endParaRPr lang="en-US" altLang="en-US"/>
          </a:p>
        </p:txBody>
      </p:sp>
      <p:sp>
        <p:nvSpPr>
          <p:cNvPr id="5" name="タイトル 1">
            <a:extLst>
              <a:ext uri="{FF2B5EF4-FFF2-40B4-BE49-F238E27FC236}">
                <a16:creationId xmlns:a16="http://schemas.microsoft.com/office/drawing/2014/main" id="{C3C71F95-B437-4E94-B41F-2FA851EC3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4510"/>
            <a:ext cx="8229600" cy="626116"/>
          </a:xfrm>
        </p:spPr>
        <p:txBody>
          <a:bodyPr anchor="t">
            <a:noAutofit/>
          </a:bodyPr>
          <a:lstStyle/>
          <a:p>
            <a:r>
              <a:rPr lang="en-US" sz="3200" b="1" dirty="0">
                <a:solidFill>
                  <a:srgbClr val="0B6BB5"/>
                </a:solidFill>
                <a:latin typeface="+mn-lt"/>
                <a:cs typeface="Arial Rounded MT Bold" panose="020F0704030504030204" pitchFamily="34" charset="0"/>
              </a:rPr>
              <a:t>Next Week … </a:t>
            </a:r>
            <a:endParaRPr lang="en-US" altLang="ja-JP" sz="3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428151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FBD0C3-75B7-45CF-B6FF-A26B4E359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32</a:t>
            </a:fld>
            <a:endParaRPr lang="en-US" altLang="en-US"/>
          </a:p>
        </p:txBody>
      </p:sp>
      <p:sp>
        <p:nvSpPr>
          <p:cNvPr id="5" name="タイトル 1">
            <a:extLst>
              <a:ext uri="{FF2B5EF4-FFF2-40B4-BE49-F238E27FC236}">
                <a16:creationId xmlns:a16="http://schemas.microsoft.com/office/drawing/2014/main" id="{C3C71F95-B437-4E94-B41F-2FA851EC3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742294"/>
            <a:ext cx="8229600" cy="626116"/>
          </a:xfrm>
        </p:spPr>
        <p:txBody>
          <a:bodyPr anchor="t">
            <a:noAutofit/>
          </a:bodyPr>
          <a:lstStyle/>
          <a:p>
            <a:r>
              <a:rPr lang="en-US" sz="3200" b="1" dirty="0">
                <a:solidFill>
                  <a:srgbClr val="0B6BB5"/>
                </a:solidFill>
                <a:latin typeface="+mn-lt"/>
                <a:cs typeface="Arial Rounded MT Bold" panose="020F0704030504030204" pitchFamily="34" charset="0"/>
              </a:rPr>
              <a:t>Thank you …!</a:t>
            </a:r>
            <a:endParaRPr lang="en-US" altLang="ja-JP" sz="3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5714422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1_Custom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Custom Design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FA732EB2E03A42BEA0C7E367F049E0" ma:contentTypeVersion="19" ma:contentTypeDescription="Create a new document." ma:contentTypeScope="" ma:versionID="e9e56b7a5c05f15c5d75417978c1aeff">
  <xsd:schema xmlns:xsd="http://www.w3.org/2001/XMLSchema" xmlns:xs="http://www.w3.org/2001/XMLSchema" xmlns:p="http://schemas.microsoft.com/office/2006/metadata/properties" xmlns:ns2="03844916-8be2-4606-8d5e-9c05b0ba38ee" xmlns:ns3="3ee67091-802d-44d5-a08d-fc8a69113cfc" xmlns:ns4="http://schemas.microsoft.com/sharepoint/v4" targetNamespace="http://schemas.microsoft.com/office/2006/metadata/properties" ma:root="true" ma:fieldsID="daacfc296a6ee37d8d19749a8a4eb824" ns2:_="" ns3:_="" ns4:_="">
    <xsd:import namespace="03844916-8be2-4606-8d5e-9c05b0ba38ee"/>
    <xsd:import namespace="3ee67091-802d-44d5-a08d-fc8a69113cfc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escription0" minOccurs="0"/>
                <xsd:element ref="ns2:RevisionNumber" minOccurs="0"/>
                <xsd:element ref="ns2:RevisionDate" minOccurs="0"/>
                <xsd:element ref="ns2:ExcelID" minOccurs="0"/>
                <xsd:element ref="ns2:RevisionDateText" minOccurs="0"/>
                <xsd:element ref="ns2:Delete" minOccurs="0"/>
                <xsd:element ref="ns3:DocumentName"/>
                <xsd:element ref="ns3:DocumentType" minOccurs="0"/>
                <xsd:element ref="ns4:IconOverlay" minOccurs="0"/>
                <xsd:element ref="ns3:Document_x0020_Name_x003a_Prime_x0020_Contract_x0020_Number" minOccurs="0"/>
                <xsd:element ref="ns3:Document_x0020_Name_x003a_Sector0" minOccurs="0"/>
                <xsd:element ref="ns3:Document_x0020_Name_x003a_DataType" minOccurs="0"/>
                <xsd:element ref="ns3:Document_x0020_Name_x003a_DocumentSortOrder" minOccurs="0"/>
                <xsd:element ref="ns3:Document_x0020_Name_x003a_TTerm" minOccurs="0"/>
                <xsd:element ref="ns3:Document_x0020_Type_x003a_Document_x0020_Type_x0020_Summar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844916-8be2-4606-8d5e-9c05b0ba38ee" elementFormDefault="qualified">
    <xsd:import namespace="http://schemas.microsoft.com/office/2006/documentManagement/types"/>
    <xsd:import namespace="http://schemas.microsoft.com/office/infopath/2007/PartnerControls"/>
    <xsd:element name="Description0" ma:index="8" nillable="true" ma:displayName="Description" ma:indexed="true" ma:internalName="Description0">
      <xsd:simpleType>
        <xsd:restriction base="dms:Text">
          <xsd:maxLength value="255"/>
        </xsd:restriction>
      </xsd:simpleType>
    </xsd:element>
    <xsd:element name="RevisionNumber" ma:index="9" nillable="true" ma:displayName="Revision Number" ma:indexed="true" ma:internalName="RevisionNumber">
      <xsd:simpleType>
        <xsd:restriction base="dms:Text">
          <xsd:maxLength value="255"/>
        </xsd:restriction>
      </xsd:simpleType>
    </xsd:element>
    <xsd:element name="RevisionDate" ma:index="10" nillable="true" ma:displayName="Revision Date" ma:format="DateOnly" ma:indexed="true" ma:internalName="RevisionDate">
      <xsd:simpleType>
        <xsd:restriction base="dms:DateTime"/>
      </xsd:simpleType>
    </xsd:element>
    <xsd:element name="ExcelID" ma:index="11" nillable="true" ma:displayName="Excel ID" ma:internalName="ExcelID" ma:percentage="FALSE">
      <xsd:simpleType>
        <xsd:restriction base="dms:Number"/>
      </xsd:simpleType>
    </xsd:element>
    <xsd:element name="RevisionDateText" ma:index="12" nillable="true" ma:displayName="RevisionDateText" ma:internalName="RevisionDateText">
      <xsd:simpleType>
        <xsd:restriction base="dms:Text">
          <xsd:maxLength value="255"/>
        </xsd:restriction>
      </xsd:simpleType>
    </xsd:element>
    <xsd:element name="Delete" ma:index="13" nillable="true" ma:displayName="Delete" ma:internalName="Delete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e67091-802d-44d5-a08d-fc8a69113cfc" elementFormDefault="qualified">
    <xsd:import namespace="http://schemas.microsoft.com/office/2006/documentManagement/types"/>
    <xsd:import namespace="http://schemas.microsoft.com/office/infopath/2007/PartnerControls"/>
    <xsd:element name="DocumentName" ma:index="15" ma:displayName="Document Name" ma:indexed="true" ma:list="{6b9fd889-a317-488a-8ff4-6dc085c1e58e}" ma:internalName="DocumentName" ma:readOnly="false" ma:showField="Title">
      <xsd:simpleType>
        <xsd:restriction base="dms:Lookup"/>
      </xsd:simpleType>
    </xsd:element>
    <xsd:element name="DocumentType" ma:index="16" nillable="true" ma:displayName="Document Type" ma:list="{d8ddc122-1306-45d9-9add-36b7072e5dc3}" ma:internalName="DocumentType" ma:readOnly="false" ma:showField="Title">
      <xsd:simpleType>
        <xsd:restriction base="dms:Lookup"/>
      </xsd:simpleType>
    </xsd:element>
    <xsd:element name="Document_x0020_Name_x003a_Prime_x0020_Contract_x0020_Number" ma:index="18" nillable="true" ma:displayName="Document Name:Prime Contract Number" ma:list="{6b9fd889-a317-488a-8ff4-6dc085c1e58e}" ma:internalName="Document_x0020_Name_x003a_Prime_x0020_Contract_x0020_Number" ma:readOnly="true" ma:showField="PrimeContractNumber" ma:web="270035fa-6f6d-4602-a9c4-f78d89660855">
      <xsd:simpleType>
        <xsd:restriction base="dms:Lookup"/>
      </xsd:simpleType>
    </xsd:element>
    <xsd:element name="Document_x0020_Name_x003a_Sector0" ma:index="19" nillable="true" ma:displayName="Document Name:Sector0" ma:list="{6b9fd889-a317-488a-8ff4-6dc085c1e58e}" ma:internalName="Document_x0020_Name_x003a_Sector0" ma:readOnly="true" ma:showField="Sector0" ma:web="270035fa-6f6d-4602-a9c4-f78d89660855">
      <xsd:simpleType>
        <xsd:restriction base="dms:Lookup"/>
      </xsd:simpleType>
    </xsd:element>
    <xsd:element name="Document_x0020_Name_x003a_DataType" ma:index="20" nillable="true" ma:displayName="Document Name:DataType" ma:list="{6b9fd889-a317-488a-8ff4-6dc085c1e58e}" ma:internalName="Document_x0020_Name_x003a_DataType" ma:readOnly="true" ma:showField="DataType0" ma:web="270035fa-6f6d-4602-a9c4-f78d89660855">
      <xsd:simpleType>
        <xsd:restriction base="dms:Lookup"/>
      </xsd:simpleType>
    </xsd:element>
    <xsd:element name="Document_x0020_Name_x003a_DocumentSortOrder" ma:index="21" nillable="true" ma:displayName="Document Name:DocumentSortOrder" ma:list="{6b9fd889-a317-488a-8ff4-6dc085c1e58e}" ma:internalName="Document_x0020_Name_x003a_DocumentSortOrder" ma:readOnly="true" ma:showField="DocumentSortOrder" ma:web="270035fa-6f6d-4602-a9c4-f78d89660855">
      <xsd:simpleType>
        <xsd:restriction base="dms:Lookup"/>
      </xsd:simpleType>
    </xsd:element>
    <xsd:element name="Document_x0020_Name_x003a_TTerm" ma:index="22" nillable="true" ma:displayName="Document Name:TTerm" ma:list="{6b9fd889-a317-488a-8ff4-6dc085c1e58e}" ma:internalName="Document_x0020_Name_x003a_TTerm" ma:readOnly="true" ma:showField="TTerm0" ma:web="270035fa-6f6d-4602-a9c4-f78d89660855">
      <xsd:simpleType>
        <xsd:restriction base="dms:Lookup"/>
      </xsd:simpleType>
    </xsd:element>
    <xsd:element name="Document_x0020_Type_x003a_Document_x0020_Type_x0020_Summary" ma:index="23" nillable="true" ma:displayName="Document Type:Document Type Summary" ma:list="{d8ddc122-1306-45d9-9add-36b7072e5dc3}" ma:internalName="Document_x0020_Type_x003a_Document_x0020_Type_x0020_Summary" ma:readOnly="true" ma:showField="DocumentTypeSummary" ma:web="270035fa-6f6d-4602-a9c4-f78d89660855">
      <xsd:simpleType>
        <xsd:restriction base="dms:Lookup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17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LongProperties xmlns="http://schemas.microsoft.com/office/2006/metadata/longProperties"/>
</file>

<file path=customXml/itemProps1.xml><?xml version="1.0" encoding="utf-8"?>
<ds:datastoreItem xmlns:ds="http://schemas.openxmlformats.org/officeDocument/2006/customXml" ds:itemID="{14572674-467B-4F88-AD69-8A5182A1B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44ABBCC-2CF8-40C3-A3AA-D30F445AEE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3844916-8be2-4606-8d5e-9c05b0ba38ee"/>
    <ds:schemaRef ds:uri="3ee67091-802d-44d5-a08d-fc8a69113cfc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571792F-8640-4951-A7A6-41C745E5408B}">
  <ds:schemaRefs>
    <ds:schemaRef ds:uri="http://schemas.microsoft.com/office/2006/metadata/long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1692</TotalTime>
  <Words>1060</Words>
  <Application>Microsoft Office PowerPoint</Application>
  <PresentationFormat>On-screen Show (4:3)</PresentationFormat>
  <Paragraphs>177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Arial</vt:lpstr>
      <vt:lpstr>Arial Narrow</vt:lpstr>
      <vt:lpstr>Myriad Pro</vt:lpstr>
      <vt:lpstr>Tahoma</vt:lpstr>
      <vt:lpstr>Wingdings</vt:lpstr>
      <vt:lpstr>1_Custom Design</vt:lpstr>
      <vt:lpstr>20140311PresentationUWTSDTemplate</vt:lpstr>
      <vt:lpstr>Week 4 Project Scope Management</vt:lpstr>
      <vt:lpstr>Learning Objectives:</vt:lpstr>
      <vt:lpstr>What is Project Scope Management</vt:lpstr>
      <vt:lpstr>Project Scope Management Process</vt:lpstr>
      <vt:lpstr>Project Scope Management Process</vt:lpstr>
      <vt:lpstr>Creating the Work Breakdown Structure (WBS)</vt:lpstr>
      <vt:lpstr>Sample Internet WBS (Organised by Product)</vt:lpstr>
      <vt:lpstr>Sample Internet WBS (Organised by Phase)</vt:lpstr>
      <vt:lpstr>Sample Internet WBS (Organised by Phase)</vt:lpstr>
      <vt:lpstr>PMI Practice Standard for WBS – 100% Rule</vt:lpstr>
      <vt:lpstr>Internet WBS and Gantt Chart</vt:lpstr>
      <vt:lpstr>Internet Gantt Chart Organised by Project Management Process Groups</vt:lpstr>
      <vt:lpstr>Executing Tasks – Consulting’s WBS</vt:lpstr>
      <vt:lpstr>Approaches to developing a WBS</vt:lpstr>
      <vt:lpstr>Approaches to developing a WBS</vt:lpstr>
      <vt:lpstr>Approaches to developing a WBS</vt:lpstr>
      <vt:lpstr>Approaches to developing a WBS</vt:lpstr>
      <vt:lpstr>Approaches to developing a WBS</vt:lpstr>
      <vt:lpstr>Points to be noted …</vt:lpstr>
      <vt:lpstr>Sample – Mind-mapping approach for creating a WBS</vt:lpstr>
      <vt:lpstr>Sample – Mind-mapping approach for creating a WBS</vt:lpstr>
      <vt:lpstr>The WBS Dictionary and Scope Baseline</vt:lpstr>
      <vt:lpstr>Advice for creating a WBS and WBS dictionary</vt:lpstr>
      <vt:lpstr>Validating Scope</vt:lpstr>
      <vt:lpstr>Controlling Scope</vt:lpstr>
      <vt:lpstr>Controlling Scope</vt:lpstr>
      <vt:lpstr>Avoiding Scope Creep</vt:lpstr>
      <vt:lpstr>Avoiding Scope Creep</vt:lpstr>
      <vt:lpstr>Best practices - Avoiding Scope problems</vt:lpstr>
      <vt:lpstr>Improving user input</vt:lpstr>
      <vt:lpstr>Next Week … </vt:lpstr>
      <vt:lpstr>Thank you …!</vt:lpstr>
    </vt:vector>
  </TitlesOfParts>
  <Company>Northrop Grumman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BasicTools-CauseandEffectDiagram.ppt</dc:title>
  <dc:creator>whiteed1</dc:creator>
  <cp:lastModifiedBy>Rexon Nting</cp:lastModifiedBy>
  <cp:revision>167</cp:revision>
  <dcterms:created xsi:type="dcterms:W3CDTF">2005-02-17T16:44:33Z</dcterms:created>
  <dcterms:modified xsi:type="dcterms:W3CDTF">2022-07-06T12:39:15Z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RevisionNumber">
    <vt:lpwstr/>
  </property>
  <property fmtid="{D5CDD505-2E9C-101B-9397-08002B2CF9AE}" pid="3" name="Delete">
    <vt:lpwstr>No</vt:lpwstr>
  </property>
  <property fmtid="{D5CDD505-2E9C-101B-9397-08002B2CF9AE}" pid="4" name="Description0">
    <vt:lpwstr/>
  </property>
  <property fmtid="{D5CDD505-2E9C-101B-9397-08002B2CF9AE}" pid="5" name="RevisionDate">
    <vt:lpwstr>2005-11-30T00:00:00Z</vt:lpwstr>
  </property>
  <property fmtid="{D5CDD505-2E9C-101B-9397-08002B2CF9AE}" pid="6" name="Order">
    <vt:lpwstr>16300.0000000000</vt:lpwstr>
  </property>
  <property fmtid="{D5CDD505-2E9C-101B-9397-08002B2CF9AE}" pid="7" name="DocumentName">
    <vt:lpwstr>909</vt:lpwstr>
  </property>
  <property fmtid="{D5CDD505-2E9C-101B-9397-08002B2CF9AE}" pid="8" name="DocumentType">
    <vt:lpwstr>18</vt:lpwstr>
  </property>
  <property fmtid="{D5CDD505-2E9C-101B-9397-08002B2CF9AE}" pid="9" name="Document Name">
    <vt:lpwstr>909</vt:lpwstr>
  </property>
  <property fmtid="{D5CDD505-2E9C-101B-9397-08002B2CF9AE}" pid="10" name="Document Type">
    <vt:lpwstr>18</vt:lpwstr>
  </property>
  <property fmtid="{D5CDD505-2E9C-101B-9397-08002B2CF9AE}" pid="11" name="xd_Signature">
    <vt:lpwstr/>
  </property>
  <property fmtid="{D5CDD505-2E9C-101B-9397-08002B2CF9AE}" pid="12" name="RevisionDateText">
    <vt:lpwstr/>
  </property>
  <property fmtid="{D5CDD505-2E9C-101B-9397-08002B2CF9AE}" pid="13" name="TemplateUrl">
    <vt:lpwstr/>
  </property>
  <property fmtid="{D5CDD505-2E9C-101B-9397-08002B2CF9AE}" pid="14" name="xd_ProgID">
    <vt:lpwstr/>
  </property>
  <property fmtid="{D5CDD505-2E9C-101B-9397-08002B2CF9AE}" pid="15" name="ExcelID">
    <vt:lpwstr/>
  </property>
</Properties>
</file>