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52" r:id="rId1"/>
  </p:sldMasterIdLst>
  <p:notesMasterIdLst>
    <p:notesMasterId r:id="rId49"/>
  </p:notesMasterIdLst>
  <p:handoutMasterIdLst>
    <p:handoutMasterId r:id="rId50"/>
  </p:handoutMasterIdLst>
  <p:sldIdLst>
    <p:sldId id="342" r:id="rId2"/>
    <p:sldId id="257" r:id="rId3"/>
    <p:sldId id="368" r:id="rId4"/>
    <p:sldId id="357" r:id="rId5"/>
    <p:sldId id="326" r:id="rId6"/>
    <p:sldId id="353" r:id="rId7"/>
    <p:sldId id="369" r:id="rId8"/>
    <p:sldId id="370" r:id="rId9"/>
    <p:sldId id="264" r:id="rId10"/>
    <p:sldId id="346" r:id="rId11"/>
    <p:sldId id="329" r:id="rId12"/>
    <p:sldId id="373" r:id="rId13"/>
    <p:sldId id="376" r:id="rId14"/>
    <p:sldId id="390" r:id="rId15"/>
    <p:sldId id="379" r:id="rId16"/>
    <p:sldId id="380" r:id="rId17"/>
    <p:sldId id="381" r:id="rId18"/>
    <p:sldId id="382" r:id="rId19"/>
    <p:sldId id="383" r:id="rId20"/>
    <p:sldId id="384" r:id="rId21"/>
    <p:sldId id="385" r:id="rId22"/>
    <p:sldId id="386" r:id="rId23"/>
    <p:sldId id="404" r:id="rId24"/>
    <p:sldId id="364" r:id="rId25"/>
    <p:sldId id="365" r:id="rId26"/>
    <p:sldId id="367" r:id="rId27"/>
    <p:sldId id="366" r:id="rId28"/>
    <p:sldId id="387" r:id="rId29"/>
    <p:sldId id="405" r:id="rId30"/>
    <p:sldId id="388" r:id="rId31"/>
    <p:sldId id="389" r:id="rId32"/>
    <p:sldId id="333" r:id="rId33"/>
    <p:sldId id="398" r:id="rId34"/>
    <p:sldId id="406" r:id="rId35"/>
    <p:sldId id="411" r:id="rId36"/>
    <p:sldId id="412" r:id="rId37"/>
    <p:sldId id="413" r:id="rId38"/>
    <p:sldId id="415" r:id="rId39"/>
    <p:sldId id="409" r:id="rId40"/>
    <p:sldId id="410" r:id="rId41"/>
    <p:sldId id="414" r:id="rId42"/>
    <p:sldId id="416" r:id="rId43"/>
    <p:sldId id="399" r:id="rId44"/>
    <p:sldId id="417" r:id="rId45"/>
    <p:sldId id="331" r:id="rId46"/>
    <p:sldId id="334" r:id="rId47"/>
    <p:sldId id="350" r:id="rId4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DDFCEF-A77B-7EE0-04DE-B1B174349037}" v="2" dt="2020-01-21T15:59:55.626"/>
    <p1510:client id="{EA2DA142-949E-8C51-FFE8-5B56232B330B}" v="1" dt="2020-03-02T11:18:03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4"/>
    <p:restoredTop sz="94665"/>
  </p:normalViewPr>
  <p:slideViewPr>
    <p:cSldViewPr snapToGrid="0">
      <p:cViewPr varScale="1">
        <p:scale>
          <a:sx n="121" d="100"/>
          <a:sy n="121" d="100"/>
        </p:scale>
        <p:origin x="1176" y="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commentAuthors" Target="commentAuthor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Evans" userId="S::n.evans@uwtsd.ac.uk::73f80963-43f3-41cc-b629-1f52622eac76" providerId="AD" clId="Web-{C9DDFCEF-A77B-7EE0-04DE-B1B174349037}"/>
    <pc:docChg chg="addSld delSld">
      <pc:chgData name="Nia Evans" userId="S::n.evans@uwtsd.ac.uk::73f80963-43f3-41cc-b629-1f52622eac76" providerId="AD" clId="Web-{C9DDFCEF-A77B-7EE0-04DE-B1B174349037}" dt="2020-01-21T15:59:55.626" v="1"/>
      <pc:docMkLst>
        <pc:docMk/>
      </pc:docMkLst>
      <pc:sldChg chg="add del replId">
        <pc:chgData name="Nia Evans" userId="S::n.evans@uwtsd.ac.uk::73f80963-43f3-41cc-b629-1f52622eac76" providerId="AD" clId="Web-{C9DDFCEF-A77B-7EE0-04DE-B1B174349037}" dt="2020-01-21T15:59:55.626" v="1"/>
        <pc:sldMkLst>
          <pc:docMk/>
          <pc:sldMk cId="3968737627" sldId="419"/>
        </pc:sldMkLst>
      </pc:sldChg>
    </pc:docChg>
  </pc:docChgLst>
  <pc:docChgLst>
    <pc:chgData name="Nia Evans" userId="S::n.evans@uwtsd.ac.uk::73f80963-43f3-41cc-b629-1f52622eac76" providerId="AD" clId="Web-{EA2DA142-949E-8C51-FFE8-5B56232B330B}"/>
    <pc:docChg chg="delSld">
      <pc:chgData name="Nia Evans" userId="S::n.evans@uwtsd.ac.uk::73f80963-43f3-41cc-b629-1f52622eac76" providerId="AD" clId="Web-{EA2DA142-949E-8C51-FFE8-5B56232B330B}" dt="2020-03-02T11:18:03.292" v="0"/>
      <pc:docMkLst>
        <pc:docMk/>
      </pc:docMkLst>
      <pc:sldChg chg="del">
        <pc:chgData name="Nia Evans" userId="S::n.evans@uwtsd.ac.uk::73f80963-43f3-41cc-b629-1f52622eac76" providerId="AD" clId="Web-{EA2DA142-949E-8C51-FFE8-5B56232B330B}" dt="2020-03-02T11:18:03.292" v="0"/>
        <pc:sldMkLst>
          <pc:docMk/>
          <pc:sldMk cId="2463025647" sldId="418"/>
        </pc:sldMkLst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16T10:48:07.451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35A3A6-67BF-B540-9466-D73FBCAF49F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ADA31F-C91A-D54F-8473-BAF502455FF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E7F15-05A0-6648-8B62-A832B76FF4E0}" type="datetimeFigureOut">
              <a:rPr lang="cy-GB" smtClean="0"/>
              <a:t>02/03/2020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F3271D-2A40-0340-A4B4-93FF988B0D1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CD384D-3CBA-B845-9320-63C11D93278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D9042-44C8-E54E-AC75-421BF154182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911936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5EAA45-2BC8-F340-A2F8-F547D784ACEB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8AED8A-F357-D24F-B67B-0021F2FF3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653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195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EFD9D-CAB0-4B7A-B839-155198F762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027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912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8228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0717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089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2B1DD-67D0-3846-8A3C-08D4152705F2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22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283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822A4-8DA6-4447-9B1F-C5DB58435268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628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1265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1980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494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600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4289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3/2/2020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930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041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3350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4713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83614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740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19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5135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609600" y="1600201"/>
            <a:ext cx="10972800" cy="37004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5FA6A-237A-4F6B-A414-7617F2E260E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19786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gradFill>
          <a:gsLst>
            <a:gs pos="0">
              <a:srgbClr val="FF8700"/>
            </a:gs>
            <a:gs pos="100000">
              <a:srgbClr val="FFD900"/>
            </a:gs>
          </a:gsLst>
          <a:lin ang="5400700" scaled="0"/>
        </a:gra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60567" y="2374400"/>
            <a:ext cx="5870800" cy="2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91054" algn="ctr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1pPr>
            <a:lvl2pPr marL="1219170" lvl="1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2pPr>
            <a:lvl3pPr marL="1828754" lvl="2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3pPr>
            <a:lvl4pPr marL="2438339" lvl="3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4pPr>
            <a:lvl5pPr marL="3047924" lvl="4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5pPr>
            <a:lvl6pPr marL="3657509" lvl="5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6pPr>
            <a:lvl7pPr marL="4267093" lvl="6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7pPr>
            <a:lvl8pPr marL="4876678" lvl="7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8pPr>
            <a:lvl9pPr marL="5486263" lvl="8" indent="-491054" algn="ctr"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9818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04784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bg>
      <p:bgPr>
        <a:gradFill>
          <a:gsLst>
            <a:gs pos="0">
              <a:srgbClr val="8790B9"/>
            </a:gs>
            <a:gs pos="100000">
              <a:srgbClr val="D4ECFF"/>
            </a:gs>
          </a:gsLst>
          <a:lin ang="5400700" scaled="0"/>
        </a:gra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 txBox="1">
            <a:spLocks noGrp="1"/>
          </p:cNvSpPr>
          <p:nvPr>
            <p:ph type="body" idx="1"/>
          </p:nvPr>
        </p:nvSpPr>
        <p:spPr>
          <a:xfrm>
            <a:off x="609600" y="712769"/>
            <a:ext cx="109728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304792" algn="ctr">
              <a:spcBef>
                <a:spcPts val="480"/>
              </a:spcBef>
              <a:spcAft>
                <a:spcPts val="1333"/>
              </a:spcAft>
              <a:buClr>
                <a:schemeClr val="lt1"/>
              </a:buClr>
              <a:buSzPts val="1400"/>
              <a:buNone/>
              <a:defRPr sz="1867">
                <a:solidFill>
                  <a:schemeClr val="lt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1" name="Google Shape;51;p10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1883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448B5F0-6B30-754A-8A34-9B9DDFF3DC5B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89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29834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5400012" scaled="0"/>
        </a:gra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3069400" y="1630933"/>
            <a:ext cx="6053200" cy="3596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301863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140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3" r:id="rId1"/>
    <p:sldLayoutId id="2147483954" r:id="rId2"/>
    <p:sldLayoutId id="2147483955" r:id="rId3"/>
    <p:sldLayoutId id="2147483956" r:id="rId4"/>
    <p:sldLayoutId id="2147483957" r:id="rId5"/>
    <p:sldLayoutId id="2147483958" r:id="rId6"/>
    <p:sldLayoutId id="2147483959" r:id="rId7"/>
    <p:sldLayoutId id="2147483960" r:id="rId8"/>
    <p:sldLayoutId id="2147483961" r:id="rId9"/>
    <p:sldLayoutId id="2147483962" r:id="rId10"/>
    <p:sldLayoutId id="2147483963" r:id="rId11"/>
    <p:sldLayoutId id="2147483964" r:id="rId12"/>
    <p:sldLayoutId id="2147483965" r:id="rId13"/>
    <p:sldLayoutId id="2147483966" r:id="rId14"/>
    <p:sldLayoutId id="2147483967" r:id="rId15"/>
    <p:sldLayoutId id="2147483968" r:id="rId16"/>
    <p:sldLayoutId id="2147483969" r:id="rId17"/>
    <p:sldLayoutId id="2147483971" r:id="rId18"/>
    <p:sldLayoutId id="2147483950" r:id="rId19"/>
    <p:sldLayoutId id="2147483974" r:id="rId20"/>
    <p:sldLayoutId id="2147483975" r:id="rId21"/>
    <p:sldLayoutId id="2147483976" r:id="rId22"/>
  </p:sldLayoutIdLst>
  <p:transition>
    <p:fade thruBlk="1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hyperlink" Target="https://www.youtube.com/watch?v=h-zu72YpXKY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1.xml"/><Relationship Id="rId4" Type="http://schemas.openxmlformats.org/officeDocument/2006/relationships/image" Target="../media/image1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1835233" y="1124125"/>
            <a:ext cx="8689976" cy="18443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 </a:t>
            </a:r>
            <a:r>
              <a:rPr lang="en-US" sz="40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Gymraeg</a:t>
            </a:r>
            <a:r>
              <a:rPr lang="en-US" sz="40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</a:t>
            </a:r>
            <a:r>
              <a:rPr lang="en-US" sz="40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sesiwn</a:t>
            </a:r>
            <a:r>
              <a:rPr lang="en-US" sz="40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0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0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(y </a:t>
            </a:r>
            <a:r>
              <a:rPr lang="en-US" sz="1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flwyddyn</a:t>
            </a:r>
            <a:r>
              <a:rPr lang="en-US" sz="1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gyntaf</a:t>
            </a:r>
            <a:r>
              <a:rPr lang="en-US" sz="1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r>
              <a:rPr lang="en-US" sz="40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453662" y="3559298"/>
            <a:ext cx="9653953" cy="1646302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45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45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45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4500" b="1" kern="0" dirty="0">
                <a:solidFill>
                  <a:schemeClr val="tx1"/>
                </a:solidFill>
                <a:latin typeface="American Typewriter"/>
              </a:rPr>
              <a:t>, </a:t>
            </a:r>
          </a:p>
          <a:p>
            <a:pPr algn="ctr">
              <a:spcAft>
                <a:spcPts val="600"/>
              </a:spcAft>
            </a:pPr>
            <a:r>
              <a:rPr lang="en-US" sz="45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4500" b="1" kern="0" dirty="0">
                <a:solidFill>
                  <a:schemeClr val="tx1"/>
                </a:solidFill>
                <a:latin typeface="American Typewriter"/>
              </a:rPr>
              <a:t> 21ain 2020</a:t>
            </a:r>
          </a:p>
          <a:p>
            <a:pPr algn="ctr">
              <a:spcAft>
                <a:spcPts val="600"/>
              </a:spcAft>
            </a:pPr>
            <a:r>
              <a:rPr lang="en-US" sz="4500" b="1" kern="0" dirty="0">
                <a:solidFill>
                  <a:schemeClr val="tx1"/>
                </a:solidFill>
                <a:latin typeface="American Typewriter"/>
              </a:rPr>
              <a:t>21.01.20</a:t>
            </a:r>
          </a:p>
        </p:txBody>
      </p:sp>
    </p:spTree>
    <p:extLst>
      <p:ext uri="{BB962C8B-B14F-4D97-AF65-F5344CB8AC3E}">
        <p14:creationId xmlns:p14="http://schemas.microsoft.com/office/powerpoint/2010/main" val="2997236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41" y="116632"/>
            <a:ext cx="11948862" cy="655272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114300" indent="0">
              <a:buNone/>
            </a:pPr>
            <a:r>
              <a:rPr lang="en-GB" sz="3600" b="1" dirty="0"/>
              <a:t>“</a:t>
            </a:r>
            <a:r>
              <a:rPr lang="en-GB" sz="3200" b="1" dirty="0" err="1"/>
              <a:t>Mae’r</a:t>
            </a:r>
            <a:r>
              <a:rPr lang="en-GB" sz="3200" b="1" dirty="0"/>
              <a:t> </a:t>
            </a:r>
            <a:r>
              <a:rPr lang="en-GB" sz="3200" b="1" dirty="0" err="1"/>
              <a:t>Gymraeg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un o </a:t>
            </a:r>
            <a:r>
              <a:rPr lang="en-GB" sz="3200" b="1" dirty="0" err="1"/>
              <a:t>drysorau</a:t>
            </a:r>
            <a:r>
              <a:rPr lang="en-GB" sz="3200" b="1" dirty="0"/>
              <a:t> Cymru…… Ein </a:t>
            </a:r>
            <a:r>
              <a:rPr lang="en-GB" sz="3200" b="1" dirty="0" err="1"/>
              <a:t>huchelgais</a:t>
            </a:r>
            <a:r>
              <a:rPr lang="en-GB" sz="3200" b="1" dirty="0"/>
              <a:t> </a:t>
            </a:r>
            <a:r>
              <a:rPr lang="en-GB" sz="3200" b="1" dirty="0" err="1"/>
              <a:t>ni</a:t>
            </a:r>
            <a:r>
              <a:rPr lang="en-GB" sz="3200" b="1" dirty="0"/>
              <a:t> </a:t>
            </a:r>
            <a:r>
              <a:rPr lang="en-GB" sz="3200" b="1" dirty="0" err="1"/>
              <a:t>fel</a:t>
            </a:r>
            <a:r>
              <a:rPr lang="en-GB" sz="3200" b="1" dirty="0"/>
              <a:t> </a:t>
            </a:r>
            <a:r>
              <a:rPr lang="en-GB" sz="3200" b="1" dirty="0" err="1"/>
              <a:t>Llywodraeth</a:t>
            </a:r>
            <a:r>
              <a:rPr lang="en-GB" sz="3200" b="1" dirty="0"/>
              <a:t> Cymru </a:t>
            </a:r>
            <a:r>
              <a:rPr lang="en-GB" sz="3200" b="1" dirty="0" err="1"/>
              <a:t>yw</a:t>
            </a:r>
            <a:r>
              <a:rPr lang="en-GB" sz="3200" b="1" dirty="0"/>
              <a:t> </a:t>
            </a:r>
            <a:r>
              <a:rPr lang="en-GB" sz="3200" b="1" dirty="0" err="1"/>
              <a:t>gweld</a:t>
            </a:r>
            <a:r>
              <a:rPr lang="en-GB" sz="3200" b="1" dirty="0"/>
              <a:t> </a:t>
            </a:r>
            <a:r>
              <a:rPr lang="en-GB" sz="3200" b="1" dirty="0" err="1"/>
              <a:t>miliwn</a:t>
            </a:r>
            <a:r>
              <a:rPr lang="en-GB" sz="3200" b="1" dirty="0"/>
              <a:t> o </a:t>
            </a:r>
            <a:r>
              <a:rPr lang="en-GB" sz="3200" b="1" dirty="0" err="1"/>
              <a:t>bobl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gallu</a:t>
            </a:r>
            <a:r>
              <a:rPr lang="en-GB" sz="3200" b="1" dirty="0"/>
              <a:t> </a:t>
            </a:r>
            <a:r>
              <a:rPr lang="en-GB" sz="3200" b="1" dirty="0" err="1"/>
              <a:t>mwynhau</a:t>
            </a:r>
            <a:r>
              <a:rPr lang="en-GB" sz="3200" b="1" dirty="0"/>
              <a:t> </a:t>
            </a:r>
            <a:r>
              <a:rPr lang="en-GB" sz="3200" b="1" dirty="0" err="1"/>
              <a:t>siarad</a:t>
            </a:r>
            <a:r>
              <a:rPr lang="en-GB" sz="3200" b="1" dirty="0"/>
              <a:t> a </a:t>
            </a:r>
            <a:r>
              <a:rPr lang="en-GB" sz="3200" b="1" dirty="0" err="1"/>
              <a:t>defnyddio’r</a:t>
            </a:r>
            <a:r>
              <a:rPr lang="en-GB" sz="3200" b="1" dirty="0"/>
              <a:t>  </a:t>
            </a:r>
            <a:r>
              <a:rPr lang="en-GB" sz="3200" b="1" dirty="0" err="1"/>
              <a:t>Gymraeg</a:t>
            </a:r>
            <a:r>
              <a:rPr lang="en-GB" sz="3200" b="1" dirty="0"/>
              <a:t> </a:t>
            </a:r>
            <a:r>
              <a:rPr lang="en-GB" sz="3200" b="1" dirty="0" err="1"/>
              <a:t>erbyn</a:t>
            </a:r>
            <a:r>
              <a:rPr lang="en-GB" sz="3200" b="1" dirty="0"/>
              <a:t> 2050.  Does dim </a:t>
            </a:r>
            <a:r>
              <a:rPr lang="en-GB" sz="3200" b="1" dirty="0" err="1"/>
              <a:t>dwywaith</a:t>
            </a:r>
            <a:r>
              <a:rPr lang="en-GB" sz="3200" b="1" dirty="0"/>
              <a:t> </a:t>
            </a:r>
            <a:r>
              <a:rPr lang="en-GB" sz="3200" b="1" dirty="0" err="1"/>
              <a:t>fod</a:t>
            </a:r>
            <a:r>
              <a:rPr lang="en-GB" sz="3200" b="1" dirty="0"/>
              <a:t> hon </a:t>
            </a:r>
            <a:r>
              <a:rPr lang="en-GB" sz="3200" b="1" u="sng" dirty="0" err="1"/>
              <a:t>yn</a:t>
            </a:r>
            <a:r>
              <a:rPr lang="en-GB" sz="3200" b="1" u="sng" dirty="0"/>
              <a:t> </a:t>
            </a:r>
            <a:r>
              <a:rPr lang="en-GB" sz="3200" b="1" u="sng" dirty="0" err="1"/>
              <a:t>uchelgais</a:t>
            </a:r>
            <a:r>
              <a:rPr lang="en-GB" sz="3200" b="1" u="sng" dirty="0"/>
              <a:t> </a:t>
            </a:r>
            <a:r>
              <a:rPr lang="en-GB" sz="3200" b="1" u="sng" dirty="0" err="1"/>
              <a:t>heriol</a:t>
            </a:r>
            <a:r>
              <a:rPr lang="en-GB" sz="3200" b="1" dirty="0"/>
              <a:t> ……”</a:t>
            </a:r>
            <a:endParaRPr lang="en-GB" sz="3200" dirty="0"/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en-GB" dirty="0" err="1"/>
              <a:t>Rhagair</a:t>
            </a:r>
            <a:r>
              <a:rPr lang="en-GB" dirty="0"/>
              <a:t> Carwyn Jones AC (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Weinidog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2017) ac Alun Davies AC (</a:t>
            </a:r>
            <a:r>
              <a:rPr lang="en-GB" dirty="0" err="1"/>
              <a:t>Gweinidog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2017)</a:t>
            </a:r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en-GB" sz="3200" dirty="0">
                <a:latin typeface="Berlin Sans FB"/>
              </a:rPr>
              <a:t>"The Welsh Language is one of the treasures of Wales.  It is part of what defines us as people and as a nation.  Our ambition as Welsh Government is to see the number of people able to enjoy speaking and using Welsh reach a million by 2050.  </a:t>
            </a:r>
            <a:r>
              <a:rPr lang="en-GB" sz="3200" dirty="0">
                <a:highlight>
                  <a:srgbClr val="FFFF00"/>
                </a:highlight>
                <a:latin typeface="Berlin Sans FB"/>
              </a:rPr>
              <a:t>This is certainly a challenging ambition</a:t>
            </a:r>
            <a:r>
              <a:rPr lang="en-GB" sz="3200" dirty="0">
                <a:latin typeface="Berlin Sans FB"/>
              </a:rPr>
              <a:t> ….."</a:t>
            </a:r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en-GB" sz="2000" dirty="0"/>
              <a:t>F</a:t>
            </a:r>
            <a:r>
              <a:rPr lang="en-GB" dirty="0"/>
              <a:t>oreword by Carwyn Jones AM (Fist Minister 2017) and Alun Davies AM (Minister for Lifelong learning and Welsh Language</a:t>
            </a:r>
            <a:r>
              <a:rPr lang="en-GB" sz="2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30666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3943230-51A5-4EF3-8965-2254F664E4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7655" y="84840"/>
            <a:ext cx="4767262" cy="6690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463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619923"/>
            <a:ext cx="11887200" cy="66234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200" dirty="0">
                <a:latin typeface="Segoe Print"/>
              </a:rPr>
              <a:t> Heddiw, </a:t>
            </a:r>
            <a:r>
              <a:rPr lang="en-GB" sz="3200" dirty="0" err="1">
                <a:latin typeface="Segoe Print"/>
              </a:rPr>
              <a:t>fe</a:t>
            </a:r>
            <a:r>
              <a:rPr lang="en-GB" sz="3200" dirty="0">
                <a:latin typeface="Segoe Print"/>
              </a:rPr>
              <a:t> </a:t>
            </a:r>
            <a:r>
              <a:rPr lang="en-GB" sz="3200" dirty="0" err="1">
                <a:latin typeface="Segoe Print"/>
              </a:rPr>
              <a:t>fyddwn</a:t>
            </a:r>
            <a:r>
              <a:rPr lang="en-GB" sz="3200" dirty="0">
                <a:latin typeface="Segoe Print"/>
              </a:rPr>
              <a:t> </a:t>
            </a:r>
            <a:r>
              <a:rPr lang="en-GB" sz="3200" dirty="0" err="1">
                <a:latin typeface="Segoe Print"/>
              </a:rPr>
              <a:t>ni</a:t>
            </a:r>
            <a:r>
              <a:rPr lang="en-GB" sz="3200" dirty="0">
                <a:latin typeface="Segoe Print"/>
              </a:rPr>
              <a:t> </a:t>
            </a:r>
            <a:r>
              <a:rPr lang="en-GB" sz="3200" dirty="0" err="1">
                <a:latin typeface="Segoe Print"/>
              </a:rPr>
              <a:t>yn</a:t>
            </a:r>
            <a:r>
              <a:rPr lang="en-GB" sz="3200" dirty="0">
                <a:latin typeface="Segoe Print"/>
              </a:rPr>
              <a:t> …              Today we will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87B40-E73D-4518-AA0F-AC1D3275C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369" y="2527982"/>
            <a:ext cx="11606913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 err="1"/>
              <a:t>Adolygu</a:t>
            </a:r>
            <a:r>
              <a:rPr lang="en-GB" sz="3200" dirty="0"/>
              <a:t> </a:t>
            </a:r>
            <a:r>
              <a:rPr lang="en-GB" sz="3200" dirty="0" err="1"/>
              <a:t>gwaith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wythnos</a:t>
            </a:r>
            <a:r>
              <a:rPr lang="en-GB" sz="3200" dirty="0"/>
              <a:t> </a:t>
            </a:r>
            <a:r>
              <a:rPr lang="en-GB" sz="3200" dirty="0" err="1"/>
              <a:t>diwethaf</a:t>
            </a:r>
            <a:r>
              <a:rPr lang="en-GB" sz="3200" dirty="0"/>
              <a:t> / Revise last week’s work</a:t>
            </a:r>
            <a:endParaRPr lang="en-US" sz="3200" dirty="0"/>
          </a:p>
          <a:p>
            <a:pPr marL="0" indent="0">
              <a:buNone/>
            </a:pPr>
            <a:endParaRPr lang="en-GB" sz="1100" dirty="0"/>
          </a:p>
          <a:p>
            <a:r>
              <a:rPr lang="en-GB" sz="3200" dirty="0" err="1"/>
              <a:t>Cyflwyno</a:t>
            </a:r>
            <a:r>
              <a:rPr lang="en-GB" sz="3200" dirty="0"/>
              <a:t> </a:t>
            </a:r>
            <a:r>
              <a:rPr lang="en-GB" sz="3200" dirty="0" err="1"/>
              <a:t>patrymau</a:t>
            </a:r>
            <a:r>
              <a:rPr lang="en-GB" sz="3200" dirty="0"/>
              <a:t> </a:t>
            </a:r>
            <a:r>
              <a:rPr lang="en-GB" sz="3200" dirty="0" err="1"/>
              <a:t>ieithyddol</a:t>
            </a:r>
            <a:r>
              <a:rPr lang="en-GB" sz="3200" dirty="0"/>
              <a:t> </a:t>
            </a:r>
            <a:r>
              <a:rPr lang="en-GB" sz="3200" dirty="0" err="1"/>
              <a:t>defnyddiol</a:t>
            </a:r>
            <a:r>
              <a:rPr lang="en-GB" sz="3200" dirty="0"/>
              <a:t> / introducing useful language patterns</a:t>
            </a:r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060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21073"/>
              </p:ext>
            </p:extLst>
          </p:nvPr>
        </p:nvGraphicFramePr>
        <p:xfrm>
          <a:off x="332509" y="248984"/>
          <a:ext cx="9502842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3000" b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Wyddor</a:t>
                      </a:r>
                      <a:endParaRPr lang="en-US" sz="30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ch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dd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ff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ll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ph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rh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th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7988364" y="5392484"/>
            <a:ext cx="4723501" cy="1870330"/>
            <a:chOff x="-130629" y="5551882"/>
            <a:chExt cx="3683726" cy="1615828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1615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err="1"/>
                <a:t>Allwedd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Llafariaid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Llythrennau</a:t>
              </a:r>
              <a:r>
                <a:rPr lang="en-US" b="1"/>
                <a:t> </a:t>
              </a:r>
              <a:r>
                <a:rPr lang="en-US" b="1" err="1"/>
                <a:t>Dwbl</a:t>
              </a:r>
              <a:endParaRPr lang="en-US" b="1"/>
            </a:p>
          </p:txBody>
        </p:sp>
        <p:sp>
          <p:nvSpPr>
            <p:cNvPr id="3" name="Rectangle 2"/>
            <p:cNvSpPr/>
            <p:nvPr/>
          </p:nvSpPr>
          <p:spPr>
            <a:xfrm>
              <a:off x="137160" y="588844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37160" y="6288640"/>
              <a:ext cx="326572" cy="314236"/>
            </a:xfrm>
            <a:prstGeom prst="rect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3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6405-3D3F-D049-99EC-ABB9AE1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524" y="162076"/>
            <a:ext cx="9370763" cy="1006324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4400">
                <a:latin typeface="Segoe Print"/>
              </a:rPr>
              <a:t>Beth </a:t>
            </a:r>
            <a:r>
              <a:rPr lang="en-US" sz="4400" err="1">
                <a:latin typeface="Segoe Print"/>
              </a:rPr>
              <a:t>sy’n</a:t>
            </a:r>
            <a:r>
              <a:rPr lang="en-US" sz="4400">
                <a:latin typeface="Segoe Print"/>
              </a:rPr>
              <a:t> </a:t>
            </a:r>
            <a:r>
              <a:rPr lang="en-US" sz="4400" err="1">
                <a:latin typeface="Segoe Print"/>
              </a:rPr>
              <a:t>dod</a:t>
            </a:r>
            <a:r>
              <a:rPr lang="en-US" sz="4400">
                <a:latin typeface="Segoe Print"/>
              </a:rPr>
              <a:t> ar ôl …...?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757162" y="2063448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w</a:t>
            </a:r>
            <a:endParaRPr lang="en-US" sz="72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2438399" y="3756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889447" y="2063447"/>
            <a:ext cx="1406675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13828" y="4264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1216781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054495" y="3152019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675638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67571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6405-3D3F-D049-99EC-ABB9AE1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524" y="162076"/>
            <a:ext cx="9370763" cy="1006324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4400">
                <a:latin typeface="Segoe Print"/>
              </a:rPr>
              <a:t>Beth </a:t>
            </a:r>
            <a:r>
              <a:rPr lang="en-US" sz="4400" err="1">
                <a:latin typeface="Segoe Print"/>
              </a:rPr>
              <a:t>sy’n</a:t>
            </a:r>
            <a:r>
              <a:rPr lang="en-US" sz="4400">
                <a:latin typeface="Segoe Print"/>
              </a:rPr>
              <a:t> </a:t>
            </a:r>
            <a:r>
              <a:rPr lang="en-US" sz="4400" err="1">
                <a:latin typeface="Segoe Print"/>
              </a:rPr>
              <a:t>dod</a:t>
            </a:r>
            <a:r>
              <a:rPr lang="en-US" sz="4400">
                <a:latin typeface="Segoe Print"/>
              </a:rPr>
              <a:t> cyn …...?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757162" y="2063448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2438399" y="3756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889447" y="2063447"/>
            <a:ext cx="1406675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13828" y="4264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1216781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054495" y="3152019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675638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256565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6405-3D3F-D049-99EC-ABB9AE1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524" y="162076"/>
            <a:ext cx="9370763" cy="1006324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4400">
                <a:latin typeface="Segoe Print"/>
              </a:rPr>
              <a:t>Beth </a:t>
            </a:r>
            <a:r>
              <a:rPr lang="en-US" sz="4400" err="1">
                <a:latin typeface="Segoe Print"/>
              </a:rPr>
              <a:t>sy’n</a:t>
            </a:r>
            <a:r>
              <a:rPr lang="en-US" sz="4400">
                <a:latin typeface="Segoe Print"/>
              </a:rPr>
              <a:t> </a:t>
            </a:r>
            <a:r>
              <a:rPr lang="en-US" sz="4400" err="1">
                <a:latin typeface="Segoe Print"/>
              </a:rPr>
              <a:t>dod</a:t>
            </a:r>
            <a:r>
              <a:rPr lang="en-US" sz="4400">
                <a:latin typeface="Segoe Print"/>
              </a:rPr>
              <a:t> cyn ac ar ôl…...?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757162" y="2063448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2438399" y="3756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889447" y="2063447"/>
            <a:ext cx="1406675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13828" y="4264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1216781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054495" y="3152019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675638" y="5401733"/>
            <a:ext cx="1739294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ng</a:t>
            </a:r>
          </a:p>
        </p:txBody>
      </p:sp>
    </p:spTree>
    <p:extLst>
      <p:ext uri="{BB962C8B-B14F-4D97-AF65-F5344CB8AC3E}">
        <p14:creationId xmlns:p14="http://schemas.microsoft.com/office/powerpoint/2010/main" val="3172938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1942786" y="2277590"/>
            <a:ext cx="7526216" cy="1924898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 </a:t>
            </a:r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Beth ? </a:t>
            </a: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r>
              <a:rPr lang="cy-GB" sz="3600" dirty="0">
                <a:solidFill>
                  <a:schemeClr val="accent1">
                    <a:lumMod val="10000"/>
                  </a:schemeClr>
                </a:solidFill>
                <a:latin typeface="Berlin Sans FB"/>
              </a:rPr>
              <a:t>What?</a:t>
            </a:r>
          </a:p>
          <a:p>
            <a:pPr algn="ctr"/>
            <a:endParaRPr lang="en-US" dirty="0"/>
          </a:p>
        </p:txBody>
      </p:sp>
      <p:pic>
        <p:nvPicPr>
          <p:cNvPr id="2" name="Picture 2" descr="A picture containing stationary&#10;&#10;Description generated with very high confidence">
            <a:extLst>
              <a:ext uri="{FF2B5EF4-FFF2-40B4-BE49-F238E27FC236}">
                <a16:creationId xmlns:a16="http://schemas.microsoft.com/office/drawing/2014/main" id="{8A7119BF-DD99-46F0-AC9E-BEAA74221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806" y="4433888"/>
            <a:ext cx="2543175" cy="180022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6BEE235-7671-4E04-941C-40A3BA40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369" y="220209"/>
            <a:ext cx="7244443" cy="911679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err="1">
                <a:latin typeface="Segoe Print"/>
              </a:rPr>
              <a:t>Trafodwch</a:t>
            </a:r>
            <a:r>
              <a:rPr lang="en-GB">
                <a:latin typeface="Segoe Print"/>
              </a:rPr>
              <a:t>:                   Discuss:</a:t>
            </a:r>
          </a:p>
        </p:txBody>
      </p:sp>
    </p:spTree>
    <p:extLst>
      <p:ext uri="{BB962C8B-B14F-4D97-AF65-F5344CB8AC3E}">
        <p14:creationId xmlns:p14="http://schemas.microsoft.com/office/powerpoint/2010/main" val="383527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BD3D4F5-BBCA-0C40-A90C-738289AC5D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310" y="787399"/>
            <a:ext cx="7827817" cy="5218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551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476658" y="160537"/>
            <a:ext cx="5478463" cy="602697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Segoe Print"/>
              </a:rPr>
              <a:t>Two vowel sounds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4294967295"/>
          </p:nvPr>
        </p:nvGraphicFramePr>
        <p:xfrm>
          <a:off x="0" y="1112838"/>
          <a:ext cx="10431781" cy="528327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4478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89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850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63523">
                <a:tc>
                  <a:txBody>
                    <a:bodyPr/>
                    <a:lstStyle/>
                    <a:p>
                      <a:pPr algn="ctr"/>
                      <a:r>
                        <a:rPr lang="en-US" i="0" err="1"/>
                        <a:t>ai</a:t>
                      </a:r>
                      <a:r>
                        <a:rPr lang="en-US" i="0" baseline="0"/>
                        <a:t>  </a:t>
                      </a:r>
                      <a:r>
                        <a:rPr lang="en-US" i="0" err="1"/>
                        <a:t>ae</a:t>
                      </a:r>
                      <a:r>
                        <a:rPr lang="en-US" i="0"/>
                        <a:t>  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/>
                        <a:t>Similar to English </a:t>
                      </a:r>
                      <a:r>
                        <a:rPr lang="en-US" b="0" i="1"/>
                        <a:t>eye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u="none" err="1"/>
                        <a:t>gw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cad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Ow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n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llyg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d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bl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dd</a:t>
                      </a:r>
                      <a:r>
                        <a:rPr lang="en-US" b="0" i="0" u="none"/>
                        <a:t> </a:t>
                      </a:r>
                    </a:p>
                    <a:p>
                      <a:r>
                        <a:rPr lang="en-US" b="0" i="0" u="none" err="1"/>
                        <a:t>ll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penn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chwar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on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gwasan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chw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af</a:t>
                      </a:r>
                      <a:endParaRPr lang="en-US" b="0" i="0" u="none"/>
                    </a:p>
                    <a:p>
                      <a:r>
                        <a:rPr lang="en-US" b="0" i="0" u="none" err="1"/>
                        <a:t>c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adnodd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bloci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esgidi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dechr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gol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llyfr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/>
                        <a:t>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ow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cow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r</a:t>
                      </a:r>
                      <a:r>
                        <a:rPr lang="en-US" i="0" u="none"/>
                        <a:t>, 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yren</a:t>
                      </a:r>
                      <a:r>
                        <a:rPr lang="en-US" i="0" u="none"/>
                        <a:t>, c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s, </a:t>
                      </a:r>
                      <a:r>
                        <a:rPr lang="en-US" i="0" u="none" err="1"/>
                        <a:t>c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l</a:t>
                      </a:r>
                      <a:r>
                        <a:rPr lang="en-US" i="0" u="none"/>
                        <a:t>, d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n, </a:t>
                      </a:r>
                      <a:r>
                        <a:rPr lang="en-US" i="0" u="none" err="1"/>
                        <a:t>ll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n</a:t>
                      </a:r>
                      <a:r>
                        <a:rPr lang="en-US" i="0" u="none"/>
                        <a:t>, </a:t>
                      </a:r>
                      <a:r>
                        <a:rPr lang="en-US" i="0" u="none" err="1"/>
                        <a:t>rh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/>
                        <a:t>, b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d, </a:t>
                      </a:r>
                      <a:r>
                        <a:rPr lang="en-US" i="0" u="none" err="1"/>
                        <a:t>M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rth</a:t>
                      </a:r>
                      <a:endParaRPr lang="en-US" i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ei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eu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ey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/>
                        <a:t>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baseline="0" err="1"/>
                        <a:t>ei</a:t>
                      </a:r>
                      <a:r>
                        <a:rPr lang="en-US" i="0" baseline="0" err="1"/>
                        <a:t>ch</a:t>
                      </a:r>
                      <a:r>
                        <a:rPr lang="en-US" i="0" baseline="0"/>
                        <a:t>, </a:t>
                      </a:r>
                      <a:r>
                        <a:rPr lang="en-US" i="0" err="1"/>
                        <a:t>gw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n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dio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cyf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riad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gw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thgaredd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liad</a:t>
                      </a:r>
                      <a:r>
                        <a:rPr lang="en-US" i="0"/>
                        <a:t>,  </a:t>
                      </a:r>
                      <a:r>
                        <a:rPr lang="en-US" i="0" err="1"/>
                        <a:t>dw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gwn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rwen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gol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dy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Llangynd</a:t>
                      </a:r>
                      <a:r>
                        <a:rPr lang="en-US" b="1" i="0" err="1"/>
                        <a:t>ey</a:t>
                      </a:r>
                      <a:r>
                        <a:rPr lang="en-US" i="0" err="1"/>
                        <a:t>rn</a:t>
                      </a:r>
                      <a:r>
                        <a:rPr lang="en-US" i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i="0"/>
                        <a:t>  </a:t>
                      </a:r>
                      <a:r>
                        <a:rPr lang="en-US" b="1" i="0" err="1"/>
                        <a:t>oi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oe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ou</a:t>
                      </a:r>
                      <a:r>
                        <a:rPr lang="en-US" b="1" i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oy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boy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</a:p>
                    <a:p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r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dd</a:t>
                      </a:r>
                      <a:r>
                        <a:rPr lang="en-US" b="1" i="0" err="1"/>
                        <a:t>oe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den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s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cyffr</a:t>
                      </a:r>
                      <a:r>
                        <a:rPr lang="en-US" b="1" i="0" err="1"/>
                        <a:t>ou</a:t>
                      </a:r>
                      <a:r>
                        <a:rPr lang="en-US" i="0" err="1"/>
                        <a:t>s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ou</a:t>
                      </a:r>
                      <a:r>
                        <a:rPr lang="en-US" i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ow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ow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/>
                        <a:t>Ow</a:t>
                      </a:r>
                      <a:r>
                        <a:rPr lang="en-US" i="0"/>
                        <a:t>en, </a:t>
                      </a:r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sus</a:t>
                      </a:r>
                      <a:r>
                        <a:rPr lang="en-US" i="0"/>
                        <a:t>, br</a:t>
                      </a:r>
                      <a:r>
                        <a:rPr lang="en-US" b="1" i="0"/>
                        <a:t>ow</a:t>
                      </a:r>
                      <a:r>
                        <a:rPr lang="en-US" i="0"/>
                        <a:t>n, </a:t>
                      </a:r>
                      <a:r>
                        <a:rPr lang="en-US" i="0" err="1"/>
                        <a:t>p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len</a:t>
                      </a:r>
                      <a:r>
                        <a:rPr lang="en-US" i="0"/>
                        <a:t>,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wy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This</a:t>
                      </a:r>
                      <a:r>
                        <a:rPr lang="en-US" i="0" baseline="0"/>
                        <a:t> sound doesn’t occur in English</a:t>
                      </a:r>
                      <a:endParaRPr lang="en-US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err="1"/>
                        <a:t>s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ddfa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h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r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h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l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h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aden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d</a:t>
                      </a:r>
                      <a:r>
                        <a:rPr lang="en-US" b="1" i="0" err="1"/>
                        <a:t>wy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ll</a:t>
                      </a:r>
                      <a:r>
                        <a:rPr lang="en-US" b="1" i="0" err="1"/>
                        <a:t>wy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b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b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ta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dd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eg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l</a:t>
                      </a:r>
                      <a:r>
                        <a:rPr lang="en-US" i="0"/>
                        <a:t>,</a:t>
                      </a:r>
                      <a:r>
                        <a:rPr lang="en-US" i="0" baseline="0"/>
                        <a:t> </a:t>
                      </a:r>
                      <a:r>
                        <a:rPr lang="en-US" i="0" baseline="0" err="1"/>
                        <a:t>m</a:t>
                      </a:r>
                      <a:r>
                        <a:rPr lang="en-US" b="1" i="0" baseline="0" err="1"/>
                        <a:t>wy</a:t>
                      </a:r>
                      <a:r>
                        <a:rPr lang="en-US" i="0" baseline="0" err="1"/>
                        <a:t>dyn</a:t>
                      </a:r>
                      <a:r>
                        <a:rPr lang="en-US" i="0" baseline="0"/>
                        <a:t>, </a:t>
                      </a:r>
                      <a:r>
                        <a:rPr lang="en-US" i="0" baseline="0" err="1"/>
                        <a:t>ol</a:t>
                      </a:r>
                      <a:r>
                        <a:rPr lang="en-US" b="1" i="0" baseline="0" err="1"/>
                        <a:t>wy</a:t>
                      </a:r>
                      <a:r>
                        <a:rPr lang="en-US" i="0" baseline="0" err="1"/>
                        <a:t>n</a:t>
                      </a:r>
                      <a:r>
                        <a:rPr lang="en-US" i="0" baseline="0"/>
                        <a:t>, </a:t>
                      </a:r>
                      <a:r>
                        <a:rPr lang="en-US" i="0" baseline="0" err="1"/>
                        <a:t>ll</a:t>
                      </a:r>
                      <a:r>
                        <a:rPr lang="en-US" b="1" i="0" baseline="0" err="1"/>
                        <a:t>wy</a:t>
                      </a:r>
                      <a:r>
                        <a:rPr lang="en-US" i="0" baseline="0" err="1"/>
                        <a:t>nog</a:t>
                      </a:r>
                      <a:r>
                        <a:rPr lang="en-US" i="0" baseline="0"/>
                        <a:t>, </a:t>
                      </a:r>
                      <a:r>
                        <a:rPr lang="en-US" i="0" baseline="0" err="1"/>
                        <a:t>modr</a:t>
                      </a:r>
                      <a:r>
                        <a:rPr lang="en-US" b="1" i="0" baseline="0" err="1"/>
                        <a:t>wy</a:t>
                      </a:r>
                      <a:r>
                        <a:rPr lang="en-US" i="0" baseline="0"/>
                        <a:t>.</a:t>
                      </a:r>
                      <a:endParaRPr lang="en-US" i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6796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gw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cad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110216" y="50624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chw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41B141-E07F-A847-A37A-B77C47115F58}"/>
              </a:ext>
            </a:extLst>
          </p:cNvPr>
          <p:cNvSpPr txBox="1"/>
          <p:nvPr/>
        </p:nvSpPr>
        <p:spPr>
          <a:xfrm>
            <a:off x="2461111" y="33240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esgidi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au</a:t>
            </a:r>
            <a:endParaRPr lang="en-GB" sz="4000" b="1" dirty="0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798122-C71B-D74A-AABC-312CD7B7CA42}"/>
              </a:ext>
            </a:extLst>
          </p:cNvPr>
          <p:cNvSpPr txBox="1"/>
          <p:nvPr/>
        </p:nvSpPr>
        <p:spPr>
          <a:xfrm>
            <a:off x="6086107" y="33240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llyfr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au</a:t>
            </a:r>
            <a:endParaRPr lang="en-GB" sz="4000" b="1" dirty="0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258F88-96CE-3741-A8FB-4C6A31F0B05C}"/>
              </a:ext>
            </a:extLst>
          </p:cNvPr>
          <p:cNvSpPr txBox="1"/>
          <p:nvPr/>
        </p:nvSpPr>
        <p:spPr>
          <a:xfrm>
            <a:off x="4458077" y="595278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Segoe Print"/>
              </a:rPr>
              <a:t>Ow</a:t>
            </a:r>
            <a:r>
              <a:rPr lang="en-GB" sz="4000" b="1" dirty="0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ai</a:t>
            </a:r>
            <a:r>
              <a:rPr lang="en-GB" sz="4000" b="1" dirty="0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1813089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aw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b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2660305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t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ei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thio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n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ei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dio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ei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liad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110216" y="50624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dw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eu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41B141-E07F-A847-A37A-B77C47115F58}"/>
              </a:ext>
            </a:extLst>
          </p:cNvPr>
          <p:cNvSpPr txBox="1"/>
          <p:nvPr/>
        </p:nvSpPr>
        <p:spPr>
          <a:xfrm>
            <a:off x="2461111" y="33240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gw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ei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thio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798122-C71B-D74A-AABC-312CD7B7CA42}"/>
              </a:ext>
            </a:extLst>
          </p:cNvPr>
          <p:cNvSpPr txBox="1"/>
          <p:nvPr/>
        </p:nvSpPr>
        <p:spPr>
          <a:xfrm>
            <a:off x="6086107" y="33240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gwn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eu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397152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E3D0-2042-8944-9D49-7F6F516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858" y="125791"/>
            <a:ext cx="6552573" cy="48623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800" b="1" err="1">
                <a:latin typeface="Segoe Print"/>
              </a:rPr>
              <a:t>Geiriau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ar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gyfer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ymarfer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eu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darllen</a:t>
            </a:r>
            <a:r>
              <a:rPr lang="en-US" sz="1800" b="1">
                <a:latin typeface="Segoe Print"/>
              </a:rPr>
              <a:t> – oi, </a:t>
            </a:r>
            <a:r>
              <a:rPr lang="en-US" sz="1800" b="1" err="1">
                <a:latin typeface="Segoe Print"/>
              </a:rPr>
              <a:t>oe</a:t>
            </a:r>
            <a:r>
              <a:rPr lang="en-US" sz="1800" b="1">
                <a:latin typeface="Segoe Print"/>
              </a:rPr>
              <a:t>, </a:t>
            </a:r>
            <a:r>
              <a:rPr lang="en-US" sz="1800" b="1" err="1">
                <a:latin typeface="Segoe Print"/>
              </a:rPr>
              <a:t>ou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B583A-088E-4814-BC2D-5AA513825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9032286"/>
              </p:ext>
            </p:extLst>
          </p:nvPr>
        </p:nvGraphicFramePr>
        <p:xfrm>
          <a:off x="177118" y="1180119"/>
          <a:ext cx="11837764" cy="348116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9441">
                  <a:extLst>
                    <a:ext uri="{9D8B030D-6E8A-4147-A177-3AD203B41FA5}">
                      <a16:colId xmlns:a16="http://schemas.microsoft.com/office/drawing/2014/main" val="1157545091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3017985643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1874402655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2463183842"/>
                    </a:ext>
                  </a:extLst>
                </a:gridCol>
              </a:tblGrid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cl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tr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rh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354785"/>
                  </a:ext>
                </a:extLst>
              </a:tr>
              <a:tr h="1097905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dd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den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762277"/>
                  </a:ext>
                </a:extLst>
              </a:tr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cyffr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ou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cl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1">
                        <a:solidFill>
                          <a:srgbClr val="0070C0"/>
                        </a:solidFill>
                        <a:highlight>
                          <a:srgbClr val="FFFF00"/>
                        </a:highlight>
                        <a:latin typeface="Trebuchet M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1" dirty="0">
                        <a:solidFill>
                          <a:srgbClr val="0070C0"/>
                        </a:solidFill>
                        <a:highlight>
                          <a:srgbClr val="FFFF00"/>
                        </a:highlight>
                        <a:latin typeface="Trebuchet M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077231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51EC43E-CC3F-BD48-BC0B-8C1243F6F6AC}"/>
              </a:ext>
            </a:extLst>
          </p:cNvPr>
          <p:cNvSpPr txBox="1"/>
          <p:nvPr/>
        </p:nvSpPr>
        <p:spPr>
          <a:xfrm>
            <a:off x="3473669" y="6362877"/>
            <a:ext cx="524466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Cyflwyno</a:t>
            </a:r>
            <a:r>
              <a:rPr lang="en-US" dirty="0"/>
              <a:t> am y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cyntaf</a:t>
            </a:r>
            <a:r>
              <a:rPr lang="en-US" dirty="0"/>
              <a:t> a </a:t>
            </a:r>
            <a:r>
              <a:rPr lang="en-US" dirty="0" err="1"/>
              <a:t>chardiau</a:t>
            </a:r>
            <a:r>
              <a:rPr lang="en-US" dirty="0"/>
              <a:t> </a:t>
            </a:r>
            <a:r>
              <a:rPr lang="en-US" dirty="0" err="1"/>
              <a:t>ymarfer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732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oi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oi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rh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oi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tr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oi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oi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11564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err="1">
                <a:latin typeface="Segoe Print"/>
              </a:rPr>
              <a:t>oe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den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93134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err="1">
                <a:latin typeface="Segoe Print"/>
              </a:rPr>
              <a:t>ou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cyffr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s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257067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E3D0-2042-8944-9D49-7F6F516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858" y="125791"/>
            <a:ext cx="6552573" cy="48623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800" b="1" err="1">
                <a:latin typeface="Segoe Print"/>
              </a:rPr>
              <a:t>Geiriau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ar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gyfer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ymarfer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eu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darllen</a:t>
            </a:r>
            <a:r>
              <a:rPr lang="en-US" sz="1800" b="1">
                <a:latin typeface="Segoe Print"/>
              </a:rPr>
              <a:t> – ow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B583A-088E-4814-BC2D-5AA5138250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897" y="1388684"/>
          <a:ext cx="11837764" cy="22895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9441">
                  <a:extLst>
                    <a:ext uri="{9D8B030D-6E8A-4147-A177-3AD203B41FA5}">
                      <a16:colId xmlns:a16="http://schemas.microsoft.com/office/drawing/2014/main" val="1157545091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3017985643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1874402655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2463183842"/>
                    </a:ext>
                  </a:extLst>
                </a:gridCol>
              </a:tblGrid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cl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cl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tr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354785"/>
                  </a:ext>
                </a:extLst>
              </a:tr>
              <a:tr h="1097905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rh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br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1">
                        <a:solidFill>
                          <a:schemeClr val="accent2"/>
                        </a:solidFill>
                        <a:latin typeface="Trebuchet M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1">
                        <a:solidFill>
                          <a:schemeClr val="accent2"/>
                        </a:solidFill>
                        <a:latin typeface="Trebuchet M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76227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BC26627-A91E-E348-94BD-960CAF54F7CE}"/>
              </a:ext>
            </a:extLst>
          </p:cNvPr>
          <p:cNvSpPr txBox="1"/>
          <p:nvPr/>
        </p:nvSpPr>
        <p:spPr>
          <a:xfrm>
            <a:off x="3473669" y="6362877"/>
            <a:ext cx="524466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Cyflwyno</a:t>
            </a:r>
            <a:r>
              <a:rPr lang="en-US" dirty="0"/>
              <a:t> am y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cyntaf</a:t>
            </a:r>
            <a:r>
              <a:rPr lang="en-US" dirty="0"/>
              <a:t> a </a:t>
            </a:r>
            <a:r>
              <a:rPr lang="en-US" dirty="0" err="1"/>
              <a:t>chardiau</a:t>
            </a:r>
            <a:r>
              <a:rPr lang="en-US" dirty="0"/>
              <a:t> </a:t>
            </a:r>
            <a:r>
              <a:rPr lang="en-US" dirty="0" err="1"/>
              <a:t>ymarfer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718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ow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br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rh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ch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tr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ch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1644748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E3D0-2042-8944-9D49-7F6F516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858" y="125791"/>
            <a:ext cx="6552573" cy="48623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800" b="1" err="1">
                <a:latin typeface="Segoe Print"/>
              </a:rPr>
              <a:t>Geiriau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ar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gyfer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ymarfer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eu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darllen</a:t>
            </a:r>
            <a:r>
              <a:rPr lang="en-US" sz="1800" b="1">
                <a:latin typeface="Segoe Print"/>
              </a:rPr>
              <a:t> – </a:t>
            </a:r>
            <a:r>
              <a:rPr lang="en-US" sz="1800" b="1" err="1">
                <a:latin typeface="Segoe Print"/>
              </a:rPr>
              <a:t>wy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B583A-088E-4814-BC2D-5AA5138250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897" y="1519653"/>
          <a:ext cx="11837764" cy="348116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9441">
                  <a:extLst>
                    <a:ext uri="{9D8B030D-6E8A-4147-A177-3AD203B41FA5}">
                      <a16:colId xmlns:a16="http://schemas.microsoft.com/office/drawing/2014/main" val="1157545091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3017985643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1874402655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2463183842"/>
                    </a:ext>
                  </a:extLst>
                </a:gridCol>
              </a:tblGrid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s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ddfa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h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h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h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aden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354785"/>
                  </a:ext>
                </a:extLst>
              </a:tr>
              <a:tr h="1097905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dwy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ll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b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rh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dd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762277"/>
                  </a:ext>
                </a:extLst>
              </a:tr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ol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ll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nog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modr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eg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0772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0968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err="1">
                <a:latin typeface="Segoe Print"/>
              </a:rPr>
              <a:t>wy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l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nog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b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ta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951C0A-096F-CC42-B143-44A51ED7B674}"/>
              </a:ext>
            </a:extLst>
          </p:cNvPr>
          <p:cNvSpPr txBox="1"/>
          <p:nvPr/>
        </p:nvSpPr>
        <p:spPr>
          <a:xfrm>
            <a:off x="3473669" y="6362877"/>
            <a:ext cx="524466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Cyflwyno</a:t>
            </a:r>
            <a:r>
              <a:rPr lang="en-US" dirty="0"/>
              <a:t> am y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cyntaf</a:t>
            </a:r>
            <a:r>
              <a:rPr lang="en-US" dirty="0"/>
              <a:t> a </a:t>
            </a:r>
            <a:r>
              <a:rPr lang="en-US" dirty="0" err="1"/>
              <a:t>chardiau</a:t>
            </a:r>
            <a:r>
              <a:rPr lang="en-US" dirty="0"/>
              <a:t> </a:t>
            </a:r>
            <a:r>
              <a:rPr lang="en-US" dirty="0" err="1"/>
              <a:t>ymarfer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30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758107" y="183633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s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ddfa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515963" y="185346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156625" y="463844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 dirty="0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 dirty="0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515963" y="45774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cyffr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s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41B141-E07F-A847-A37A-B77C47115F58}"/>
              </a:ext>
            </a:extLst>
          </p:cNvPr>
          <p:cNvSpPr txBox="1"/>
          <p:nvPr/>
        </p:nvSpPr>
        <p:spPr>
          <a:xfrm>
            <a:off x="2461111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h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l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798122-C71B-D74A-AABC-312CD7B7CA42}"/>
              </a:ext>
            </a:extLst>
          </p:cNvPr>
          <p:cNvSpPr txBox="1"/>
          <p:nvPr/>
        </p:nvSpPr>
        <p:spPr>
          <a:xfrm>
            <a:off x="6096000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llyfr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au</a:t>
            </a:r>
            <a:endParaRPr lang="en-GB" sz="4000" b="1" dirty="0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258F88-96CE-3741-A8FB-4C6A31F0B05C}"/>
              </a:ext>
            </a:extLst>
          </p:cNvPr>
          <p:cNvSpPr txBox="1"/>
          <p:nvPr/>
        </p:nvSpPr>
        <p:spPr>
          <a:xfrm>
            <a:off x="2461111" y="57722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Segoe Print"/>
              </a:rPr>
              <a:t>br</a:t>
            </a:r>
            <a:r>
              <a:rPr lang="en-GB" sz="4000" b="1" dirty="0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 dirty="0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F29179-57B3-584F-8A4D-48A478DD43E6}"/>
              </a:ext>
            </a:extLst>
          </p:cNvPr>
          <p:cNvSpPr txBox="1"/>
          <p:nvPr/>
        </p:nvSpPr>
        <p:spPr>
          <a:xfrm>
            <a:off x="4562975" y="14173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modr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endParaRPr lang="en-GB" sz="4000" b="1" dirty="0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FCB860-45AF-CB43-B4B9-841F8F6790C5}"/>
              </a:ext>
            </a:extLst>
          </p:cNvPr>
          <p:cNvSpPr txBox="1"/>
          <p:nvPr/>
        </p:nvSpPr>
        <p:spPr>
          <a:xfrm>
            <a:off x="6096000" y="57237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den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A7F8F7-7C95-4844-A81C-73C0F8995877}"/>
              </a:ext>
            </a:extLst>
          </p:cNvPr>
          <p:cNvSpPr txBox="1"/>
          <p:nvPr/>
        </p:nvSpPr>
        <p:spPr>
          <a:xfrm>
            <a:off x="4562975" y="449746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7A49FCC-022B-6B46-8814-A6084CF68852}"/>
              </a:ext>
            </a:extLst>
          </p:cNvPr>
          <p:cNvSpPr txBox="1"/>
          <p:nvPr/>
        </p:nvSpPr>
        <p:spPr>
          <a:xfrm>
            <a:off x="9243849" y="6431622"/>
            <a:ext cx="282202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Adolygu’r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i </a:t>
            </a:r>
            <a:r>
              <a:rPr lang="en-US" dirty="0" err="1"/>
              <a:t>gyd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4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10" grpId="0" animBg="1"/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1075479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Dechrau arni …...                    Getting started ….</a:t>
            </a:r>
          </a:p>
        </p:txBody>
      </p:sp>
      <p:pic>
        <p:nvPicPr>
          <p:cNvPr id="4" name="Picture 4" descr="A picture containing umbrella&#10;&#10;Description generated with very high confidence">
            <a:extLst>
              <a:ext uri="{FF2B5EF4-FFF2-40B4-BE49-F238E27FC236}">
                <a16:creationId xmlns:a16="http://schemas.microsoft.com/office/drawing/2014/main" id="{C319207A-8F27-4F8A-AF6A-F5023724F3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6490" y="1433099"/>
            <a:ext cx="7328207" cy="5175966"/>
          </a:xfrm>
          <a:prstGeom prst="rect">
            <a:avLst/>
          </a:prstGeom>
        </p:spPr>
      </p:pic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BE77169E-54F3-4FD9-AEDA-2687EF4AB3D8}"/>
              </a:ext>
            </a:extLst>
          </p:cNvPr>
          <p:cNvSpPr/>
          <p:nvPr/>
        </p:nvSpPr>
        <p:spPr>
          <a:xfrm>
            <a:off x="820360" y="1485282"/>
            <a:ext cx="2412999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Bore da!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DED6EC2C-D074-4D95-A851-51E10500ECEF}"/>
              </a:ext>
            </a:extLst>
          </p:cNvPr>
          <p:cNvSpPr/>
          <p:nvPr/>
        </p:nvSpPr>
        <p:spPr>
          <a:xfrm>
            <a:off x="288169" y="4642138"/>
            <a:ext cx="2945189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Noswaith dda!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evening!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B20CB297-0B4B-45E9-B67F-52BB5A027531}"/>
              </a:ext>
            </a:extLst>
          </p:cNvPr>
          <p:cNvSpPr/>
          <p:nvPr/>
        </p:nvSpPr>
        <p:spPr>
          <a:xfrm>
            <a:off x="8996740" y="1430853"/>
            <a:ext cx="2993570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Prynhawn da!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afternoon!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1BCF92C0-7756-4B27-B6B1-F18A620B06A4}"/>
              </a:ext>
            </a:extLst>
          </p:cNvPr>
          <p:cNvSpPr/>
          <p:nvPr/>
        </p:nvSpPr>
        <p:spPr>
          <a:xfrm>
            <a:off x="9383788" y="4605853"/>
            <a:ext cx="2412999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Nos da!</a:t>
            </a:r>
          </a:p>
          <a:p>
            <a:pPr algn="ctr"/>
            <a:endParaRPr lang="en-GB" dirty="0"/>
          </a:p>
          <a:p>
            <a:pPr algn="ctr"/>
            <a:r>
              <a:rPr lang="en-GB" dirty="0">
                <a:latin typeface="Berlin Sans FB"/>
              </a:rPr>
              <a:t>Good night!</a:t>
            </a:r>
          </a:p>
        </p:txBody>
      </p:sp>
    </p:spTree>
    <p:extLst>
      <p:ext uri="{BB962C8B-B14F-4D97-AF65-F5344CB8AC3E}">
        <p14:creationId xmlns:p14="http://schemas.microsoft.com/office/powerpoint/2010/main" val="18564414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1075479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Dechrau arni …...                    Getting started ….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BE77169E-54F3-4FD9-AEDA-2687EF4AB3D8}"/>
              </a:ext>
            </a:extLst>
          </p:cNvPr>
          <p:cNvSpPr/>
          <p:nvPr/>
        </p:nvSpPr>
        <p:spPr>
          <a:xfrm rot="21000000">
            <a:off x="384932" y="1678806"/>
            <a:ext cx="4795760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Bore da! Pwy wyt ti?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  Who are you?</a:t>
            </a:r>
          </a:p>
        </p:txBody>
      </p:sp>
      <p:pic>
        <p:nvPicPr>
          <p:cNvPr id="3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B930981-42DE-40E5-9AA6-E954B03EB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" t="272" r="-865" b="18370"/>
          <a:stretch/>
        </p:blipFill>
        <p:spPr>
          <a:xfrm>
            <a:off x="3109481" y="3041948"/>
            <a:ext cx="4930311" cy="3196400"/>
          </a:xfrm>
          <a:prstGeom prst="rect">
            <a:avLst/>
          </a:prstGeom>
        </p:spPr>
      </p:pic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571C8880-1547-40C3-A61E-7C4C586FFF85}"/>
              </a:ext>
            </a:extLst>
          </p:cNvPr>
          <p:cNvSpPr/>
          <p:nvPr/>
        </p:nvSpPr>
        <p:spPr>
          <a:xfrm rot="780000">
            <a:off x="7242931" y="2204948"/>
            <a:ext cx="4505474" cy="1378855"/>
          </a:xfrm>
          <a:prstGeom prst="wedgeRoundRectCallou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/>
              <a:t>Bore da! Sam ydw i.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   I am Sam.</a:t>
            </a:r>
          </a:p>
        </p:txBody>
      </p:sp>
    </p:spTree>
    <p:extLst>
      <p:ext uri="{BB962C8B-B14F-4D97-AF65-F5344CB8AC3E}">
        <p14:creationId xmlns:p14="http://schemas.microsoft.com/office/powerpoint/2010/main" val="35575469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1075479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Dechrau arni …...                    Getting started ….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BE77169E-54F3-4FD9-AEDA-2687EF4AB3D8}"/>
              </a:ext>
            </a:extLst>
          </p:cNvPr>
          <p:cNvSpPr/>
          <p:nvPr/>
        </p:nvSpPr>
        <p:spPr>
          <a:xfrm rot="21000000">
            <a:off x="384932" y="1678806"/>
            <a:ext cx="4795760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Bore da! Pwy </a:t>
            </a:r>
            <a:r>
              <a:rPr lang="en-GB" sz="3200">
                <a:highlight>
                  <a:srgbClr val="FFFF00"/>
                </a:highlight>
              </a:rPr>
              <a:t>ydych chi</a:t>
            </a:r>
            <a:r>
              <a:rPr lang="en-GB" sz="3200"/>
              <a:t>?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  Who are you?</a:t>
            </a:r>
          </a:p>
        </p:txBody>
      </p:sp>
      <p:pic>
        <p:nvPicPr>
          <p:cNvPr id="3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B930981-42DE-40E5-9AA6-E954B03EB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" t="272" r="-865" b="18370"/>
          <a:stretch/>
        </p:blipFill>
        <p:spPr>
          <a:xfrm>
            <a:off x="3109481" y="3041948"/>
            <a:ext cx="4930311" cy="3196400"/>
          </a:xfrm>
          <a:prstGeom prst="rect">
            <a:avLst/>
          </a:prstGeom>
        </p:spPr>
      </p:pic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571C8880-1547-40C3-A61E-7C4C586FFF85}"/>
              </a:ext>
            </a:extLst>
          </p:cNvPr>
          <p:cNvSpPr/>
          <p:nvPr/>
        </p:nvSpPr>
        <p:spPr>
          <a:xfrm rot="780000">
            <a:off x="7242931" y="2204948"/>
            <a:ext cx="4505474" cy="1378855"/>
          </a:xfrm>
          <a:prstGeom prst="wedgeRoundRectCallou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/>
              <a:t>Bore da! Sam ydw i.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   I am Sam.</a:t>
            </a:r>
          </a:p>
        </p:txBody>
      </p:sp>
    </p:spTree>
    <p:extLst>
      <p:ext uri="{BB962C8B-B14F-4D97-AF65-F5344CB8AC3E}">
        <p14:creationId xmlns:p14="http://schemas.microsoft.com/office/powerpoint/2010/main" val="10276561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1075479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Dechrau arni …...                    Getting started ….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BE77169E-54F3-4FD9-AEDA-2687EF4AB3D8}"/>
              </a:ext>
            </a:extLst>
          </p:cNvPr>
          <p:cNvSpPr/>
          <p:nvPr/>
        </p:nvSpPr>
        <p:spPr>
          <a:xfrm rot="21000000">
            <a:off x="136757" y="3571708"/>
            <a:ext cx="2896809" cy="1862666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Helo! Elin ydw i.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Hello! I am Elin.</a:t>
            </a:r>
          </a:p>
        </p:txBody>
      </p:sp>
      <p:pic>
        <p:nvPicPr>
          <p:cNvPr id="3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B930981-42DE-40E5-9AA6-E954B03EB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" t="272" r="-865" b="18370"/>
          <a:stretch/>
        </p:blipFill>
        <p:spPr>
          <a:xfrm>
            <a:off x="3109481" y="3041948"/>
            <a:ext cx="4930311" cy="3196400"/>
          </a:xfrm>
          <a:prstGeom prst="rect">
            <a:avLst/>
          </a:prstGeom>
        </p:spPr>
      </p:pic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571C8880-1547-40C3-A61E-7C4C586FFF85}"/>
              </a:ext>
            </a:extLst>
          </p:cNvPr>
          <p:cNvSpPr/>
          <p:nvPr/>
        </p:nvSpPr>
        <p:spPr>
          <a:xfrm>
            <a:off x="4708435" y="1214608"/>
            <a:ext cx="4505474" cy="1965474"/>
          </a:xfrm>
          <a:prstGeom prst="wedgeRoundRectCallou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dirty="0"/>
              <a:t>Bore da! Beth </a:t>
            </a:r>
            <a:r>
              <a:rPr lang="en-GB" sz="3200" dirty="0" err="1"/>
              <a:t>ydy</a:t>
            </a:r>
            <a:r>
              <a:rPr lang="en-GB" sz="3200" dirty="0"/>
              <a:t> </a:t>
            </a:r>
            <a:r>
              <a:rPr lang="en-GB" sz="3200" dirty="0" err="1"/>
              <a:t>dy</a:t>
            </a:r>
            <a:r>
              <a:rPr lang="en-GB" sz="3200" dirty="0"/>
              <a:t> </a:t>
            </a:r>
            <a:r>
              <a:rPr lang="en-GB" sz="3200" dirty="0" err="1"/>
              <a:t>enw</a:t>
            </a:r>
            <a:r>
              <a:rPr lang="en-GB" sz="3200" dirty="0"/>
              <a:t> di?</a:t>
            </a:r>
          </a:p>
          <a:p>
            <a:pPr algn="ctr"/>
            <a:endParaRPr lang="en-GB" dirty="0"/>
          </a:p>
          <a:p>
            <a:pPr algn="ctr"/>
            <a:r>
              <a:rPr lang="en-GB" dirty="0">
                <a:latin typeface="Berlin Sans FB"/>
              </a:rPr>
              <a:t>Good morning!   What is your name?</a:t>
            </a:r>
          </a:p>
        </p:txBody>
      </p:sp>
    </p:spTree>
    <p:extLst>
      <p:ext uri="{BB962C8B-B14F-4D97-AF65-F5344CB8AC3E}">
        <p14:creationId xmlns:p14="http://schemas.microsoft.com/office/powerpoint/2010/main" val="33346114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?                                  How are you?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2984702" y="1465590"/>
            <a:ext cx="5930293" cy="12003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err="1">
                <a:solidFill>
                  <a:schemeClr val="tx1"/>
                </a:solidFill>
                <a:latin typeface="Trebuchet MS"/>
              </a:rPr>
              <a:t>Rydw</a:t>
            </a:r>
            <a:r>
              <a:rPr lang="en-GB" sz="3600" b="1" dirty="0">
                <a:solidFill>
                  <a:schemeClr val="tx1"/>
                </a:solidFill>
                <a:latin typeface="Trebuchet MS"/>
              </a:rPr>
              <a:t> </a:t>
            </a:r>
            <a:r>
              <a:rPr lang="en-GB" sz="3600" b="1" err="1">
                <a:solidFill>
                  <a:schemeClr val="tx1"/>
                </a:solidFill>
                <a:latin typeface="Trebuchet MS"/>
              </a:rPr>
              <a:t>i'n</a:t>
            </a:r>
            <a:r>
              <a:rPr lang="en-GB" sz="3600" b="1" dirty="0">
                <a:solidFill>
                  <a:schemeClr val="tx1"/>
                </a:solidFill>
                <a:latin typeface="Trebuchet MS"/>
              </a:rPr>
              <a:t> …</a:t>
            </a:r>
          </a:p>
          <a:p>
            <a:pPr algn="ctr"/>
            <a:r>
              <a:rPr lang="en-GB" sz="3600" b="1" dirty="0">
                <a:solidFill>
                  <a:schemeClr val="tx1"/>
                </a:solidFill>
                <a:latin typeface="Berlin Sans FB"/>
              </a:rPr>
              <a:t>I am ...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496170" y="5184851"/>
            <a:ext cx="5012695" cy="12003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Trebuchet MS"/>
              </a:rPr>
              <a:t>… </a:t>
            </a:r>
            <a:r>
              <a:rPr lang="en-GB" sz="3600" b="1" err="1">
                <a:solidFill>
                  <a:schemeClr val="tx1"/>
                </a:solidFill>
                <a:latin typeface="Trebuchet MS"/>
              </a:rPr>
              <a:t>iawn</a:t>
            </a:r>
            <a:r>
              <a:rPr lang="en-GB" sz="3600" b="1" dirty="0">
                <a:solidFill>
                  <a:schemeClr val="tx1"/>
                </a:solidFill>
                <a:latin typeface="Trebuchet MS"/>
              </a:rPr>
              <a:t>, </a:t>
            </a:r>
            <a:r>
              <a:rPr lang="en-GB" sz="3600" b="1" err="1">
                <a:solidFill>
                  <a:schemeClr val="tx1"/>
                </a:solidFill>
                <a:latin typeface="Trebuchet MS"/>
              </a:rPr>
              <a:t>diolch</a:t>
            </a:r>
            <a:r>
              <a:rPr lang="en-GB" sz="3600" b="1" dirty="0">
                <a:solidFill>
                  <a:schemeClr val="tx1"/>
                </a:solidFill>
                <a:latin typeface="Trebuchet MS"/>
              </a:rPr>
              <a:t>.</a:t>
            </a:r>
          </a:p>
          <a:p>
            <a:pPr algn="ctr"/>
            <a:r>
              <a:rPr lang="en-GB" sz="3600" b="1">
                <a:solidFill>
                  <a:schemeClr val="tx1"/>
                </a:solidFill>
                <a:latin typeface="Berlin Sans FB"/>
              </a:rPr>
              <a:t>… good, thank you.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6011333" y="5180089"/>
            <a:ext cx="5787541" cy="12618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Trebuchet MS"/>
              </a:rPr>
              <a:t>…</a:t>
            </a:r>
            <a:r>
              <a:rPr lang="en-GB" sz="3600" b="1" dirty="0">
                <a:solidFill>
                  <a:schemeClr val="tx1"/>
                </a:solidFill>
                <a:latin typeface="Trebuchet MS"/>
              </a:rPr>
              <a:t> </a:t>
            </a:r>
            <a:r>
              <a:rPr lang="en-GB" sz="3600" b="1" err="1">
                <a:solidFill>
                  <a:schemeClr val="tx1"/>
                </a:solidFill>
                <a:latin typeface="Trebuchet MS"/>
              </a:rPr>
              <a:t>weddol</a:t>
            </a:r>
            <a:r>
              <a:rPr lang="en-GB" sz="3600" b="1" dirty="0">
                <a:solidFill>
                  <a:schemeClr val="tx1"/>
                </a:solidFill>
                <a:latin typeface="Trebuchet MS"/>
              </a:rPr>
              <a:t>, </a:t>
            </a:r>
            <a:r>
              <a:rPr lang="en-GB" sz="3600" b="1">
                <a:solidFill>
                  <a:schemeClr val="tx1"/>
                </a:solidFill>
                <a:latin typeface="Trebuchet MS"/>
              </a:rPr>
              <a:t>diolch.</a:t>
            </a:r>
            <a:endParaRPr lang="en-GB" sz="3600" b="1" dirty="0">
              <a:solidFill>
                <a:schemeClr val="tx1"/>
              </a:solidFill>
              <a:latin typeface="Trebuchet MS"/>
            </a:endParaRPr>
          </a:p>
          <a:p>
            <a:pPr algn="ctr"/>
            <a:r>
              <a:rPr lang="en-GB" sz="3600" b="1" dirty="0">
                <a:solidFill>
                  <a:schemeClr val="tx1"/>
                </a:solidFill>
                <a:latin typeface="Berlin Sans FB"/>
              </a:rPr>
              <a:t>… fairly well, thank you.</a:t>
            </a:r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D69FFF11-F8B5-44D4-9F26-AFF152E4F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480" y="2934638"/>
            <a:ext cx="1982704" cy="1998747"/>
          </a:xfrm>
          <a:prstGeom prst="rect">
            <a:avLst/>
          </a:prstGeom>
        </p:spPr>
      </p:pic>
      <p:pic>
        <p:nvPicPr>
          <p:cNvPr id="4" name="Picture 4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ED2D5B3B-3AD4-4730-AF4D-91BCE5C3D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8255" y="2936708"/>
            <a:ext cx="1987216" cy="1987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03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tro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chi …                                 Your turn …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2E82B917-6EF8-C84F-A6D7-6C9D6A086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1206993"/>
            <a:ext cx="8596668" cy="531054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A:   Bore da!</a:t>
            </a:r>
          </a:p>
          <a:p>
            <a:pPr marL="0" indent="0">
              <a:buNone/>
            </a:pPr>
            <a:r>
              <a:rPr lang="en-GB" sz="3200" dirty="0"/>
              <a:t>B:   Bore da! 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wyt</a:t>
            </a:r>
            <a:r>
              <a:rPr lang="en-GB" sz="3200" dirty="0"/>
              <a:t> </a:t>
            </a:r>
            <a:r>
              <a:rPr lang="en-GB" sz="3200" dirty="0" err="1"/>
              <a:t>ti</a:t>
            </a:r>
            <a:r>
              <a:rPr lang="en-GB" sz="3200" dirty="0"/>
              <a:t>?</a:t>
            </a:r>
          </a:p>
          <a:p>
            <a:pPr marL="0" indent="0">
              <a:buNone/>
            </a:pPr>
            <a:r>
              <a:rPr lang="en-GB" sz="3200" dirty="0"/>
              <a:t>A:   </a:t>
            </a:r>
            <a:r>
              <a:rPr lang="en-GB" sz="3200" dirty="0" err="1"/>
              <a:t>Rydw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</a:t>
            </a:r>
            <a:r>
              <a:rPr lang="en-GB" sz="3200" dirty="0" err="1"/>
              <a:t>iawn</a:t>
            </a:r>
            <a:r>
              <a:rPr lang="en-GB" sz="3200" dirty="0"/>
              <a:t>, </a:t>
            </a:r>
            <a:r>
              <a:rPr lang="en-GB" sz="3200" dirty="0" err="1"/>
              <a:t>diolch</a:t>
            </a:r>
            <a:r>
              <a:rPr lang="en-GB" sz="3200" dirty="0"/>
              <a:t>. 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wyt</a:t>
            </a:r>
            <a:r>
              <a:rPr lang="en-GB" sz="3200" dirty="0"/>
              <a:t> </a:t>
            </a:r>
            <a:r>
              <a:rPr lang="en-GB" sz="3200" dirty="0" err="1"/>
              <a:t>ti</a:t>
            </a:r>
            <a:r>
              <a:rPr lang="en-GB" sz="3200" dirty="0"/>
              <a:t>?</a:t>
            </a:r>
          </a:p>
          <a:p>
            <a:pPr marL="0" indent="0">
              <a:buNone/>
            </a:pPr>
            <a:r>
              <a:rPr lang="en-GB" sz="3200" dirty="0"/>
              <a:t>B:   </a:t>
            </a:r>
            <a:r>
              <a:rPr lang="en-GB" sz="3200" dirty="0" err="1"/>
              <a:t>Rydw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</a:t>
            </a:r>
            <a:r>
              <a:rPr lang="en-GB" sz="3200" dirty="0" err="1"/>
              <a:t>weddol</a:t>
            </a:r>
            <a:r>
              <a:rPr lang="en-GB" sz="3200" dirty="0"/>
              <a:t>, </a:t>
            </a:r>
            <a:r>
              <a:rPr lang="en-GB" sz="3200" dirty="0" err="1"/>
              <a:t>diolch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r>
              <a:rPr lang="en-GB" sz="3200" dirty="0"/>
              <a:t>A:   </a:t>
            </a:r>
            <a:r>
              <a:rPr lang="en-GB" sz="3200" dirty="0" err="1"/>
              <a:t>Pwy</a:t>
            </a:r>
            <a:r>
              <a:rPr lang="en-GB" sz="3200" dirty="0"/>
              <a:t> </a:t>
            </a:r>
            <a:r>
              <a:rPr lang="en-GB" sz="3200" dirty="0" err="1"/>
              <a:t>wyt</a:t>
            </a:r>
            <a:r>
              <a:rPr lang="en-GB" sz="3200" dirty="0"/>
              <a:t> </a:t>
            </a:r>
            <a:r>
              <a:rPr lang="en-GB" sz="3200" dirty="0" err="1"/>
              <a:t>ti</a:t>
            </a:r>
            <a:r>
              <a:rPr lang="en-GB" sz="3200" dirty="0"/>
              <a:t>?</a:t>
            </a:r>
          </a:p>
          <a:p>
            <a:pPr marL="0" indent="0">
              <a:buNone/>
            </a:pPr>
            <a:r>
              <a:rPr lang="en-GB" sz="3200" dirty="0"/>
              <a:t>B:   Sara </a:t>
            </a:r>
            <a:r>
              <a:rPr lang="en-GB" sz="3200" dirty="0" err="1"/>
              <a:t>ydw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.  Beth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dy</a:t>
            </a:r>
            <a:r>
              <a:rPr lang="en-GB" sz="3200" dirty="0"/>
              <a:t> </a:t>
            </a:r>
            <a:r>
              <a:rPr lang="en-GB" sz="3200" dirty="0" err="1"/>
              <a:t>enw</a:t>
            </a:r>
            <a:r>
              <a:rPr lang="en-GB" sz="3200" dirty="0"/>
              <a:t> di?</a:t>
            </a:r>
          </a:p>
          <a:p>
            <a:pPr marL="0" indent="0">
              <a:buNone/>
            </a:pPr>
            <a:r>
              <a:rPr lang="en-GB" sz="3200" dirty="0"/>
              <a:t>A:   Rhian </a:t>
            </a:r>
            <a:r>
              <a:rPr lang="en-GB" sz="3200" dirty="0" err="1"/>
              <a:t>ydw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.  </a:t>
            </a:r>
          </a:p>
          <a:p>
            <a:pPr marL="0" indent="0">
              <a:buNone/>
            </a:pPr>
            <a:r>
              <a:rPr lang="en-GB" sz="3200" dirty="0"/>
              <a:t>B:   </a:t>
            </a:r>
            <a:r>
              <a:rPr lang="en-GB" sz="3200" dirty="0" err="1"/>
              <a:t>Hwyl</a:t>
            </a:r>
            <a:r>
              <a:rPr lang="en-GB" sz="3200" dirty="0"/>
              <a:t> </a:t>
            </a:r>
            <a:r>
              <a:rPr lang="en-GB" sz="3200" dirty="0" err="1"/>
              <a:t>fawr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r>
              <a:rPr lang="en-GB" sz="3200" dirty="0"/>
              <a:t>A:   </a:t>
            </a:r>
            <a:r>
              <a:rPr lang="en-GB" sz="3200" dirty="0" err="1"/>
              <a:t>Hwyl</a:t>
            </a:r>
            <a:r>
              <a:rPr lang="en-GB" sz="3200" dirty="0"/>
              <a:t> </a:t>
            </a:r>
            <a:r>
              <a:rPr lang="en-GB" sz="3200" dirty="0" err="1"/>
              <a:t>fawr</a:t>
            </a:r>
            <a:r>
              <a:rPr lang="en-GB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274199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D43D-A5E4-4C14-BE1E-8ACA1852A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66" y="264319"/>
            <a:ext cx="11656573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>
                <a:latin typeface="Segoe Print"/>
              </a:rPr>
              <a:t>Rhowch gynnig arni …         Give it a try </a:t>
            </a:r>
            <a:r>
              <a:rPr lang="en-GB" b="1" dirty="0">
                <a:latin typeface="Segoe Print"/>
              </a:rPr>
              <a:t>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39FC9E9-0570-4A85-9E47-5F68C22A8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3987" y="1283140"/>
            <a:ext cx="8596668" cy="531054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A:   Bore da!</a:t>
            </a:r>
          </a:p>
          <a:p>
            <a:pPr marL="0" indent="0">
              <a:buNone/>
            </a:pPr>
            <a:r>
              <a:rPr lang="en-GB" sz="3200" dirty="0"/>
              <a:t>B:   Bore da! 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wyt</a:t>
            </a:r>
            <a:r>
              <a:rPr lang="en-GB" sz="3200" dirty="0"/>
              <a:t> </a:t>
            </a:r>
            <a:r>
              <a:rPr lang="en-GB" sz="3200" dirty="0" err="1"/>
              <a:t>ti</a:t>
            </a:r>
            <a:r>
              <a:rPr lang="en-GB" sz="3200" dirty="0"/>
              <a:t>?</a:t>
            </a:r>
          </a:p>
          <a:p>
            <a:pPr marL="0" indent="0">
              <a:buNone/>
            </a:pPr>
            <a:r>
              <a:rPr lang="en-GB" sz="3200" dirty="0"/>
              <a:t>A:   </a:t>
            </a:r>
            <a:r>
              <a:rPr lang="en-GB" sz="3200" dirty="0" err="1"/>
              <a:t>Rydw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________, </a:t>
            </a:r>
            <a:r>
              <a:rPr lang="en-GB" sz="3200" dirty="0" err="1"/>
              <a:t>diolch</a:t>
            </a:r>
            <a:r>
              <a:rPr lang="en-GB" sz="3200" dirty="0"/>
              <a:t>. 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wyt</a:t>
            </a:r>
            <a:r>
              <a:rPr lang="en-GB" sz="3200" dirty="0"/>
              <a:t> </a:t>
            </a:r>
            <a:r>
              <a:rPr lang="en-GB" sz="3200" dirty="0" err="1"/>
              <a:t>ti</a:t>
            </a:r>
            <a:r>
              <a:rPr lang="en-GB" sz="3200" dirty="0"/>
              <a:t>?</a:t>
            </a:r>
          </a:p>
          <a:p>
            <a:pPr marL="0" indent="0">
              <a:buNone/>
            </a:pPr>
            <a:r>
              <a:rPr lang="en-GB" sz="3200" dirty="0"/>
              <a:t>B:   </a:t>
            </a:r>
            <a:r>
              <a:rPr lang="en-GB" sz="3200" dirty="0" err="1"/>
              <a:t>Rydw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________, </a:t>
            </a:r>
            <a:r>
              <a:rPr lang="en-GB" sz="3200" dirty="0" err="1"/>
              <a:t>diolch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r>
              <a:rPr lang="en-GB" sz="3200" dirty="0"/>
              <a:t>A:   </a:t>
            </a:r>
            <a:r>
              <a:rPr lang="en-GB" sz="3200" dirty="0" err="1"/>
              <a:t>Pwy</a:t>
            </a:r>
            <a:r>
              <a:rPr lang="en-GB" sz="3200" dirty="0"/>
              <a:t> </a:t>
            </a:r>
            <a:r>
              <a:rPr lang="en-GB" sz="3200" dirty="0" err="1"/>
              <a:t>wyt</a:t>
            </a:r>
            <a:r>
              <a:rPr lang="en-GB" sz="3200" dirty="0"/>
              <a:t> </a:t>
            </a:r>
            <a:r>
              <a:rPr lang="en-GB" sz="3200" dirty="0" err="1"/>
              <a:t>ti</a:t>
            </a:r>
            <a:r>
              <a:rPr lang="en-GB" sz="3200" dirty="0"/>
              <a:t>?</a:t>
            </a:r>
          </a:p>
          <a:p>
            <a:pPr marL="0" indent="0">
              <a:buNone/>
            </a:pPr>
            <a:r>
              <a:rPr lang="en-GB" sz="3200" dirty="0"/>
              <a:t>B:   _______ </a:t>
            </a:r>
            <a:r>
              <a:rPr lang="en-GB" sz="3200" dirty="0" err="1"/>
              <a:t>ydw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.  Beth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dy</a:t>
            </a:r>
            <a:r>
              <a:rPr lang="en-GB" sz="3200" dirty="0"/>
              <a:t> </a:t>
            </a:r>
            <a:r>
              <a:rPr lang="en-GB" sz="3200" dirty="0" err="1"/>
              <a:t>enw</a:t>
            </a:r>
            <a:r>
              <a:rPr lang="en-GB" sz="3200" dirty="0"/>
              <a:t> di?</a:t>
            </a:r>
          </a:p>
          <a:p>
            <a:pPr marL="0" indent="0">
              <a:buNone/>
            </a:pPr>
            <a:r>
              <a:rPr lang="en-GB" sz="3200" dirty="0"/>
              <a:t>A:   _______ </a:t>
            </a:r>
            <a:r>
              <a:rPr lang="en-GB" sz="3200" dirty="0" err="1"/>
              <a:t>ydw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.  </a:t>
            </a:r>
          </a:p>
          <a:p>
            <a:pPr marL="0" indent="0">
              <a:buNone/>
            </a:pPr>
            <a:r>
              <a:rPr lang="en-GB" sz="3200" dirty="0"/>
              <a:t>B:   </a:t>
            </a:r>
            <a:r>
              <a:rPr lang="en-GB" sz="3200" dirty="0" err="1"/>
              <a:t>Hwyl</a:t>
            </a:r>
            <a:r>
              <a:rPr lang="en-GB" sz="3200" dirty="0"/>
              <a:t> </a:t>
            </a:r>
            <a:r>
              <a:rPr lang="en-GB" sz="3200" dirty="0" err="1"/>
              <a:t>fawr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r>
              <a:rPr lang="en-GB" sz="3200" dirty="0"/>
              <a:t>A:   </a:t>
            </a:r>
            <a:r>
              <a:rPr lang="en-GB" sz="3200" dirty="0" err="1"/>
              <a:t>Hwyl</a:t>
            </a:r>
            <a:r>
              <a:rPr lang="en-GB" sz="3200" dirty="0"/>
              <a:t> </a:t>
            </a:r>
            <a:r>
              <a:rPr lang="en-GB" sz="3200" dirty="0" err="1"/>
              <a:t>fawr</a:t>
            </a:r>
            <a:r>
              <a:rPr lang="en-GB" sz="3200" dirty="0"/>
              <a:t>.</a:t>
            </a:r>
          </a:p>
        </p:txBody>
      </p:sp>
      <p:pic>
        <p:nvPicPr>
          <p:cNvPr id="4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679A970-F071-BC46-8E48-9987C9AD07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15" y="1617436"/>
            <a:ext cx="1982704" cy="1998747"/>
          </a:xfrm>
          <a:prstGeom prst="rect">
            <a:avLst/>
          </a:prstGeom>
        </p:spPr>
      </p:pic>
      <p:pic>
        <p:nvPicPr>
          <p:cNvPr id="5" name="Picture 4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43993751-DFFD-8640-B5A1-C08B6D4D44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4140" y="4721965"/>
            <a:ext cx="1987216" cy="1987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6150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type="body" idx="1"/>
          </p:nvPr>
        </p:nvSpPr>
        <p:spPr>
          <a:xfrm>
            <a:off x="659254" y="599415"/>
            <a:ext cx="10747573" cy="541637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5000" b="1" dirty="0"/>
              <a:t>Bore da! Bore  da!</a:t>
            </a:r>
            <a:br>
              <a:rPr lang="en-GB" sz="5000" b="1" dirty="0"/>
            </a:br>
            <a:r>
              <a:rPr lang="en-GB" sz="5000" b="1" dirty="0" err="1"/>
              <a:t>Sut</a:t>
            </a:r>
            <a:r>
              <a:rPr lang="en-GB" sz="5000" b="1" dirty="0"/>
              <a:t> '</a:t>
            </a:r>
            <a:r>
              <a:rPr lang="en-GB" sz="5000" b="1" dirty="0" err="1"/>
              <a:t>dych</a:t>
            </a:r>
            <a:r>
              <a:rPr lang="en-GB" sz="5000" b="1" dirty="0"/>
              <a:t> chi?  </a:t>
            </a:r>
            <a:r>
              <a:rPr lang="en-GB" sz="5000" b="1" dirty="0" err="1"/>
              <a:t>Sut</a:t>
            </a:r>
            <a:r>
              <a:rPr lang="en-GB" sz="5000" b="1" dirty="0"/>
              <a:t> '</a:t>
            </a:r>
            <a:r>
              <a:rPr lang="en-GB" sz="5000" b="1" dirty="0" err="1"/>
              <a:t>dych</a:t>
            </a:r>
            <a:r>
              <a:rPr lang="en-GB" sz="5000" b="1" dirty="0"/>
              <a:t> chi?</a:t>
            </a:r>
            <a:br>
              <a:rPr lang="en-GB" sz="5000" b="1" dirty="0"/>
            </a:br>
            <a:r>
              <a:rPr lang="en-GB" sz="5000" b="1" dirty="0"/>
              <a:t>Da </a:t>
            </a:r>
            <a:r>
              <a:rPr lang="en-GB" sz="5000" b="1" dirty="0" err="1"/>
              <a:t>iawn</a:t>
            </a:r>
            <a:r>
              <a:rPr lang="en-GB" sz="5000" b="1" dirty="0"/>
              <a:t>, </a:t>
            </a:r>
            <a:r>
              <a:rPr lang="en-GB" sz="5000" b="1" dirty="0" err="1"/>
              <a:t>diolch</a:t>
            </a:r>
            <a:r>
              <a:rPr lang="en-GB" sz="5000" b="1" dirty="0"/>
              <a:t>!  Da </a:t>
            </a:r>
            <a:r>
              <a:rPr lang="en-GB" sz="5000" b="1" dirty="0" err="1"/>
              <a:t>iawn</a:t>
            </a:r>
            <a:r>
              <a:rPr lang="en-GB" sz="5000" b="1" dirty="0"/>
              <a:t>, </a:t>
            </a:r>
            <a:r>
              <a:rPr lang="en-GB" sz="5000" b="1" dirty="0" err="1"/>
              <a:t>diolch</a:t>
            </a:r>
            <a:r>
              <a:rPr lang="en-GB" sz="5000" b="1" dirty="0"/>
              <a:t>!</a:t>
            </a:r>
            <a:br>
              <a:rPr lang="en-GB" sz="5000" b="1" dirty="0"/>
            </a:br>
            <a:r>
              <a:rPr lang="en-GB" sz="5000" b="1" dirty="0" err="1"/>
              <a:t>Hwyl</a:t>
            </a:r>
            <a:r>
              <a:rPr lang="en-GB" sz="5000" b="1" dirty="0"/>
              <a:t> </a:t>
            </a:r>
            <a:r>
              <a:rPr lang="en-GB" sz="5000" b="1" dirty="0" err="1"/>
              <a:t>fawr</a:t>
            </a:r>
            <a:r>
              <a:rPr lang="en-GB" sz="5000" b="1" dirty="0"/>
              <a:t>! </a:t>
            </a:r>
            <a:r>
              <a:rPr lang="en-GB" sz="5000" b="1" dirty="0" err="1"/>
              <a:t>Hwyl</a:t>
            </a:r>
            <a:r>
              <a:rPr lang="en-GB" sz="5000" b="1" dirty="0"/>
              <a:t> </a:t>
            </a:r>
            <a:r>
              <a:rPr lang="en-GB" sz="5000" b="1" dirty="0" err="1"/>
              <a:t>fawr</a:t>
            </a:r>
            <a:r>
              <a:rPr lang="en-GB" sz="5000" b="1" dirty="0"/>
              <a:t>!</a:t>
            </a:r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694" y="473678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370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type="body" idx="1"/>
          </p:nvPr>
        </p:nvSpPr>
        <p:spPr>
          <a:xfrm>
            <a:off x="659254" y="599415"/>
            <a:ext cx="10747573" cy="541637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5000" b="1" err="1"/>
              <a:t>Prynhawn</a:t>
            </a:r>
            <a:r>
              <a:rPr lang="en-GB" sz="5000" b="1"/>
              <a:t> da! </a:t>
            </a:r>
            <a:r>
              <a:rPr lang="en-GB" sz="5000" b="1" err="1"/>
              <a:t>Prynhawn</a:t>
            </a:r>
            <a:r>
              <a:rPr lang="en-GB" sz="5000" b="1"/>
              <a:t> da!</a:t>
            </a:r>
            <a:br>
              <a:rPr lang="en-GB" sz="5000" b="1"/>
            </a:br>
            <a:r>
              <a:rPr lang="en-GB" sz="5000" b="1" err="1"/>
              <a:t>Sut</a:t>
            </a:r>
            <a:r>
              <a:rPr lang="en-GB" sz="5000" b="1"/>
              <a:t> 'dych chi?  </a:t>
            </a:r>
            <a:r>
              <a:rPr lang="en-GB" sz="5000" b="1" err="1"/>
              <a:t>Sut</a:t>
            </a:r>
            <a:r>
              <a:rPr lang="en-GB" sz="5000" b="1"/>
              <a:t> 'dych chi?</a:t>
            </a:r>
            <a:br>
              <a:rPr lang="en-GB" sz="5000" b="1"/>
            </a:br>
            <a:r>
              <a:rPr lang="en-GB" sz="5000" b="1"/>
              <a:t>Da </a:t>
            </a:r>
            <a:r>
              <a:rPr lang="en-GB" sz="5000" b="1" err="1"/>
              <a:t>iawn</a:t>
            </a:r>
            <a:r>
              <a:rPr lang="en-GB" sz="5000" b="1"/>
              <a:t>, diolch!  Da </a:t>
            </a:r>
            <a:r>
              <a:rPr lang="en-GB" sz="5000" b="1" err="1"/>
              <a:t>iawn</a:t>
            </a:r>
            <a:r>
              <a:rPr lang="en-GB" sz="5000" b="1"/>
              <a:t>, diolch!</a:t>
            </a:r>
            <a:br>
              <a:rPr lang="en-GB" sz="5000" b="1"/>
            </a:br>
            <a:r>
              <a:rPr lang="en-GB" sz="5000" b="1" err="1"/>
              <a:t>Hwyl</a:t>
            </a:r>
            <a:r>
              <a:rPr lang="en-GB" sz="5000" b="1"/>
              <a:t> </a:t>
            </a:r>
            <a:r>
              <a:rPr lang="en-GB" sz="5000" b="1" err="1"/>
              <a:t>fawr</a:t>
            </a:r>
            <a:r>
              <a:rPr lang="en-GB" sz="5000" b="1"/>
              <a:t>! </a:t>
            </a:r>
            <a:r>
              <a:rPr lang="en-GB" sz="5000" b="1" err="1"/>
              <a:t>Hwyl</a:t>
            </a:r>
            <a:r>
              <a:rPr lang="en-GB" sz="5000" b="1"/>
              <a:t> </a:t>
            </a:r>
            <a:r>
              <a:rPr lang="en-GB" sz="5000" b="1" err="1"/>
              <a:t>fawr</a:t>
            </a:r>
            <a:r>
              <a:rPr lang="en-GB" sz="5000" b="1"/>
              <a:t>!</a:t>
            </a:r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694" y="473678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5580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?                                     Who are you?</a:t>
            </a:r>
          </a:p>
        </p:txBody>
      </p:sp>
      <p:pic>
        <p:nvPicPr>
          <p:cNvPr id="1026" name="Picture 2" descr="Image result for fflic a Fflac&quot;">
            <a:extLst>
              <a:ext uri="{FF2B5EF4-FFF2-40B4-BE49-F238E27FC236}">
                <a16:creationId xmlns:a16="http://schemas.microsoft.com/office/drawing/2014/main" id="{DB9C1AB1-C548-FE44-B140-737B328D65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08" t="7541" r="19529" b="11678"/>
          <a:stretch/>
        </p:blipFill>
        <p:spPr bwMode="auto">
          <a:xfrm>
            <a:off x="3695700" y="3054070"/>
            <a:ext cx="4800600" cy="369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allouts">
            <a:extLst>
              <a:ext uri="{FF2B5EF4-FFF2-40B4-BE49-F238E27FC236}">
                <a16:creationId xmlns:a16="http://schemas.microsoft.com/office/drawing/2014/main" id="{34C7C39D-7352-974E-976B-5B52A26CEF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539" y="2330795"/>
            <a:ext cx="2808776" cy="3183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025CEE-6328-6942-8D99-6C1C2EA31A2E}"/>
              </a:ext>
            </a:extLst>
          </p:cNvPr>
          <p:cNvSpPr txBox="1"/>
          <p:nvPr/>
        </p:nvSpPr>
        <p:spPr>
          <a:xfrm>
            <a:off x="1575596" y="2705725"/>
            <a:ext cx="187647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Fflic</a:t>
            </a:r>
            <a:r>
              <a:rPr lang="en-US" sz="4400" b="1" dirty="0"/>
              <a:t> </a:t>
            </a:r>
            <a:r>
              <a:rPr lang="en-US" sz="4400" b="1" dirty="0" err="1"/>
              <a:t>ydw</a:t>
            </a:r>
            <a:r>
              <a:rPr lang="en-US" sz="4400" b="1" dirty="0"/>
              <a:t> </a:t>
            </a:r>
            <a:r>
              <a:rPr lang="en-US" sz="4400" b="1" dirty="0" err="1"/>
              <a:t>i</a:t>
            </a:r>
            <a:r>
              <a:rPr lang="en-US" sz="4400" b="1" dirty="0"/>
              <a:t>.</a:t>
            </a:r>
          </a:p>
        </p:txBody>
      </p:sp>
      <p:pic>
        <p:nvPicPr>
          <p:cNvPr id="8" name="Picture 4" descr="Image result for Callouts">
            <a:extLst>
              <a:ext uri="{FF2B5EF4-FFF2-40B4-BE49-F238E27FC236}">
                <a16:creationId xmlns:a16="http://schemas.microsoft.com/office/drawing/2014/main" id="{5FF2FA7C-2442-0D40-AA25-A9A00C2170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5295" y="758013"/>
            <a:ext cx="2025682" cy="229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B675F0-D31B-C74B-97DC-DB2908F475B0}"/>
              </a:ext>
            </a:extLst>
          </p:cNvPr>
          <p:cNvSpPr txBox="1"/>
          <p:nvPr/>
        </p:nvSpPr>
        <p:spPr>
          <a:xfrm>
            <a:off x="4293402" y="1067123"/>
            <a:ext cx="1606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Elin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1030" name="Picture 6" descr="Image result for Callouts">
            <a:extLst>
              <a:ext uri="{FF2B5EF4-FFF2-40B4-BE49-F238E27FC236}">
                <a16:creationId xmlns:a16="http://schemas.microsoft.com/office/drawing/2014/main" id="{35F99595-B0A3-5044-B058-3DDB36D61D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227" y="2144341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2C0A61B-F398-1B4D-BDE3-917C73D36E52}"/>
              </a:ext>
            </a:extLst>
          </p:cNvPr>
          <p:cNvSpPr txBox="1"/>
          <p:nvPr/>
        </p:nvSpPr>
        <p:spPr>
          <a:xfrm>
            <a:off x="8496300" y="2330795"/>
            <a:ext cx="187647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Fflac</a:t>
            </a:r>
            <a:r>
              <a:rPr lang="en-US" sz="4400" b="1" dirty="0"/>
              <a:t> </a:t>
            </a:r>
            <a:r>
              <a:rPr lang="en-US" sz="4400" b="1" dirty="0" err="1"/>
              <a:t>ydw</a:t>
            </a:r>
            <a:r>
              <a:rPr lang="en-US" sz="4400" b="1" dirty="0"/>
              <a:t> </a:t>
            </a:r>
            <a:r>
              <a:rPr lang="en-US" sz="4400" b="1" dirty="0" err="1"/>
              <a:t>i</a:t>
            </a:r>
            <a:r>
              <a:rPr lang="en-US" sz="4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034999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?                                     Who are you?</a:t>
            </a:r>
          </a:p>
        </p:txBody>
      </p:sp>
      <p:pic>
        <p:nvPicPr>
          <p:cNvPr id="2052" name="Picture 4" descr="Image result for Plwmp Cyw">
            <a:extLst>
              <a:ext uri="{FF2B5EF4-FFF2-40B4-BE49-F238E27FC236}">
                <a16:creationId xmlns:a16="http://schemas.microsoft.com/office/drawing/2014/main" id="{78A6DC7A-EC9E-3F4E-8FF9-A8B37C8EE3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2427" r="8433" b="8674"/>
          <a:stretch/>
        </p:blipFill>
        <p:spPr bwMode="auto">
          <a:xfrm>
            <a:off x="2751840" y="5186251"/>
            <a:ext cx="1905000" cy="15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Deryn Cyw">
            <a:extLst>
              <a:ext uri="{FF2B5EF4-FFF2-40B4-BE49-F238E27FC236}">
                <a16:creationId xmlns:a16="http://schemas.microsoft.com/office/drawing/2014/main" id="{20C6F553-58B4-134D-8B53-BBC8F4F3CF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2" r="20572" b="11734"/>
          <a:stretch/>
        </p:blipFill>
        <p:spPr bwMode="auto">
          <a:xfrm>
            <a:off x="9329057" y="1764110"/>
            <a:ext cx="2449286" cy="188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Image result for Callouts">
            <a:extLst>
              <a:ext uri="{FF2B5EF4-FFF2-40B4-BE49-F238E27FC236}">
                <a16:creationId xmlns:a16="http://schemas.microsoft.com/office/drawing/2014/main" id="{CA755F8D-46F4-954F-BB5E-E4D575B93F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196" y="859971"/>
            <a:ext cx="1924865" cy="204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83D4348-1061-D24F-BA5D-E640EFC445EA}"/>
              </a:ext>
            </a:extLst>
          </p:cNvPr>
          <p:cNvSpPr txBox="1"/>
          <p:nvPr/>
        </p:nvSpPr>
        <p:spPr>
          <a:xfrm>
            <a:off x="7722401" y="987510"/>
            <a:ext cx="1606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Llew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15" name="Picture 4" descr="Image result for Callouts">
            <a:extLst>
              <a:ext uri="{FF2B5EF4-FFF2-40B4-BE49-F238E27FC236}">
                <a16:creationId xmlns:a16="http://schemas.microsoft.com/office/drawing/2014/main" id="{22BF0E10-52F2-E34C-B483-022272E5C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371" y="3355199"/>
            <a:ext cx="1905002" cy="215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1936624-E38C-9E48-9389-B180BC7EB96A}"/>
              </a:ext>
            </a:extLst>
          </p:cNvPr>
          <p:cNvSpPr txBox="1"/>
          <p:nvPr/>
        </p:nvSpPr>
        <p:spPr>
          <a:xfrm>
            <a:off x="1912688" y="3647339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Plwmp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0" name="Picture 6" descr="Image result for Callouts">
            <a:extLst>
              <a:ext uri="{FF2B5EF4-FFF2-40B4-BE49-F238E27FC236}">
                <a16:creationId xmlns:a16="http://schemas.microsoft.com/office/drawing/2014/main" id="{DEB602BF-62BE-4D4D-AE06-BC6C153997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526" y="981550"/>
            <a:ext cx="1773418" cy="177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Image result for Cyw Cyw">
            <a:extLst>
              <a:ext uri="{FF2B5EF4-FFF2-40B4-BE49-F238E27FC236}">
                <a16:creationId xmlns:a16="http://schemas.microsoft.com/office/drawing/2014/main" id="{55653CEB-B93E-DB47-836C-D36AFEC5A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52" y="2156971"/>
            <a:ext cx="1618817" cy="161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6E37089-AA0F-F64A-91BB-694B03CFA6AF}"/>
              </a:ext>
            </a:extLst>
          </p:cNvPr>
          <p:cNvSpPr txBox="1"/>
          <p:nvPr/>
        </p:nvSpPr>
        <p:spPr>
          <a:xfrm>
            <a:off x="1062934" y="1050571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Cyw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3" name="Picture 4" descr="Image result for Callouts">
            <a:extLst>
              <a:ext uri="{FF2B5EF4-FFF2-40B4-BE49-F238E27FC236}">
                <a16:creationId xmlns:a16="http://schemas.microsoft.com/office/drawing/2014/main" id="{7EE3AF0D-872C-7A45-AABB-84499C3ADC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154" y="923123"/>
            <a:ext cx="1924865" cy="204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Image result for Jangl Cyw">
            <a:extLst>
              <a:ext uri="{FF2B5EF4-FFF2-40B4-BE49-F238E27FC236}">
                <a16:creationId xmlns:a16="http://schemas.microsoft.com/office/drawing/2014/main" id="{BB29E04C-5AE5-D74F-B363-CEF51757CA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08" t="25271"/>
          <a:stretch/>
        </p:blipFill>
        <p:spPr bwMode="auto">
          <a:xfrm>
            <a:off x="5143499" y="2539490"/>
            <a:ext cx="1905001" cy="247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DDA829E-6D14-9F4F-9370-118569CEB720}"/>
              </a:ext>
            </a:extLst>
          </p:cNvPr>
          <p:cNvSpPr txBox="1"/>
          <p:nvPr/>
        </p:nvSpPr>
        <p:spPr>
          <a:xfrm>
            <a:off x="3526941" y="1091857"/>
            <a:ext cx="1606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Jangl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7" name="Picture 6" descr="Image result for Callouts">
            <a:extLst>
              <a:ext uri="{FF2B5EF4-FFF2-40B4-BE49-F238E27FC236}">
                <a16:creationId xmlns:a16="http://schemas.microsoft.com/office/drawing/2014/main" id="{FCF18F4A-05D8-1046-A4F5-562B2C9A1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1731" y="3841273"/>
            <a:ext cx="1773418" cy="177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Image result for Bolgi Cyw">
            <a:extLst>
              <a:ext uri="{FF2B5EF4-FFF2-40B4-BE49-F238E27FC236}">
                <a16:creationId xmlns:a16="http://schemas.microsoft.com/office/drawing/2014/main" id="{2A778028-27A7-BE41-85EC-D9D37F835F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10" t="25357" r="38041" b="16881"/>
          <a:stretch/>
        </p:blipFill>
        <p:spPr bwMode="auto">
          <a:xfrm>
            <a:off x="7573229" y="5186251"/>
            <a:ext cx="1905000" cy="167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D2C348C-C227-CE4F-A5FA-45AFAD773EEE}"/>
              </a:ext>
            </a:extLst>
          </p:cNvPr>
          <p:cNvSpPr txBox="1"/>
          <p:nvPr/>
        </p:nvSpPr>
        <p:spPr>
          <a:xfrm>
            <a:off x="8789262" y="3848753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Bolgi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513863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e?                      Who is he?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3222172" y="5442857"/>
            <a:ext cx="62592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Fflac</a:t>
            </a:r>
            <a:r>
              <a:rPr lang="en-US" sz="7200" b="1" dirty="0"/>
              <a:t> </a:t>
            </a:r>
            <a:r>
              <a:rPr lang="en-US" sz="7200" b="1" dirty="0" err="1"/>
              <a:t>ydy</a:t>
            </a:r>
            <a:r>
              <a:rPr lang="en-US" sz="7200" b="1" dirty="0"/>
              <a:t> </a:t>
            </a:r>
            <a:r>
              <a:rPr lang="en-US" sz="7200" b="1" dirty="0">
                <a:highlight>
                  <a:srgbClr val="FFFF00"/>
                </a:highlight>
              </a:rPr>
              <a:t>e</a:t>
            </a:r>
            <a:r>
              <a:rPr lang="en-US" sz="7200" b="1" dirty="0"/>
              <a:t>.</a:t>
            </a:r>
          </a:p>
        </p:txBody>
      </p:sp>
      <p:pic>
        <p:nvPicPr>
          <p:cNvPr id="5" name="Picture 2" descr="Image result for Fflac&quot;">
            <a:extLst>
              <a:ext uri="{FF2B5EF4-FFF2-40B4-BE49-F238E27FC236}">
                <a16:creationId xmlns:a16="http://schemas.microsoft.com/office/drawing/2014/main" id="{9E849E33-43A5-DA4F-BE52-7F6FCDD149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00" t="7257"/>
          <a:stretch/>
        </p:blipFill>
        <p:spPr bwMode="auto">
          <a:xfrm>
            <a:off x="4408715" y="1360714"/>
            <a:ext cx="2656114" cy="378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98309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o?                      Who is he?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pic>
        <p:nvPicPr>
          <p:cNvPr id="3074" name="Picture 2" descr="Image result for Fflac&quot;">
            <a:extLst>
              <a:ext uri="{FF2B5EF4-FFF2-40B4-BE49-F238E27FC236}">
                <a16:creationId xmlns:a16="http://schemas.microsoft.com/office/drawing/2014/main" id="{E2FFCFDC-CB74-8B41-8F24-75BE4E3ABA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86" r="47943"/>
          <a:stretch/>
        </p:blipFill>
        <p:spPr bwMode="auto">
          <a:xfrm>
            <a:off x="4216401" y="1215117"/>
            <a:ext cx="3305629" cy="4024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3222172" y="5442857"/>
            <a:ext cx="62592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Fflic</a:t>
            </a:r>
            <a:r>
              <a:rPr lang="en-US" sz="7200" b="1" dirty="0"/>
              <a:t> </a:t>
            </a:r>
            <a:r>
              <a:rPr lang="en-US" sz="7200" b="1" dirty="0" err="1"/>
              <a:t>ydy</a:t>
            </a:r>
            <a:r>
              <a:rPr lang="en-US" sz="7200" b="1" dirty="0"/>
              <a:t> </a:t>
            </a:r>
            <a:r>
              <a:rPr lang="en-US" sz="7200" b="1" dirty="0">
                <a:highlight>
                  <a:srgbClr val="FFFF00"/>
                </a:highlight>
              </a:rPr>
              <a:t>o</a:t>
            </a:r>
            <a:r>
              <a:rPr lang="en-US" sz="7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94362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hi?                    Who is she?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2966357" y="5323115"/>
            <a:ext cx="62592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Elin </a:t>
            </a:r>
            <a:r>
              <a:rPr lang="en-US" sz="7200" b="1" dirty="0" err="1"/>
              <a:t>ydy</a:t>
            </a:r>
            <a:r>
              <a:rPr lang="en-US" sz="7200" b="1" dirty="0"/>
              <a:t> </a:t>
            </a:r>
            <a:r>
              <a:rPr lang="en-US" sz="7200" b="1" dirty="0">
                <a:highlight>
                  <a:srgbClr val="FFFF00"/>
                </a:highlight>
              </a:rPr>
              <a:t>hi</a:t>
            </a:r>
            <a:r>
              <a:rPr lang="en-US" sz="7200" b="1" dirty="0"/>
              <a:t>.</a:t>
            </a:r>
          </a:p>
        </p:txBody>
      </p:sp>
      <p:pic>
        <p:nvPicPr>
          <p:cNvPr id="6146" name="Picture 2" descr="Image result for Elin Fflic a Fflac&quot;">
            <a:extLst>
              <a:ext uri="{FF2B5EF4-FFF2-40B4-BE49-F238E27FC236}">
                <a16:creationId xmlns:a16="http://schemas.microsoft.com/office/drawing/2014/main" id="{6FA6778C-3B5F-194F-B999-D559F24BA3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14" t="7858" r="39152" b="26905"/>
          <a:stretch/>
        </p:blipFill>
        <p:spPr bwMode="auto">
          <a:xfrm>
            <a:off x="4659084" y="1382486"/>
            <a:ext cx="2481945" cy="402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7330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ydyn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nhw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            Who are they?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0" y="5323115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Plant </a:t>
            </a:r>
            <a:r>
              <a:rPr lang="en-US" sz="6000" b="1" dirty="0" err="1"/>
              <a:t>Dosbarth</a:t>
            </a:r>
            <a:r>
              <a:rPr lang="en-US" sz="6000" b="1" dirty="0"/>
              <a:t> </a:t>
            </a:r>
            <a:r>
              <a:rPr lang="en-US" sz="6000" b="1" dirty="0" err="1"/>
              <a:t>Derbyn</a:t>
            </a:r>
            <a:r>
              <a:rPr lang="en-US" sz="6000" b="1" dirty="0"/>
              <a:t> </a:t>
            </a:r>
            <a:r>
              <a:rPr lang="en-US" sz="6000" b="1" dirty="0" err="1"/>
              <a:t>ydyn</a:t>
            </a:r>
            <a:r>
              <a:rPr lang="en-US" sz="6000" b="1" dirty="0"/>
              <a:t> </a:t>
            </a:r>
            <a:r>
              <a:rPr lang="en-US" sz="6000" b="1" dirty="0" err="1">
                <a:highlight>
                  <a:srgbClr val="FFFF00"/>
                </a:highlight>
              </a:rPr>
              <a:t>nhw</a:t>
            </a:r>
            <a:r>
              <a:rPr lang="en-US" sz="6000" b="1" dirty="0"/>
              <a:t>.</a:t>
            </a:r>
          </a:p>
        </p:txBody>
      </p:sp>
      <p:pic>
        <p:nvPicPr>
          <p:cNvPr id="12290" name="Picture 2" descr="Image result for children in class clipart">
            <a:extLst>
              <a:ext uri="{FF2B5EF4-FFF2-40B4-BE49-F238E27FC236}">
                <a16:creationId xmlns:a16="http://schemas.microsoft.com/office/drawing/2014/main" id="{3A027A16-5223-1E4F-A094-E450F7429F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52"/>
          <a:stretch/>
        </p:blipFill>
        <p:spPr bwMode="auto">
          <a:xfrm>
            <a:off x="2634343" y="1255565"/>
            <a:ext cx="6392622" cy="412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7054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e?                      Who is he?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3222172" y="5442857"/>
            <a:ext cx="62592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Fflac</a:t>
            </a:r>
            <a:r>
              <a:rPr lang="en-US" sz="7200" b="1" dirty="0"/>
              <a:t>.</a:t>
            </a:r>
          </a:p>
        </p:txBody>
      </p:sp>
      <p:pic>
        <p:nvPicPr>
          <p:cNvPr id="5" name="Picture 2" descr="Image result for Fflac&quot;">
            <a:extLst>
              <a:ext uri="{FF2B5EF4-FFF2-40B4-BE49-F238E27FC236}">
                <a16:creationId xmlns:a16="http://schemas.microsoft.com/office/drawing/2014/main" id="{9E849E33-43A5-DA4F-BE52-7F6FCDD149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00" t="7257"/>
          <a:stretch/>
        </p:blipFill>
        <p:spPr bwMode="auto">
          <a:xfrm>
            <a:off x="4408715" y="1360714"/>
            <a:ext cx="2656114" cy="378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2621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hi?                    Who is she?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2966357" y="5323115"/>
            <a:ext cx="62592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Elin.</a:t>
            </a:r>
          </a:p>
        </p:txBody>
      </p:sp>
      <p:pic>
        <p:nvPicPr>
          <p:cNvPr id="6146" name="Picture 2" descr="Image result for Elin Fflic a Fflac&quot;">
            <a:extLst>
              <a:ext uri="{FF2B5EF4-FFF2-40B4-BE49-F238E27FC236}">
                <a16:creationId xmlns:a16="http://schemas.microsoft.com/office/drawing/2014/main" id="{6FA6778C-3B5F-194F-B999-D559F24BA3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14" t="7858" r="39152" b="26905"/>
          <a:stretch/>
        </p:blipFill>
        <p:spPr bwMode="auto">
          <a:xfrm>
            <a:off x="4659084" y="1382486"/>
            <a:ext cx="2481945" cy="402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38589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ydyn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nhw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            Who are they?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303432" y="5323115"/>
            <a:ext cx="1172528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Dyma</a:t>
            </a:r>
            <a:r>
              <a:rPr lang="en-US" sz="6600" b="1" dirty="0"/>
              <a:t> </a:t>
            </a:r>
            <a:r>
              <a:rPr lang="en-US" sz="6600" b="1" dirty="0" err="1"/>
              <a:t>blant</a:t>
            </a:r>
            <a:r>
              <a:rPr lang="en-US" sz="6600" b="1" dirty="0"/>
              <a:t> </a:t>
            </a:r>
            <a:r>
              <a:rPr lang="en-US" sz="6600" b="1" dirty="0" err="1"/>
              <a:t>Dosbarth</a:t>
            </a:r>
            <a:r>
              <a:rPr lang="en-US" sz="6600" b="1" dirty="0"/>
              <a:t> </a:t>
            </a:r>
            <a:r>
              <a:rPr lang="en-US" sz="6600" b="1" dirty="0" err="1"/>
              <a:t>Derbyn</a:t>
            </a:r>
            <a:r>
              <a:rPr lang="en-US" sz="6600" b="1" dirty="0"/>
              <a:t>.</a:t>
            </a:r>
          </a:p>
        </p:txBody>
      </p:sp>
      <p:pic>
        <p:nvPicPr>
          <p:cNvPr id="12290" name="Picture 2" descr="Image result for children in class clipart">
            <a:extLst>
              <a:ext uri="{FF2B5EF4-FFF2-40B4-BE49-F238E27FC236}">
                <a16:creationId xmlns:a16="http://schemas.microsoft.com/office/drawing/2014/main" id="{3A027A16-5223-1E4F-A094-E450F7429F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52"/>
          <a:stretch/>
        </p:blipFill>
        <p:spPr bwMode="auto">
          <a:xfrm>
            <a:off x="2634343" y="1255565"/>
            <a:ext cx="6392622" cy="412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00100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3" y="110612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treiglad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meddal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                        The soft mutation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CB87E1-2EB0-6043-B1E9-9DB0C3CEC91F}"/>
              </a:ext>
            </a:extLst>
          </p:cNvPr>
          <p:cNvSpPr txBox="1"/>
          <p:nvPr/>
        </p:nvSpPr>
        <p:spPr>
          <a:xfrm>
            <a:off x="303433" y="2197788"/>
            <a:ext cx="4007311" cy="317009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Dyma</a:t>
            </a:r>
            <a:r>
              <a:rPr lang="en-US" sz="2800" b="1" dirty="0"/>
              <a:t>…               </a:t>
            </a:r>
          </a:p>
          <a:p>
            <a:r>
              <a:rPr lang="en-US" sz="2800" b="1" i="1" dirty="0"/>
              <a:t>This is … / here is … </a:t>
            </a:r>
          </a:p>
          <a:p>
            <a:endParaRPr lang="en-US" i="1" dirty="0"/>
          </a:p>
          <a:p>
            <a:endParaRPr lang="en-US" dirty="0"/>
          </a:p>
          <a:p>
            <a:r>
              <a:rPr lang="en-US" i="1" dirty="0" err="1"/>
              <a:t>Dyma</a:t>
            </a:r>
            <a:r>
              <a:rPr lang="en-US" dirty="0"/>
              <a:t> is always followed by a soft mutation (</a:t>
            </a:r>
            <a:r>
              <a:rPr lang="en-US" i="1" dirty="0" err="1"/>
              <a:t>treiglad</a:t>
            </a:r>
            <a:r>
              <a:rPr lang="en-US" i="1" dirty="0"/>
              <a:t> </a:t>
            </a:r>
            <a:r>
              <a:rPr lang="en-US" i="1" dirty="0" err="1"/>
              <a:t>meddal</a:t>
            </a:r>
            <a:r>
              <a:rPr lang="en-US" dirty="0"/>
              <a:t>), e.g.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</a:t>
            </a:r>
            <a:r>
              <a:rPr lang="en-US" i="1" dirty="0" err="1"/>
              <a:t>ddosbarth</a:t>
            </a:r>
            <a:r>
              <a:rPr lang="en-US" i="1" dirty="0"/>
              <a:t> </a:t>
            </a:r>
            <a:r>
              <a:rPr lang="en-US" i="1" dirty="0" err="1"/>
              <a:t>Mr</a:t>
            </a:r>
            <a:r>
              <a:rPr lang="en-US" i="1" dirty="0"/>
              <a:t> Jones.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fag Nia.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D4C4C5-3F4D-1E49-913B-4AB9D711C1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7325944"/>
              </p:ext>
            </p:extLst>
          </p:nvPr>
        </p:nvGraphicFramePr>
        <p:xfrm>
          <a:off x="4528454" y="1780540"/>
          <a:ext cx="7282544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0636">
                  <a:extLst>
                    <a:ext uri="{9D8B030D-6E8A-4147-A177-3AD203B41FA5}">
                      <a16:colId xmlns:a16="http://schemas.microsoft.com/office/drawing/2014/main" val="270066104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330163601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074283036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1462705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CYSEFIN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TREIGLAD MEDDAL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400" b="1" dirty="0"/>
                        <a:t>ENGHREIFFTIAU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250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teledu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deledu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403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gar.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77420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pensil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bensil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8924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desg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ddesg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8895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grawnwin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rawnwin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7365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balwn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falwn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1459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ll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llyfr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lyfr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02171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merch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ferch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006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rhwyd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rwyd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7461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2184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Dyma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……                               This is … / Here is …</a:t>
            </a:r>
          </a:p>
        </p:txBody>
      </p:sp>
      <p:pic>
        <p:nvPicPr>
          <p:cNvPr id="16385" name="Picture 1" descr="page1image4243761648">
            <a:extLst>
              <a:ext uri="{FF2B5EF4-FFF2-40B4-BE49-F238E27FC236}">
                <a16:creationId xmlns:a16="http://schemas.microsoft.com/office/drawing/2014/main" id="{D8F0DFC6-C56A-DE47-9644-AEAE39EE7A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4321" r="1980" b="3044"/>
          <a:stretch/>
        </p:blipFill>
        <p:spPr bwMode="auto">
          <a:xfrm>
            <a:off x="423175" y="1113123"/>
            <a:ext cx="7588711" cy="5098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F0FFAF-E170-5C40-9D8A-51D4C49000FC}"/>
              </a:ext>
            </a:extLst>
          </p:cNvPr>
          <p:cNvSpPr txBox="1"/>
          <p:nvPr/>
        </p:nvSpPr>
        <p:spPr>
          <a:xfrm>
            <a:off x="8201071" y="1859339"/>
            <a:ext cx="3305129" cy="3847207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/>
              <a:t>GWAITH PÂR: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i="1" dirty="0" err="1"/>
              <a:t>Dyma</a:t>
            </a:r>
            <a:r>
              <a:rPr lang="en-US" i="1" dirty="0"/>
              <a:t> …</a:t>
            </a:r>
            <a:r>
              <a:rPr lang="en-US" dirty="0"/>
              <a:t> o </a:t>
            </a:r>
            <a:r>
              <a:rPr lang="en-US" dirty="0" err="1"/>
              <a:t>flaen</a:t>
            </a:r>
            <a:r>
              <a:rPr lang="en-US" dirty="0"/>
              <a:t> bob un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o </a:t>
            </a:r>
            <a:r>
              <a:rPr lang="en-US" dirty="0" err="1"/>
              <a:t>amgylch</a:t>
            </a:r>
            <a:r>
              <a:rPr lang="en-US" dirty="0"/>
              <a:t> y </a:t>
            </a:r>
            <a:r>
              <a:rPr lang="en-US" dirty="0" err="1"/>
              <a:t>llun</a:t>
            </a:r>
            <a:r>
              <a:rPr lang="en-US" dirty="0"/>
              <a:t>.  </a:t>
            </a:r>
            <a:r>
              <a:rPr lang="en-US" dirty="0" err="1"/>
              <a:t>Cofiwch</a:t>
            </a:r>
            <a:r>
              <a:rPr lang="en-US" dirty="0"/>
              <a:t> </a:t>
            </a:r>
            <a:r>
              <a:rPr lang="en-US" dirty="0" err="1"/>
              <a:t>dreiglo</a:t>
            </a:r>
            <a:r>
              <a:rPr lang="en-US" dirty="0"/>
              <a:t>!</a:t>
            </a:r>
          </a:p>
          <a:p>
            <a:endParaRPr lang="en-US" dirty="0"/>
          </a:p>
          <a:p>
            <a:r>
              <a:rPr lang="en-US" dirty="0"/>
              <a:t>Put </a:t>
            </a:r>
            <a:r>
              <a:rPr lang="en-US" i="1" dirty="0" err="1"/>
              <a:t>Dyma</a:t>
            </a:r>
            <a:r>
              <a:rPr lang="en-US" i="1" dirty="0"/>
              <a:t> …</a:t>
            </a:r>
            <a:r>
              <a:rPr lang="en-US" dirty="0"/>
              <a:t> in front of all the names.  Remember to mutate!   </a:t>
            </a:r>
          </a:p>
          <a:p>
            <a:endParaRPr lang="en-US" dirty="0"/>
          </a:p>
          <a:p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lwc</a:t>
            </a:r>
            <a:r>
              <a:rPr lang="en-US" dirty="0"/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9410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Cyfarchion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                                        Greetings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CB87E1-2EB0-6043-B1E9-9DB0C3CEC91F}"/>
              </a:ext>
            </a:extLst>
          </p:cNvPr>
          <p:cNvSpPr txBox="1"/>
          <p:nvPr/>
        </p:nvSpPr>
        <p:spPr>
          <a:xfrm>
            <a:off x="303432" y="1951672"/>
            <a:ext cx="4170597" cy="2923877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A noun following a greeting will take a </a:t>
            </a:r>
            <a:r>
              <a:rPr lang="en-US" i="1" dirty="0" err="1"/>
              <a:t>treiglad</a:t>
            </a:r>
            <a:r>
              <a:rPr lang="en-US" i="1" dirty="0"/>
              <a:t> </a:t>
            </a:r>
            <a:r>
              <a:rPr lang="en-US" i="1" dirty="0" err="1"/>
              <a:t>meddal</a:t>
            </a:r>
            <a:r>
              <a:rPr lang="en-US" dirty="0"/>
              <a:t>, </a:t>
            </a:r>
            <a:r>
              <a:rPr lang="en-US" dirty="0" err="1"/>
              <a:t>e.e.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pPr algn="ctr"/>
            <a:r>
              <a:rPr lang="en-US" sz="2800" b="1" i="1" dirty="0"/>
              <a:t>Bore da, </a:t>
            </a:r>
            <a:r>
              <a:rPr lang="en-US" sz="2800" b="1" i="1" dirty="0" err="1"/>
              <a:t>blant</a:t>
            </a:r>
            <a:r>
              <a:rPr lang="en-US" sz="2800" b="1" i="1" dirty="0"/>
              <a:t>.</a:t>
            </a:r>
          </a:p>
          <a:p>
            <a:pPr algn="ctr"/>
            <a:endParaRPr lang="en-US" sz="2800" b="1" i="1" dirty="0"/>
          </a:p>
          <a:p>
            <a:pPr algn="ctr"/>
            <a:endParaRPr lang="en-US" sz="2800" b="1" i="1" dirty="0"/>
          </a:p>
          <a:p>
            <a:pPr algn="ctr"/>
            <a:r>
              <a:rPr lang="en-US" sz="2800" b="1" i="1" dirty="0" err="1"/>
              <a:t>Prynhawn</a:t>
            </a:r>
            <a:r>
              <a:rPr lang="en-US" sz="2800" b="1" i="1" dirty="0"/>
              <a:t> da, </a:t>
            </a:r>
            <a:r>
              <a:rPr lang="en-US" sz="2800" b="1" i="1" dirty="0" err="1"/>
              <a:t>ferched</a:t>
            </a:r>
            <a:r>
              <a:rPr lang="en-US" sz="2800" b="1" i="1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391F1D-03D7-4546-BA7E-1FBDE28F4178}"/>
              </a:ext>
            </a:extLst>
          </p:cNvPr>
          <p:cNvSpPr txBox="1"/>
          <p:nvPr/>
        </p:nvSpPr>
        <p:spPr>
          <a:xfrm>
            <a:off x="5589814" y="2667000"/>
            <a:ext cx="5497286" cy="5847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Bore da, </a:t>
            </a:r>
            <a:r>
              <a:rPr lang="en-US" sz="3200" b="1" dirty="0" err="1">
                <a:highlight>
                  <a:srgbClr val="FFFF00"/>
                </a:highlight>
              </a:rPr>
              <a:t>d</a:t>
            </a:r>
            <a:r>
              <a:rPr lang="en-US" sz="3200" b="1" dirty="0" err="1"/>
              <a:t>osbarth</a:t>
            </a:r>
            <a:r>
              <a:rPr lang="en-US" sz="3200" b="1" dirty="0"/>
              <a:t> </a:t>
            </a:r>
            <a:r>
              <a:rPr lang="en-US" sz="3200" b="1" dirty="0" err="1"/>
              <a:t>derbyn</a:t>
            </a:r>
            <a:r>
              <a:rPr lang="en-US" sz="32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35F2E9-ACD4-A54B-9644-6CE3FC7C5DD2}"/>
              </a:ext>
            </a:extLst>
          </p:cNvPr>
          <p:cNvSpPr txBox="1"/>
          <p:nvPr/>
        </p:nvSpPr>
        <p:spPr>
          <a:xfrm>
            <a:off x="5976257" y="1074947"/>
            <a:ext cx="4724400" cy="523220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Eich</a:t>
            </a:r>
            <a:r>
              <a:rPr lang="en-US" sz="2800" b="1" dirty="0"/>
              <a:t> </a:t>
            </a:r>
            <a:r>
              <a:rPr lang="en-US" sz="2800" b="1" dirty="0" err="1"/>
              <a:t>tro</a:t>
            </a:r>
            <a:r>
              <a:rPr lang="en-US" sz="2800" b="1" dirty="0"/>
              <a:t> chi / Your turn: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BB0370-43A5-5747-9588-AF1D7D7243A5}"/>
              </a:ext>
            </a:extLst>
          </p:cNvPr>
          <p:cNvSpPr txBox="1"/>
          <p:nvPr/>
        </p:nvSpPr>
        <p:spPr>
          <a:xfrm>
            <a:off x="5589814" y="3735833"/>
            <a:ext cx="5497286" cy="5847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Bore da, </a:t>
            </a:r>
            <a:r>
              <a:rPr lang="en-US" sz="3200" b="1" dirty="0" err="1">
                <a:highlight>
                  <a:srgbClr val="FFFF00"/>
                </a:highlight>
              </a:rPr>
              <a:t>b</a:t>
            </a:r>
            <a:r>
              <a:rPr lang="en-US" sz="3200" b="1" dirty="0" err="1"/>
              <a:t>lwyddyn</a:t>
            </a:r>
            <a:r>
              <a:rPr lang="en-US" sz="3200" b="1" dirty="0"/>
              <a:t> un.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4C930C-EF8F-0142-9AA9-DA2A71D0CB95}"/>
              </a:ext>
            </a:extLst>
          </p:cNvPr>
          <p:cNvSpPr txBox="1"/>
          <p:nvPr/>
        </p:nvSpPr>
        <p:spPr>
          <a:xfrm>
            <a:off x="5589814" y="4804666"/>
            <a:ext cx="5497286" cy="5847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Prynhawn</a:t>
            </a:r>
            <a:r>
              <a:rPr lang="en-US" sz="3200" b="1" dirty="0"/>
              <a:t> da, </a:t>
            </a:r>
            <a:r>
              <a:rPr lang="en-US" sz="3200" b="1" dirty="0" err="1">
                <a:highlight>
                  <a:srgbClr val="FFFF00"/>
                </a:highlight>
              </a:rPr>
              <a:t>b</a:t>
            </a:r>
            <a:r>
              <a:rPr lang="en-US" sz="3200" b="1" dirty="0" err="1"/>
              <a:t>echgyn</a:t>
            </a:r>
            <a:r>
              <a:rPr lang="en-US" sz="3200" b="1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AD7AB3-27F1-7D43-9CEA-3B55F895BFA3}"/>
              </a:ext>
            </a:extLst>
          </p:cNvPr>
          <p:cNvSpPr txBox="1"/>
          <p:nvPr/>
        </p:nvSpPr>
        <p:spPr>
          <a:xfrm>
            <a:off x="5589814" y="5873499"/>
            <a:ext cx="5497286" cy="5847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Nos da, </a:t>
            </a:r>
            <a:r>
              <a:rPr lang="en-US" sz="3200" b="1" dirty="0">
                <a:highlight>
                  <a:srgbClr val="FFFF00"/>
                </a:highlight>
              </a:rPr>
              <a:t>p</a:t>
            </a:r>
            <a:r>
              <a:rPr lang="en-US" sz="3200" b="1" dirty="0"/>
              <a:t>lant.</a:t>
            </a:r>
          </a:p>
        </p:txBody>
      </p:sp>
    </p:spTree>
    <p:extLst>
      <p:ext uri="{BB962C8B-B14F-4D97-AF65-F5344CB8AC3E}">
        <p14:creationId xmlns:p14="http://schemas.microsoft.com/office/powerpoint/2010/main" val="22917075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053" y="880747"/>
            <a:ext cx="8851492" cy="5295331"/>
          </a:xfrm>
        </p:spPr>
        <p:txBody>
          <a:bodyPr>
            <a:normAutofit lnSpcReduction="1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000" b="1" err="1">
                <a:latin typeface="American Typewriter" panose="02090604020004020304" pitchFamily="18" charset="77"/>
              </a:rPr>
              <a:t>Ydy</a:t>
            </a:r>
            <a:r>
              <a:rPr lang="en-US" sz="7000" b="1">
                <a:latin typeface="American Typewriter" panose="02090604020004020304" pitchFamily="18" charset="77"/>
              </a:rPr>
              <a:t> </a:t>
            </a:r>
            <a:r>
              <a:rPr lang="en-US" sz="7000" b="1" err="1">
                <a:latin typeface="American Typewriter" panose="02090604020004020304" pitchFamily="18" charset="77"/>
              </a:rPr>
              <a:t>pawb</a:t>
            </a:r>
            <a:r>
              <a:rPr lang="en-US" sz="7000" b="1">
                <a:latin typeface="American Typewriter" panose="02090604020004020304" pitchFamily="18" charset="77"/>
              </a:rPr>
              <a:t> </a:t>
            </a:r>
            <a:r>
              <a:rPr lang="en-US" sz="7000" b="1" err="1">
                <a:latin typeface="American Typewriter" panose="02090604020004020304" pitchFamily="18" charset="77"/>
              </a:rPr>
              <a:t>yn</a:t>
            </a:r>
            <a:r>
              <a:rPr lang="en-US" sz="7000" b="1">
                <a:latin typeface="American Typewriter" panose="02090604020004020304" pitchFamily="18" charset="77"/>
              </a:rPr>
              <a:t> </a:t>
            </a:r>
            <a:r>
              <a:rPr lang="en-US" sz="7000" b="1" err="1">
                <a:latin typeface="American Typewriter" panose="02090604020004020304" pitchFamily="18" charset="77"/>
              </a:rPr>
              <a:t>hapus</a:t>
            </a:r>
            <a:r>
              <a:rPr lang="en-US" sz="7000" b="1">
                <a:latin typeface="American Typewriter" panose="02090604020004020304" pitchFamily="18" charset="77"/>
              </a:rPr>
              <a:t>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7000" b="1">
              <a:latin typeface="American Typewriter" panose="02090604020004020304" pitchFamily="18" charset="77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000" b="1" err="1">
                <a:latin typeface="American Typewriter" panose="02090604020004020304" pitchFamily="18" charset="77"/>
              </a:rPr>
              <a:t>Unrhyw</a:t>
            </a:r>
            <a:r>
              <a:rPr lang="en-US" sz="7000" b="1">
                <a:latin typeface="American Typewriter" panose="02090604020004020304" pitchFamily="18" charset="77"/>
              </a:rPr>
              <a:t> </a:t>
            </a:r>
            <a:r>
              <a:rPr lang="en-US" sz="7000" b="1" err="1">
                <a:latin typeface="American Typewriter" panose="02090604020004020304" pitchFamily="18" charset="77"/>
              </a:rPr>
              <a:t>gwestiynau</a:t>
            </a:r>
            <a:r>
              <a:rPr lang="en-US" sz="7000" b="1">
                <a:latin typeface="American Typewriter" panose="02090604020004020304" pitchFamily="18" charset="77"/>
              </a:rPr>
              <a:t>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8778" y="2031034"/>
            <a:ext cx="3593706" cy="2994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49668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377908" y="-932158"/>
            <a:ext cx="6053200" cy="3596000"/>
          </a:xfrm>
          <a:noFill/>
        </p:spPr>
        <p:txBody>
          <a:bodyPr>
            <a:normAutofit/>
          </a:bodyPr>
          <a:lstStyle/>
          <a:p>
            <a:pPr algn="ctr"/>
            <a:r>
              <a:rPr lang="en-GB" err="1"/>
              <a:t>Ffarwelio</a:t>
            </a:r>
            <a:br>
              <a:rPr lang="en-GB" u="sng"/>
            </a:br>
            <a:endParaRPr lang="en-GB" sz="400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816429" y="391886"/>
            <a:ext cx="9753600" cy="5932714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GB" sz="5200" b="1" dirty="0" err="1"/>
              <a:t>Hwyl</a:t>
            </a:r>
            <a:r>
              <a:rPr lang="en-GB" sz="5200" b="1" dirty="0"/>
              <a:t> </a:t>
            </a:r>
            <a:r>
              <a:rPr lang="en-GB" sz="5200" b="1" dirty="0" err="1"/>
              <a:t>fawr</a:t>
            </a:r>
            <a:r>
              <a:rPr lang="en-GB" sz="5200" b="1" dirty="0"/>
              <a:t>, </a:t>
            </a:r>
            <a:r>
              <a:rPr lang="en-GB" sz="5200" b="1" dirty="0" err="1"/>
              <a:t>ffrindiau</a:t>
            </a:r>
            <a:r>
              <a:rPr lang="en-GB" sz="5200" b="1" dirty="0"/>
              <a:t>!</a:t>
            </a:r>
            <a:br>
              <a:rPr lang="en-GB" sz="5200" b="1" dirty="0"/>
            </a:br>
            <a:r>
              <a:rPr lang="en-GB" sz="5200" b="1" dirty="0" err="1"/>
              <a:t>Hwyl</a:t>
            </a:r>
            <a:r>
              <a:rPr lang="en-GB" sz="5200" b="1" dirty="0"/>
              <a:t> </a:t>
            </a:r>
            <a:r>
              <a:rPr lang="en-GB" sz="5200" b="1" dirty="0" err="1"/>
              <a:t>fawr</a:t>
            </a:r>
            <a:r>
              <a:rPr lang="en-GB" sz="5200" b="1" dirty="0"/>
              <a:t>, </a:t>
            </a:r>
            <a:r>
              <a:rPr lang="en-GB" sz="5200" b="1" dirty="0" err="1"/>
              <a:t>ffrindiau</a:t>
            </a:r>
            <a:r>
              <a:rPr lang="en-GB" sz="5200" b="1" dirty="0"/>
              <a:t>!</a:t>
            </a:r>
            <a:br>
              <a:rPr lang="en-GB" sz="5200" b="1" dirty="0"/>
            </a:br>
            <a:r>
              <a:rPr lang="en-GB" sz="5200" b="1" dirty="0" err="1"/>
              <a:t>Hwyl</a:t>
            </a:r>
            <a:r>
              <a:rPr lang="en-GB" sz="5200" b="1" dirty="0"/>
              <a:t> </a:t>
            </a:r>
            <a:r>
              <a:rPr lang="en-GB" sz="5200" b="1" dirty="0" err="1"/>
              <a:t>fawr</a:t>
            </a:r>
            <a:r>
              <a:rPr lang="en-GB" sz="5200" b="1" dirty="0"/>
              <a:t>, </a:t>
            </a:r>
            <a:r>
              <a:rPr lang="en-GB" sz="5200" b="1" dirty="0" err="1"/>
              <a:t>ffrindiau</a:t>
            </a:r>
            <a:r>
              <a:rPr lang="en-GB" sz="5200" b="1" dirty="0"/>
              <a:t>!</a:t>
            </a:r>
            <a:br>
              <a:rPr lang="en-GB" sz="5200" b="1" dirty="0"/>
            </a:br>
            <a:r>
              <a:rPr lang="en-GB" sz="5200" b="1" dirty="0" err="1"/>
              <a:t>Mae’n</a:t>
            </a:r>
            <a:r>
              <a:rPr lang="en-GB" sz="5200" b="1" dirty="0"/>
              <a:t> </a:t>
            </a:r>
            <a:r>
              <a:rPr lang="en-GB" sz="5200" b="1" dirty="0" err="1"/>
              <a:t>amser</a:t>
            </a:r>
            <a:r>
              <a:rPr lang="en-GB" sz="5200" b="1" dirty="0"/>
              <a:t> </a:t>
            </a:r>
            <a:r>
              <a:rPr lang="en-GB" sz="5200" b="1" dirty="0" err="1"/>
              <a:t>dweud</a:t>
            </a:r>
            <a:r>
              <a:rPr lang="en-GB" sz="5200" b="1" dirty="0"/>
              <a:t> </a:t>
            </a:r>
            <a:r>
              <a:rPr lang="en-GB" sz="5200" b="1" dirty="0" err="1"/>
              <a:t>hwyl</a:t>
            </a:r>
            <a:r>
              <a:rPr lang="en-GB" sz="5200" b="1" dirty="0"/>
              <a:t> </a:t>
            </a:r>
            <a:r>
              <a:rPr lang="en-GB" sz="5200" b="1" dirty="0" err="1"/>
              <a:t>fawr</a:t>
            </a:r>
            <a:r>
              <a:rPr lang="en-GB" sz="5200" b="1" dirty="0"/>
              <a:t>!</a:t>
            </a:r>
            <a:br>
              <a:rPr lang="en-GB" sz="5200" b="1" dirty="0"/>
            </a:br>
            <a:endParaRPr lang="en-GB" sz="5200" b="1" dirty="0"/>
          </a:p>
          <a:p>
            <a:pPr marL="0" indent="0">
              <a:buNone/>
            </a:pPr>
            <a:r>
              <a:rPr lang="en-GB" sz="5200" b="1" dirty="0" err="1"/>
              <a:t>Twdlŵ</a:t>
            </a:r>
            <a:r>
              <a:rPr lang="en-GB" sz="5200" b="1" dirty="0"/>
              <a:t> a </a:t>
            </a:r>
            <a:r>
              <a:rPr lang="en-GB" sz="5200" b="1" dirty="0" err="1"/>
              <a:t>bant</a:t>
            </a:r>
            <a:r>
              <a:rPr lang="en-GB" sz="5200" b="1" dirty="0"/>
              <a:t> </a:t>
            </a:r>
            <a:r>
              <a:rPr lang="en-GB" sz="5200" b="1" dirty="0" err="1"/>
              <a:t>â</a:t>
            </a:r>
            <a:r>
              <a:rPr lang="en-GB" sz="5200" b="1" dirty="0"/>
              <a:t> </a:t>
            </a:r>
            <a:r>
              <a:rPr lang="en-GB" sz="5200" b="1" dirty="0" err="1"/>
              <a:t>ni</a:t>
            </a:r>
            <a:r>
              <a:rPr lang="en-GB" sz="5200" b="1" dirty="0"/>
              <a:t>!</a:t>
            </a:r>
            <a:br>
              <a:rPr lang="en-GB" sz="5200" b="1" dirty="0"/>
            </a:br>
            <a:r>
              <a:rPr lang="en-GB" sz="5200" b="1" dirty="0" err="1"/>
              <a:t>Bant</a:t>
            </a:r>
            <a:r>
              <a:rPr lang="en-GB" sz="5200" b="1" dirty="0"/>
              <a:t> a </a:t>
            </a:r>
            <a:r>
              <a:rPr lang="en-GB" sz="5200" b="1" dirty="0" err="1"/>
              <a:t>ni</a:t>
            </a:r>
            <a:r>
              <a:rPr lang="en-GB" sz="5200" b="1" dirty="0"/>
              <a:t>! </a:t>
            </a:r>
            <a:r>
              <a:rPr lang="en-GB" sz="5200" b="1" dirty="0" err="1"/>
              <a:t>Bant</a:t>
            </a:r>
            <a:r>
              <a:rPr lang="en-GB" sz="5200" b="1" dirty="0"/>
              <a:t> </a:t>
            </a:r>
            <a:r>
              <a:rPr lang="en-GB" sz="5200" b="1" dirty="0" err="1"/>
              <a:t>â</a:t>
            </a:r>
            <a:r>
              <a:rPr lang="en-GB" sz="5200" b="1" dirty="0"/>
              <a:t> </a:t>
            </a:r>
            <a:r>
              <a:rPr lang="en-GB" sz="5200" b="1" dirty="0" err="1"/>
              <a:t>ni</a:t>
            </a:r>
            <a:r>
              <a:rPr lang="en-GB" sz="5200" b="1" dirty="0"/>
              <a:t>! </a:t>
            </a:r>
            <a:br>
              <a:rPr lang="en-GB" sz="5200" b="1" dirty="0"/>
            </a:br>
            <a:r>
              <a:rPr lang="en-GB" sz="5200" b="1" dirty="0" err="1"/>
              <a:t>Twdlŵ</a:t>
            </a:r>
            <a:r>
              <a:rPr lang="en-GB" sz="5200" b="1" dirty="0"/>
              <a:t> a </a:t>
            </a:r>
            <a:r>
              <a:rPr lang="en-GB" sz="5200" b="1" dirty="0" err="1"/>
              <a:t>bant</a:t>
            </a:r>
            <a:r>
              <a:rPr lang="en-GB" sz="5200" b="1" dirty="0"/>
              <a:t> </a:t>
            </a:r>
            <a:r>
              <a:rPr lang="en-GB" sz="5200" b="1" dirty="0" err="1"/>
              <a:t>â</a:t>
            </a:r>
            <a:r>
              <a:rPr lang="en-GB" sz="5200" b="1" dirty="0"/>
              <a:t> </a:t>
            </a:r>
            <a:r>
              <a:rPr lang="en-GB" sz="5200" b="1" dirty="0" err="1"/>
              <a:t>ni</a:t>
            </a:r>
            <a:r>
              <a:rPr lang="en-GB" sz="5200" b="1" dirty="0"/>
              <a:t>!</a:t>
            </a:r>
            <a:br>
              <a:rPr lang="en-GB" sz="5200" b="1" dirty="0"/>
            </a:br>
            <a:r>
              <a:rPr lang="en-GB" sz="5200" b="1" dirty="0" err="1"/>
              <a:t>Mae’n</a:t>
            </a:r>
            <a:r>
              <a:rPr lang="en-GB" sz="5200" b="1" dirty="0"/>
              <a:t> </a:t>
            </a:r>
            <a:r>
              <a:rPr lang="en-GB" sz="5200" b="1" dirty="0" err="1"/>
              <a:t>amser</a:t>
            </a:r>
            <a:r>
              <a:rPr lang="en-GB" sz="5200" b="1" dirty="0"/>
              <a:t> </a:t>
            </a:r>
            <a:r>
              <a:rPr lang="en-GB" sz="5200" b="1" dirty="0" err="1"/>
              <a:t>dweud</a:t>
            </a:r>
            <a:r>
              <a:rPr lang="en-GB" sz="5200" b="1" dirty="0"/>
              <a:t> </a:t>
            </a:r>
            <a:r>
              <a:rPr lang="en-GB" sz="5200" b="1" dirty="0" err="1"/>
              <a:t>hwyl</a:t>
            </a:r>
            <a:r>
              <a:rPr lang="en-GB" sz="5200" b="1" dirty="0"/>
              <a:t> </a:t>
            </a:r>
            <a:r>
              <a:rPr lang="en-GB" sz="5200" b="1" dirty="0" err="1"/>
              <a:t>fawr</a:t>
            </a:r>
            <a:r>
              <a:rPr lang="en-GB" sz="5200" b="1" dirty="0"/>
              <a:t>!</a:t>
            </a:r>
          </a:p>
          <a:p>
            <a:endParaRPr lang="en-GB" dirty="0"/>
          </a:p>
        </p:txBody>
      </p:sp>
      <p:pic>
        <p:nvPicPr>
          <p:cNvPr id="4" name="Picture 3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0735" y="291539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5543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E335389-DF5A-9741-84A6-FC14F5ABC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285634-CA04-A64A-AD09-BBC2496FD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092" y="0"/>
            <a:ext cx="925581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9D8148-8B0E-9E46-895F-8F0BBC387ED7}"/>
              </a:ext>
            </a:extLst>
          </p:cNvPr>
          <p:cNvSpPr txBox="1"/>
          <p:nvPr/>
        </p:nvSpPr>
        <p:spPr>
          <a:xfrm>
            <a:off x="5116286" y="6259286"/>
            <a:ext cx="5704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want to be one in a million!</a:t>
            </a:r>
          </a:p>
        </p:txBody>
      </p:sp>
    </p:spTree>
    <p:extLst>
      <p:ext uri="{BB962C8B-B14F-4D97-AF65-F5344CB8AC3E}">
        <p14:creationId xmlns:p14="http://schemas.microsoft.com/office/powerpoint/2010/main" val="37879062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{F1E3EC66-BA5A-B540-99FA-9E2A4F388C29}tf10001060</Template>
  <TotalTime>283</TotalTime>
  <Words>1571</Words>
  <Application>Microsoft Office PowerPoint</Application>
  <PresentationFormat>Widescreen</PresentationFormat>
  <Paragraphs>378</Paragraphs>
  <Slides>47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Facet</vt:lpstr>
      <vt:lpstr>PowerPoint Presentation</vt:lpstr>
      <vt:lpstr>PowerPoint Presentation</vt:lpstr>
      <vt:lpstr>PowerPoint Presentation</vt:lpstr>
      <vt:lpstr> Heddiw, fe fyddwn ni yn …              Today we will …</vt:lpstr>
      <vt:lpstr>PowerPoint Presentation</vt:lpstr>
      <vt:lpstr>Beth sy’n dod ar ôl …...?</vt:lpstr>
      <vt:lpstr>Beth sy’n dod cyn …...?</vt:lpstr>
      <vt:lpstr>Beth sy’n dod cyn ac ar ôl…...?</vt:lpstr>
      <vt:lpstr>Trafodwch:                   Discuss:</vt:lpstr>
      <vt:lpstr>PowerPoint Presentation</vt:lpstr>
      <vt:lpstr>Two vowel sounds</vt:lpstr>
      <vt:lpstr>Sut mae dweud.....?           How do we say ….?</vt:lpstr>
      <vt:lpstr>Sut mae dweud.....?           How do we say ….?</vt:lpstr>
      <vt:lpstr>Sut mae dweud.....?           How do we say ….?</vt:lpstr>
      <vt:lpstr>Geiriau ar gyfer ymarfer eu darllen – oi, oe, ou</vt:lpstr>
      <vt:lpstr>Sut mae dweud.....?           How do we say ….?</vt:lpstr>
      <vt:lpstr>Sut mae dweud.....?           How do we say ….?</vt:lpstr>
      <vt:lpstr>Sut mae dweud.....?           How do we say ….?</vt:lpstr>
      <vt:lpstr>Geiriau ar gyfer ymarfer eu darllen – ow</vt:lpstr>
      <vt:lpstr>Sut mae dweud.....?           How do we say ….?</vt:lpstr>
      <vt:lpstr>Geiriau ar gyfer ymarfer eu darllen – wy</vt:lpstr>
      <vt:lpstr>Sut mae dweud.....?           How do we say ….?</vt:lpstr>
      <vt:lpstr>Sut mae dweud.....?           How do we say ….?</vt:lpstr>
      <vt:lpstr>Dechrau arni …...                    Getting started ….</vt:lpstr>
      <vt:lpstr>Dechrau arni …...                    Getting started ….</vt:lpstr>
      <vt:lpstr>Dechrau arni …...                    Getting started ….</vt:lpstr>
      <vt:lpstr>Dechrau arni …...                    Getting started ….</vt:lpstr>
      <vt:lpstr>Sut wyt ti?                                  How are you?</vt:lpstr>
      <vt:lpstr>Eich tro chi …                                 Your turn …</vt:lpstr>
      <vt:lpstr>Rhowch gynnig arni …         Give it a try …</vt:lpstr>
      <vt:lpstr>PowerPoint Presentation</vt:lpstr>
      <vt:lpstr>PowerPoint Presentation</vt:lpstr>
      <vt:lpstr>Pwy wyt ti?                                     Who are you?</vt:lpstr>
      <vt:lpstr>Pwy wyt ti?                                     Who are you?</vt:lpstr>
      <vt:lpstr>Pwy ydy e?                      Who is he?</vt:lpstr>
      <vt:lpstr>Pwy ydy o?                      Who is he?</vt:lpstr>
      <vt:lpstr>Pwy ydy hi?                    Who is she?</vt:lpstr>
      <vt:lpstr>Pwy ydyn nhw?            Who are they?</vt:lpstr>
      <vt:lpstr>Pwy ydy e?                      Who is he?</vt:lpstr>
      <vt:lpstr>Pwy ydy hi?                    Who is she?</vt:lpstr>
      <vt:lpstr>Pwy ydyn nhw?            Who are they?</vt:lpstr>
      <vt:lpstr>Y treiglad meddal                        The soft mutation</vt:lpstr>
      <vt:lpstr>Dyma ……                               This is … / Here is …</vt:lpstr>
      <vt:lpstr>Cyfarchion                                        Greetings</vt:lpstr>
      <vt:lpstr>PowerPoint Presentation</vt:lpstr>
      <vt:lpstr>Ffarwelio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190</cp:revision>
  <dcterms:created xsi:type="dcterms:W3CDTF">2020-01-08T15:41:54Z</dcterms:created>
  <dcterms:modified xsi:type="dcterms:W3CDTF">2020-03-02T11:18:03Z</dcterms:modified>
</cp:coreProperties>
</file>