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7"/>
  </p:notesMasterIdLst>
  <p:handoutMasterIdLst>
    <p:handoutMasterId r:id="rId18"/>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DDEC89-3235-68E9-F14A-30E861E9D8F0}" v="172" dt="2024-11-04T19:54:39.217"/>
    <p1510:client id="{7C2F8924-7AD9-A113-3828-3503CF58E666}" v="12" dt="2024-11-04T21:07:08.3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4" autoAdjust="0"/>
    <p:restoredTop sz="94660"/>
  </p:normalViewPr>
  <p:slideViewPr>
    <p:cSldViewPr snapToGrid="0">
      <p:cViewPr>
        <p:scale>
          <a:sx n="100" d="100"/>
          <a:sy n="100" d="100"/>
        </p:scale>
        <p:origin x="-120" y="-403"/>
      </p:cViewPr>
      <p:guideLst/>
    </p:cSldViewPr>
  </p:slideViewPr>
  <p:notesTextViewPr>
    <p:cViewPr>
      <p:scale>
        <a:sx n="1" d="1"/>
        <a:sy n="1" d="1"/>
      </p:scale>
      <p:origin x="0" y="0"/>
    </p:cViewPr>
  </p:notesTextViewPr>
  <p:notesViewPr>
    <p:cSldViewPr snapToGrid="0">
      <p:cViewPr varScale="1">
        <p:scale>
          <a:sx n="60" d="100"/>
          <a:sy n="60" d="100"/>
        </p:scale>
        <p:origin x="3187"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ia Ashton (2405232)" userId="S::2405232@student.uwtsd.ac.uk::cefa9e63-3de4-4b36-a688-524b9305b3c4" providerId="AD" clId="Web-{09C18B3E-E58F-A314-571E-701919BE4958}"/>
    <pc:docChg chg="addSld modSld">
      <pc:chgData name="Daria Ashton (2405232)" userId="S::2405232@student.uwtsd.ac.uk::cefa9e63-3de4-4b36-a688-524b9305b3c4" providerId="AD" clId="Web-{09C18B3E-E58F-A314-571E-701919BE4958}" dt="2024-11-01T01:55:21.128" v="245" actId="20577"/>
      <pc:docMkLst>
        <pc:docMk/>
      </pc:docMkLst>
      <pc:sldChg chg="modSp">
        <pc:chgData name="Daria Ashton (2405232)" userId="S::2405232@student.uwtsd.ac.uk::cefa9e63-3de4-4b36-a688-524b9305b3c4" providerId="AD" clId="Web-{09C18B3E-E58F-A314-571E-701919BE4958}" dt="2024-11-01T01:55:21.128" v="245" actId="20577"/>
        <pc:sldMkLst>
          <pc:docMk/>
          <pc:sldMk cId="4262868419" sldId="256"/>
        </pc:sldMkLst>
        <pc:spChg chg="mod">
          <ac:chgData name="Daria Ashton (2405232)" userId="S::2405232@student.uwtsd.ac.uk::cefa9e63-3de4-4b36-a688-524b9305b3c4" providerId="AD" clId="Web-{09C18B3E-E58F-A314-571E-701919BE4958}" dt="2024-11-01T01:55:21.128" v="245" actId="20577"/>
          <ac:spMkLst>
            <pc:docMk/>
            <pc:sldMk cId="4262868419" sldId="256"/>
            <ac:spMk id="2" creationId="{70752FD7-76EF-4EBF-8807-5A08A9C8EA09}"/>
          </ac:spMkLst>
        </pc:spChg>
        <pc:spChg chg="mod">
          <ac:chgData name="Daria Ashton (2405232)" userId="S::2405232@student.uwtsd.ac.uk::cefa9e63-3de4-4b36-a688-524b9305b3c4" providerId="AD" clId="Web-{09C18B3E-E58F-A314-571E-701919BE4958}" dt="2024-11-01T01:24:46.862" v="23" actId="20577"/>
          <ac:spMkLst>
            <pc:docMk/>
            <pc:sldMk cId="4262868419" sldId="256"/>
            <ac:spMk id="3" creationId="{F4C8D8C1-1062-49B2-BB56-D9F8E5DA6EB6}"/>
          </ac:spMkLst>
        </pc:spChg>
      </pc:sldChg>
      <pc:sldChg chg="addSp modSp new">
        <pc:chgData name="Daria Ashton (2405232)" userId="S::2405232@student.uwtsd.ac.uk::cefa9e63-3de4-4b36-a688-524b9305b3c4" providerId="AD" clId="Web-{09C18B3E-E58F-A314-571E-701919BE4958}" dt="2024-11-01T01:29:21.607" v="79" actId="20577"/>
        <pc:sldMkLst>
          <pc:docMk/>
          <pc:sldMk cId="1751689202" sldId="257"/>
        </pc:sldMkLst>
        <pc:spChg chg="add mod">
          <ac:chgData name="Daria Ashton (2405232)" userId="S::2405232@student.uwtsd.ac.uk::cefa9e63-3de4-4b36-a688-524b9305b3c4" providerId="AD" clId="Web-{09C18B3E-E58F-A314-571E-701919BE4958}" dt="2024-11-01T01:29:21.607" v="79" actId="20577"/>
          <ac:spMkLst>
            <pc:docMk/>
            <pc:sldMk cId="1751689202" sldId="257"/>
            <ac:spMk id="2" creationId="{9A7F243C-CB21-FA06-DC11-4E92FC3AC4A3}"/>
          </ac:spMkLst>
        </pc:spChg>
      </pc:sldChg>
      <pc:sldChg chg="addSp delSp modSp new">
        <pc:chgData name="Daria Ashton (2405232)" userId="S::2405232@student.uwtsd.ac.uk::cefa9e63-3de4-4b36-a688-524b9305b3c4" providerId="AD" clId="Web-{09C18B3E-E58F-A314-571E-701919BE4958}" dt="2024-11-01T01:55:08.720" v="244" actId="20577"/>
        <pc:sldMkLst>
          <pc:docMk/>
          <pc:sldMk cId="2701259680" sldId="258"/>
        </pc:sldMkLst>
        <pc:spChg chg="mod">
          <ac:chgData name="Daria Ashton (2405232)" userId="S::2405232@student.uwtsd.ac.uk::cefa9e63-3de4-4b36-a688-524b9305b3c4" providerId="AD" clId="Web-{09C18B3E-E58F-A314-571E-701919BE4958}" dt="2024-11-01T01:55:08.720" v="244" actId="20577"/>
          <ac:spMkLst>
            <pc:docMk/>
            <pc:sldMk cId="2701259680" sldId="258"/>
            <ac:spMk id="2" creationId="{CB352407-BF1A-B754-09D8-1F9DA46431FB}"/>
          </ac:spMkLst>
        </pc:spChg>
        <pc:spChg chg="mod">
          <ac:chgData name="Daria Ashton (2405232)" userId="S::2405232@student.uwtsd.ac.uk::cefa9e63-3de4-4b36-a688-524b9305b3c4" providerId="AD" clId="Web-{09C18B3E-E58F-A314-571E-701919BE4958}" dt="2024-11-01T01:31:11.011" v="90" actId="20577"/>
          <ac:spMkLst>
            <pc:docMk/>
            <pc:sldMk cId="2701259680" sldId="258"/>
            <ac:spMk id="3" creationId="{55D08477-8097-02E7-7E2D-A10808711790}"/>
          </ac:spMkLst>
        </pc:spChg>
        <pc:spChg chg="add del mod">
          <ac:chgData name="Daria Ashton (2405232)" userId="S::2405232@student.uwtsd.ac.uk::cefa9e63-3de4-4b36-a688-524b9305b3c4" providerId="AD" clId="Web-{09C18B3E-E58F-A314-571E-701919BE4958}" dt="2024-11-01T01:33:01.551" v="97"/>
          <ac:spMkLst>
            <pc:docMk/>
            <pc:sldMk cId="2701259680" sldId="258"/>
            <ac:spMk id="5" creationId="{CF1F720A-7963-62CD-5FFD-09EDB991BF27}"/>
          </ac:spMkLst>
        </pc:spChg>
        <pc:spChg chg="add del mod">
          <ac:chgData name="Daria Ashton (2405232)" userId="S::2405232@student.uwtsd.ac.uk::cefa9e63-3de4-4b36-a688-524b9305b3c4" providerId="AD" clId="Web-{09C18B3E-E58F-A314-571E-701919BE4958}" dt="2024-11-01T01:35:04.513" v="107"/>
          <ac:spMkLst>
            <pc:docMk/>
            <pc:sldMk cId="2701259680" sldId="258"/>
            <ac:spMk id="6" creationId="{73C05D69-0F00-95F8-190B-9A9FA035F847}"/>
          </ac:spMkLst>
        </pc:spChg>
        <pc:spChg chg="add mod">
          <ac:chgData name="Daria Ashton (2405232)" userId="S::2405232@student.uwtsd.ac.uk::cefa9e63-3de4-4b36-a688-524b9305b3c4" providerId="AD" clId="Web-{09C18B3E-E58F-A314-571E-701919BE4958}" dt="2024-11-01T01:45:07.097" v="144" actId="1076"/>
          <ac:spMkLst>
            <pc:docMk/>
            <pc:sldMk cId="2701259680" sldId="258"/>
            <ac:spMk id="10" creationId="{B0E08BC5-9402-7013-FB51-5C1C74345D9C}"/>
          </ac:spMkLst>
        </pc:spChg>
        <pc:graphicFrameChg chg="del">
          <ac:chgData name="Daria Ashton (2405232)" userId="S::2405232@student.uwtsd.ac.uk::cefa9e63-3de4-4b36-a688-524b9305b3c4" providerId="AD" clId="Web-{09C18B3E-E58F-A314-571E-701919BE4958}" dt="2024-11-01T01:38:59.269" v="109"/>
          <ac:graphicFrameMkLst>
            <pc:docMk/>
            <pc:sldMk cId="2701259680" sldId="258"/>
            <ac:graphicFrameMk id="4" creationId="{75E8CEEB-1D50-5D0B-86AD-E2EC37FF82D8}"/>
          </ac:graphicFrameMkLst>
        </pc:graphicFrameChg>
        <pc:graphicFrameChg chg="del">
          <ac:chgData name="Daria Ashton (2405232)" userId="S::2405232@student.uwtsd.ac.uk::cefa9e63-3de4-4b36-a688-524b9305b3c4" providerId="AD" clId="Web-{09C18B3E-E58F-A314-571E-701919BE4958}" dt="2024-11-01T01:38:46.847" v="108"/>
          <ac:graphicFrameMkLst>
            <pc:docMk/>
            <pc:sldMk cId="2701259680" sldId="258"/>
            <ac:graphicFrameMk id="7" creationId="{6EBEA78D-E994-32FB-CB0C-EAA981F4E1B5}"/>
          </ac:graphicFrameMkLst>
        </pc:graphicFrameChg>
        <pc:graphicFrameChg chg="del">
          <ac:chgData name="Daria Ashton (2405232)" userId="S::2405232@student.uwtsd.ac.uk::cefa9e63-3de4-4b36-a688-524b9305b3c4" providerId="AD" clId="Web-{09C18B3E-E58F-A314-571E-701919BE4958}" dt="2024-11-01T01:41:02.156" v="110"/>
          <ac:graphicFrameMkLst>
            <pc:docMk/>
            <pc:sldMk cId="2701259680" sldId="258"/>
            <ac:graphicFrameMk id="8" creationId="{51F60BBD-4446-77B0-9508-131B53E9B2A4}"/>
          </ac:graphicFrameMkLst>
        </pc:graphicFrameChg>
        <pc:graphicFrameChg chg="del">
          <ac:chgData name="Daria Ashton (2405232)" userId="S::2405232@student.uwtsd.ac.uk::cefa9e63-3de4-4b36-a688-524b9305b3c4" providerId="AD" clId="Web-{09C18B3E-E58F-A314-571E-701919BE4958}" dt="2024-11-01T01:42:58.619" v="111"/>
          <ac:graphicFrameMkLst>
            <pc:docMk/>
            <pc:sldMk cId="2701259680" sldId="258"/>
            <ac:graphicFrameMk id="9" creationId="{77991AD0-CB09-5952-76DE-83C407EF1B9C}"/>
          </ac:graphicFrameMkLst>
        </pc:graphicFrameChg>
      </pc:sldChg>
      <pc:sldChg chg="addSp modSp new">
        <pc:chgData name="Daria Ashton (2405232)" userId="S::2405232@student.uwtsd.ac.uk::cefa9e63-3de4-4b36-a688-524b9305b3c4" providerId="AD" clId="Web-{09C18B3E-E58F-A314-571E-701919BE4958}" dt="2024-11-01T01:51:17.422" v="199" actId="20577"/>
        <pc:sldMkLst>
          <pc:docMk/>
          <pc:sldMk cId="415095814" sldId="259"/>
        </pc:sldMkLst>
        <pc:spChg chg="add mod">
          <ac:chgData name="Daria Ashton (2405232)" userId="S::2405232@student.uwtsd.ac.uk::cefa9e63-3de4-4b36-a688-524b9305b3c4" providerId="AD" clId="Web-{09C18B3E-E58F-A314-571E-701919BE4958}" dt="2024-11-01T01:51:17.422" v="199" actId="20577"/>
          <ac:spMkLst>
            <pc:docMk/>
            <pc:sldMk cId="415095814" sldId="259"/>
            <ac:spMk id="2" creationId="{3862B358-2941-1BA9-204C-B1074A7BA702}"/>
          </ac:spMkLst>
        </pc:spChg>
      </pc:sldChg>
      <pc:sldChg chg="delSp modSp new">
        <pc:chgData name="Daria Ashton (2405232)" userId="S::2405232@student.uwtsd.ac.uk::cefa9e63-3de4-4b36-a688-524b9305b3c4" providerId="AD" clId="Web-{09C18B3E-E58F-A314-571E-701919BE4958}" dt="2024-11-01T01:53:01.180" v="224" actId="20577"/>
        <pc:sldMkLst>
          <pc:docMk/>
          <pc:sldMk cId="3776823511" sldId="260"/>
        </pc:sldMkLst>
        <pc:spChg chg="mod">
          <ac:chgData name="Daria Ashton (2405232)" userId="S::2405232@student.uwtsd.ac.uk::cefa9e63-3de4-4b36-a688-524b9305b3c4" providerId="AD" clId="Web-{09C18B3E-E58F-A314-571E-701919BE4958}" dt="2024-11-01T01:52:46.116" v="221" actId="1076"/>
          <ac:spMkLst>
            <pc:docMk/>
            <pc:sldMk cId="3776823511" sldId="260"/>
            <ac:spMk id="2" creationId="{A4199D32-5DCB-857A-CDE3-1301D74B970B}"/>
          </ac:spMkLst>
        </pc:spChg>
        <pc:spChg chg="mod">
          <ac:chgData name="Daria Ashton (2405232)" userId="S::2405232@student.uwtsd.ac.uk::cefa9e63-3de4-4b36-a688-524b9305b3c4" providerId="AD" clId="Web-{09C18B3E-E58F-A314-571E-701919BE4958}" dt="2024-11-01T01:53:01.180" v="224" actId="20577"/>
          <ac:spMkLst>
            <pc:docMk/>
            <pc:sldMk cId="3776823511" sldId="260"/>
            <ac:spMk id="3" creationId="{F5F4AAC2-8560-2A4E-83CF-30428FDA36E2}"/>
          </ac:spMkLst>
        </pc:spChg>
        <pc:spChg chg="del">
          <ac:chgData name="Daria Ashton (2405232)" userId="S::2405232@student.uwtsd.ac.uk::cefa9e63-3de4-4b36-a688-524b9305b3c4" providerId="AD" clId="Web-{09C18B3E-E58F-A314-571E-701919BE4958}" dt="2024-11-01T01:52:39.272" v="220"/>
          <ac:spMkLst>
            <pc:docMk/>
            <pc:sldMk cId="3776823511" sldId="260"/>
            <ac:spMk id="4" creationId="{0CB1B97B-B3A1-9295-B6B9-4B15AAB62A07}"/>
          </ac:spMkLst>
        </pc:spChg>
      </pc:sldChg>
      <pc:sldChg chg="delSp modSp new">
        <pc:chgData name="Daria Ashton (2405232)" userId="S::2405232@student.uwtsd.ac.uk::cefa9e63-3de4-4b36-a688-524b9305b3c4" providerId="AD" clId="Web-{09C18B3E-E58F-A314-571E-701919BE4958}" dt="2024-11-01T01:54:48.281" v="242" actId="20577"/>
        <pc:sldMkLst>
          <pc:docMk/>
          <pc:sldMk cId="2714645617" sldId="261"/>
        </pc:sldMkLst>
        <pc:spChg chg="mod">
          <ac:chgData name="Daria Ashton (2405232)" userId="S::2405232@student.uwtsd.ac.uk::cefa9e63-3de4-4b36-a688-524b9305b3c4" providerId="AD" clId="Web-{09C18B3E-E58F-A314-571E-701919BE4958}" dt="2024-11-01T01:54:11.232" v="236" actId="20577"/>
          <ac:spMkLst>
            <pc:docMk/>
            <pc:sldMk cId="2714645617" sldId="261"/>
            <ac:spMk id="2" creationId="{CC617397-4F1F-22F1-833C-D16DED017F04}"/>
          </ac:spMkLst>
        </pc:spChg>
        <pc:spChg chg="mod">
          <ac:chgData name="Daria Ashton (2405232)" userId="S::2405232@student.uwtsd.ac.uk::cefa9e63-3de4-4b36-a688-524b9305b3c4" providerId="AD" clId="Web-{09C18B3E-E58F-A314-571E-701919BE4958}" dt="2024-11-01T01:54:48.281" v="242" actId="20577"/>
          <ac:spMkLst>
            <pc:docMk/>
            <pc:sldMk cId="2714645617" sldId="261"/>
            <ac:spMk id="3" creationId="{0B816551-B420-49A7-EB57-412AC380BEF4}"/>
          </ac:spMkLst>
        </pc:spChg>
        <pc:spChg chg="del mod">
          <ac:chgData name="Daria Ashton (2405232)" userId="S::2405232@student.uwtsd.ac.uk::cefa9e63-3de4-4b36-a688-524b9305b3c4" providerId="AD" clId="Web-{09C18B3E-E58F-A314-571E-701919BE4958}" dt="2024-11-01T01:54:26.920" v="238"/>
          <ac:spMkLst>
            <pc:docMk/>
            <pc:sldMk cId="2714645617" sldId="261"/>
            <ac:spMk id="4" creationId="{7555F488-4D4D-64BA-3555-197F8CF107C2}"/>
          </ac:spMkLst>
        </pc:spChg>
      </pc:sldChg>
    </pc:docChg>
  </pc:docChgLst>
  <pc:docChgLst>
    <pc:chgData name="Daria Ashton (2405232)" userId="S::2405232@student.uwtsd.ac.uk::cefa9e63-3de4-4b36-a688-524b9305b3c4" providerId="AD" clId="Web-{7C2F8924-7AD9-A113-3828-3503CF58E666}"/>
    <pc:docChg chg="addSld modSld">
      <pc:chgData name="Daria Ashton (2405232)" userId="S::2405232@student.uwtsd.ac.uk::cefa9e63-3de4-4b36-a688-524b9305b3c4" providerId="AD" clId="Web-{7C2F8924-7AD9-A113-3828-3503CF58E666}" dt="2024-11-04T21:07:08.383" v="9"/>
      <pc:docMkLst>
        <pc:docMk/>
      </pc:docMkLst>
      <pc:sldChg chg="modSp">
        <pc:chgData name="Daria Ashton (2405232)" userId="S::2405232@student.uwtsd.ac.uk::cefa9e63-3de4-4b36-a688-524b9305b3c4" providerId="AD" clId="Web-{7C2F8924-7AD9-A113-3828-3503CF58E666}" dt="2024-11-04T21:05:13.004" v="4" actId="20577"/>
        <pc:sldMkLst>
          <pc:docMk/>
          <pc:sldMk cId="4262868419" sldId="256"/>
        </pc:sldMkLst>
        <pc:spChg chg="mod">
          <ac:chgData name="Daria Ashton (2405232)" userId="S::2405232@student.uwtsd.ac.uk::cefa9e63-3de4-4b36-a688-524b9305b3c4" providerId="AD" clId="Web-{7C2F8924-7AD9-A113-3828-3503CF58E666}" dt="2024-11-04T21:05:13.004" v="4" actId="20577"/>
          <ac:spMkLst>
            <pc:docMk/>
            <pc:sldMk cId="4262868419" sldId="256"/>
            <ac:spMk id="2" creationId="{70752FD7-76EF-4EBF-8807-5A08A9C8EA09}"/>
          </ac:spMkLst>
        </pc:spChg>
      </pc:sldChg>
      <pc:sldChg chg="modSp add">
        <pc:chgData name="Daria Ashton (2405232)" userId="S::2405232@student.uwtsd.ac.uk::cefa9e63-3de4-4b36-a688-524b9305b3c4" providerId="AD" clId="Web-{7C2F8924-7AD9-A113-3828-3503CF58E666}" dt="2024-11-04T21:04:54.207" v="2" actId="20577"/>
        <pc:sldMkLst>
          <pc:docMk/>
          <pc:sldMk cId="3545027101" sldId="262"/>
        </pc:sldMkLst>
        <pc:spChg chg="mod">
          <ac:chgData name="Daria Ashton (2405232)" userId="S::2405232@student.uwtsd.ac.uk::cefa9e63-3de4-4b36-a688-524b9305b3c4" providerId="AD" clId="Web-{7C2F8924-7AD9-A113-3828-3503CF58E666}" dt="2024-11-04T21:04:54.207" v="2" actId="20577"/>
          <ac:spMkLst>
            <pc:docMk/>
            <pc:sldMk cId="3545027101" sldId="262"/>
            <ac:spMk id="2" creationId="{70752FD7-76EF-4EBF-8807-5A08A9C8EA09}"/>
          </ac:spMkLst>
        </pc:spChg>
      </pc:sldChg>
      <pc:sldChg chg="add">
        <pc:chgData name="Daria Ashton (2405232)" userId="S::2405232@student.uwtsd.ac.uk::cefa9e63-3de4-4b36-a688-524b9305b3c4" providerId="AD" clId="Web-{7C2F8924-7AD9-A113-3828-3503CF58E666}" dt="2024-11-04T21:05:38.693" v="5"/>
        <pc:sldMkLst>
          <pc:docMk/>
          <pc:sldMk cId="175903241" sldId="263"/>
        </pc:sldMkLst>
      </pc:sldChg>
      <pc:sldChg chg="add">
        <pc:chgData name="Daria Ashton (2405232)" userId="S::2405232@student.uwtsd.ac.uk::cefa9e63-3de4-4b36-a688-524b9305b3c4" providerId="AD" clId="Web-{7C2F8924-7AD9-A113-3828-3503CF58E666}" dt="2024-11-04T21:06:03.115" v="6"/>
        <pc:sldMkLst>
          <pc:docMk/>
          <pc:sldMk cId="2910935730" sldId="264"/>
        </pc:sldMkLst>
      </pc:sldChg>
      <pc:sldChg chg="add">
        <pc:chgData name="Daria Ashton (2405232)" userId="S::2405232@student.uwtsd.ac.uk::cefa9e63-3de4-4b36-a688-524b9305b3c4" providerId="AD" clId="Web-{7C2F8924-7AD9-A113-3828-3503CF58E666}" dt="2024-11-04T21:06:24.444" v="7"/>
        <pc:sldMkLst>
          <pc:docMk/>
          <pc:sldMk cId="605635991" sldId="265"/>
        </pc:sldMkLst>
      </pc:sldChg>
      <pc:sldChg chg="add">
        <pc:chgData name="Daria Ashton (2405232)" userId="S::2405232@student.uwtsd.ac.uk::cefa9e63-3de4-4b36-a688-524b9305b3c4" providerId="AD" clId="Web-{7C2F8924-7AD9-A113-3828-3503CF58E666}" dt="2024-11-04T21:06:50.742" v="8"/>
        <pc:sldMkLst>
          <pc:docMk/>
          <pc:sldMk cId="4008216530" sldId="266"/>
        </pc:sldMkLst>
      </pc:sldChg>
      <pc:sldChg chg="add">
        <pc:chgData name="Daria Ashton (2405232)" userId="S::2405232@student.uwtsd.ac.uk::cefa9e63-3de4-4b36-a688-524b9305b3c4" providerId="AD" clId="Web-{7C2F8924-7AD9-A113-3828-3503CF58E666}" dt="2024-11-04T21:07:08.383" v="9"/>
        <pc:sldMkLst>
          <pc:docMk/>
          <pc:sldMk cId="2626335624" sldId="267"/>
        </pc:sldMkLst>
      </pc:sldChg>
    </pc:docChg>
  </pc:docChgLst>
  <pc:docChgLst>
    <pc:chgData name="Daria Ashton (2405232)" userId="S::2405232@student.uwtsd.ac.uk::cefa9e63-3de4-4b36-a688-524b9305b3c4" providerId="AD" clId="Web-{0EDDEC89-3235-68E9-F14A-30E861E9D8F0}"/>
    <pc:docChg chg="modSld">
      <pc:chgData name="Daria Ashton (2405232)" userId="S::2405232@student.uwtsd.ac.uk::cefa9e63-3de4-4b36-a688-524b9305b3c4" providerId="AD" clId="Web-{0EDDEC89-3235-68E9-F14A-30E861E9D8F0}" dt="2024-11-04T19:54:39.217" v="171" actId="20577"/>
      <pc:docMkLst>
        <pc:docMk/>
      </pc:docMkLst>
      <pc:sldChg chg="modSp">
        <pc:chgData name="Daria Ashton (2405232)" userId="S::2405232@student.uwtsd.ac.uk::cefa9e63-3de4-4b36-a688-524b9305b3c4" providerId="AD" clId="Web-{0EDDEC89-3235-68E9-F14A-30E861E9D8F0}" dt="2024-11-04T19:53:45.653" v="159" actId="20577"/>
        <pc:sldMkLst>
          <pc:docMk/>
          <pc:sldMk cId="3776823511" sldId="260"/>
        </pc:sldMkLst>
        <pc:spChg chg="mod">
          <ac:chgData name="Daria Ashton (2405232)" userId="S::2405232@student.uwtsd.ac.uk::cefa9e63-3de4-4b36-a688-524b9305b3c4" providerId="AD" clId="Web-{0EDDEC89-3235-68E9-F14A-30E861E9D8F0}" dt="2024-11-04T19:53:45.653" v="159" actId="20577"/>
          <ac:spMkLst>
            <pc:docMk/>
            <pc:sldMk cId="3776823511" sldId="260"/>
            <ac:spMk id="3" creationId="{F5F4AAC2-8560-2A4E-83CF-30428FDA36E2}"/>
          </ac:spMkLst>
        </pc:spChg>
      </pc:sldChg>
      <pc:sldChg chg="modSp">
        <pc:chgData name="Daria Ashton (2405232)" userId="S::2405232@student.uwtsd.ac.uk::cefa9e63-3de4-4b36-a688-524b9305b3c4" providerId="AD" clId="Web-{0EDDEC89-3235-68E9-F14A-30E861E9D8F0}" dt="2024-11-04T19:54:39.217" v="171" actId="20577"/>
        <pc:sldMkLst>
          <pc:docMk/>
          <pc:sldMk cId="2714645617" sldId="261"/>
        </pc:sldMkLst>
        <pc:spChg chg="mod">
          <ac:chgData name="Daria Ashton (2405232)" userId="S::2405232@student.uwtsd.ac.uk::cefa9e63-3de4-4b36-a688-524b9305b3c4" providerId="AD" clId="Web-{0EDDEC89-3235-68E9-F14A-30E861E9D8F0}" dt="2024-11-04T19:54:39.217" v="171" actId="20577"/>
          <ac:spMkLst>
            <pc:docMk/>
            <pc:sldMk cId="2714645617" sldId="261"/>
            <ac:spMk id="3" creationId="{0B816551-B420-49A7-EB57-412AC380BEF4}"/>
          </ac:spMkLst>
        </pc:spChg>
      </pc:sldChg>
    </pc:docChg>
  </pc:docChgLst>
  <pc:docChgLst>
    <pc:chgData clId="Web-{09C18B3E-E58F-A314-571E-701919BE4958}"/>
    <pc:docChg chg="modSld">
      <pc:chgData name="" userId="" providerId="" clId="Web-{09C18B3E-E58F-A314-571E-701919BE4958}" dt="2024-11-01T01:22:53.009" v="3" actId="20577"/>
      <pc:docMkLst>
        <pc:docMk/>
      </pc:docMkLst>
      <pc:sldChg chg="modSp">
        <pc:chgData name="" userId="" providerId="" clId="Web-{09C18B3E-E58F-A314-571E-701919BE4958}" dt="2024-11-01T01:22:53.009" v="3" actId="20577"/>
        <pc:sldMkLst>
          <pc:docMk/>
          <pc:sldMk cId="4262868419" sldId="256"/>
        </pc:sldMkLst>
        <pc:spChg chg="mod">
          <ac:chgData name="" userId="" providerId="" clId="Web-{09C18B3E-E58F-A314-571E-701919BE4958}" dt="2024-11-01T01:22:53.009" v="3" actId="20577"/>
          <ac:spMkLst>
            <pc:docMk/>
            <pc:sldMk cId="4262868419" sldId="256"/>
            <ac:spMk id="2" creationId="{70752FD7-76EF-4EBF-8807-5A08A9C8EA0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76F12D-2985-47C3-A07C-9F03DD159D5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4F83A19-1DC2-46DB-B3A1-ECF7C417E9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9919E1-43AC-4CED-9500-DF4C100BDBF7}" type="datetimeFigureOut">
              <a:rPr lang="en-US" smtClean="0"/>
              <a:t>11/4/2024</a:t>
            </a:fld>
            <a:endParaRPr lang="en-US"/>
          </a:p>
        </p:txBody>
      </p:sp>
      <p:sp>
        <p:nvSpPr>
          <p:cNvPr id="4" name="Footer Placeholder 3">
            <a:extLst>
              <a:ext uri="{FF2B5EF4-FFF2-40B4-BE49-F238E27FC236}">
                <a16:creationId xmlns:a16="http://schemas.microsoft.com/office/drawing/2014/main" id="{6A3D6289-F1C3-4041-A186-E428808BD1C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E17ECA2-D3CC-4290-9914-977FED6D365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0D98A85-43CB-4CDC-8FF1-647F52B29F1B}" type="slidenum">
              <a:rPr lang="en-US" smtClean="0"/>
              <a:t>‹#›</a:t>
            </a:fld>
            <a:endParaRPr lang="en-US"/>
          </a:p>
        </p:txBody>
      </p:sp>
    </p:spTree>
    <p:extLst>
      <p:ext uri="{BB962C8B-B14F-4D97-AF65-F5344CB8AC3E}">
        <p14:creationId xmlns:p14="http://schemas.microsoft.com/office/powerpoint/2010/main" val="2821091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9B7A66-B7EB-42C9-B5DD-873741A09959}" type="datetimeFigureOut">
              <a:rPr lang="en-US" smtClean="0"/>
              <a:t>11/4/2024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3B4569-3B6E-468D-B981-DA515F47BCE4}" type="slidenum">
              <a:rPr lang="en-US" smtClean="0"/>
              <a:t>‹#›</a:t>
            </a:fld>
            <a:endParaRPr lang="en-US"/>
          </a:p>
        </p:txBody>
      </p:sp>
    </p:spTree>
    <p:extLst>
      <p:ext uri="{BB962C8B-B14F-4D97-AF65-F5344CB8AC3E}">
        <p14:creationId xmlns:p14="http://schemas.microsoft.com/office/powerpoint/2010/main" val="2338208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F3B4569-3B6E-468D-B981-DA515F47BCE4}" type="slidenum">
              <a:rPr lang="en-US" smtClean="0"/>
              <a:t>1</a:t>
            </a:fld>
            <a:endParaRPr lang="en-US"/>
          </a:p>
        </p:txBody>
      </p:sp>
    </p:spTree>
    <p:extLst>
      <p:ext uri="{BB962C8B-B14F-4D97-AF65-F5344CB8AC3E}">
        <p14:creationId xmlns:p14="http://schemas.microsoft.com/office/powerpoint/2010/main" val="34065696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F3B4569-3B6E-468D-B981-DA515F47BCE4}" type="slidenum">
              <a:rPr lang="en-US" smtClean="0"/>
              <a:t>7</a:t>
            </a:fld>
            <a:endParaRPr lang="en-US"/>
          </a:p>
        </p:txBody>
      </p:sp>
    </p:spTree>
    <p:extLst>
      <p:ext uri="{BB962C8B-B14F-4D97-AF65-F5344CB8AC3E}">
        <p14:creationId xmlns:p14="http://schemas.microsoft.com/office/powerpoint/2010/main" val="3406569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34071"/>
            <a:chOff x="-329674" y="-51881"/>
            <a:chExt cx="12515851" cy="6934071"/>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15853"/>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11/4/2024</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11/4/2024</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11/4/2024</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11/4/2024</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11/4/2024</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11/4/2024</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11/4/2024</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11/4/2024</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zUdMBtK2UV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hyperlink" Target="https://www.gesell-yale.org/pages/gesell-theory#:~:text=The%20Theory,his%20or%20her%20chronological%20age"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52FD7-76EF-4EBF-8807-5A08A9C8EA09}"/>
              </a:ext>
            </a:extLst>
          </p:cNvPr>
          <p:cNvSpPr>
            <a:spLocks noGrp="1"/>
          </p:cNvSpPr>
          <p:nvPr>
            <p:ph type="ctrTitle"/>
          </p:nvPr>
        </p:nvSpPr>
        <p:spPr>
          <a:xfrm>
            <a:off x="1432665" y="2075504"/>
            <a:ext cx="8995601" cy="1814043"/>
          </a:xfrm>
        </p:spPr>
        <p:txBody>
          <a:bodyPr/>
          <a:lstStyle/>
          <a:p>
            <a:r>
              <a:rPr lang="en-US" b="1" dirty="0">
                <a:solidFill>
                  <a:schemeClr val="tx1"/>
                </a:solidFill>
                <a:latin typeface="Calibri"/>
                <a:cs typeface="Calibri Light"/>
              </a:rPr>
              <a:t>Observation</a:t>
            </a:r>
            <a:r>
              <a:rPr lang="en-US" b="1" dirty="0">
                <a:latin typeface="Calibri"/>
                <a:cs typeface="Calibri Light"/>
              </a:rPr>
              <a:t> </a:t>
            </a:r>
            <a:br>
              <a:rPr lang="en-US" b="1" dirty="0">
                <a:latin typeface="Calibri"/>
                <a:cs typeface="Calibri Light"/>
              </a:rPr>
            </a:br>
            <a:r>
              <a:rPr lang="en-US" b="1" dirty="0">
                <a:latin typeface="Calibri"/>
                <a:cs typeface="Calibri Light"/>
              </a:rPr>
              <a:t>1</a:t>
            </a:r>
            <a:endParaRPr lang="en-US" b="1" dirty="0">
              <a:latin typeface="Calibri"/>
            </a:endParaRPr>
          </a:p>
        </p:txBody>
      </p:sp>
      <p:sp>
        <p:nvSpPr>
          <p:cNvPr id="3" name="Subtitle 2">
            <a:extLst>
              <a:ext uri="{FF2B5EF4-FFF2-40B4-BE49-F238E27FC236}">
                <a16:creationId xmlns:a16="http://schemas.microsoft.com/office/drawing/2014/main" id="{F4C8D8C1-1062-49B2-BB56-D9F8E5DA6EB6}"/>
              </a:ext>
            </a:extLst>
          </p:cNvPr>
          <p:cNvSpPr>
            <a:spLocks noGrp="1"/>
          </p:cNvSpPr>
          <p:nvPr>
            <p:ph type="subTitle" idx="1"/>
          </p:nvPr>
        </p:nvSpPr>
        <p:spPr/>
        <p:txBody>
          <a:bodyPr vert="horz" lIns="91440" tIns="0" rIns="91440" bIns="45720" rtlCol="0" anchor="t">
            <a:normAutofit/>
          </a:bodyPr>
          <a:lstStyle/>
          <a:p>
            <a:endParaRPr lang="en-US" dirty="0"/>
          </a:p>
          <a:p>
            <a:endParaRPr lang="en-US" dirty="0"/>
          </a:p>
          <a:p>
            <a:r>
              <a:rPr lang="en-US" dirty="0"/>
              <a:t>E.D. Ashton</a:t>
            </a:r>
          </a:p>
        </p:txBody>
      </p:sp>
    </p:spTree>
    <p:extLst>
      <p:ext uri="{BB962C8B-B14F-4D97-AF65-F5344CB8AC3E}">
        <p14:creationId xmlns:p14="http://schemas.microsoft.com/office/powerpoint/2010/main" val="42628684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7F243C-CB21-FA06-DC11-4E92FC3AC4A3}"/>
              </a:ext>
            </a:extLst>
          </p:cNvPr>
          <p:cNvSpPr txBox="1"/>
          <p:nvPr/>
        </p:nvSpPr>
        <p:spPr>
          <a:xfrm>
            <a:off x="1" y="1230086"/>
            <a:ext cx="12039599"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ptos"/>
              </a:rPr>
              <a:t>Name of observer:</a:t>
            </a:r>
            <a:r>
              <a:rPr lang="en-US" sz="1400" dirty="0">
                <a:latin typeface="Aptos"/>
              </a:rPr>
              <a:t> </a:t>
            </a:r>
            <a:r>
              <a:rPr lang="en-US" sz="1600" dirty="0">
                <a:latin typeface="Aptos"/>
              </a:rPr>
              <a:t>E. D. Ashton </a:t>
            </a:r>
            <a:r>
              <a:rPr lang="en-US" sz="1400" dirty="0">
                <a:latin typeface="Aptos"/>
              </a:rPr>
              <a:t> </a:t>
            </a:r>
          </a:p>
          <a:p>
            <a:endParaRPr lang="en-US" sz="2000" b="1" dirty="0">
              <a:latin typeface="Aptos"/>
            </a:endParaRPr>
          </a:p>
          <a:p>
            <a:r>
              <a:rPr lang="en-US" sz="2000" b="1" dirty="0">
                <a:latin typeface="Aptos"/>
              </a:rPr>
              <a:t>Date of observation: </a:t>
            </a:r>
            <a:r>
              <a:rPr lang="en-US" sz="1600" dirty="0">
                <a:latin typeface="Aptos"/>
              </a:rPr>
              <a:t>31/10/24</a:t>
            </a:r>
            <a:r>
              <a:rPr lang="en-US" sz="1400" dirty="0">
                <a:latin typeface="Aptos"/>
              </a:rPr>
              <a:t> </a:t>
            </a:r>
          </a:p>
          <a:p>
            <a:endParaRPr lang="en-US" sz="1400" dirty="0">
              <a:latin typeface="Aptos"/>
            </a:endParaRPr>
          </a:p>
          <a:p>
            <a:r>
              <a:rPr lang="en-US" sz="2000" b="1" dirty="0">
                <a:latin typeface="Aptos"/>
              </a:rPr>
              <a:t>Gender:</a:t>
            </a:r>
            <a:r>
              <a:rPr lang="en-US" sz="1600" dirty="0">
                <a:latin typeface="Aptos"/>
              </a:rPr>
              <a:t> female </a:t>
            </a:r>
            <a:r>
              <a:rPr lang="en-US" sz="1400" dirty="0">
                <a:latin typeface="Aptos"/>
              </a:rPr>
              <a:t> </a:t>
            </a:r>
          </a:p>
          <a:p>
            <a:endParaRPr lang="en-US" sz="1400" dirty="0">
              <a:latin typeface="Aptos"/>
            </a:endParaRPr>
          </a:p>
          <a:p>
            <a:r>
              <a:rPr lang="en-US" sz="2000" b="1" dirty="0">
                <a:latin typeface="Aptos"/>
              </a:rPr>
              <a:t>Method used: </a:t>
            </a:r>
            <a:r>
              <a:rPr lang="en-US" sz="1600" dirty="0">
                <a:latin typeface="Aptos"/>
              </a:rPr>
              <a:t>writing / Non participatory </a:t>
            </a:r>
          </a:p>
          <a:p>
            <a:endParaRPr lang="en-US" sz="1400" dirty="0">
              <a:latin typeface="Aptos"/>
            </a:endParaRPr>
          </a:p>
          <a:p>
            <a:r>
              <a:rPr lang="en-US" sz="2000" b="1" dirty="0">
                <a:latin typeface="Aptos"/>
              </a:rPr>
              <a:t>Number of children:</a:t>
            </a:r>
            <a:r>
              <a:rPr lang="en-US" sz="1400" dirty="0">
                <a:latin typeface="Aptos"/>
              </a:rPr>
              <a:t> </a:t>
            </a:r>
            <a:r>
              <a:rPr lang="en-US" sz="1600" dirty="0">
                <a:latin typeface="Aptos"/>
              </a:rPr>
              <a:t>1 </a:t>
            </a:r>
          </a:p>
          <a:p>
            <a:endParaRPr lang="en-US" sz="1400" dirty="0">
              <a:latin typeface="Aptos"/>
            </a:endParaRPr>
          </a:p>
          <a:p>
            <a:r>
              <a:rPr lang="en-US" sz="2000" b="1" dirty="0">
                <a:latin typeface="Aptos"/>
              </a:rPr>
              <a:t>Aim of observation:</a:t>
            </a:r>
            <a:r>
              <a:rPr lang="en-US" sz="1400" dirty="0">
                <a:latin typeface="Aptos"/>
              </a:rPr>
              <a:t>   </a:t>
            </a:r>
            <a:r>
              <a:rPr lang="en-US" sz="1600" dirty="0">
                <a:latin typeface="Aptos"/>
              </a:rPr>
              <a:t>To observe a toddler free play alongside a bigger child and an adult focusing on communication and language Development.</a:t>
            </a:r>
            <a:r>
              <a:rPr lang="en-US" sz="1400" dirty="0">
                <a:latin typeface="Aptos"/>
              </a:rPr>
              <a:t> </a:t>
            </a:r>
          </a:p>
          <a:p>
            <a:endParaRPr lang="en-US" sz="1400" dirty="0">
              <a:latin typeface="Aptos"/>
            </a:endParaRPr>
          </a:p>
          <a:p>
            <a:r>
              <a:rPr lang="en-US" sz="2000" b="1" dirty="0">
                <a:latin typeface="Aptos"/>
              </a:rPr>
              <a:t>Objective: </a:t>
            </a:r>
            <a:r>
              <a:rPr lang="en-US" sz="1600" dirty="0">
                <a:latin typeface="Aptos"/>
              </a:rPr>
              <a:t>To access the toddler ability to understand and interact with the adult and bigger child using her own way of communication. </a:t>
            </a:r>
          </a:p>
          <a:p>
            <a:endParaRPr lang="en-US" sz="1600" dirty="0">
              <a:latin typeface="Aptos"/>
            </a:endParaRPr>
          </a:p>
          <a:p>
            <a:r>
              <a:rPr lang="en-US" sz="2000" b="1" dirty="0">
                <a:latin typeface="Aptos"/>
              </a:rPr>
              <a:t>Brief description of observation setting:  </a:t>
            </a:r>
            <a:r>
              <a:rPr lang="en-US" sz="1600" dirty="0">
                <a:latin typeface="Aptos"/>
              </a:rPr>
              <a:t>The toddler is playing with crayons and reading a book alongside an adult with the interference of a bigger child. </a:t>
            </a:r>
          </a:p>
          <a:p>
            <a:endParaRPr lang="en-US" sz="1400" dirty="0">
              <a:latin typeface="Aptos"/>
            </a:endParaRPr>
          </a:p>
          <a:p>
            <a:endParaRPr lang="en-US" sz="1400" dirty="0">
              <a:latin typeface="Aptos"/>
            </a:endParaRPr>
          </a:p>
          <a:p>
            <a:endParaRPr lang="en-US" sz="1200">
              <a:latin typeface="Aptos"/>
            </a:endParaRPr>
          </a:p>
        </p:txBody>
      </p:sp>
    </p:spTree>
    <p:extLst>
      <p:ext uri="{BB962C8B-B14F-4D97-AF65-F5344CB8AC3E}">
        <p14:creationId xmlns:p14="http://schemas.microsoft.com/office/powerpoint/2010/main" val="17516892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52407-BF1A-B754-09D8-1F9DA46431FB}"/>
              </a:ext>
            </a:extLst>
          </p:cNvPr>
          <p:cNvSpPr>
            <a:spLocks noGrp="1"/>
          </p:cNvSpPr>
          <p:nvPr>
            <p:ph type="title"/>
          </p:nvPr>
        </p:nvSpPr>
        <p:spPr/>
        <p:txBody>
          <a:bodyPr/>
          <a:lstStyle/>
          <a:p>
            <a:r>
              <a:rPr lang="en-US" b="1" dirty="0">
                <a:solidFill>
                  <a:schemeClr val="tx1"/>
                </a:solidFill>
                <a:cs typeface="Calibri Light"/>
              </a:rPr>
              <a:t>Video </a:t>
            </a:r>
            <a:endParaRPr lang="en-US" b="1" dirty="0">
              <a:solidFill>
                <a:schemeClr val="tx1"/>
              </a:solidFill>
            </a:endParaRPr>
          </a:p>
        </p:txBody>
      </p:sp>
      <p:sp>
        <p:nvSpPr>
          <p:cNvPr id="3" name="Content Placeholder 2">
            <a:extLst>
              <a:ext uri="{FF2B5EF4-FFF2-40B4-BE49-F238E27FC236}">
                <a16:creationId xmlns:a16="http://schemas.microsoft.com/office/drawing/2014/main" id="{55D08477-8097-02E7-7E2D-A10808711790}"/>
              </a:ext>
            </a:extLst>
          </p:cNvPr>
          <p:cNvSpPr>
            <a:spLocks noGrp="1"/>
          </p:cNvSpPr>
          <p:nvPr>
            <p:ph idx="1"/>
          </p:nvPr>
        </p:nvSpPr>
        <p:spPr/>
        <p:txBody>
          <a:bodyPr>
            <a:normAutofit/>
          </a:bodyPr>
          <a:lstStyle/>
          <a:p>
            <a:r>
              <a:rPr lang="en-US" sz="2000" dirty="0">
                <a:latin typeface="Aptos"/>
              </a:rPr>
              <a:t>  </a:t>
            </a:r>
            <a:r>
              <a:rPr lang="en-US" sz="2000" u="sng" dirty="0">
                <a:latin typeface="Aptos"/>
                <a:hlinkClick r:id="rId2"/>
              </a:rPr>
              <a:t>https://www.youtube.com/watch?v=zUdMBtK2UVE</a:t>
            </a:r>
          </a:p>
          <a:p>
            <a:pPr marL="0" indent="0">
              <a:buNone/>
            </a:pPr>
            <a:endParaRPr lang="en-US" sz="1200" u="sng" dirty="0">
              <a:latin typeface="Aptos"/>
            </a:endParaRPr>
          </a:p>
        </p:txBody>
      </p:sp>
      <p:sp>
        <p:nvSpPr>
          <p:cNvPr id="10" name="TextBox 9">
            <a:extLst>
              <a:ext uri="{FF2B5EF4-FFF2-40B4-BE49-F238E27FC236}">
                <a16:creationId xmlns:a16="http://schemas.microsoft.com/office/drawing/2014/main" id="{B0E08BC5-9402-7013-FB51-5C1C74345D9C}"/>
              </a:ext>
            </a:extLst>
          </p:cNvPr>
          <p:cNvSpPr txBox="1"/>
          <p:nvPr/>
        </p:nvSpPr>
        <p:spPr>
          <a:xfrm>
            <a:off x="6687439" y="4805671"/>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Observation started from 3.21 minutes to 8.21 minutes</a:t>
            </a:r>
          </a:p>
        </p:txBody>
      </p:sp>
    </p:spTree>
    <p:extLst>
      <p:ext uri="{BB962C8B-B14F-4D97-AF65-F5344CB8AC3E}">
        <p14:creationId xmlns:p14="http://schemas.microsoft.com/office/powerpoint/2010/main" val="2701259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62B358-2941-1BA9-204C-B1074A7BA702}"/>
              </a:ext>
            </a:extLst>
          </p:cNvPr>
          <p:cNvSpPr txBox="1"/>
          <p:nvPr/>
        </p:nvSpPr>
        <p:spPr>
          <a:xfrm>
            <a:off x="0" y="1"/>
            <a:ext cx="12285615"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Aptos Display"/>
              </a:rPr>
              <a:t>                                                                   </a:t>
            </a:r>
            <a:r>
              <a:rPr lang="en-US" sz="2800" b="1" u="sng" dirty="0">
                <a:latin typeface="Aptos Display"/>
              </a:rPr>
              <a:t>Observation</a:t>
            </a:r>
            <a:r>
              <a:rPr lang="en-US" sz="2800" dirty="0">
                <a:latin typeface="Aptos Display"/>
              </a:rPr>
              <a:t> </a:t>
            </a:r>
          </a:p>
          <a:p>
            <a:endParaRPr lang="en-US" sz="1200">
              <a:latin typeface="Aptos"/>
              <a:cs typeface="Segoe UI"/>
            </a:endParaRPr>
          </a:p>
          <a:p>
            <a:r>
              <a:rPr lang="en-US" sz="1400" b="1" dirty="0">
                <a:latin typeface="Aptos"/>
                <a:cs typeface="Segoe UI"/>
              </a:rPr>
              <a:t>Observation is a way to learn about children’s development, their learning, and their interest by watching and listening to them </a:t>
            </a:r>
            <a:r>
              <a:rPr lang="en-US" sz="1400" dirty="0">
                <a:latin typeface="Times New Roman"/>
                <a:cs typeface="Segoe UI"/>
              </a:rPr>
              <a:t>(Barber and Paul-Smith, 2012)</a:t>
            </a:r>
            <a:r>
              <a:rPr lang="en-US" sz="1400" b="1" dirty="0">
                <a:latin typeface="Aptos"/>
                <a:cs typeface="Segoe UI"/>
              </a:rPr>
              <a:t>.</a:t>
            </a:r>
            <a:r>
              <a:rPr lang="en-US" sz="1400" dirty="0">
                <a:latin typeface="Aptos"/>
                <a:cs typeface="Segoe UI"/>
              </a:rPr>
              <a:t> </a:t>
            </a:r>
          </a:p>
          <a:p>
            <a:r>
              <a:rPr lang="en-GB" sz="1400" b="1" dirty="0">
                <a:latin typeface="Aptos"/>
                <a:cs typeface="Segoe UI"/>
              </a:rPr>
              <a:t>I am observing </a:t>
            </a:r>
            <a:r>
              <a:rPr lang="en-US" sz="1400" b="1" dirty="0">
                <a:latin typeface="Aptos"/>
                <a:cs typeface="Segoe UI"/>
              </a:rPr>
              <a:t> a toddler free play alongside a bigger child and an adult focusing on communication and language Development.</a:t>
            </a:r>
            <a:r>
              <a:rPr lang="en-US" sz="1400" dirty="0">
                <a:latin typeface="Aptos"/>
                <a:cs typeface="Segoe UI"/>
              </a:rPr>
              <a:t> </a:t>
            </a:r>
            <a:r>
              <a:rPr lang="en-US" sz="1400" b="1" dirty="0">
                <a:latin typeface="Aptos"/>
                <a:cs typeface="Segoe UI"/>
              </a:rPr>
              <a:t>My objective is to assess the toddler's ability to understand and interact with the adult and bigger child using her own way of communication. The method </a:t>
            </a:r>
            <a:r>
              <a:rPr lang="en-US" sz="1400" b="1" err="1">
                <a:latin typeface="Aptos"/>
                <a:cs typeface="Segoe UI"/>
              </a:rPr>
              <a:t>i</a:t>
            </a:r>
            <a:r>
              <a:rPr lang="en-US" sz="1400" b="1" dirty="0">
                <a:latin typeface="Aptos"/>
                <a:cs typeface="Segoe UI"/>
              </a:rPr>
              <a:t> am using with this observation is written and non-participatory.</a:t>
            </a:r>
            <a:r>
              <a:rPr lang="en-US" sz="1400" dirty="0">
                <a:latin typeface="Aptos"/>
                <a:cs typeface="Segoe UI"/>
              </a:rPr>
              <a:t> </a:t>
            </a:r>
          </a:p>
          <a:p>
            <a:endParaRPr lang="en-US" sz="1400" dirty="0">
              <a:latin typeface="Aptos"/>
              <a:cs typeface="Segoe UI"/>
            </a:endParaRPr>
          </a:p>
          <a:p>
            <a:r>
              <a:rPr lang="en-GB" sz="1400" dirty="0">
                <a:latin typeface="Aptos"/>
                <a:cs typeface="Segoe UI"/>
              </a:rPr>
              <a:t>The little girl sat down looking at the book the adult held and reading. She sat down listening to the adult read the book “tap my shoulder and I will turn around” the adult taps the rabbit shoulder in the book and the little girl repeated the action.</a:t>
            </a:r>
            <a:r>
              <a:rPr lang="en-US" sz="1400" dirty="0">
                <a:latin typeface="Aptos"/>
                <a:cs typeface="Segoe UI"/>
              </a:rPr>
              <a:t> </a:t>
            </a:r>
          </a:p>
          <a:p>
            <a:r>
              <a:rPr lang="en-GB" sz="1400" dirty="0">
                <a:latin typeface="Aptos"/>
                <a:cs typeface="Segoe UI"/>
              </a:rPr>
              <a:t>The little girl remained sitting listening to the adult read the book. When the book ended the adult put it down on the floor and clapped the little girl stood up and started clapping like the adult.</a:t>
            </a:r>
            <a:r>
              <a:rPr lang="en-US" sz="1400" dirty="0">
                <a:latin typeface="Aptos"/>
                <a:cs typeface="Segoe UI"/>
              </a:rPr>
              <a:t> </a:t>
            </a:r>
          </a:p>
          <a:p>
            <a:r>
              <a:rPr lang="en-GB" sz="1400" dirty="0">
                <a:latin typeface="Aptos"/>
                <a:cs typeface="Segoe UI"/>
              </a:rPr>
              <a:t>The adult picked a next book and started reading the little girl stood up listening to the adult read “fluffy pillow” said the adult while touching the pillow in the book, the little girl touched and pointed at the rabbit in the book. As the adult carried on reading the little girl walked toward him and turned the page of the book, she then touched the blanket in the book as the adult read the book.</a:t>
            </a:r>
            <a:r>
              <a:rPr lang="en-US" sz="1400" dirty="0">
                <a:latin typeface="Aptos"/>
                <a:cs typeface="Segoe UI"/>
              </a:rPr>
              <a:t> </a:t>
            </a:r>
          </a:p>
          <a:p>
            <a:r>
              <a:rPr lang="en-GB" sz="1400" dirty="0">
                <a:latin typeface="Aptos"/>
                <a:cs typeface="Segoe UI"/>
              </a:rPr>
              <a:t>The adult read the book “give good night kiss” and put the book toward the little girl to kiss the sleeping rabbit, as the little girl moved forward a bigger boy walked to the adult saying, “I will do it” and went down and kissed the sleeping rabbit in the book.</a:t>
            </a:r>
            <a:r>
              <a:rPr lang="en-US" sz="1400" dirty="0">
                <a:latin typeface="Aptos"/>
                <a:cs typeface="Segoe UI"/>
              </a:rPr>
              <a:t> </a:t>
            </a:r>
          </a:p>
          <a:p>
            <a:r>
              <a:rPr lang="en-GB" sz="1400" dirty="0">
                <a:latin typeface="Aptos"/>
                <a:cs typeface="Segoe UI"/>
              </a:rPr>
              <a:t>The little girl went on to pick up a different book and gave it to the adult while mumbling. The bigger boy walked away, and the adult carried on reading to the little girl who stood up listening. At the end of the book the adult kissed the little girl on her forehead and put the book down, the little girl bows down her knees and opened the book while the adult was looking through the toys box next to him. The little girl stood up and handed the opened book to the adult while mumbling, the adult took the book and said, “I will read this book again” and procced on reading.</a:t>
            </a:r>
            <a:r>
              <a:rPr lang="en-US" sz="1400" dirty="0">
                <a:latin typeface="Aptos"/>
                <a:cs typeface="Segoe UI"/>
              </a:rPr>
              <a:t> </a:t>
            </a:r>
          </a:p>
          <a:p>
            <a:r>
              <a:rPr lang="en-GB" sz="1400" dirty="0">
                <a:latin typeface="Aptos"/>
                <a:cs typeface="Segoe UI"/>
              </a:rPr>
              <a:t>The adult was turning the pages of the book fast as read, the little girl walked toward him and tap on the book and mumbled, the adult carried on reading. The bigger boy walked back to the adult, and the adult stopped reading and told the bigger boy “That’s your favourite book as a baby,” the little girl bows down and picked up a different book and gave it to the adult while mumbling. The adult took the book and put it back in the book's basket, the little girl went to pick up a book from the books basket while holding a next book in her other hand and gave it to the adult, the adult took the book and put it on the floor while talking to the bigger boy.</a:t>
            </a:r>
            <a:r>
              <a:rPr lang="en-US" sz="1400" dirty="0">
                <a:latin typeface="Aptos"/>
                <a:cs typeface="Segoe UI"/>
              </a:rPr>
              <a:t> </a:t>
            </a:r>
          </a:p>
          <a:p>
            <a:r>
              <a:rPr lang="en-GB" sz="1400" dirty="0">
                <a:latin typeface="Aptos"/>
                <a:cs typeface="Segoe UI"/>
              </a:rPr>
              <a:t> The little girl bows down on her knees and opened the book then put a next book on top of that one and opened it, she was turning the pages of the book while mumbling. The adult stood up and walked away while the little girl carried on turning the pages of the book left to right, right to the left while mumbling. She then closed the first book and proceed looking through the second book.</a:t>
            </a:r>
            <a:r>
              <a:rPr lang="en-US" sz="1400" dirty="0">
                <a:latin typeface="Aptos"/>
                <a:cs typeface="Segoe UI"/>
              </a:rPr>
              <a:t> </a:t>
            </a:r>
          </a:p>
          <a:p>
            <a:endParaRPr lang="en-US" sz="1400" dirty="0">
              <a:latin typeface="Aptos"/>
              <a:cs typeface="Segoe UI"/>
            </a:endParaRPr>
          </a:p>
        </p:txBody>
      </p:sp>
    </p:spTree>
    <p:extLst>
      <p:ext uri="{BB962C8B-B14F-4D97-AF65-F5344CB8AC3E}">
        <p14:creationId xmlns:p14="http://schemas.microsoft.com/office/powerpoint/2010/main" val="415095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99D32-5DCB-857A-CDE3-1301D74B970B}"/>
              </a:ext>
            </a:extLst>
          </p:cNvPr>
          <p:cNvSpPr>
            <a:spLocks noGrp="1"/>
          </p:cNvSpPr>
          <p:nvPr>
            <p:ph type="title"/>
          </p:nvPr>
        </p:nvSpPr>
        <p:spPr>
          <a:xfrm>
            <a:off x="899517" y="2820112"/>
            <a:ext cx="3501197" cy="1223298"/>
          </a:xfrm>
        </p:spPr>
        <p:txBody>
          <a:bodyPr/>
          <a:lstStyle/>
          <a:p>
            <a:r>
              <a:rPr lang="en-GB" sz="2800" b="1" dirty="0">
                <a:solidFill>
                  <a:srgbClr val="000000"/>
                </a:solidFill>
                <a:latin typeface="Aptos"/>
              </a:rPr>
              <a:t>Conclusion</a:t>
            </a:r>
            <a:r>
              <a:rPr lang="en-US" sz="2800" dirty="0">
                <a:solidFill>
                  <a:srgbClr val="000000"/>
                </a:solidFill>
                <a:latin typeface="Aptos"/>
              </a:rPr>
              <a:t> </a:t>
            </a:r>
            <a:br>
              <a:rPr lang="en-US" sz="2800" dirty="0">
                <a:solidFill>
                  <a:srgbClr val="000000"/>
                </a:solidFill>
                <a:latin typeface="Aptos"/>
              </a:rPr>
            </a:br>
            <a:r>
              <a:rPr lang="en-US" sz="2800" b="1" dirty="0">
                <a:solidFill>
                  <a:srgbClr val="000000"/>
                </a:solidFill>
                <a:latin typeface="Aptos"/>
              </a:rPr>
              <a:t>and</a:t>
            </a:r>
            <a:br>
              <a:rPr lang="en-US" sz="2800" b="1" dirty="0">
                <a:latin typeface="Aptos"/>
              </a:rPr>
            </a:br>
            <a:r>
              <a:rPr lang="en-US" sz="2800" b="1" dirty="0">
                <a:solidFill>
                  <a:srgbClr val="000000"/>
                </a:solidFill>
                <a:latin typeface="Aptos"/>
              </a:rPr>
              <a:t>link to theorist</a:t>
            </a:r>
            <a:endParaRPr lang="en-US" sz="2800" b="1" dirty="0">
              <a:cs typeface="Calibri Light"/>
            </a:endParaRPr>
          </a:p>
        </p:txBody>
      </p:sp>
      <p:sp>
        <p:nvSpPr>
          <p:cNvPr id="3" name="Content Placeholder 2">
            <a:extLst>
              <a:ext uri="{FF2B5EF4-FFF2-40B4-BE49-F238E27FC236}">
                <a16:creationId xmlns:a16="http://schemas.microsoft.com/office/drawing/2014/main" id="{F5F4AAC2-8560-2A4E-83CF-30428FDA36E2}"/>
              </a:ext>
            </a:extLst>
          </p:cNvPr>
          <p:cNvSpPr>
            <a:spLocks noGrp="1"/>
          </p:cNvSpPr>
          <p:nvPr>
            <p:ph idx="1"/>
          </p:nvPr>
        </p:nvSpPr>
        <p:spPr/>
        <p:txBody>
          <a:bodyPr vert="horz" lIns="91440" tIns="45720" rIns="91440" bIns="45720" rtlCol="0" anchor="ctr">
            <a:noAutofit/>
          </a:bodyPr>
          <a:lstStyle/>
          <a:p>
            <a:pPr>
              <a:lnSpc>
                <a:spcPct val="100000"/>
              </a:lnSpc>
              <a:spcBef>
                <a:spcPts val="0"/>
              </a:spcBef>
            </a:pPr>
            <a:endParaRPr lang="en-US" sz="1200" dirty="0">
              <a:latin typeface="Aptos"/>
            </a:endParaRPr>
          </a:p>
          <a:p>
            <a:pPr>
              <a:lnSpc>
                <a:spcPct val="100000"/>
              </a:lnSpc>
              <a:spcBef>
                <a:spcPts val="0"/>
              </a:spcBef>
            </a:pPr>
            <a:r>
              <a:rPr lang="en-GB" sz="1600" dirty="0">
                <a:latin typeface="Aptos"/>
              </a:rPr>
              <a:t>The observation showed that the little girl interacts more with the adult than the bigger kid, however she might interact with other children in a different environment. The little girl does not have words, but she mumbles and react to adult interactions.</a:t>
            </a:r>
            <a:r>
              <a:rPr lang="en-US" sz="1600" dirty="0">
                <a:latin typeface="Aptos"/>
              </a:rPr>
              <a:t> </a:t>
            </a:r>
          </a:p>
          <a:p>
            <a:pPr>
              <a:lnSpc>
                <a:spcPct val="100000"/>
              </a:lnSpc>
              <a:spcBef>
                <a:spcPts val="0"/>
              </a:spcBef>
            </a:pPr>
            <a:r>
              <a:rPr lang="en-GB" sz="1600" dirty="0">
                <a:latin typeface="Aptos"/>
              </a:rPr>
              <a:t>The chosen books are adequate to help with the child interaction and help with her communication and language skills because the book is illustrated with pictures and feels cloths. The adult should emphasise more on the interaction part of the book by touching the picture and keep eyes contact with the little girl while repeating the words.</a:t>
            </a:r>
            <a:r>
              <a:rPr lang="en-US" sz="1600" dirty="0">
                <a:latin typeface="Aptos"/>
              </a:rPr>
              <a:t> </a:t>
            </a:r>
          </a:p>
          <a:p>
            <a:pPr>
              <a:lnSpc>
                <a:spcPct val="100000"/>
              </a:lnSpc>
              <a:spcBef>
                <a:spcPts val="0"/>
              </a:spcBef>
            </a:pPr>
            <a:endParaRPr lang="en-US" sz="1600" dirty="0">
              <a:latin typeface="Aptos"/>
            </a:endParaRPr>
          </a:p>
          <a:p>
            <a:pPr>
              <a:lnSpc>
                <a:spcPct val="100000"/>
              </a:lnSpc>
              <a:spcBef>
                <a:spcPts val="0"/>
              </a:spcBef>
            </a:pPr>
            <a:r>
              <a:rPr lang="en-GB" sz="1600" dirty="0">
                <a:latin typeface="Aptos"/>
              </a:rPr>
              <a:t>According to Bandura’s (1925 to current) social learning theory we learn by observing and imitating the behaviours of others. This observation is linked to Bandura’s theory because the little girl after the adult walked away although she does not have words, she was turning the pages of the books while mumbling mimicking the adult. This observation also link to Bruner (1983) language development theory, according to Bruner language play an important role in cognitive development, basically one can't go without the other. Bruner (1983) also believe that providing an environment rich in vocabulary and interaction with a child will play an important role in the child language development.</a:t>
            </a:r>
            <a:endParaRPr lang="en-US" sz="1600" dirty="0">
              <a:latin typeface="Aptos"/>
            </a:endParaRPr>
          </a:p>
          <a:p>
            <a:endParaRPr lang="en-US" dirty="0"/>
          </a:p>
        </p:txBody>
      </p:sp>
    </p:spTree>
    <p:extLst>
      <p:ext uri="{BB962C8B-B14F-4D97-AF65-F5344CB8AC3E}">
        <p14:creationId xmlns:p14="http://schemas.microsoft.com/office/powerpoint/2010/main" val="3776823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17397-4F1F-22F1-833C-D16DED017F04}"/>
              </a:ext>
            </a:extLst>
          </p:cNvPr>
          <p:cNvSpPr>
            <a:spLocks noGrp="1"/>
          </p:cNvSpPr>
          <p:nvPr>
            <p:ph type="title"/>
          </p:nvPr>
        </p:nvSpPr>
        <p:spPr/>
        <p:txBody>
          <a:bodyPr/>
          <a:lstStyle/>
          <a:p>
            <a:r>
              <a:rPr lang="en-US" sz="3600" b="1" dirty="0">
                <a:solidFill>
                  <a:schemeClr val="tx1"/>
                </a:solidFill>
                <a:cs typeface="Calibri Light"/>
              </a:rPr>
              <a:t>References</a:t>
            </a:r>
            <a:endParaRPr lang="en-US" sz="3600" b="1" dirty="0">
              <a:solidFill>
                <a:schemeClr val="tx1"/>
              </a:solidFill>
            </a:endParaRPr>
          </a:p>
        </p:txBody>
      </p:sp>
      <p:sp>
        <p:nvSpPr>
          <p:cNvPr id="3" name="Content Placeholder 2">
            <a:extLst>
              <a:ext uri="{FF2B5EF4-FFF2-40B4-BE49-F238E27FC236}">
                <a16:creationId xmlns:a16="http://schemas.microsoft.com/office/drawing/2014/main" id="{0B816551-B420-49A7-EB57-412AC380BEF4}"/>
              </a:ext>
            </a:extLst>
          </p:cNvPr>
          <p:cNvSpPr>
            <a:spLocks noGrp="1"/>
          </p:cNvSpPr>
          <p:nvPr>
            <p:ph idx="1"/>
          </p:nvPr>
        </p:nvSpPr>
        <p:spPr/>
        <p:txBody>
          <a:bodyPr/>
          <a:lstStyle/>
          <a:p>
            <a:pPr marL="0" indent="0">
              <a:buNone/>
            </a:pPr>
            <a:endParaRPr lang="en-GB" sz="1400" b="1" dirty="0">
              <a:latin typeface="Aptos"/>
            </a:endParaRPr>
          </a:p>
          <a:p>
            <a:endParaRPr lang="en-US" sz="1200" dirty="0">
              <a:latin typeface="Aptos"/>
            </a:endParaRPr>
          </a:p>
          <a:p>
            <a:r>
              <a:rPr lang="en-GB" sz="1600">
                <a:latin typeface="Times New Roman"/>
                <a:cs typeface="Times New Roman"/>
              </a:rPr>
              <a:t> Bandura – 1925-current </a:t>
            </a:r>
            <a:endParaRPr lang="en-US" sz="1600">
              <a:latin typeface="Times New Roman"/>
              <a:cs typeface="Times New Roman"/>
            </a:endParaRPr>
          </a:p>
          <a:p>
            <a:r>
              <a:rPr lang="en-GB" sz="1600" dirty="0">
                <a:latin typeface="Aptos"/>
                <a:ea typeface="+mn-lt"/>
                <a:cs typeface="+mn-lt"/>
              </a:rPr>
              <a:t>Bruner, J. S. (1983). Child’s talk: Learning to use language. New </a:t>
            </a:r>
            <a:r>
              <a:rPr lang="en-GB" sz="1600">
                <a:latin typeface="Aptos"/>
                <a:ea typeface="+mn-lt"/>
                <a:cs typeface="+mn-lt"/>
              </a:rPr>
              <a:t>York: Norton.</a:t>
            </a:r>
            <a:endParaRPr lang="en-GB" sz="1600">
              <a:latin typeface="Aptos"/>
              <a:cs typeface="Times New Roman"/>
            </a:endParaRPr>
          </a:p>
          <a:p>
            <a:r>
              <a:rPr lang="en-GB" sz="1600">
                <a:latin typeface="Times New Roman"/>
                <a:cs typeface="Times New Roman"/>
              </a:rPr>
              <a:t>Barber, J. and Paul-Smith, S. (2012). </a:t>
            </a:r>
            <a:r>
              <a:rPr lang="en-GB" sz="1600" i="1" dirty="0">
                <a:latin typeface="Times New Roman"/>
                <a:cs typeface="Times New Roman"/>
              </a:rPr>
              <a:t>Early years observation and planning in practice : best practice for planning and observation in the EYFS</a:t>
            </a:r>
            <a:r>
              <a:rPr lang="en-GB" sz="1600" dirty="0">
                <a:latin typeface="Times New Roman"/>
                <a:cs typeface="Times New Roman"/>
              </a:rPr>
              <a:t>. London: Practical Pre-School Books.</a:t>
            </a:r>
            <a:endParaRPr lang="en-US" sz="1600">
              <a:latin typeface="Times New Roman"/>
              <a:cs typeface="Times New Roman"/>
            </a:endParaRPr>
          </a:p>
          <a:p>
            <a:endParaRPr lang="en-US" sz="1600" dirty="0">
              <a:latin typeface="Aptos"/>
            </a:endParaRPr>
          </a:p>
          <a:p>
            <a:endParaRPr lang="en-US" sz="1200" dirty="0">
              <a:latin typeface="Times New Roman"/>
              <a:cs typeface="Times New Roman"/>
            </a:endParaRPr>
          </a:p>
          <a:p>
            <a:endParaRPr lang="en-US" dirty="0"/>
          </a:p>
        </p:txBody>
      </p:sp>
    </p:spTree>
    <p:extLst>
      <p:ext uri="{BB962C8B-B14F-4D97-AF65-F5344CB8AC3E}">
        <p14:creationId xmlns:p14="http://schemas.microsoft.com/office/powerpoint/2010/main" val="27146456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52FD7-76EF-4EBF-8807-5A08A9C8EA09}"/>
              </a:ext>
            </a:extLst>
          </p:cNvPr>
          <p:cNvSpPr>
            <a:spLocks noGrp="1"/>
          </p:cNvSpPr>
          <p:nvPr>
            <p:ph type="ctrTitle"/>
          </p:nvPr>
        </p:nvSpPr>
        <p:spPr/>
        <p:txBody>
          <a:bodyPr/>
          <a:lstStyle/>
          <a:p>
            <a:r>
              <a:rPr lang="en-US" b="1" dirty="0">
                <a:cs typeface="Calibri Light"/>
              </a:rPr>
              <a:t>Observation</a:t>
            </a:r>
            <a:br>
              <a:rPr lang="en-US" b="1" dirty="0">
                <a:cs typeface="Calibri Light"/>
              </a:rPr>
            </a:br>
            <a:r>
              <a:rPr lang="en-US" b="1" dirty="0">
                <a:cs typeface="Calibri Light"/>
              </a:rPr>
              <a:t>2</a:t>
            </a:r>
          </a:p>
        </p:txBody>
      </p:sp>
      <p:sp>
        <p:nvSpPr>
          <p:cNvPr id="3" name="TextBox 2">
            <a:extLst>
              <a:ext uri="{FF2B5EF4-FFF2-40B4-BE49-F238E27FC236}">
                <a16:creationId xmlns:a16="http://schemas.microsoft.com/office/drawing/2014/main" id="{FB717142-B1C1-459D-4C2B-5995BCDAFA2D}"/>
              </a:ext>
            </a:extLst>
          </p:cNvPr>
          <p:cNvSpPr txBox="1"/>
          <p:nvPr/>
        </p:nvSpPr>
        <p:spPr>
          <a:xfrm>
            <a:off x="5463807" y="488403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E.D. Ashton </a:t>
            </a:r>
          </a:p>
        </p:txBody>
      </p:sp>
    </p:spTree>
    <p:extLst>
      <p:ext uri="{BB962C8B-B14F-4D97-AF65-F5344CB8AC3E}">
        <p14:creationId xmlns:p14="http://schemas.microsoft.com/office/powerpoint/2010/main" val="3545027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FEF34D-1EDB-1129-2275-AEB3569653DD}"/>
              </a:ext>
            </a:extLst>
          </p:cNvPr>
          <p:cNvSpPr txBox="1"/>
          <p:nvPr/>
        </p:nvSpPr>
        <p:spPr>
          <a:xfrm>
            <a:off x="0" y="185057"/>
            <a:ext cx="12191999"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ptos"/>
              </a:rPr>
              <a:t>Name of observer:</a:t>
            </a:r>
            <a:r>
              <a:rPr lang="en-US" dirty="0">
                <a:latin typeface="Aptos"/>
              </a:rPr>
              <a:t> E. D. Ashton  </a:t>
            </a:r>
          </a:p>
          <a:p>
            <a:endParaRPr lang="en-US" dirty="0">
              <a:latin typeface="Aptos"/>
            </a:endParaRPr>
          </a:p>
          <a:p>
            <a:r>
              <a:rPr lang="en-US" b="1" dirty="0">
                <a:latin typeface="Aptos"/>
              </a:rPr>
              <a:t>Date of observation:  </a:t>
            </a:r>
            <a:r>
              <a:rPr lang="en-US" dirty="0">
                <a:latin typeface="Aptos"/>
              </a:rPr>
              <a:t>02/11/2024</a:t>
            </a:r>
          </a:p>
          <a:p>
            <a:endParaRPr lang="en-US" dirty="0">
              <a:latin typeface="Aptos"/>
            </a:endParaRPr>
          </a:p>
          <a:p>
            <a:r>
              <a:rPr lang="en-US" b="1" dirty="0">
                <a:latin typeface="Aptos"/>
              </a:rPr>
              <a:t>Gender:</a:t>
            </a:r>
            <a:r>
              <a:rPr lang="en-US" dirty="0">
                <a:latin typeface="Aptos"/>
              </a:rPr>
              <a:t> male  </a:t>
            </a:r>
          </a:p>
          <a:p>
            <a:endParaRPr lang="en-US" b="1" dirty="0">
              <a:latin typeface="Aptos"/>
            </a:endParaRPr>
          </a:p>
          <a:p>
            <a:r>
              <a:rPr lang="en-US" b="1" dirty="0">
                <a:latin typeface="Aptos"/>
              </a:rPr>
              <a:t>Method used:</a:t>
            </a:r>
            <a:r>
              <a:rPr lang="en-US" dirty="0">
                <a:latin typeface="Aptos"/>
              </a:rPr>
              <a:t> writing / Non participatory </a:t>
            </a:r>
          </a:p>
          <a:p>
            <a:endParaRPr lang="en-US" dirty="0">
              <a:latin typeface="Aptos"/>
            </a:endParaRPr>
          </a:p>
          <a:p>
            <a:r>
              <a:rPr lang="en-US" b="1" dirty="0">
                <a:latin typeface="Aptos"/>
              </a:rPr>
              <a:t>Number of children:</a:t>
            </a:r>
            <a:r>
              <a:rPr lang="en-US" dirty="0">
                <a:latin typeface="Aptos"/>
              </a:rPr>
              <a:t> 2 </a:t>
            </a:r>
          </a:p>
          <a:p>
            <a:endParaRPr lang="en-US" dirty="0">
              <a:latin typeface="Aptos"/>
            </a:endParaRPr>
          </a:p>
          <a:p>
            <a:r>
              <a:rPr lang="en-US" b="1" dirty="0">
                <a:latin typeface="Aptos"/>
              </a:rPr>
              <a:t>Number of adults:</a:t>
            </a:r>
            <a:r>
              <a:rPr lang="en-US" dirty="0">
                <a:latin typeface="Aptos"/>
              </a:rPr>
              <a:t> 1 </a:t>
            </a:r>
          </a:p>
          <a:p>
            <a:endParaRPr lang="en-US" dirty="0">
              <a:latin typeface="Aptos"/>
            </a:endParaRPr>
          </a:p>
          <a:p>
            <a:r>
              <a:rPr lang="en-US" b="1" dirty="0">
                <a:latin typeface="Aptos"/>
              </a:rPr>
              <a:t>Aim of observation: </a:t>
            </a:r>
            <a:r>
              <a:rPr lang="en-US" dirty="0">
                <a:latin typeface="Aptos"/>
              </a:rPr>
              <a:t>  To observe a baby free play alongside a toddler and an adult focusing physical Devlopment. </a:t>
            </a:r>
            <a:endParaRPr lang="en-US" dirty="0"/>
          </a:p>
          <a:p>
            <a:endParaRPr lang="en-US" dirty="0">
              <a:latin typeface="Aptos"/>
            </a:endParaRPr>
          </a:p>
          <a:p>
            <a:r>
              <a:rPr lang="en-US" b="1" dirty="0">
                <a:latin typeface="Aptos"/>
              </a:rPr>
              <a:t>Objective:</a:t>
            </a:r>
            <a:r>
              <a:rPr lang="en-US" dirty="0">
                <a:latin typeface="Aptos"/>
              </a:rPr>
              <a:t> To access the baby's ability to control his body and coordination when moving around and his spatial awareness. </a:t>
            </a:r>
          </a:p>
          <a:p>
            <a:endParaRPr lang="en-US" b="1" dirty="0">
              <a:latin typeface="Aptos"/>
            </a:endParaRPr>
          </a:p>
          <a:p>
            <a:r>
              <a:rPr lang="en-US" b="1" dirty="0">
                <a:latin typeface="Aptos"/>
              </a:rPr>
              <a:t>Brief description of observation setting:</a:t>
            </a:r>
            <a:r>
              <a:rPr lang="en-US" dirty="0">
                <a:latin typeface="Aptos"/>
              </a:rPr>
              <a:t> </a:t>
            </a:r>
            <a:endParaRPr lang="en-US"/>
          </a:p>
          <a:p>
            <a:r>
              <a:rPr lang="en-US" dirty="0">
                <a:latin typeface="Aptos"/>
              </a:rPr>
              <a:t>The baby is laying on his belly surrounded by different toys and crawling around reaching out for different toys and interacting with the adult with toddler interference. </a:t>
            </a:r>
          </a:p>
          <a:p>
            <a:endParaRPr lang="en-US" dirty="0">
              <a:latin typeface="Aptos"/>
            </a:endParaRPr>
          </a:p>
          <a:p>
            <a:endParaRPr lang="en-US" dirty="0">
              <a:latin typeface="Aptos"/>
            </a:endParaRPr>
          </a:p>
          <a:p>
            <a:endParaRPr lang="en-US" dirty="0">
              <a:latin typeface="Aptos"/>
            </a:endParaRPr>
          </a:p>
          <a:p>
            <a:endParaRPr lang="en-US" dirty="0">
              <a:latin typeface="Aptos"/>
            </a:endParaRPr>
          </a:p>
        </p:txBody>
      </p:sp>
    </p:spTree>
    <p:extLst>
      <p:ext uri="{BB962C8B-B14F-4D97-AF65-F5344CB8AC3E}">
        <p14:creationId xmlns:p14="http://schemas.microsoft.com/office/powerpoint/2010/main" val="175903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9A4AB-501B-586B-A7C3-FC989733FE5B}"/>
              </a:ext>
            </a:extLst>
          </p:cNvPr>
          <p:cNvSpPr>
            <a:spLocks noGrp="1"/>
          </p:cNvSpPr>
          <p:nvPr>
            <p:ph type="title"/>
          </p:nvPr>
        </p:nvSpPr>
        <p:spPr/>
        <p:txBody>
          <a:bodyPr/>
          <a:lstStyle/>
          <a:p>
            <a:r>
              <a:rPr lang="en-US" b="1" dirty="0">
                <a:cs typeface="Calibri Light"/>
              </a:rPr>
              <a:t>Video</a:t>
            </a:r>
            <a:endParaRPr lang="en-US" b="1" dirty="0"/>
          </a:p>
        </p:txBody>
      </p:sp>
      <p:sp>
        <p:nvSpPr>
          <p:cNvPr id="3" name="TextBox 2">
            <a:extLst>
              <a:ext uri="{FF2B5EF4-FFF2-40B4-BE49-F238E27FC236}">
                <a16:creationId xmlns:a16="http://schemas.microsoft.com/office/drawing/2014/main" id="{A98E8046-02DD-A6CC-D9D3-661602E677B7}"/>
              </a:ext>
            </a:extLst>
          </p:cNvPr>
          <p:cNvSpPr txBox="1"/>
          <p:nvPr/>
        </p:nvSpPr>
        <p:spPr>
          <a:xfrm>
            <a:off x="5312875" y="2354702"/>
            <a:ext cx="5878285" cy="369332"/>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ea typeface="+mn-lt"/>
                <a:cs typeface="+mn-lt"/>
              </a:rPr>
              <a:t>h</a:t>
            </a:r>
            <a:r>
              <a:rPr lang="en-US" b="1" dirty="0">
                <a:ea typeface="+mn-lt"/>
                <a:cs typeface="+mn-lt"/>
              </a:rPr>
              <a:t>ttps://www.youtube.com/watch?v=5y8YJDrirZ4</a:t>
            </a:r>
            <a:endParaRPr lang="en-US" b="1" dirty="0"/>
          </a:p>
        </p:txBody>
      </p:sp>
      <p:sp>
        <p:nvSpPr>
          <p:cNvPr id="4" name="TextBox 3">
            <a:extLst>
              <a:ext uri="{FF2B5EF4-FFF2-40B4-BE49-F238E27FC236}">
                <a16:creationId xmlns:a16="http://schemas.microsoft.com/office/drawing/2014/main" id="{3B282473-D0B2-B121-5C39-0252AC4A9919}"/>
              </a:ext>
            </a:extLst>
          </p:cNvPr>
          <p:cNvSpPr txBox="1"/>
          <p:nvPr/>
        </p:nvSpPr>
        <p:spPr>
          <a:xfrm>
            <a:off x="6476056" y="487076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4E85718A-6B4D-DC33-9FCB-6A97661DA16D}"/>
              </a:ext>
            </a:extLst>
          </p:cNvPr>
          <p:cNvSpPr txBox="1"/>
          <p:nvPr/>
        </p:nvSpPr>
        <p:spPr>
          <a:xfrm>
            <a:off x="5693990" y="3951492"/>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Observation started from 1.21 minutes to 6.21 minutes.</a:t>
            </a:r>
          </a:p>
          <a:p>
            <a:pPr algn="l"/>
            <a:endParaRPr lang="en-US" dirty="0"/>
          </a:p>
        </p:txBody>
      </p:sp>
    </p:spTree>
    <p:extLst>
      <p:ext uri="{BB962C8B-B14F-4D97-AF65-F5344CB8AC3E}">
        <p14:creationId xmlns:p14="http://schemas.microsoft.com/office/powerpoint/2010/main" val="29109357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464A25-9528-85D4-3022-D9EB2138C03B}"/>
              </a:ext>
            </a:extLst>
          </p:cNvPr>
          <p:cNvSpPr txBox="1"/>
          <p:nvPr/>
        </p:nvSpPr>
        <p:spPr>
          <a:xfrm>
            <a:off x="3035" y="3512"/>
            <a:ext cx="12181114"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r>
              <a:rPr lang="en-US" sz="3200" b="1" dirty="0"/>
              <a:t>Observation </a:t>
            </a:r>
          </a:p>
          <a:p>
            <a:endParaRPr lang="en-US" sz="3200" b="1" dirty="0"/>
          </a:p>
        </p:txBody>
      </p:sp>
      <p:sp>
        <p:nvSpPr>
          <p:cNvPr id="3" name="TextBox 2">
            <a:extLst>
              <a:ext uri="{FF2B5EF4-FFF2-40B4-BE49-F238E27FC236}">
                <a16:creationId xmlns:a16="http://schemas.microsoft.com/office/drawing/2014/main" id="{65D8DEF8-4281-8891-F002-0E76117D14E8}"/>
              </a:ext>
            </a:extLst>
          </p:cNvPr>
          <p:cNvSpPr txBox="1"/>
          <p:nvPr/>
        </p:nvSpPr>
        <p:spPr>
          <a:xfrm>
            <a:off x="0" y="653143"/>
            <a:ext cx="12181115"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Aptos"/>
              </a:rPr>
              <a:t>Observation is a way to learn about children’s development, their learning, and their interest by watching and listening to them </a:t>
            </a:r>
            <a:r>
              <a:rPr lang="en-US" sz="1400" dirty="0">
                <a:latin typeface="Times New Roman"/>
                <a:cs typeface="Times New Roman"/>
              </a:rPr>
              <a:t>(Barber and Paul-Smith, 2012)</a:t>
            </a:r>
            <a:r>
              <a:rPr lang="en-US" sz="1400" b="1" dirty="0">
                <a:latin typeface="Aptos"/>
              </a:rPr>
              <a:t>.</a:t>
            </a:r>
            <a:r>
              <a:rPr lang="en-US" sz="1400" dirty="0">
                <a:latin typeface="Aptos"/>
              </a:rPr>
              <a:t> ​</a:t>
            </a:r>
          </a:p>
          <a:p>
            <a:r>
              <a:rPr lang="en-US" b="1" dirty="0">
                <a:latin typeface="Aptos"/>
              </a:rPr>
              <a:t>To observe a baby free play alongside a toddler and an adult focusing physical Devlopment. </a:t>
            </a:r>
          </a:p>
          <a:p>
            <a:endParaRPr lang="en-US" b="1" dirty="0">
              <a:latin typeface="Aptos"/>
            </a:endParaRPr>
          </a:p>
          <a:p>
            <a:r>
              <a:rPr lang="en-US" sz="1400" dirty="0">
                <a:latin typeface="Aptos"/>
              </a:rPr>
              <a:t>Baby X  laying on his belly playing with toys, he then crawl away from the toys and went toward the baby gate. Baby X held the baby gate with his hands and balancing his legs. Baby X  use his hands and pull on the baby gate to get himself up on his knees, he went back down on his belly and cooing .</a:t>
            </a:r>
          </a:p>
          <a:p>
            <a:r>
              <a:rPr lang="en-US" sz="1400" dirty="0">
                <a:latin typeface="Aptos"/>
              </a:rPr>
              <a:t>Baby X turn himself around on his belly and crawl back to the carpet, he reach out to a toy one the carpet and put the toy in his mouth.</a:t>
            </a:r>
          </a:p>
          <a:p>
            <a:r>
              <a:rPr lang="en-US" sz="1400" dirty="0">
                <a:latin typeface="Aptos"/>
              </a:rPr>
              <a:t>Baby  X turn himself on his side with the toy in his mouth, he then turn back on his belly and taping the toy in his hand on the unit.</a:t>
            </a:r>
          </a:p>
          <a:p>
            <a:r>
              <a:rPr lang="en-US" sz="1400" dirty="0">
                <a:latin typeface="Aptos"/>
              </a:rPr>
              <a:t>Baby X remain in the same position on his belly but every now and then he push on his legs to go on his knees and coo.</a:t>
            </a:r>
            <a:endParaRPr lang="en-US" sz="1400" i="1" dirty="0">
              <a:latin typeface="Aptos"/>
            </a:endParaRPr>
          </a:p>
          <a:p>
            <a:r>
              <a:rPr lang="en-US" sz="1400" dirty="0">
                <a:latin typeface="Aptos"/>
              </a:rPr>
              <a:t>The adult ask Baby  X if his tummy  hurt. He put the toy head in his mouth and after crawl on his belly to reach the toy box, baby X pick a toy out of the toy box and lay down on his side. Baby x lift his body up on his elbow while laying on the floor, he then turn over onto his belly  cooing the adult ask him " what you got? Show me what you got! " baby x carry on crawling on his belly and reach out to a different toy and put it in his mouth.</a:t>
            </a:r>
          </a:p>
          <a:p>
            <a:endParaRPr lang="en-US" sz="1400" dirty="0">
              <a:latin typeface="Aptos"/>
            </a:endParaRPr>
          </a:p>
          <a:p>
            <a:endParaRPr lang="en-US" sz="1400" dirty="0">
              <a:latin typeface="Aptos"/>
            </a:endParaRPr>
          </a:p>
        </p:txBody>
      </p:sp>
    </p:spTree>
    <p:extLst>
      <p:ext uri="{BB962C8B-B14F-4D97-AF65-F5344CB8AC3E}">
        <p14:creationId xmlns:p14="http://schemas.microsoft.com/office/powerpoint/2010/main" val="605635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0C220-97C5-8D4E-8CA3-CFC5CED4C587}"/>
              </a:ext>
            </a:extLst>
          </p:cNvPr>
          <p:cNvSpPr>
            <a:spLocks noGrp="1"/>
          </p:cNvSpPr>
          <p:nvPr>
            <p:ph type="title"/>
          </p:nvPr>
        </p:nvSpPr>
        <p:spPr>
          <a:xfrm>
            <a:off x="888631" y="1981912"/>
            <a:ext cx="3501197" cy="2007068"/>
          </a:xfrm>
        </p:spPr>
        <p:txBody>
          <a:bodyPr/>
          <a:lstStyle/>
          <a:p>
            <a:br>
              <a:rPr lang="en-GB" sz="2800" b="1" dirty="0">
                <a:solidFill>
                  <a:srgbClr val="000000"/>
                </a:solidFill>
                <a:latin typeface="Aptos"/>
              </a:rPr>
            </a:br>
            <a:br>
              <a:rPr lang="en-GB" sz="2800" b="1" dirty="0">
                <a:latin typeface="Aptos"/>
              </a:rPr>
            </a:br>
            <a:br>
              <a:rPr lang="en-GB" sz="2800" b="1" dirty="0">
                <a:latin typeface="Aptos"/>
              </a:rPr>
            </a:br>
            <a:br>
              <a:rPr lang="en-GB" sz="2800" b="1" dirty="0">
                <a:latin typeface="Aptos"/>
              </a:rPr>
            </a:br>
            <a:br>
              <a:rPr lang="en-GB" sz="2800" b="1" dirty="0">
                <a:latin typeface="Aptos"/>
              </a:rPr>
            </a:br>
            <a:br>
              <a:rPr lang="en-GB" sz="2800" b="1" dirty="0">
                <a:latin typeface="Aptos"/>
              </a:rPr>
            </a:br>
            <a:br>
              <a:rPr lang="en-GB" sz="2800" b="1" dirty="0">
                <a:latin typeface="Aptos"/>
              </a:rPr>
            </a:br>
            <a:br>
              <a:rPr lang="en-GB" sz="2800" b="1" dirty="0">
                <a:latin typeface="Aptos"/>
              </a:rPr>
            </a:br>
            <a:r>
              <a:rPr lang="en-GB" sz="2800" b="1" dirty="0">
                <a:solidFill>
                  <a:srgbClr val="000000"/>
                </a:solidFill>
                <a:latin typeface="Aptos"/>
              </a:rPr>
              <a:t>Conclusion</a:t>
            </a:r>
            <a:r>
              <a:rPr lang="en-US" sz="2800" dirty="0">
                <a:solidFill>
                  <a:srgbClr val="000000"/>
                </a:solidFill>
                <a:latin typeface="Aptos"/>
              </a:rPr>
              <a:t> </a:t>
            </a:r>
            <a:br>
              <a:rPr lang="en-US" sz="2800" dirty="0">
                <a:solidFill>
                  <a:srgbClr val="000000"/>
                </a:solidFill>
                <a:latin typeface="Aptos"/>
              </a:rPr>
            </a:br>
            <a:r>
              <a:rPr lang="en-US" sz="2800" dirty="0">
                <a:solidFill>
                  <a:srgbClr val="000000"/>
                </a:solidFill>
                <a:latin typeface="Aptos"/>
              </a:rPr>
              <a:t>and</a:t>
            </a:r>
            <a:br>
              <a:rPr lang="en-US" sz="2800" dirty="0">
                <a:solidFill>
                  <a:srgbClr val="000000"/>
                </a:solidFill>
                <a:latin typeface="Aptos"/>
              </a:rPr>
            </a:br>
            <a:r>
              <a:rPr lang="en-US" sz="2800" dirty="0">
                <a:solidFill>
                  <a:srgbClr val="000000"/>
                </a:solidFill>
                <a:latin typeface="Aptos"/>
              </a:rPr>
              <a:t>link to theorist</a:t>
            </a:r>
          </a:p>
          <a:p>
            <a:endParaRPr lang="en-US" dirty="0">
              <a:cs typeface="Calibri Light"/>
            </a:endParaRPr>
          </a:p>
        </p:txBody>
      </p:sp>
      <p:sp>
        <p:nvSpPr>
          <p:cNvPr id="3" name="Content Placeholder 2">
            <a:extLst>
              <a:ext uri="{FF2B5EF4-FFF2-40B4-BE49-F238E27FC236}">
                <a16:creationId xmlns:a16="http://schemas.microsoft.com/office/drawing/2014/main" id="{AF0DBE81-749B-B195-8C1A-282E57293EB2}"/>
              </a:ext>
            </a:extLst>
          </p:cNvPr>
          <p:cNvSpPr>
            <a:spLocks noGrp="1"/>
          </p:cNvSpPr>
          <p:nvPr>
            <p:ph idx="1"/>
          </p:nvPr>
        </p:nvSpPr>
        <p:spPr/>
        <p:txBody>
          <a:bodyPr/>
          <a:lstStyle/>
          <a:p>
            <a:r>
              <a:rPr lang="en-US" dirty="0">
                <a:latin typeface="Aptos"/>
              </a:rPr>
              <a:t>The observation show that baby x military crawl and is capable to move from one corner to the next. However the observation also show that baby x can use unit around him to pull himself up so with adult interaction and help baby x will be more active and develop  his gross motor skills.</a:t>
            </a:r>
          </a:p>
          <a:p>
            <a:r>
              <a:rPr lang="en-US" dirty="0">
                <a:latin typeface="Aptos"/>
              </a:rPr>
              <a:t>This observation link to Gesell theory of child development known as maturational developmental theory (1925). According to Gesell  children grow and develop through similar pattern although this involve internal such as genetic and external such as our environment (1925).  Gesell (1925) maturational developmental theory is base on six stages however each children grow and develop through those stages at their own pace (1925).</a:t>
            </a:r>
          </a:p>
        </p:txBody>
      </p:sp>
    </p:spTree>
    <p:extLst>
      <p:ext uri="{BB962C8B-B14F-4D97-AF65-F5344CB8AC3E}">
        <p14:creationId xmlns:p14="http://schemas.microsoft.com/office/powerpoint/2010/main" val="4008216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9A5CB-12B7-27B9-D047-9AB7FF0C6562}"/>
              </a:ext>
            </a:extLst>
          </p:cNvPr>
          <p:cNvSpPr>
            <a:spLocks noGrp="1"/>
          </p:cNvSpPr>
          <p:nvPr>
            <p:ph type="title"/>
          </p:nvPr>
        </p:nvSpPr>
        <p:spPr>
          <a:xfrm>
            <a:off x="801545" y="2417341"/>
            <a:ext cx="3501197" cy="1223298"/>
          </a:xfrm>
        </p:spPr>
        <p:txBody>
          <a:bodyPr/>
          <a:lstStyle/>
          <a:p>
            <a:r>
              <a:rPr lang="en-US" sz="3600" b="1" dirty="0">
                <a:solidFill>
                  <a:schemeClr val="tx1"/>
                </a:solidFill>
                <a:cs typeface="Calibri Light"/>
              </a:rPr>
              <a:t>References</a:t>
            </a:r>
            <a:endParaRPr lang="en-US" sz="3600" dirty="0">
              <a:solidFill>
                <a:schemeClr val="tx1"/>
              </a:solidFill>
              <a:cs typeface="Calibri Light"/>
            </a:endParaRPr>
          </a:p>
        </p:txBody>
      </p:sp>
      <p:sp>
        <p:nvSpPr>
          <p:cNvPr id="3" name="Content Placeholder 2">
            <a:extLst>
              <a:ext uri="{FF2B5EF4-FFF2-40B4-BE49-F238E27FC236}">
                <a16:creationId xmlns:a16="http://schemas.microsoft.com/office/drawing/2014/main" id="{7A018BDA-4F17-B35D-B057-8A4DA146C386}"/>
              </a:ext>
            </a:extLst>
          </p:cNvPr>
          <p:cNvSpPr>
            <a:spLocks noGrp="1"/>
          </p:cNvSpPr>
          <p:nvPr>
            <p:ph idx="1"/>
          </p:nvPr>
        </p:nvSpPr>
        <p:spPr/>
        <p:txBody>
          <a:bodyPr/>
          <a:lstStyle/>
          <a:p>
            <a:r>
              <a:rPr lang="en-GB" sz="1600" dirty="0">
                <a:latin typeface="Aptos"/>
                <a:cs typeface="Times New Roman"/>
              </a:rPr>
              <a:t>Barber, J. and Paul-Smith, S. (2012). </a:t>
            </a:r>
            <a:r>
              <a:rPr lang="en-GB" sz="1600" i="1" dirty="0">
                <a:latin typeface="Aptos"/>
                <a:cs typeface="Times New Roman"/>
              </a:rPr>
              <a:t>Early years observation and planning in practice : best practice for planning and observation in the EYFS</a:t>
            </a:r>
            <a:r>
              <a:rPr lang="en-GB" sz="1600" dirty="0">
                <a:latin typeface="Aptos"/>
                <a:cs typeface="Times New Roman"/>
              </a:rPr>
              <a:t>. London: Practical Pre-School Books.</a:t>
            </a:r>
          </a:p>
          <a:p>
            <a:r>
              <a:rPr lang="en-GB" sz="1600" dirty="0">
                <a:latin typeface="Aptos"/>
                <a:ea typeface="+mn-lt"/>
                <a:cs typeface="+mn-lt"/>
              </a:rPr>
              <a:t>Gesell Developmental Schedules in 1925  </a:t>
            </a:r>
            <a:endParaRPr lang="en-GB" sz="1600">
              <a:latin typeface="Aptos"/>
              <a:ea typeface="+mn-lt"/>
              <a:cs typeface="Times New Roman"/>
            </a:endParaRPr>
          </a:p>
          <a:p>
            <a:pPr marL="0" indent="0">
              <a:buNone/>
            </a:pPr>
            <a:r>
              <a:rPr lang="en-GB" sz="1600" dirty="0">
                <a:ea typeface="+mn-lt"/>
                <a:cs typeface="+mn-lt"/>
                <a:hlinkClick r:id="rId2"/>
              </a:rPr>
              <a:t>https://www.gesell-yale.org/pages/gesell-theory#:~:text=The%20Theory,his%20or%20her%20chronological%20age</a:t>
            </a:r>
            <a:r>
              <a:rPr lang="en-GB" sz="1600" dirty="0">
                <a:ea typeface="+mn-lt"/>
                <a:cs typeface="+mn-lt"/>
              </a:rPr>
              <a:t>.</a:t>
            </a:r>
            <a:endParaRPr lang="en-GB" sz="1600">
              <a:latin typeface="Aptos"/>
              <a:cs typeface="Times New Roman"/>
            </a:endParaRPr>
          </a:p>
          <a:p>
            <a:pPr marL="0" indent="0">
              <a:buNone/>
            </a:pPr>
            <a:r>
              <a:rPr lang="en-GB" sz="1600" dirty="0">
                <a:latin typeface="Aptos"/>
                <a:ea typeface="+mn-lt"/>
                <a:cs typeface="+mn-lt"/>
              </a:rPr>
              <a:t>Most recently updated in 2010  /  viewed 02/11/2024</a:t>
            </a:r>
            <a:endParaRPr lang="en-GB" dirty="0">
              <a:latin typeface="Aptos"/>
            </a:endParaRPr>
          </a:p>
          <a:p>
            <a:endParaRPr lang="en-GB" sz="1600" dirty="0">
              <a:latin typeface="Aptos"/>
              <a:cs typeface="Times New Roman"/>
            </a:endParaRPr>
          </a:p>
          <a:p>
            <a:endParaRPr lang="en-US" dirty="0">
              <a:latin typeface="Aptos"/>
              <a:cs typeface="Times New Roman"/>
            </a:endParaRPr>
          </a:p>
        </p:txBody>
      </p:sp>
    </p:spTree>
    <p:extLst>
      <p:ext uri="{BB962C8B-B14F-4D97-AF65-F5344CB8AC3E}">
        <p14:creationId xmlns:p14="http://schemas.microsoft.com/office/powerpoint/2010/main" val="2626335624"/>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C239BB0-53B8-40A5-8BB9-15D2ED1AEBC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BA7C683C-DA35-4A0E-ADD0-CC297892D8C4}">
  <ds:schemaRefs>
    <ds:schemaRef ds:uri="http://schemas.microsoft.com/sharepoint/v3/contenttype/forms"/>
  </ds:schemaRefs>
</ds:datastoreItem>
</file>

<file path=customXml/itemProps3.xml><?xml version="1.0" encoding="utf-8"?>
<ds:datastoreItem xmlns:ds="http://schemas.openxmlformats.org/officeDocument/2006/customXml" ds:itemID="{1E480F86-A978-4060-BF60-56AAB322FD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Atlas</Template>
  <TotalTime>0</TotalTime>
  <Words>1</Words>
  <Application>Microsoft Office PowerPoint</Application>
  <PresentationFormat>Widescreen</PresentationFormat>
  <Paragraphs>1</Paragraphs>
  <Slides>12</Slides>
  <Notes>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Atlas</vt:lpstr>
      <vt:lpstr>Observation  1</vt:lpstr>
      <vt:lpstr>PowerPoint Presentation</vt:lpstr>
      <vt:lpstr>Video </vt:lpstr>
      <vt:lpstr>PowerPoint Presentation</vt:lpstr>
      <vt:lpstr>Conclusion  and link to theorist</vt:lpstr>
      <vt:lpstr>References</vt:lpstr>
      <vt:lpstr>Observation 2</vt:lpstr>
      <vt:lpstr>PowerPoint Presentation</vt:lpstr>
      <vt:lpstr>Video</vt:lpstr>
      <vt:lpstr>PowerPoint Presentation</vt:lpstr>
      <vt:lpstr>        Conclusion  and link to theorist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211</cp:revision>
  <dcterms:created xsi:type="dcterms:W3CDTF">2024-11-01T01:22:40Z</dcterms:created>
  <dcterms:modified xsi:type="dcterms:W3CDTF">2024-11-04T21:07:17Z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