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42"/>
  </p:notesMasterIdLst>
  <p:sldIdLst>
    <p:sldId id="364" r:id="rId5"/>
    <p:sldId id="365" r:id="rId6"/>
    <p:sldId id="267" r:id="rId7"/>
    <p:sldId id="268" r:id="rId8"/>
    <p:sldId id="367" r:id="rId9"/>
    <p:sldId id="368" r:id="rId10"/>
    <p:sldId id="366" r:id="rId11"/>
    <p:sldId id="329"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330" r:id="rId26"/>
    <p:sldId id="369" r:id="rId27"/>
    <p:sldId id="282" r:id="rId28"/>
    <p:sldId id="283" r:id="rId29"/>
    <p:sldId id="284" r:id="rId30"/>
    <p:sldId id="285" r:id="rId31"/>
    <p:sldId id="286" r:id="rId32"/>
    <p:sldId id="287" r:id="rId33"/>
    <p:sldId id="288" r:id="rId34"/>
    <p:sldId id="289" r:id="rId35"/>
    <p:sldId id="290" r:id="rId36"/>
    <p:sldId id="291" r:id="rId37"/>
    <p:sldId id="292" r:id="rId38"/>
    <p:sldId id="340" r:id="rId39"/>
    <p:sldId id="370" r:id="rId40"/>
    <p:sldId id="371"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47"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na Enoch" userId="ba41983e-3215-417a-a480-486e03c9bd95" providerId="ADAL" clId="{02E8F24A-95C5-4E52-B886-87C2EEEA3E76}"/>
    <pc:docChg chg="custSel addSld modSld">
      <pc:chgData name="Alana Enoch" userId="ba41983e-3215-417a-a480-486e03c9bd95" providerId="ADAL" clId="{02E8F24A-95C5-4E52-B886-87C2EEEA3E76}" dt="2025-06-12T12:20:39.721" v="258" actId="20577"/>
      <pc:docMkLst>
        <pc:docMk/>
      </pc:docMkLst>
      <pc:sldChg chg="modSp mod">
        <pc:chgData name="Alana Enoch" userId="ba41983e-3215-417a-a480-486e03c9bd95" providerId="ADAL" clId="{02E8F24A-95C5-4E52-B886-87C2EEEA3E76}" dt="2025-06-12T12:18:44.266" v="36" actId="20577"/>
        <pc:sldMkLst>
          <pc:docMk/>
          <pc:sldMk cId="3873135409" sldId="340"/>
        </pc:sldMkLst>
        <pc:spChg chg="mod">
          <ac:chgData name="Alana Enoch" userId="ba41983e-3215-417a-a480-486e03c9bd95" providerId="ADAL" clId="{02E8F24A-95C5-4E52-B886-87C2EEEA3E76}" dt="2025-06-12T12:17:59.227" v="15" actId="20577"/>
          <ac:spMkLst>
            <pc:docMk/>
            <pc:sldMk cId="3873135409" sldId="340"/>
            <ac:spMk id="2" creationId="{00000000-0000-0000-0000-000000000000}"/>
          </ac:spMkLst>
        </pc:spChg>
        <pc:spChg chg="mod">
          <ac:chgData name="Alana Enoch" userId="ba41983e-3215-417a-a480-486e03c9bd95" providerId="ADAL" clId="{02E8F24A-95C5-4E52-B886-87C2EEEA3E76}" dt="2025-06-12T12:18:44.266" v="36" actId="20577"/>
          <ac:spMkLst>
            <pc:docMk/>
            <pc:sldMk cId="3873135409" sldId="340"/>
            <ac:spMk id="3" creationId="{00000000-0000-0000-0000-000000000000}"/>
          </ac:spMkLst>
        </pc:spChg>
      </pc:sldChg>
      <pc:sldChg chg="modSp new mod">
        <pc:chgData name="Alana Enoch" userId="ba41983e-3215-417a-a480-486e03c9bd95" providerId="ADAL" clId="{02E8F24A-95C5-4E52-B886-87C2EEEA3E76}" dt="2025-06-12T12:20:07.959" v="244" actId="20577"/>
        <pc:sldMkLst>
          <pc:docMk/>
          <pc:sldMk cId="339465559" sldId="370"/>
        </pc:sldMkLst>
        <pc:spChg chg="mod">
          <ac:chgData name="Alana Enoch" userId="ba41983e-3215-417a-a480-486e03c9bd95" providerId="ADAL" clId="{02E8F24A-95C5-4E52-B886-87C2EEEA3E76}" dt="2025-06-12T12:18:06.095" v="28" actId="5793"/>
          <ac:spMkLst>
            <pc:docMk/>
            <pc:sldMk cId="339465559" sldId="370"/>
            <ac:spMk id="2" creationId="{45622ED2-4E87-96E5-66A2-9B93B60C8E5F}"/>
          </ac:spMkLst>
        </pc:spChg>
        <pc:spChg chg="mod">
          <ac:chgData name="Alana Enoch" userId="ba41983e-3215-417a-a480-486e03c9bd95" providerId="ADAL" clId="{02E8F24A-95C5-4E52-B886-87C2EEEA3E76}" dt="2025-06-12T12:20:07.959" v="244" actId="20577"/>
          <ac:spMkLst>
            <pc:docMk/>
            <pc:sldMk cId="339465559" sldId="370"/>
            <ac:spMk id="3" creationId="{2E0778C9-F7EA-DAE3-706F-D9E56682E225}"/>
          </ac:spMkLst>
        </pc:spChg>
      </pc:sldChg>
      <pc:sldChg chg="modSp new mod">
        <pc:chgData name="Alana Enoch" userId="ba41983e-3215-417a-a480-486e03c9bd95" providerId="ADAL" clId="{02E8F24A-95C5-4E52-B886-87C2EEEA3E76}" dt="2025-06-12T12:20:39.721" v="258" actId="20577"/>
        <pc:sldMkLst>
          <pc:docMk/>
          <pc:sldMk cId="814638514" sldId="371"/>
        </pc:sldMkLst>
        <pc:spChg chg="mod">
          <ac:chgData name="Alana Enoch" userId="ba41983e-3215-417a-a480-486e03c9bd95" providerId="ADAL" clId="{02E8F24A-95C5-4E52-B886-87C2EEEA3E76}" dt="2025-06-12T12:20:39.721" v="258" actId="20577"/>
          <ac:spMkLst>
            <pc:docMk/>
            <pc:sldMk cId="814638514" sldId="371"/>
            <ac:spMk id="2" creationId="{2B607ECB-66CE-4708-4846-E7898B05595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12/06/2025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42372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78779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189847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09798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033848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58147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8981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04558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14974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53359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609210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63033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12/06/2025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87277816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normAutofit/>
          </a:bodyPr>
          <a:lstStyle/>
          <a:p>
            <a:r>
              <a:rPr lang="en-GB" dirty="0"/>
              <a:t>Placement 3</a:t>
            </a:r>
            <a:br>
              <a:rPr lang="en-GB" dirty="0"/>
            </a:br>
            <a:r>
              <a:rPr lang="en-GB" dirty="0"/>
              <a:t>ECYW6008</a:t>
            </a:r>
            <a:br>
              <a:rPr lang="en-GB" dirty="0"/>
            </a:br>
            <a:r>
              <a:rPr lang="en-GB" dirty="0"/>
              <a:t>Part 1</a:t>
            </a:r>
          </a:p>
        </p:txBody>
      </p:sp>
      <p:sp>
        <p:nvSpPr>
          <p:cNvPr id="3" name="Subtitle 2"/>
          <p:cNvSpPr>
            <a:spLocks noGrp="1"/>
          </p:cNvSpPr>
          <p:nvPr>
            <p:ph type="body" idx="1"/>
          </p:nvPr>
        </p:nvSpPr>
        <p:spPr>
          <a:xfrm>
            <a:off x="831850" y="4589463"/>
            <a:ext cx="10515600" cy="1500187"/>
          </a:xfrm>
        </p:spPr>
        <p:txBody>
          <a:bodyPr>
            <a:normAutofit/>
          </a:bodyPr>
          <a:lstStyle/>
          <a:p>
            <a:r>
              <a:rPr lang="en-GB" dirty="0"/>
              <a:t>Youth Work and Young People’s Leisure Time</a:t>
            </a:r>
          </a:p>
          <a:p>
            <a:endParaRPr lang="en-GB" dirty="0"/>
          </a:p>
          <a:p>
            <a:endParaRPr lang="en-GB" dirty="0"/>
          </a:p>
        </p:txBody>
      </p:sp>
    </p:spTree>
    <p:extLst>
      <p:ext uri="{BB962C8B-B14F-4D97-AF65-F5344CB8AC3E}">
        <p14:creationId xmlns:p14="http://schemas.microsoft.com/office/powerpoint/2010/main" val="1134613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endParaRPr lang="en-GB" dirty="0"/>
          </a:p>
        </p:txBody>
      </p:sp>
      <p:sp>
        <p:nvSpPr>
          <p:cNvPr id="3" name="Content Placeholder 2"/>
          <p:cNvSpPr>
            <a:spLocks noGrp="1"/>
          </p:cNvSpPr>
          <p:nvPr>
            <p:ph sz="quarter" idx="1"/>
          </p:nvPr>
        </p:nvSpPr>
        <p:spPr>
          <a:xfrm>
            <a:off x="838200" y="1396844"/>
            <a:ext cx="10515600" cy="3932481"/>
          </a:xfrm>
        </p:spPr>
        <p:txBody>
          <a:bodyPr/>
          <a:lstStyle/>
          <a:p>
            <a:r>
              <a:rPr lang="en-GB" dirty="0"/>
              <a:t>According to the ‘Services for Young People’ report by the House of Commons it is estimated that eighty-five per cent of young people’s waking hours are spent outside formal education (House of Commons Education Committee, 2021). </a:t>
            </a:r>
          </a:p>
          <a:p>
            <a:pPr marL="0" indent="0">
              <a:buNone/>
            </a:pPr>
            <a:endParaRPr lang="en-GB" dirty="0"/>
          </a:p>
          <a:p>
            <a:r>
              <a:rPr lang="en-GB" dirty="0"/>
              <a:t>According to Caldwell and Darling (1999), leisure activities and recreation time encompass between forty and fifty per cent of a young person’s life (Caldwell et al, 1999). </a:t>
            </a:r>
          </a:p>
        </p:txBody>
      </p:sp>
    </p:spTree>
    <p:extLst>
      <p:ext uri="{BB962C8B-B14F-4D97-AF65-F5344CB8AC3E}">
        <p14:creationId xmlns:p14="http://schemas.microsoft.com/office/powerpoint/2010/main" val="1193007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955964"/>
            <a:ext cx="10515600" cy="5220999"/>
          </a:xfrm>
        </p:spPr>
        <p:txBody>
          <a:bodyPr>
            <a:normAutofit/>
          </a:bodyPr>
          <a:lstStyle/>
          <a:p>
            <a:r>
              <a:rPr lang="en-GB" dirty="0"/>
              <a:t>This forms a significant amount of time available for young people to engage in after school or leisure activities such as afterschool clubs, hobbies, sports groups, youth clubs, programmes of work, and cultural pursuits (to name but a few). </a:t>
            </a:r>
          </a:p>
        </p:txBody>
      </p:sp>
      <p:pic>
        <p:nvPicPr>
          <p:cNvPr id="2" name="Picture 1">
            <a:extLst>
              <a:ext uri="{FF2B5EF4-FFF2-40B4-BE49-F238E27FC236}">
                <a16:creationId xmlns:a16="http://schemas.microsoft.com/office/drawing/2014/main" id="{6CF3E0CC-DFBC-0215-944A-B5B35D863AEF}"/>
              </a:ext>
            </a:extLst>
          </p:cNvPr>
          <p:cNvPicPr>
            <a:picLocks noChangeAspect="1"/>
          </p:cNvPicPr>
          <p:nvPr/>
        </p:nvPicPr>
        <p:blipFill>
          <a:blip r:embed="rId2"/>
          <a:stretch>
            <a:fillRect/>
          </a:stretch>
        </p:blipFill>
        <p:spPr>
          <a:xfrm>
            <a:off x="248266" y="3082410"/>
            <a:ext cx="2721077" cy="2219633"/>
          </a:xfrm>
          <a:prstGeom prst="rect">
            <a:avLst/>
          </a:prstGeom>
        </p:spPr>
      </p:pic>
      <p:pic>
        <p:nvPicPr>
          <p:cNvPr id="5" name="Picture 4">
            <a:extLst>
              <a:ext uri="{FF2B5EF4-FFF2-40B4-BE49-F238E27FC236}">
                <a16:creationId xmlns:a16="http://schemas.microsoft.com/office/drawing/2014/main" id="{48C755F5-5CC1-3A1B-AFB2-4A73643B3A53}"/>
              </a:ext>
            </a:extLst>
          </p:cNvPr>
          <p:cNvPicPr>
            <a:picLocks noChangeAspect="1"/>
          </p:cNvPicPr>
          <p:nvPr/>
        </p:nvPicPr>
        <p:blipFill>
          <a:blip r:embed="rId3"/>
          <a:stretch>
            <a:fillRect/>
          </a:stretch>
        </p:blipFill>
        <p:spPr>
          <a:xfrm>
            <a:off x="3303640" y="3082412"/>
            <a:ext cx="2536722" cy="2219633"/>
          </a:xfrm>
          <a:prstGeom prst="rect">
            <a:avLst/>
          </a:prstGeom>
        </p:spPr>
      </p:pic>
      <p:sp>
        <p:nvSpPr>
          <p:cNvPr id="6" name="AutoShape 2" descr="Image result for after school activities for teens">
            <a:extLst>
              <a:ext uri="{FF2B5EF4-FFF2-40B4-BE49-F238E27FC236}">
                <a16:creationId xmlns:a16="http://schemas.microsoft.com/office/drawing/2014/main" id="{7F8BE7EF-2EF5-0E1A-7D13-50C7D04E978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7F67406C-8593-8786-548A-C2C6C21F2A94}"/>
              </a:ext>
            </a:extLst>
          </p:cNvPr>
          <p:cNvPicPr>
            <a:picLocks noChangeAspect="1"/>
          </p:cNvPicPr>
          <p:nvPr/>
        </p:nvPicPr>
        <p:blipFill>
          <a:blip r:embed="rId4"/>
          <a:stretch>
            <a:fillRect/>
          </a:stretch>
        </p:blipFill>
        <p:spPr>
          <a:xfrm>
            <a:off x="9016180" y="3052913"/>
            <a:ext cx="3077498" cy="2219633"/>
          </a:xfrm>
          <a:prstGeom prst="rect">
            <a:avLst/>
          </a:prstGeom>
        </p:spPr>
      </p:pic>
      <p:pic>
        <p:nvPicPr>
          <p:cNvPr id="8" name="Picture 7">
            <a:extLst>
              <a:ext uri="{FF2B5EF4-FFF2-40B4-BE49-F238E27FC236}">
                <a16:creationId xmlns:a16="http://schemas.microsoft.com/office/drawing/2014/main" id="{375BEF01-EEEF-39DF-2B29-D5CCC227F8A8}"/>
              </a:ext>
            </a:extLst>
          </p:cNvPr>
          <p:cNvPicPr>
            <a:picLocks noChangeAspect="1"/>
          </p:cNvPicPr>
          <p:nvPr/>
        </p:nvPicPr>
        <p:blipFill>
          <a:blip r:embed="rId5"/>
          <a:stretch>
            <a:fillRect/>
          </a:stretch>
        </p:blipFill>
        <p:spPr>
          <a:xfrm>
            <a:off x="6096000" y="3082409"/>
            <a:ext cx="2664542" cy="2190137"/>
          </a:xfrm>
          <a:prstGeom prst="rect">
            <a:avLst/>
          </a:prstGeom>
        </p:spPr>
      </p:pic>
    </p:spTree>
    <p:extLst>
      <p:ext uri="{BB962C8B-B14F-4D97-AF65-F5344CB8AC3E}">
        <p14:creationId xmlns:p14="http://schemas.microsoft.com/office/powerpoint/2010/main" val="3874259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14096-249B-F802-2EB3-968FEF526616}"/>
              </a:ext>
            </a:extLst>
          </p:cNvPr>
          <p:cNvSpPr>
            <a:spLocks noGrp="1"/>
          </p:cNvSpPr>
          <p:nvPr>
            <p:ph type="title"/>
          </p:nvPr>
        </p:nvSpPr>
        <p:spPr/>
        <p:txBody>
          <a:bodyPr/>
          <a:lstStyle/>
          <a:p>
            <a:r>
              <a:rPr lang="en-GB" dirty="0"/>
              <a:t>Why is it important for us to understand young people’s leisure time patterns?</a:t>
            </a:r>
          </a:p>
        </p:txBody>
      </p:sp>
      <p:sp>
        <p:nvSpPr>
          <p:cNvPr id="3" name="Content Placeholder 2">
            <a:extLst>
              <a:ext uri="{FF2B5EF4-FFF2-40B4-BE49-F238E27FC236}">
                <a16:creationId xmlns:a16="http://schemas.microsoft.com/office/drawing/2014/main" id="{6FC25E62-2F7C-D663-F73B-284E058D778C}"/>
              </a:ext>
            </a:extLst>
          </p:cNvPr>
          <p:cNvSpPr>
            <a:spLocks noGrp="1"/>
          </p:cNvSpPr>
          <p:nvPr>
            <p:ph idx="1"/>
          </p:nvPr>
        </p:nvSpPr>
        <p:spPr/>
        <p:txBody>
          <a:bodyPr/>
          <a:lstStyle/>
          <a:p>
            <a:r>
              <a:rPr lang="en-GB" dirty="0"/>
              <a:t>In pairs or small groups – discuss why it is important for Youth Work practitioners to understand how young people spend their leisure time?</a:t>
            </a:r>
          </a:p>
          <a:p>
            <a:r>
              <a:rPr lang="en-GB" dirty="0"/>
              <a:t>Also consider the benefits of leisure time on young people’s development.</a:t>
            </a:r>
          </a:p>
          <a:p>
            <a:r>
              <a:rPr lang="en-GB" dirty="0"/>
              <a:t>Consider the benefits for the community and society too.</a:t>
            </a:r>
          </a:p>
        </p:txBody>
      </p:sp>
    </p:spTree>
    <p:extLst>
      <p:ext uri="{BB962C8B-B14F-4D97-AF65-F5344CB8AC3E}">
        <p14:creationId xmlns:p14="http://schemas.microsoft.com/office/powerpoint/2010/main" val="1308044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67863-7871-3110-419E-7AEF0ED3D4B1}"/>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EBDD42BE-89D9-83B3-9DED-36637CEC090C}"/>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621185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73B70-1EF7-3103-A074-ACD93B47C3C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3807448-5A1D-9E98-A765-0B781970FB79}"/>
              </a:ext>
            </a:extLst>
          </p:cNvPr>
          <p:cNvSpPr>
            <a:spLocks noGrp="1"/>
          </p:cNvSpPr>
          <p:nvPr>
            <p:ph idx="1"/>
          </p:nvPr>
        </p:nvSpPr>
        <p:spPr/>
        <p:txBody>
          <a:bodyPr/>
          <a:lstStyle/>
          <a:p>
            <a:r>
              <a:rPr lang="en-GB" dirty="0"/>
              <a:t>Such activities provide young people with the potential for personal development, social learning and interaction with others such as children, young people and adults (Smith, 2006). </a:t>
            </a:r>
          </a:p>
          <a:p>
            <a:r>
              <a:rPr lang="en-GB" dirty="0"/>
              <a:t>Furthermore, this portion of time also provides important opportunities for those responsible for shaping the provisions and experiences available for young people. </a:t>
            </a:r>
          </a:p>
          <a:p>
            <a:endParaRPr lang="en-GB" dirty="0"/>
          </a:p>
        </p:txBody>
      </p:sp>
    </p:spTree>
    <p:extLst>
      <p:ext uri="{BB962C8B-B14F-4D97-AF65-F5344CB8AC3E}">
        <p14:creationId xmlns:p14="http://schemas.microsoft.com/office/powerpoint/2010/main" val="2994693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Task 1</a:t>
            </a:r>
          </a:p>
        </p:txBody>
      </p:sp>
      <p:sp>
        <p:nvSpPr>
          <p:cNvPr id="3" name="Content Placeholder 2"/>
          <p:cNvSpPr>
            <a:spLocks noGrp="1"/>
          </p:cNvSpPr>
          <p:nvPr>
            <p:ph sz="quarter" idx="1"/>
          </p:nvPr>
        </p:nvSpPr>
        <p:spPr/>
        <p:txBody>
          <a:bodyPr/>
          <a:lstStyle/>
          <a:p>
            <a:r>
              <a:rPr lang="en-GB" dirty="0"/>
              <a:t>In pairs discuss what services and provisions are available for the young people in your area/work with.</a:t>
            </a:r>
          </a:p>
          <a:p>
            <a:r>
              <a:rPr lang="en-GB" dirty="0"/>
              <a:t>Consider some of the benefits these bring.</a:t>
            </a:r>
          </a:p>
          <a:p>
            <a:r>
              <a:rPr lang="en-GB" dirty="0"/>
              <a:t>Feedback</a:t>
            </a:r>
          </a:p>
        </p:txBody>
      </p:sp>
    </p:spTree>
    <p:extLst>
      <p:ext uri="{BB962C8B-B14F-4D97-AF65-F5344CB8AC3E}">
        <p14:creationId xmlns:p14="http://schemas.microsoft.com/office/powerpoint/2010/main" val="3726182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803564"/>
            <a:ext cx="10515600" cy="5373399"/>
          </a:xfrm>
        </p:spPr>
        <p:txBody>
          <a:bodyPr>
            <a:normAutofit/>
          </a:bodyPr>
          <a:lstStyle/>
          <a:p>
            <a:r>
              <a:rPr lang="en-GB" dirty="0" err="1"/>
              <a:t>Byrn</a:t>
            </a:r>
            <a:r>
              <a:rPr lang="en-GB" dirty="0"/>
              <a:t>, Nixon, </a:t>
            </a:r>
            <a:r>
              <a:rPr lang="en-GB" dirty="0" err="1"/>
              <a:t>Mayock</a:t>
            </a:r>
            <a:r>
              <a:rPr lang="en-GB" dirty="0"/>
              <a:t> and Whyte (2006) identify that leisure and recreation during adolescence has become increasingly recognised as an important environment for young people’s development. </a:t>
            </a:r>
          </a:p>
          <a:p>
            <a:endParaRPr lang="en-GB" dirty="0"/>
          </a:p>
          <a:p>
            <a:r>
              <a:rPr lang="en-GB" dirty="0"/>
              <a:t>The benefits of structured free time activities for adolescents are well documented, and leisure time has been identified as one of the key foci of interests, in that it reveals specific and applied issues relating to adolescents' development, their social world, social contexts and support mechanisms (Thurlow, 2004).</a:t>
            </a:r>
          </a:p>
        </p:txBody>
      </p:sp>
    </p:spTree>
    <p:extLst>
      <p:ext uri="{BB962C8B-B14F-4D97-AF65-F5344CB8AC3E}">
        <p14:creationId xmlns:p14="http://schemas.microsoft.com/office/powerpoint/2010/main" val="3353945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644236"/>
            <a:ext cx="10515600" cy="5532727"/>
          </a:xfrm>
        </p:spPr>
        <p:txBody>
          <a:bodyPr/>
          <a:lstStyle/>
          <a:p>
            <a:r>
              <a:rPr lang="en-GB" dirty="0"/>
              <a:t>There appears to be a wealth of literature that explores the lives of young people and a vast amount of observers believe that today’s young people are ‘excessive drinkers’, ‘lazy’ ‘violent’, ‘drug abusers’, ‘involved in risky sexual behaviour’ and ‘incapable of using their free time wisely’ (Adams and </a:t>
            </a:r>
            <a:r>
              <a:rPr lang="en-GB" dirty="0" err="1"/>
              <a:t>Berzonsky</a:t>
            </a:r>
            <a:r>
              <a:rPr lang="en-GB" dirty="0"/>
              <a:t>, 2006, xxii). </a:t>
            </a:r>
          </a:p>
          <a:p>
            <a:pPr marL="0" indent="0">
              <a:buNone/>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10368" y="3627686"/>
            <a:ext cx="298132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9259" y="3629890"/>
            <a:ext cx="2617286" cy="18456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83685" y="3627686"/>
            <a:ext cx="267652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3205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949036"/>
            <a:ext cx="10515600" cy="5227927"/>
          </a:xfrm>
        </p:spPr>
        <p:txBody>
          <a:bodyPr>
            <a:normAutofit/>
          </a:bodyPr>
          <a:lstStyle/>
          <a:p>
            <a:r>
              <a:rPr lang="en-GB" dirty="0"/>
              <a:t>The researching of issues relating to young people and their free time activities can contribute to and inform policy initiatives, the practice of professionals working with young people and the provision of free time and leisure activities for young people. </a:t>
            </a:r>
          </a:p>
          <a:p>
            <a:endParaRPr lang="en-GB" dirty="0"/>
          </a:p>
          <a:p>
            <a:r>
              <a:rPr lang="en-GB" dirty="0"/>
              <a:t>This is true within the field of Youth and Community Work, Education Psychology and Health Promotion in which the area of adolescence and leisure has become an increasingly researched issue in order to inform practice and the provision of relevant services (Atkinson et al, 2014; </a:t>
            </a:r>
            <a:r>
              <a:rPr lang="en-GB" dirty="0" err="1"/>
              <a:t>Byrn</a:t>
            </a:r>
            <a:r>
              <a:rPr lang="en-GB" dirty="0"/>
              <a:t> et al, 2006; </a:t>
            </a:r>
            <a:r>
              <a:rPr lang="en-GB" dirty="0" err="1"/>
              <a:t>Thurlow</a:t>
            </a:r>
            <a:r>
              <a:rPr lang="en-GB" dirty="0"/>
              <a:t>, 2004). </a:t>
            </a:r>
          </a:p>
          <a:p>
            <a:endParaRPr lang="en-GB" dirty="0"/>
          </a:p>
        </p:txBody>
      </p:sp>
    </p:spTree>
    <p:extLst>
      <p:ext uri="{BB962C8B-B14F-4D97-AF65-F5344CB8AC3E}">
        <p14:creationId xmlns:p14="http://schemas.microsoft.com/office/powerpoint/2010/main" val="140994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a:bodyPr>
          <a:lstStyle/>
          <a:p>
            <a:r>
              <a:rPr lang="en-GB" dirty="0" err="1"/>
              <a:t>Byrn</a:t>
            </a:r>
            <a:r>
              <a:rPr lang="en-GB" dirty="0"/>
              <a:t> et al (2006) identifies that society as a whole can benefit from young people being actively involved in leisure activities. </a:t>
            </a:r>
          </a:p>
          <a:p>
            <a:endParaRPr lang="en-GB" dirty="0"/>
          </a:p>
          <a:p>
            <a:r>
              <a:rPr lang="en-GB" dirty="0"/>
              <a:t>She suggests that the more time young people spend participating in organised leisure and recreation, the less time they have available for involvement in antisocial behaviour (</a:t>
            </a:r>
            <a:r>
              <a:rPr lang="en-GB" dirty="0" err="1"/>
              <a:t>Byrn</a:t>
            </a:r>
            <a:r>
              <a:rPr lang="en-GB" dirty="0"/>
              <a:t> et al 2006). </a:t>
            </a:r>
          </a:p>
          <a:p>
            <a:pPr marL="0" indent="0">
              <a:buNone/>
            </a:pPr>
            <a:endParaRPr lang="en-GB" dirty="0"/>
          </a:p>
        </p:txBody>
      </p:sp>
    </p:spTree>
    <p:extLst>
      <p:ext uri="{BB962C8B-B14F-4D97-AF65-F5344CB8AC3E}">
        <p14:creationId xmlns:p14="http://schemas.microsoft.com/office/powerpoint/2010/main" val="42251031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997527"/>
            <a:ext cx="10515600" cy="5179436"/>
          </a:xfrm>
        </p:spPr>
        <p:txBody>
          <a:bodyPr>
            <a:normAutofit lnSpcReduction="10000"/>
          </a:bodyPr>
          <a:lstStyle/>
          <a:p>
            <a:r>
              <a:rPr lang="en-GB" dirty="0"/>
              <a:t>However the majority of the literature reviewed for the purpose of this lecture suggests that the positive use of leisure time has important individual benefits for adolescents. </a:t>
            </a:r>
          </a:p>
          <a:p>
            <a:endParaRPr lang="en-GB" dirty="0"/>
          </a:p>
          <a:p>
            <a:r>
              <a:rPr lang="en-GB" dirty="0"/>
              <a:t>These benefits include (a) developing personal, social and emotional skills (b) improving relationships between young people, their peers and adults and (c) improving educational outcomes (Atkinson et al, 2014; Driver, 1992; </a:t>
            </a:r>
            <a:r>
              <a:rPr lang="en-GB" dirty="0" err="1"/>
              <a:t>Dworkin</a:t>
            </a:r>
            <a:r>
              <a:rPr lang="en-GB" dirty="0"/>
              <a:t> et al, 2003; </a:t>
            </a:r>
            <a:r>
              <a:rPr lang="en-GB" dirty="0" err="1"/>
              <a:t>Byrn</a:t>
            </a:r>
            <a:r>
              <a:rPr lang="en-GB" dirty="0"/>
              <a:t> et al, 2006). </a:t>
            </a:r>
          </a:p>
          <a:p>
            <a:endParaRPr lang="en-GB" dirty="0"/>
          </a:p>
          <a:p>
            <a:r>
              <a:rPr lang="en-GB" dirty="0"/>
              <a:t>According to Atkinson et al (2014), the more positive activities young people are engaged in, the greater the perceived benefit. </a:t>
            </a:r>
          </a:p>
          <a:p>
            <a:endParaRPr lang="en-GB" dirty="0"/>
          </a:p>
        </p:txBody>
      </p:sp>
    </p:spTree>
    <p:extLst>
      <p:ext uri="{BB962C8B-B14F-4D97-AF65-F5344CB8AC3E}">
        <p14:creationId xmlns:p14="http://schemas.microsoft.com/office/powerpoint/2010/main" val="3763914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671945"/>
            <a:ext cx="10515600" cy="5505018"/>
          </a:xfrm>
        </p:spPr>
        <p:txBody>
          <a:bodyPr/>
          <a:lstStyle/>
          <a:p>
            <a:r>
              <a:rPr lang="en-GB" dirty="0"/>
              <a:t>Research has also shown that engagement in leisure activities enhances self-concept, identity and social and emotional development - including the development of initiative and resilience to cope with the demands and stresses of life (Driver, 1992; </a:t>
            </a:r>
            <a:r>
              <a:rPr lang="en-GB" dirty="0" err="1"/>
              <a:t>Dworkin</a:t>
            </a:r>
            <a:r>
              <a:rPr lang="en-GB" dirty="0"/>
              <a:t> et al 2003). </a:t>
            </a:r>
          </a:p>
          <a:p>
            <a:endParaRPr lang="en-GB" dirty="0"/>
          </a:p>
          <a:p>
            <a:r>
              <a:rPr lang="en-GB" dirty="0"/>
              <a:t>The increased ability to cope with whatever life throws at them, and the inner strength to manage the struggles sometimes experienced in society is of significant importance to today’s young people.</a:t>
            </a:r>
          </a:p>
        </p:txBody>
      </p:sp>
    </p:spTree>
    <p:extLst>
      <p:ext uri="{BB962C8B-B14F-4D97-AF65-F5344CB8AC3E}">
        <p14:creationId xmlns:p14="http://schemas.microsoft.com/office/powerpoint/2010/main" val="638849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824345"/>
            <a:ext cx="10515600" cy="4322619"/>
          </a:xfrm>
        </p:spPr>
        <p:txBody>
          <a:bodyPr/>
          <a:lstStyle/>
          <a:p>
            <a:r>
              <a:rPr lang="en-GB" dirty="0"/>
              <a:t>It has been argued that at a time when the United Kingdom’s children and young people are bottom of the developed world’s emotional and wellbeing league, extra-curricular activities and organised free time leisure opportunities form part of the solution to creating a positive future for young people (Margo and Dixon 2006).    </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50507" y="3082459"/>
            <a:ext cx="3744416"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0080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Leisure activities are also seen by the UK Government as one of the ways to tackle child poverty. </a:t>
            </a:r>
          </a:p>
          <a:p>
            <a:endParaRPr lang="en-GB" dirty="0"/>
          </a:p>
          <a:p>
            <a:r>
              <a:rPr lang="en-GB" dirty="0"/>
              <a:t>According to the Department for Children, Schools and Families the UK Government policy ‘Aiming High for Young People: a ten year strategy for positive activities ‘positive, organised activities lead to better outcomes for young people’ (DSCF, 2007).</a:t>
            </a:r>
          </a:p>
          <a:p>
            <a:endParaRPr lang="en-GB" dirty="0"/>
          </a:p>
        </p:txBody>
      </p:sp>
    </p:spTree>
    <p:extLst>
      <p:ext uri="{BB962C8B-B14F-4D97-AF65-F5344CB8AC3E}">
        <p14:creationId xmlns:p14="http://schemas.microsoft.com/office/powerpoint/2010/main" val="37864399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907473"/>
            <a:ext cx="10515600" cy="4495800"/>
          </a:xfrm>
        </p:spPr>
        <p:txBody>
          <a:bodyPr>
            <a:normAutofit lnSpcReduction="10000"/>
          </a:bodyPr>
          <a:lstStyle/>
          <a:p>
            <a:r>
              <a:rPr lang="en-GB" dirty="0"/>
              <a:t>According to Driver (1992), leisure activities can benefit young people in six distinct aspects. </a:t>
            </a:r>
          </a:p>
          <a:p>
            <a:endParaRPr lang="en-GB" dirty="0"/>
          </a:p>
          <a:p>
            <a:r>
              <a:rPr lang="en-GB" dirty="0"/>
              <a:t>The first aspect Driver (1992) discussed was the </a:t>
            </a:r>
            <a:r>
              <a:rPr lang="en-GB" i="1" u="sng" dirty="0"/>
              <a:t>physiological aspects</a:t>
            </a:r>
            <a:r>
              <a:rPr lang="en-GB" dirty="0"/>
              <a:t> which reduces the incidence of disease and increases the sense of wellness amongst young people through physical activity. </a:t>
            </a:r>
          </a:p>
          <a:p>
            <a:endParaRPr lang="en-GB" dirty="0"/>
          </a:p>
          <a:p>
            <a:r>
              <a:rPr lang="en-GB" dirty="0"/>
              <a:t>Secondly Driver (1992) examined the </a:t>
            </a:r>
            <a:r>
              <a:rPr lang="en-GB" i="1" u="sng" dirty="0"/>
              <a:t>psycho physiological aspects</a:t>
            </a:r>
            <a:r>
              <a:rPr lang="en-GB" i="1" dirty="0"/>
              <a:t> </a:t>
            </a:r>
            <a:r>
              <a:rPr lang="en-GB" dirty="0"/>
              <a:t>in which young people’s feelings of tension and anxiety decline and an improved sense of well-being emerges.</a:t>
            </a:r>
          </a:p>
        </p:txBody>
      </p:sp>
    </p:spTree>
    <p:extLst>
      <p:ext uri="{BB962C8B-B14F-4D97-AF65-F5344CB8AC3E}">
        <p14:creationId xmlns:p14="http://schemas.microsoft.com/office/powerpoint/2010/main" val="24015935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955964"/>
            <a:ext cx="10515600" cy="5220999"/>
          </a:xfrm>
        </p:spPr>
        <p:txBody>
          <a:bodyPr/>
          <a:lstStyle/>
          <a:p>
            <a:r>
              <a:rPr lang="en-GB" dirty="0"/>
              <a:t>Thirdly, </a:t>
            </a:r>
            <a:r>
              <a:rPr lang="en-GB" i="1" u="sng" dirty="0"/>
              <a:t>psychological aspects</a:t>
            </a:r>
            <a:r>
              <a:rPr lang="en-GB" dirty="0"/>
              <a:t> suggest that young people achieve an improved sense of self-esteem, freedom and autonomy, improved problem-solving abilities and enhanced perception of quality of life from being involved in leisure activities. </a:t>
            </a:r>
          </a:p>
          <a:p>
            <a:pPr marL="0" indent="0">
              <a:buNone/>
            </a:pPr>
            <a:endParaRPr lang="en-GB" dirty="0"/>
          </a:p>
          <a:p>
            <a:r>
              <a:rPr lang="en-GB" dirty="0"/>
              <a:t>Fourth to be discussed by Driver (1992) was the </a:t>
            </a:r>
            <a:r>
              <a:rPr lang="en-GB" i="1" u="sng" dirty="0"/>
              <a:t>social/cultural aspects</a:t>
            </a:r>
            <a:r>
              <a:rPr lang="en-GB" dirty="0"/>
              <a:t> which comprise a feeling of pride in one’s community, cultural and historical awareness, and increased family ties.</a:t>
            </a:r>
          </a:p>
        </p:txBody>
      </p:sp>
    </p:spTree>
    <p:extLst>
      <p:ext uri="{BB962C8B-B14F-4D97-AF65-F5344CB8AC3E}">
        <p14:creationId xmlns:p14="http://schemas.microsoft.com/office/powerpoint/2010/main" val="21215739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i="1" u="sng" dirty="0"/>
              <a:t>Environmental aspects</a:t>
            </a:r>
            <a:r>
              <a:rPr lang="en-GB" dirty="0"/>
              <a:t> was another area in which Driver (1992) believed young people benefitted, and developed an awareness of the need to protect the environment, to maintain outdoor recreational sites as well as protecting cultural, historic and heritage sites.</a:t>
            </a:r>
          </a:p>
        </p:txBody>
      </p:sp>
    </p:spTree>
    <p:extLst>
      <p:ext uri="{BB962C8B-B14F-4D97-AF65-F5344CB8AC3E}">
        <p14:creationId xmlns:p14="http://schemas.microsoft.com/office/powerpoint/2010/main" val="6187837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Finally Driver (1992) refers to the </a:t>
            </a:r>
            <a:r>
              <a:rPr lang="en-GB" i="1" u="sng" dirty="0"/>
              <a:t>economic aspects</a:t>
            </a:r>
            <a:r>
              <a:rPr lang="en-GB" dirty="0"/>
              <a:t> which involve improved opportunities for employment in the leisure industry. These opportunities for employment refer to young people whom through attending activities gain work. </a:t>
            </a:r>
          </a:p>
          <a:p>
            <a:pPr marL="0" indent="0">
              <a:buNone/>
            </a:pPr>
            <a:endParaRPr lang="en-GB" dirty="0"/>
          </a:p>
          <a:p>
            <a:r>
              <a:rPr lang="en-GB" dirty="0"/>
              <a:t>For example a young person who enjoys swimming may develop that interest further by becoming a swimming coach, or a young person attending a youth club as a senior member may in the future become a paid member of staff.</a:t>
            </a:r>
          </a:p>
        </p:txBody>
      </p:sp>
    </p:spTree>
    <p:extLst>
      <p:ext uri="{BB962C8B-B14F-4D97-AF65-F5344CB8AC3E}">
        <p14:creationId xmlns:p14="http://schemas.microsoft.com/office/powerpoint/2010/main" val="23053782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Jolly (2010) refers to this theory presented by Driver (1992) and states that, </a:t>
            </a:r>
          </a:p>
          <a:p>
            <a:pPr marL="0" indent="0">
              <a:buNone/>
            </a:pPr>
            <a:r>
              <a:rPr lang="en-GB" i="1" dirty="0"/>
              <a:t>learning gets passed on. You can’t help it. A young person gets some training, becomes a youth worker and then starts the cycle again with other young people. It’s just how youth work – works! </a:t>
            </a:r>
            <a:endParaRPr lang="en-GB" dirty="0"/>
          </a:p>
          <a:p>
            <a:pPr marL="0" indent="0">
              <a:buNone/>
            </a:pPr>
            <a:r>
              <a:rPr lang="en-GB" dirty="0"/>
              <a:t>						(Jolly 2010, p. 1)</a:t>
            </a:r>
          </a:p>
          <a:p>
            <a:endParaRPr lang="en-GB" dirty="0"/>
          </a:p>
        </p:txBody>
      </p:sp>
    </p:spTree>
    <p:extLst>
      <p:ext uri="{BB962C8B-B14F-4D97-AF65-F5344CB8AC3E}">
        <p14:creationId xmlns:p14="http://schemas.microsoft.com/office/powerpoint/2010/main" val="39407526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473" y="365125"/>
            <a:ext cx="10827327" cy="833293"/>
          </a:xfrm>
        </p:spPr>
        <p:txBody>
          <a:bodyPr/>
          <a:lstStyle/>
          <a:p>
            <a:r>
              <a:rPr lang="en-GB" dirty="0"/>
              <a:t>Discussion Task 2</a:t>
            </a:r>
          </a:p>
        </p:txBody>
      </p:sp>
      <p:sp>
        <p:nvSpPr>
          <p:cNvPr id="3" name="Content Placeholder 2"/>
          <p:cNvSpPr>
            <a:spLocks noGrp="1"/>
          </p:cNvSpPr>
          <p:nvPr>
            <p:ph sz="quarter" idx="1"/>
          </p:nvPr>
        </p:nvSpPr>
        <p:spPr>
          <a:xfrm>
            <a:off x="526473" y="1330037"/>
            <a:ext cx="11201399" cy="4114800"/>
          </a:xfrm>
        </p:spPr>
        <p:txBody>
          <a:bodyPr>
            <a:normAutofit fontScale="85000" lnSpcReduction="10000"/>
          </a:bodyPr>
          <a:lstStyle/>
          <a:p>
            <a:pPr marL="0" indent="0">
              <a:buNone/>
            </a:pPr>
            <a:r>
              <a:rPr lang="en-GB" dirty="0"/>
              <a:t>6 Distinct Areas</a:t>
            </a:r>
          </a:p>
          <a:p>
            <a:pPr marL="0" indent="0">
              <a:buNone/>
            </a:pPr>
            <a:r>
              <a:rPr lang="en-GB" dirty="0"/>
              <a:t>In pairs/three’s consider the distinct areas and prepare a short case study illustrating how your work with young people develops these in young people. </a:t>
            </a:r>
          </a:p>
          <a:p>
            <a:pPr marL="0" indent="0">
              <a:buNone/>
            </a:pPr>
            <a:endParaRPr lang="en-GB" i="1" u="sng" dirty="0"/>
          </a:p>
          <a:p>
            <a:r>
              <a:rPr lang="en-GB" i="1" u="sng" dirty="0"/>
              <a:t>Physiological aspects – </a:t>
            </a:r>
          </a:p>
          <a:p>
            <a:r>
              <a:rPr lang="en-GB" i="1" u="sng" dirty="0"/>
              <a:t>Economic aspects –</a:t>
            </a:r>
          </a:p>
          <a:p>
            <a:r>
              <a:rPr lang="en-GB" i="1" u="sng" dirty="0"/>
              <a:t>Psychological aspects -  </a:t>
            </a:r>
          </a:p>
          <a:p>
            <a:r>
              <a:rPr lang="en-GB" i="1" u="sng" dirty="0"/>
              <a:t>Social/cultural aspects –</a:t>
            </a:r>
          </a:p>
          <a:p>
            <a:r>
              <a:rPr lang="en-GB" i="1" u="sng" dirty="0"/>
              <a:t>Environmental aspects –</a:t>
            </a:r>
          </a:p>
          <a:p>
            <a:r>
              <a:rPr lang="en-GB" i="1" u="sng" dirty="0"/>
              <a:t>Economic aspects - </a:t>
            </a:r>
          </a:p>
          <a:p>
            <a:endParaRPr lang="en-GB" i="1" u="sng" dirty="0"/>
          </a:p>
          <a:p>
            <a:endParaRPr lang="en-GB" dirty="0"/>
          </a:p>
        </p:txBody>
      </p:sp>
    </p:spTree>
    <p:extLst>
      <p:ext uri="{BB962C8B-B14F-4D97-AF65-F5344CB8AC3E}">
        <p14:creationId xmlns:p14="http://schemas.microsoft.com/office/powerpoint/2010/main" val="16051447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792CB-1600-EFA8-173C-B129B10E9B50}"/>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301F01F7-8E38-E205-3E62-E143DFA866C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975940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err="1"/>
              <a:t>Roiste</a:t>
            </a:r>
            <a:r>
              <a:rPr lang="en-GB" dirty="0"/>
              <a:t> and </a:t>
            </a:r>
            <a:r>
              <a:rPr lang="en-GB" dirty="0" err="1"/>
              <a:t>Dinneen</a:t>
            </a:r>
            <a:r>
              <a:rPr lang="en-GB" dirty="0"/>
              <a:t> (2005) also strengthens Drivers (1992) theory and reinforces the socio/cultural aspect as an area of significant benefit to adolescent development. </a:t>
            </a:r>
          </a:p>
          <a:p>
            <a:r>
              <a:rPr lang="en-GB" dirty="0"/>
              <a:t>She believes that being involved in leisure activities fosters a young person’s sense of belonging in a community or locality. </a:t>
            </a:r>
          </a:p>
          <a:p>
            <a:r>
              <a:rPr lang="en-GB" dirty="0"/>
              <a:t>This sense of place is important to young people’s wellbeing, but also to society as a whole, in order to create cohesion within communities and a feeling of harmony amongst its members. </a:t>
            </a:r>
          </a:p>
          <a:p>
            <a:endParaRPr lang="en-GB" dirty="0"/>
          </a:p>
        </p:txBody>
      </p:sp>
    </p:spTree>
    <p:extLst>
      <p:ext uri="{BB962C8B-B14F-4D97-AF65-F5344CB8AC3E}">
        <p14:creationId xmlns:p14="http://schemas.microsoft.com/office/powerpoint/2010/main" val="11759712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315912"/>
          </a:xfrm>
        </p:spPr>
        <p:txBody>
          <a:bodyPr>
            <a:normAutofit fontScale="90000"/>
          </a:bodyPr>
          <a:lstStyle/>
          <a:p>
            <a:endParaRPr lang="en-GB" dirty="0"/>
          </a:p>
        </p:txBody>
      </p:sp>
      <p:sp>
        <p:nvSpPr>
          <p:cNvPr id="3" name="Content Placeholder 2"/>
          <p:cNvSpPr>
            <a:spLocks noGrp="1"/>
          </p:cNvSpPr>
          <p:nvPr>
            <p:ph sz="quarter" idx="1"/>
          </p:nvPr>
        </p:nvSpPr>
        <p:spPr>
          <a:xfrm>
            <a:off x="838200" y="1212273"/>
            <a:ext cx="10515600" cy="4964690"/>
          </a:xfrm>
        </p:spPr>
        <p:txBody>
          <a:bodyPr>
            <a:normAutofit/>
          </a:bodyPr>
          <a:lstStyle/>
          <a:p>
            <a:r>
              <a:rPr lang="en-GB" dirty="0"/>
              <a:t>Leisure pursuits, hobbies, sports, clubs and cultural pursuits have all been identified as spare time activities that may be helpful to young people in enhancing their resilience by nurturing their sense of self-worth, self-efficacy and providing a positive developmental social context (Gilligan, 2000). </a:t>
            </a:r>
          </a:p>
          <a:p>
            <a:endParaRPr lang="en-GB" dirty="0"/>
          </a:p>
          <a:p>
            <a:r>
              <a:rPr lang="en-GB" dirty="0"/>
              <a:t>Being part of a constructive organised club or sports group is considered a good use of a young person’s time because such activities provide valuable experiences and opportunities to acquire and practice specific social, physical and logical skills. </a:t>
            </a:r>
          </a:p>
          <a:p>
            <a:endParaRPr lang="en-GB" dirty="0"/>
          </a:p>
        </p:txBody>
      </p:sp>
    </p:spTree>
    <p:extLst>
      <p:ext uri="{BB962C8B-B14F-4D97-AF65-F5344CB8AC3E}">
        <p14:creationId xmlns:p14="http://schemas.microsoft.com/office/powerpoint/2010/main" val="26206362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824345"/>
            <a:ext cx="10515600" cy="5352618"/>
          </a:xfrm>
        </p:spPr>
        <p:txBody>
          <a:bodyPr/>
          <a:lstStyle/>
          <a:p>
            <a:r>
              <a:rPr lang="en-GB" dirty="0"/>
              <a:t>Participation in organised activities such as sports groups, drama groups, afterschool clubs have also been linked to a reduction in problematic behaviour during the adolescent transition and into young adulthood. </a:t>
            </a:r>
          </a:p>
          <a:p>
            <a:endParaRPr lang="en-GB" dirty="0"/>
          </a:p>
          <a:p>
            <a:r>
              <a:rPr lang="en-GB" dirty="0"/>
              <a:t>The range of matters discussed includes alcohol and drug problems (Grossman and Tierney 1998, </a:t>
            </a:r>
            <a:r>
              <a:rPr lang="en-GB" i="1" dirty="0"/>
              <a:t>cited in</a:t>
            </a:r>
            <a:r>
              <a:rPr lang="en-GB" dirty="0"/>
              <a:t> Margo et al, 2007), aggression and anti-social behaviour and crime (Mahoney and </a:t>
            </a:r>
            <a:r>
              <a:rPr lang="en-GB" dirty="0" err="1"/>
              <a:t>Stattin</a:t>
            </a:r>
            <a:r>
              <a:rPr lang="en-GB" dirty="0"/>
              <a:t>, 2000) and teenage pregnancy (Allen et al 1997 </a:t>
            </a:r>
            <a:r>
              <a:rPr lang="en-GB" i="1" dirty="0"/>
              <a:t>cited in</a:t>
            </a:r>
            <a:r>
              <a:rPr lang="en-GB" dirty="0"/>
              <a:t> Margo et al, 2007).</a:t>
            </a:r>
          </a:p>
          <a:p>
            <a:endParaRPr lang="en-GB" dirty="0"/>
          </a:p>
        </p:txBody>
      </p:sp>
    </p:spTree>
    <p:extLst>
      <p:ext uri="{BB962C8B-B14F-4D97-AF65-F5344CB8AC3E}">
        <p14:creationId xmlns:p14="http://schemas.microsoft.com/office/powerpoint/2010/main" val="3056885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824345"/>
            <a:ext cx="10515600" cy="5352618"/>
          </a:xfrm>
        </p:spPr>
        <p:txBody>
          <a:bodyPr/>
          <a:lstStyle/>
          <a:p>
            <a:r>
              <a:rPr lang="en-GB" dirty="0"/>
              <a:t>Margo et al (2007) suggests that reductions in problematic behaviour can be explained by the opportunities for young people to socialise with non-deviant peers and to build positive relationships and supportive social networks. </a:t>
            </a:r>
          </a:p>
          <a:p>
            <a:endParaRPr lang="en-GB" dirty="0"/>
          </a:p>
          <a:p>
            <a:r>
              <a:rPr lang="en-GB" dirty="0"/>
              <a:t>She also suggests that being mentored by the leader of the activity can have a positive effect on reducing problem behaviours and the fact that the activity ‘represents a conventional endeavour that is highly valued by young people, challenging and exciting’ (Margo et al 2007, p. 20).</a:t>
            </a:r>
          </a:p>
        </p:txBody>
      </p:sp>
    </p:spTree>
    <p:extLst>
      <p:ext uri="{BB962C8B-B14F-4D97-AF65-F5344CB8AC3E}">
        <p14:creationId xmlns:p14="http://schemas.microsoft.com/office/powerpoint/2010/main" val="18770277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err="1"/>
              <a:t>Eccles</a:t>
            </a:r>
            <a:r>
              <a:rPr lang="en-GB" dirty="0"/>
              <a:t>, Barber, Stone and Hunt (2003) also found that participation in extracurricular activities is associated with positive development. </a:t>
            </a:r>
          </a:p>
          <a:p>
            <a:endParaRPr lang="en-GB" dirty="0"/>
          </a:p>
          <a:p>
            <a:r>
              <a:rPr lang="en-GB" dirty="0"/>
              <a:t>He suggests a link between participation in (ECA) and personal development he outlines some of these benefits in his research   in terms of lower depressed mood, lower rates of school omission and higher levels of educational attainment.</a:t>
            </a:r>
          </a:p>
          <a:p>
            <a:endParaRPr lang="en-GB" dirty="0"/>
          </a:p>
        </p:txBody>
      </p:sp>
    </p:spTree>
    <p:extLst>
      <p:ext uri="{BB962C8B-B14F-4D97-AF65-F5344CB8AC3E}">
        <p14:creationId xmlns:p14="http://schemas.microsoft.com/office/powerpoint/2010/main" val="36793992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Furthermore, a survey conducted by Mahoney and Cairns (1997) also presents that involvement in school-based extracurricular activities is related to decreasing rates of early disengagement from school amongst both male and females.</a:t>
            </a:r>
          </a:p>
        </p:txBody>
      </p:sp>
    </p:spTree>
    <p:extLst>
      <p:ext uri="{BB962C8B-B14F-4D97-AF65-F5344CB8AC3E}">
        <p14:creationId xmlns:p14="http://schemas.microsoft.com/office/powerpoint/2010/main" val="40189585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A similar study conducted by Mahoney (2000) analysed the likelihood of school disengagement and the development of anti-social behaviour. </a:t>
            </a:r>
          </a:p>
          <a:p>
            <a:endParaRPr lang="en-GB" dirty="0"/>
          </a:p>
          <a:p>
            <a:r>
              <a:rPr lang="en-GB" dirty="0"/>
              <a:t>This established that young people who became involved in afterschool activities were less likely to become disconnected from school or to be arrested as young adults.</a:t>
            </a:r>
          </a:p>
        </p:txBody>
      </p:sp>
    </p:spTree>
    <p:extLst>
      <p:ext uri="{BB962C8B-B14F-4D97-AF65-F5344CB8AC3E}">
        <p14:creationId xmlns:p14="http://schemas.microsoft.com/office/powerpoint/2010/main" val="16523934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These findings by Mahoney (2000) confirmed the suggestion that extracurricular activities connected to schools' benefit adolescent development during the transitional period and continue to have a profound effect beyond the years of formal schooling.</a:t>
            </a:r>
          </a:p>
        </p:txBody>
      </p:sp>
    </p:spTree>
    <p:extLst>
      <p:ext uri="{BB962C8B-B14F-4D97-AF65-F5344CB8AC3E}">
        <p14:creationId xmlns:p14="http://schemas.microsoft.com/office/powerpoint/2010/main" val="17999229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Indeed, much research has shown that the lifestyle habits formed during adolescence are carried through to adulthood (Mahoney, 2000; Adams and </a:t>
            </a:r>
            <a:r>
              <a:rPr lang="en-GB" dirty="0" err="1"/>
              <a:t>Berzonsky</a:t>
            </a:r>
            <a:r>
              <a:rPr lang="en-GB" dirty="0"/>
              <a:t>, 2006). </a:t>
            </a:r>
          </a:p>
          <a:p>
            <a:endParaRPr lang="en-GB" dirty="0"/>
          </a:p>
          <a:p>
            <a:r>
              <a:rPr lang="en-GB" dirty="0"/>
              <a:t>An example would be the psychological and physical benefits of regular physical activity; whereby physically active adolescents are more likely to become physically active adults (Adams and </a:t>
            </a:r>
            <a:r>
              <a:rPr lang="en-GB" dirty="0" err="1"/>
              <a:t>Berzonsky</a:t>
            </a:r>
            <a:r>
              <a:rPr lang="en-GB" dirty="0"/>
              <a:t>, 2006).</a:t>
            </a:r>
          </a:p>
          <a:p>
            <a:endParaRPr lang="en-GB" dirty="0"/>
          </a:p>
        </p:txBody>
      </p:sp>
    </p:spTree>
    <p:extLst>
      <p:ext uri="{BB962C8B-B14F-4D97-AF65-F5344CB8AC3E}">
        <p14:creationId xmlns:p14="http://schemas.microsoft.com/office/powerpoint/2010/main" val="21921927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671945"/>
            <a:ext cx="10515600" cy="5505018"/>
          </a:xfrm>
        </p:spPr>
        <p:txBody>
          <a:bodyPr/>
          <a:lstStyle/>
          <a:p>
            <a:r>
              <a:rPr lang="en-GB" dirty="0"/>
              <a:t>These connections found in previous literature amplifies the importance of this area of research, thus for the benefit of individual young people and to society as a whole. </a:t>
            </a:r>
          </a:p>
          <a:p>
            <a:endParaRPr lang="en-GB" dirty="0"/>
          </a:p>
          <a:p>
            <a:r>
              <a:rPr lang="en-GB" dirty="0"/>
              <a:t>In considering the cost to individuals and society, the high levels of childhood obesity and health issues amongst today’s young people and indeed the effects on society and the young people themselves who are either excluded or drop out of school and often spend a lifetime living in poverty are issues far too important to overlook.</a:t>
            </a:r>
          </a:p>
        </p:txBody>
      </p:sp>
    </p:spTree>
    <p:extLst>
      <p:ext uri="{BB962C8B-B14F-4D97-AF65-F5344CB8AC3E}">
        <p14:creationId xmlns:p14="http://schemas.microsoft.com/office/powerpoint/2010/main" val="39840499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Therefore this confirms the importance of this area of study and offers a view that leisure and recreation opportunities are a significant contribution to young people lives and to society as a whole, and that youth work is an ideal vehicle to teach positive youth development. </a:t>
            </a:r>
          </a:p>
          <a:p>
            <a:endParaRPr lang="en-GB" dirty="0"/>
          </a:p>
        </p:txBody>
      </p:sp>
    </p:spTree>
    <p:extLst>
      <p:ext uri="{BB962C8B-B14F-4D97-AF65-F5344CB8AC3E}">
        <p14:creationId xmlns:p14="http://schemas.microsoft.com/office/powerpoint/2010/main" val="24882962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Considerations for you….</a:t>
            </a:r>
          </a:p>
        </p:txBody>
      </p:sp>
      <p:sp>
        <p:nvSpPr>
          <p:cNvPr id="3" name="Content Placeholder 2"/>
          <p:cNvSpPr>
            <a:spLocks noGrp="1"/>
          </p:cNvSpPr>
          <p:nvPr>
            <p:ph sz="quarter" idx="1"/>
          </p:nvPr>
        </p:nvSpPr>
        <p:spPr>
          <a:xfrm>
            <a:off x="838200" y="1503218"/>
            <a:ext cx="10515600" cy="4673745"/>
          </a:xfrm>
        </p:spPr>
        <p:txBody>
          <a:bodyPr/>
          <a:lstStyle/>
          <a:p>
            <a:r>
              <a:rPr lang="en-GB" dirty="0"/>
              <a:t>State a case for your idea or programme of work</a:t>
            </a:r>
          </a:p>
          <a:p>
            <a:pPr lvl="1"/>
            <a:r>
              <a:rPr lang="en-GB" dirty="0"/>
              <a:t>Why would it work?</a:t>
            </a:r>
          </a:p>
          <a:p>
            <a:pPr lvl="1"/>
            <a:r>
              <a:rPr lang="en-GB" dirty="0"/>
              <a:t>Why are leisure time activities important for young people?</a:t>
            </a:r>
          </a:p>
          <a:p>
            <a:pPr lvl="1"/>
            <a:r>
              <a:rPr lang="en-GB" dirty="0"/>
              <a:t>How would young people benefit?</a:t>
            </a:r>
          </a:p>
          <a:p>
            <a:pPr marL="457200" lvl="1" indent="0">
              <a:buNone/>
            </a:pPr>
            <a:endParaRPr lang="en-GB" dirty="0"/>
          </a:p>
          <a:p>
            <a:r>
              <a:rPr lang="en-GB" dirty="0"/>
              <a:t>Research Article/ Community Profile/ A needs analysis</a:t>
            </a:r>
          </a:p>
          <a:p>
            <a:pPr lvl="1"/>
            <a:r>
              <a:rPr lang="en-GB" dirty="0"/>
              <a:t>How do the young people you intend to work with spend their time now?</a:t>
            </a:r>
          </a:p>
          <a:p>
            <a:pPr marL="457200" lvl="1" indent="0">
              <a:buNone/>
            </a:pPr>
            <a:endParaRPr lang="en-GB" dirty="0"/>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38731354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22ED2-4E87-96E5-66A2-9B93B60C8E5F}"/>
              </a:ext>
            </a:extLst>
          </p:cNvPr>
          <p:cNvSpPr>
            <a:spLocks noGrp="1"/>
          </p:cNvSpPr>
          <p:nvPr>
            <p:ph type="title"/>
          </p:nvPr>
        </p:nvSpPr>
        <p:spPr/>
        <p:txBody>
          <a:bodyPr/>
          <a:lstStyle/>
          <a:p>
            <a:r>
              <a:rPr lang="en-GB" dirty="0"/>
              <a:t>Considerations for you…</a:t>
            </a:r>
          </a:p>
        </p:txBody>
      </p:sp>
      <p:sp>
        <p:nvSpPr>
          <p:cNvPr id="3" name="Content Placeholder 2">
            <a:extLst>
              <a:ext uri="{FF2B5EF4-FFF2-40B4-BE49-F238E27FC236}">
                <a16:creationId xmlns:a16="http://schemas.microsoft.com/office/drawing/2014/main" id="{2E0778C9-F7EA-DAE3-706F-D9E56682E225}"/>
              </a:ext>
            </a:extLst>
          </p:cNvPr>
          <p:cNvSpPr>
            <a:spLocks noGrp="1"/>
          </p:cNvSpPr>
          <p:nvPr>
            <p:ph idx="1"/>
          </p:nvPr>
        </p:nvSpPr>
        <p:spPr/>
        <p:txBody>
          <a:bodyPr/>
          <a:lstStyle/>
          <a:p>
            <a:pPr lvl="0">
              <a:buClr>
                <a:srgbClr val="727CA3"/>
              </a:buClr>
            </a:pPr>
            <a:r>
              <a:rPr lang="en-GB" dirty="0">
                <a:solidFill>
                  <a:prstClr val="black"/>
                </a:solidFill>
              </a:rPr>
              <a:t>Who are the important people to provide these opportunities? What about the spaces and places that are available for young people? What should these look like, practical considerations.  </a:t>
            </a:r>
          </a:p>
          <a:p>
            <a:pPr marL="0" lvl="0" indent="0">
              <a:buClr>
                <a:srgbClr val="727CA3"/>
              </a:buClr>
              <a:buNone/>
            </a:pPr>
            <a:endParaRPr lang="en-GB" dirty="0">
              <a:solidFill>
                <a:prstClr val="black"/>
              </a:solidFill>
            </a:endParaRPr>
          </a:p>
          <a:p>
            <a:pPr lvl="0">
              <a:buClr>
                <a:srgbClr val="727CA3"/>
              </a:buClr>
            </a:pPr>
            <a:r>
              <a:rPr lang="en-GB" dirty="0">
                <a:solidFill>
                  <a:prstClr val="black"/>
                </a:solidFill>
              </a:rPr>
              <a:t>Application of theory:</a:t>
            </a:r>
          </a:p>
          <a:p>
            <a:pPr lvl="1">
              <a:buClr>
                <a:srgbClr val="727CA3"/>
              </a:buClr>
            </a:pPr>
            <a:r>
              <a:rPr lang="en-GB" dirty="0">
                <a:solidFill>
                  <a:prstClr val="black"/>
                </a:solidFill>
              </a:rPr>
              <a:t>Write a background report based on the six distinct areas and how your programme of work would develop these with the group/young person.</a:t>
            </a:r>
          </a:p>
          <a:p>
            <a:endParaRPr lang="en-GB" dirty="0"/>
          </a:p>
        </p:txBody>
      </p:sp>
    </p:spTree>
    <p:extLst>
      <p:ext uri="{BB962C8B-B14F-4D97-AF65-F5344CB8AC3E}">
        <p14:creationId xmlns:p14="http://schemas.microsoft.com/office/powerpoint/2010/main" val="3394655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07ECB-66CE-4708-4846-E7898B05595B}"/>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C8A31D1B-1631-622B-EAAE-9A02819A4B6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814638514"/>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2.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2158</Words>
  <Application>Microsoft Office PowerPoint</Application>
  <PresentationFormat>Widescreen</PresentationFormat>
  <Paragraphs>110</Paragraphs>
  <Slides>37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37</vt:i4>
      </vt:variant>
    </vt:vector>
  </HeadingPairs>
  <TitlesOfParts>
    <vt:vector size="40" baseType="lpstr">
      <vt:lpstr>Arial</vt:lpstr>
      <vt:lpstr>Calibri</vt:lpstr>
      <vt:lpstr>Office Theme</vt:lpstr>
      <vt:lpstr>PowerPoint Presentation</vt:lpstr>
      <vt:lpstr>Placement 3 ECYW6008 Part 1</vt:lpstr>
      <vt:lpstr> </vt:lpstr>
      <vt:lpstr>PowerPoint Presentation</vt:lpstr>
      <vt:lpstr>Why is it important for us to understand young people’s leisure time patterns?</vt:lpstr>
      <vt:lpstr>Feedback</vt:lpstr>
      <vt:lpstr>PowerPoint Presentation</vt:lpstr>
      <vt:lpstr>Discussion Task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Discussion Task 2</vt:lpstr>
      <vt:lpstr>Feedback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Considerations for you….</vt:lpstr>
      <vt:lpstr>Considerations for you…</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4</cp:revision>
  <dcterms:created xsi:type="dcterms:W3CDTF">2022-06-22T10:03:12Z</dcterms:created>
  <dcterms:modified xsi:type="dcterms:W3CDTF">2025-06-12T12:20:43Z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