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60" r:id="rId7"/>
    <p:sldId id="258" r:id="rId8"/>
    <p:sldId id="261" r:id="rId9"/>
    <p:sldId id="262" r:id="rId10"/>
    <p:sldId id="264" r:id="rId11"/>
    <p:sldId id="272" r:id="rId12"/>
    <p:sldId id="273" r:id="rId13"/>
    <p:sldId id="274" r:id="rId14"/>
    <p:sldId id="275" r:id="rId15"/>
    <p:sldId id="276" r:id="rId16"/>
    <p:sldId id="271" r:id="rId1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5" d="100"/>
          <a:sy n="75" d="100"/>
        </p:scale>
        <p:origin x="208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4/24/2026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4/24/2026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12" Type="http://schemas.openxmlformats.org/officeDocument/2006/relationships/image" Target="../media/image1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.png"/><Relationship Id="rId11" Type="http://schemas.openxmlformats.org/officeDocument/2006/relationships/image" Target="../media/image15.svg"/><Relationship Id="rId5" Type="http://schemas.openxmlformats.org/officeDocument/2006/relationships/image" Target="../media/image9.sv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college.police.uk%2Fguidance%2Fright-care-right-person-toolkit%2Fbaselining-and-evaluation-criteria&amp;data=05%7C02%7Cmartina.akrill%40humberside.police.uk%7C3944cec5093e41d855c208de9f04aa4e%7Cb23255a18f784144890431f019036ade%7C0%7C0%7C639123039553494256%7CUnknown%7CTWFpbGZsb3d8eyJFbXB0eU1hcGkiOnRydWUsIlYiOiIwLjAuMDAwMCIsIlAiOiJXaW4zMiIsIkFOIjoiTWFpbCIsIldUIjoyfQ%3D%3D%7C60000%7C%7C%7C&amp;sdata=A95%2FBeIquLbpGEiBRWGK4bKaWPHBw61yHW3NWGnbE6A%3D&amp;reserved=0" TargetMode="External"/><Relationship Id="rId7" Type="http://schemas.openxmlformats.org/officeDocument/2006/relationships/hyperlink" Target="https://eur01.safelinks.protection.outlook.com/?url=https%3A%2F%2Fwww.derbyshirehealthcareft.nhs.uk%2Fabout-us%2Flatest-news%2Fnew-mental-health-triage-service-launched&amp;data=05%7C02%7Cmartina.akrill%40humberside.police.uk%7C3944cec5093e41d855c208de9f04aa4e%7Cb23255a18f784144890431f019036ade%7C0%7C0%7C639123039553580662%7CUnknown%7CTWFpbGZsb3d8eyJFbXB0eU1hcGkiOnRydWUsIlYiOiIwLjAuMDAwMCIsIlAiOiJXaW4zMiIsIkFOIjoiTWFpbCIsIldUIjoyfQ%3D%3D%7C60000%7C%7C%7C&amp;sdata=j6Yrnw2RYe%2Fge%2BR1iUjyxwVz3jIluyMr4WcFLNw2Kb4%3D&amp;reserved=0" TargetMode="External"/><Relationship Id="rId2" Type="http://schemas.openxmlformats.org/officeDocument/2006/relationships/hyperlink" Target="https://www.college.police.uk/article/rcrp-national-guidance-launched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eur01.safelinks.protection.outlook.com/?url=https%3A%2F%2Fwww.cips.org%2Fintelligence-hub%2Foperations-management%2Fdemand-management&amp;data=05%7C02%7Cmartina.akrill%40humberside.police.uk%7C3944cec5093e41d855c208de9f04aa4e%7Cb23255a18f784144890431f019036ade%7C0%7C0%7C639123039553562104%7CUnknown%7CTWFpbGZsb3d8eyJFbXB0eU1hcGkiOnRydWUsIlYiOiIwLjAuMDAwMCIsIlAiOiJXaW4zMiIsIkFOIjoiTWFpbCIsIldUIjoyfQ%3D%3D%7C60000%7C%7C%7C&amp;sdata=1f26F4SVG4OVGAnTQYmBNqUIyh2InuPmGDgE9LAKelI%3D&amp;reserved=0" TargetMode="External"/><Relationship Id="rId5" Type="http://schemas.openxmlformats.org/officeDocument/2006/relationships/hyperlink" Target="https://eur01.safelinks.protection.outlook.com/?url=https%3A%2F%2Fwww.college.police.uk%2Fapp%2Farmed-policing%2Farmed-deployment&amp;data=05%7C02%7Cmartina.akrill%40humberside.police.uk%7C3944cec5093e41d855c208de9f04aa4e%7Cb23255a18f784144890431f019036ade%7C0%7C0%7C639123039553545159%7CUnknown%7CTWFpbGZsb3d8eyJFbXB0eU1hcGkiOnRydWUsIlYiOiIwLjAuMDAwMCIsIlAiOiJXaW4zMiIsIkFOIjoiTWFpbCIsIldUIjoyfQ%3D%3D%7C60000%7C%7C%7C&amp;sdata=Ye0dlPQR40cOjyrVWm2ZllZaVuPcFRwaehtBhky3rA4%3D&amp;reserved=0" TargetMode="External"/><Relationship Id="rId4" Type="http://schemas.openxmlformats.org/officeDocument/2006/relationships/hyperlink" Target="https://eur01.safelinks.protection.outlook.com/?url=https%3A%2F%2Fwww.college.police.uk%2Farticle%2Finvestigating-missing-children-and-adults-five-things-you-need-know&amp;data=05%7C02%7Cmartina.akrill%40humberside.police.uk%7C3944cec5093e41d855c208de9f04aa4e%7Cb23255a18f784144890431f019036ade%7C0%7C0%7C639123039553523131%7CUnknown%7CTWFpbGZsb3d8eyJFbXB0eU1hcGkiOnRydWUsIlYiOiIwLjAuMDAwMCIsIlAiOiJXaW4zMiIsIkFOIjoiTWFpbCIsIldUIjoyfQ%3D%3D%7C60000%7C%7C%7C&amp;sdata=kfcGniPjkfsPuuzJs9R8yg%2Fkj2myOPvYxuzYSbgPLK0%3D&amp;reserved=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hmicfrs.justiceinspectorates.gov.uk%2Fpeel-reports%2Fhumberside-2021-22&amp;data=05%7C02%7Cmartina.akrill%40humberside.police.uk%7C3944cec5093e41d855c208de9f04aa4e%7Cb23255a18f784144890431f019036ade%7C0%7C0%7C639123039553628043%7CUnknown%7CTWFpbGZsb3d8eyJFbXB0eU1hcGkiOnRydWUsIlYiOiIwLjAuMDAwMCIsIlAiOiJXaW4zMiIsIkFOIjoiTWFpbCIsIldUIjoyfQ%3D%3D%7C60000%7C%7C%7C&amp;sdata=A9fhMQELpI7hSpRpe2giQICgvE%2BYZUQ8xCLkOp3tNtM%3D&amp;reserved=0" TargetMode="External"/><Relationship Id="rId7" Type="http://schemas.openxmlformats.org/officeDocument/2006/relationships/hyperlink" Target="https://eur01.safelinks.protection.outlook.com/?url=https%3A%2F%2Fwww.npcc.police.uk%2F&amp;data=05%7C02%7Cmartina.akrill%40humberside.police.uk%7C3944cec5093e41d855c208de9f04aa4e%7Cb23255a18f784144890431f019036ade%7C0%7C0%7C639123039553707878%7CUnknown%7CTWFpbGZsb3d8eyJFbXB0eU1hcGkiOnRydWUsIlYiOiIwLjAuMDAwMCIsIlAiOiJXaW4zMiIsIkFOIjoiTWFpbCIsIldUIjoyfQ%3D%3D%7C60000%7C%7C%7C&amp;sdata=rtpL4vuZlzvy05pcXXcb5fgU5Rpd2g%2F77GcIoiaCJ%2Fc%3D&amp;reserved=0" TargetMode="External"/><Relationship Id="rId2" Type="http://schemas.openxmlformats.org/officeDocument/2006/relationships/hyperlink" Target="https://eur01.safelinks.protection.outlook.com/?url=https%3A%2F%2Fwww.gov.uk%2Fgovernment%2Fpublications%2Fevaluating-the-implementation-of-right-care-right-person&amp;data=05%7C02%7Cmartina.akrill%40humberside.police.uk%7C3944cec5093e41d855c208de9f04aa4e%7Cb23255a18f784144890431f019036ade%7C0%7C0%7C639123039553613267%7CUnknown%7CTWFpbGZsb3d8eyJFbXB0eU1hcGkiOnRydWUsIlYiOiIwLjAuMDAwMCIsIlAiOiJXaW4zMiIsIkFOIjoiTWFpbCIsIldUIjoyfQ%3D%3D%7C60000%7C%7C%7C&amp;sdata=2%2FwuqwIDreQg2OhHqvwFUuPdHtRn8PpBMLvh9K%2Buggg%3D&amp;reserved=0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eur01.safelinks.protection.outlook.com/?url=https%3A%2F%2Fwww.met.police.uk%2Fpolice-forces%2Fmetropolitan-police%2Fareas%2Fnotices%2Fintroduction-right-care-right-person-model&amp;data=05%7C02%7Cmartina.akrill%40humberside.police.uk%7C3944cec5093e41d855c208de9f04aa4e%7Cb23255a18f784144890431f019036ade%7C0%7C0%7C639123039553680940%7CUnknown%7CTWFpbGZsb3d8eyJFbXB0eU1hcGkiOnRydWUsIlYiOiIwLjAuMDAwMCIsIlAiOiJXaW4zMiIsIkFOIjoiTWFpbCIsIldUIjoyfQ%3D%3D%7C60000%7C%7C%7C&amp;sdata=Lju9VqD6lixyyEcZt5a2JddPMhUfUzAPj%2BEzMYxk7XA%3D&amp;reserved=0" TargetMode="External"/><Relationship Id="rId5" Type="http://schemas.openxmlformats.org/officeDocument/2006/relationships/hyperlink" Target="https://eur01.safelinks.protection.outlook.com/?url=https%3A%2F%2Fwww.instituteforgovernment.org.uk%2F&amp;data=05%7C02%7Cmartina.akrill%40humberside.police.uk%7C3944cec5093e41d855c208de9f04aa4e%7Cb23255a18f784144890431f019036ade%7C0%7C0%7C639123039553662425%7CUnknown%7CTWFpbGZsb3d8eyJFbXB0eU1hcGkiOnRydWUsIlYiOiIwLjAuMDAwMCIsIlAiOiJXaW4zMiIsIkFOIjoiTWFpbCIsIldUIjoyfQ%3D%3D%7C60000%7C%7C%7C&amp;sdata=rQH%2Ffd1BQJPiiptWbPjyTKNIoWVtV%2F0Xh%2Fh0VvpI4wg%3D&amp;reserved=0" TargetMode="External"/><Relationship Id="rId4" Type="http://schemas.openxmlformats.org/officeDocument/2006/relationships/hyperlink" Target="https://eur01.safelinks.protection.outlook.com/?url=https%3A%2F%2Fhmicfrs.justiceinspectorates.gov.uk%2Fpublication-html%2Fpolicing-and-mental-health-picking-up-the-pieces&amp;data=05%7C02%7Cmartina.akrill%40humberside.police.uk%7C3944cec5093e41d855c208de9f04aa4e%7Cb23255a18f784144890431f019036ade%7C0%7C0%7C639123039553645599%7CUnknown%7CTWFpbGZsb3d8eyJFbXB0eU1hcGkiOnRydWUsIlYiOiIwLjAuMDAwMCIsIlAiOiJXaW4zMiIsIkFOIjoiTWFpbCIsIldUIjoyfQ%3D%3D%7C60000%7C%7C%7C&amp;sdata=mX20YFWqPiv9aA%2BZUC9keAduEPpoT2LZjZgRUyncEZU%3D&amp;reserved=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guidance-on-implementing-the-national-partnership-agreement-right-care-right-person/" TargetMode="External"/><Relationship Id="rId7" Type="http://schemas.openxmlformats.org/officeDocument/2006/relationships/hyperlink" Target="https://eur01.safelinks.protection.outlook.com/?url=https%3A%2F%2Fwww.policeconduct.gov.uk%2Fpublications%2Fright-care-right-person-position-statement-march-2024&amp;data=05%7C02%7Cmartina.akrill%40humberside.police.uk%7C3944cec5093e41d855c208de9f04aa4e%7Cb23255a18f784144890431f019036ade%7C0%7C0%7C639123039553827224%7CUnknown%7CTWFpbGZsb3d8eyJFbXB0eU1hcGkiOnRydWUsIlYiOiIwLjAuMDAwMCIsIlAiOiJXaW4zMiIsIkFOIjoiTWFpbCIsIldUIjoyfQ%3D%3D%7C60000%7C%7C%7C&amp;sdata=Z9WCoLUuksxxQZQYDnMDMQJp0QyfvxHVbYNOvo0s9lM%3D&amp;reserved=0" TargetMode="External"/><Relationship Id="rId2" Type="http://schemas.openxmlformats.org/officeDocument/2006/relationships/hyperlink" Target="https://eur01.safelinks.protection.outlook.com/?url=https%3A%2F%2Fwww.npcc.police.uk%2F&amp;data=05%7C02%7Cmartina.akrill%40humberside.police.uk%7C3944cec5093e41d855c208de9f04aa4e%7Cb23255a18f784144890431f019036ade%7C0%7C0%7C639123039553740530%7CUnknown%7CTWFpbGZsb3d8eyJFbXB0eU1hcGkiOnRydWUsIlYiOiIwLjAuMDAwMCIsIlAiOiJXaW4zMiIsIkFOIjoiTWFpbCIsIldUIjoyfQ%3D%3D%7C60000%7C%7C%7C&amp;sdata=M3mR4WQQvmurT4wzMdm5DHjmZ299kLqd72ENRA9lqjs%3D&amp;reserved=0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eur01.safelinks.protection.outlook.com/?url=https%3A%2F%2Fcommittees.parliament.uk%2Fpublications%2F42063%2Fdocuments%2F209281%2Fdefault%2F&amp;data=05%7C02%7Cmartina.akrill%40humberside.police.uk%7C3944cec5093e41d855c208de9f04aa4e%7Cb23255a18f784144890431f019036ade%7C0%7C0%7C639123039553812140%7CUnknown%7CTWFpbGZsb3d8eyJFbXB0eU1hcGkiOnRydWUsIlYiOiIwLjAuMDAwMCIsIlAiOiJXaW4zMiIsIkFOIjoiTWFpbCIsIldUIjoyfQ%3D%3D%7C60000%7C%7C%7C&amp;sdata=s1WZCPIevTVwRcjn5uKPGu4U8Py7IQXmtwSCNyM30pg%3D&amp;reserved=0" TargetMode="External"/><Relationship Id="rId5" Type="http://schemas.openxmlformats.org/officeDocument/2006/relationships/hyperlink" Target="https://www.norfolk.police.uk/SysSiteAssets/media/images/norfolk/news/documents-news-not-images/a5_rightcarerightpersonbrochure.pdf" TargetMode="External"/><Relationship Id="rId4" Type="http://schemas.openxmlformats.org/officeDocument/2006/relationships/hyperlink" Target="https://eur01.safelinks.protection.outlook.com/?url=https%3A%2F%2Fwww.england.nhs.uk%2Fnorth%2Fwp-content%2Fuploads%2Fsites%2F5%2F2018%2F05%2FPolice-force-control-nurse-and-street-triage-.pdf&amp;data=05%7C02%7Cmartina.akrill%40humberside.police.uk%7C3944cec5093e41d855c208de9f04aa4e%7Cb23255a18f784144890431f019036ade%7C0%7C0%7C639123039553780650%7CUnknown%7CTWFpbGZsb3d8eyJFbXB0eU1hcGkiOnRydWUsIlYiOiIwLjAuMDAwMCIsIlAiOiJXaW4zMiIsIkFOIjoiTWFpbCIsIldUIjoyfQ%3D%3D%7C60000%7C%7C%7C&amp;sdata=LVVhcHNq73JFvIU7OwVDO6QTCOllh7GW52gVXzVRAkY%3D&amp;reserved=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tandfonline.com%2Fdoi%2Ffull%2F10.1080%2F09638237.2025.2478373&amp;data=05%7C02%7Cmartina.akrill%40humberside.police.uk%7C3944cec5093e41d855c208de9f04aa4e%7Cb23255a18f784144890431f019036ade%7C0%7C0%7C639123039553856920%7CUnknown%7CTWFpbGZsb3d8eyJFbXB0eU1hcGkiOnRydWUsIlYiOiIwLjAuMDAwMCIsIlAiOiJXaW4zMiIsIkFOIjoiTWFpbCIsIldUIjoyfQ%3D%3D%7C60000%7C%7C%7C&amp;sdata=0ZEpcuMTrFUqW9V1aDwq0pmnsoGL8QHDdc3KMfgiG78%3D&amp;reserved=0" TargetMode="External"/><Relationship Id="rId7" Type="http://schemas.openxmlformats.org/officeDocument/2006/relationships/hyperlink" Target="https://eur01.safelinks.protection.outlook.com/?url=https%3A%2F%2Fwww.bbc.co.uk%2Fnews%2Farticles%2Fcr411lzn1qwo&amp;data=05%7C02%7Cmartina.akrill%40humberside.police.uk%7C3944cec5093e41d855c208de9f04aa4e%7Cb23255a18f784144890431f019036ade%7C0%7C0%7C639123039553923435%7CUnknown%7CTWFpbGZsb3d8eyJFbXB0eU1hcGkiOnRydWUsIlYiOiIwLjAuMDAwMCIsIlAiOiJXaW4zMiIsIkFOIjoiTWFpbCIsIldUIjoyfQ%3D%3D%7C60000%7C%7C%7C&amp;sdata=1ZTsDLfXbEWWAasgoNzlBX7yNF2qpXDIQX%2FSaHWhvqY%3D&amp;reserved=0" TargetMode="External"/><Relationship Id="rId2" Type="http://schemas.openxmlformats.org/officeDocument/2006/relationships/hyperlink" Target="https://eur01.safelinks.protection.outlook.com/?url=https%3A%2F%2Fwww.sciencedirect.com%2Fscience%2Farticle%2Fabs%2Fpii%2FS0001879122000719&amp;data=05%7C02%7Cmartina.akrill%40humberside.police.uk%7C3944cec5093e41d855c208de9f04aa4e%7Cb23255a18f784144890431f019036ade%7C0%7C0%7C639123039553842045%7CUnknown%7CTWFpbGZsb3d8eyJFbXB0eU1hcGkiOnRydWUsIlYiOiIwLjAuMDAwMCIsIlAiOiJXaW4zMiIsIkFOIjoiTWFpbCIsIldUIjoyfQ%3D%3D%7C60000%7C%7C%7C&amp;sdata=i8M4j%2BTRtdhu2xbVuOs2lT9IOYMv5hBAFhfzgzQBRRQ%3D&amp;reserved=0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eur01.safelinks.protection.outlook.com/?url=https%3A%2F%2Fwww.bbc.co.uk%2Fnews%2Farticles%2Fckgwy4ygnv2o&amp;data=05%7C02%7Cmartina.akrill%40humberside.police.uk%7C3944cec5093e41d855c208de9f04aa4e%7Cb23255a18f784144890431f019036ade%7C0%7C0%7C639123039553905877%7CUnknown%7CTWFpbGZsb3d8eyJFbXB0eU1hcGkiOnRydWUsIlYiOiIwLjAuMDAwMCIsIlAiOiJXaW4zMiIsIkFOIjoiTWFpbCIsIldUIjoyfQ%3D%3D%7C60000%7C%7C%7C&amp;sdata=fyfT8tADphyQmxwWPlNyrqmCvnwm4FuC6nxZF%2F9%2FgsA%3D&amp;reserved=0" TargetMode="External"/><Relationship Id="rId5" Type="http://schemas.openxmlformats.org/officeDocument/2006/relationships/hyperlink" Target="https://eur01.safelinks.protection.outlook.com/?url=https%3A%2F%2Fwww.weightmans.com%2Finsights%2Fis-it-the-police-s-role-to-respond-to-mental-health-incidents-right-care-right-person-two-years-on%2F&amp;data=05%7C02%7Cmartina.akrill%40humberside.police.uk%7C3944cec5093e41d855c208de9f04aa4e%7Cb23255a18f784144890431f019036ade%7C0%7C0%7C639123039553887671%7CUnknown%7CTWFpbGZsb3d8eyJFbXB0eU1hcGkiOnRydWUsIlYiOiIwLjAuMDAwMCIsIlAiOiJXaW4zMiIsIkFOIjoiTWFpbCIsIldUIjoyfQ%3D%3D%7C60000%7C%7C%7C&amp;sdata=rKAf4ZliqfCoQU9q%2FGQ8wcFUqvE2O%2FIGB9CFjS7lbco%3D&amp;reserved=0" TargetMode="External"/><Relationship Id="rId4" Type="http://schemas.openxmlformats.org/officeDocument/2006/relationships/hyperlink" Target="https://eur01.safelinks.protection.outlook.com/?url=https%3A%2F%2Fvulnerabilitypolicing.org.uk%2Fwhos-job-is-it-anyway-responding-to-mental-health-emergencies&amp;data=05%7C02%7Cmartina.akrill%40humberside.police.uk%7C3944cec5093e41d855c208de9f04aa4e%7Cb23255a18f784144890431f019036ade%7C0%7C0%7C639123039553872463%7CUnknown%7CTWFpbGZsb3d8eyJFbXB0eU1hcGkiOnRydWUsIlYiOiIwLjAuMDAwMCIsIlAiOiJXaW4zMiIsIkFOIjoiTWFpbCIsIldUIjoyfQ%3D%3D%7C60000%7C%7C%7C&amp;sdata=vrTiD41v3ml1bJ6B7jjXtkmyOvF2Y0iNb026rVFe66k%3D&amp;reserved=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mentalhealthcop.com%2F2026%2F04%2F13%2Fsouthport%2F&amp;data=05%7C02%7Cmartina.akrill%40humberside.police.uk%7C3944cec5093e41d855c208de9f04aa4e%7Cb23255a18f784144890431f019036ade%7C0%7C0%7C639123039553956672%7CUnknown%7CTWFpbGZsb3d8eyJFbXB0eU1hcGkiOnRydWUsIlYiOiIwLjAuMDAwMCIsIlAiOiJXaW4zMiIsIkFOIjoiTWFpbCIsIldUIjoyfQ%3D%3D%7C60000%7C%7C%7C&amp;sdata=YQ1LkRY9nSLYSFe2Onbndfjr7gtb3FZ3IS1KvHYxqFE%3D&amp;reserved=0" TargetMode="External"/><Relationship Id="rId2" Type="http://schemas.openxmlformats.org/officeDocument/2006/relationships/hyperlink" Target="https://eur01.safelinks.protection.outlook.com/?url=https%3A%2F%2Fmentalhealthcop.com%2F2024%2F10%2F16%2Fmission-creep%2F&amp;data=05%7C02%7Cmartina.akrill%40humberside.police.uk%7C3944cec5093e41d855c208de9f04aa4e%7Cb23255a18f784144890431f019036ade%7C0%7C0%7C639123039553940785%7CUnknown%7CTWFpbGZsb3d8eyJFbXB0eU1hcGkiOnRydWUsIlYiOiIwLjAuMDAwMCIsIlAiOiJXaW4zMiIsIkFOIjoiTWFpbCIsIldUIjoyfQ%3D%3D%7C60000%7C%7C%7C&amp;sdata=lp4rVf32Wt7DXV2VUiVSyol6aymInOfCikPmiECT9Bw%3D&amp;reserved=0" TargetMode="External"/><Relationship Id="rId1" Type="http://schemas.openxmlformats.org/officeDocument/2006/relationships/slideLayout" Target="../slideLayouts/slideLayout17.xml"/><Relationship Id="rId5" Type="http://schemas.openxmlformats.org/officeDocument/2006/relationships/hyperlink" Target="https://eur01.safelinks.protection.outlook.com/?url=https%3A%2F%2Fwww.youtube.com%2Fwatch%3Fv%3Dg90Rxp1rELc&amp;data=05%7C02%7Cmartina.akrill%40humberside.police.uk%7C3944cec5093e41d855c208de9f04aa4e%7Cb23255a18f784144890431f019036ade%7C0%7C0%7C639123039553986566%7CUnknown%7CTWFpbGZsb3d8eyJFbXB0eU1hcGkiOnRydWUsIlYiOiIwLjAuMDAwMCIsIlAiOiJXaW4zMiIsIkFOIjoiTWFpbCIsIldUIjoyfQ%3D%3D%7C60000%7C%7C%7C&amp;sdata=Jy4c1cy3xC%2B2LuwDo4%2BdOJRUcOXqe6D5nc%2F6pKeP7E4%3D&amp;reserved=0" TargetMode="External"/><Relationship Id="rId4" Type="http://schemas.openxmlformats.org/officeDocument/2006/relationships/hyperlink" Target="https://eur01.safelinks.protection.outlook.com/?url=https%3A%2F%2Fassets.publishing.service.gov.uk%2Fmedia%2F69779267276692606c013862%2F260125_White_Paper.pdf&amp;data=05%7C02%7Cmartina.akrill%40humberside.police.uk%7C3944cec5093e41d855c208de9f04aa4e%7Cb23255a18f784144890431f019036ade%7C0%7C0%7C639123039553972283%7CUnknown%7CTWFpbGZsb3d8eyJFbXB0eU1hcGkiOnRydWUsIlYiOiIwLjAuMDAwMCIsIlAiOiJXaW4zMiIsIkFOIjoiTWFpbCIsIldUIjoyfQ%3D%3D%7C60000%7C%7C%7C&amp;sdata=%2BZUmXNbCxa%2BDOuc8WpNi3Jgm6OyN0jX9ni1EAY6zh68%3D&amp;reserved=0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1488" y="2395728"/>
            <a:ext cx="8744712" cy="1243584"/>
          </a:xfrm>
        </p:spPr>
        <p:txBody>
          <a:bodyPr/>
          <a:lstStyle/>
          <a:p>
            <a:r>
              <a:rPr lang="en-US" sz="4800" dirty="0"/>
              <a:t>A Critical Review of Literature Around Right Care, Right Person and 4 Leadership Proposals.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BMP07006D</a:t>
            </a:r>
          </a:p>
          <a:p>
            <a:pPr marL="0" indent="0">
              <a:buNone/>
            </a:pPr>
            <a:r>
              <a:rPr lang="en-US" dirty="0"/>
              <a:t>Martina Akrill</a:t>
            </a:r>
          </a:p>
          <a:p>
            <a:pPr marL="0" indent="0">
              <a:buNone/>
            </a:pPr>
            <a:r>
              <a:rPr lang="en-US" dirty="0"/>
              <a:t>2407842</a:t>
            </a:r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3BD8413-C238-49D7-A4E1-E8FEF1811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is Right Care, Right Person? (RCRP)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Why was it required?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95F4DE-39B7-4CE2-BC1E-8B8AE662A8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Demand, vulnerability, legitimacy, risk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24BF10-2B55-43AB-9F77-F1A141038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74E0D7-A4AB-471D-0382-E398A3DFCA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1431" y="3656571"/>
            <a:ext cx="1356098" cy="2036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03AF53-89CD-719C-984C-DE932BD8FF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1431" y="880200"/>
            <a:ext cx="1356098" cy="2036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02794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D179B88-D43C-4A31-9A52-3498E9430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Origins of RCRP</a:t>
            </a:r>
            <a:br>
              <a:rPr lang="en-US" dirty="0"/>
            </a:br>
            <a:r>
              <a:rPr lang="en-US" sz="2200" dirty="0"/>
              <a:t>Non-crime mental health demand.</a:t>
            </a:r>
            <a:br>
              <a:rPr lang="en-US" sz="2200" dirty="0"/>
            </a:br>
            <a:r>
              <a:rPr lang="en-US" sz="2200" dirty="0"/>
              <a:t>‘Mission creep’ and governance.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What drives the Policy?</a:t>
            </a:r>
            <a:br>
              <a:rPr lang="en-US" dirty="0"/>
            </a:br>
            <a:r>
              <a:rPr lang="en-US" sz="2200" dirty="0"/>
              <a:t>Multi-agency buy-in</a:t>
            </a:r>
            <a:br>
              <a:rPr lang="en-US" sz="2200" dirty="0"/>
            </a:br>
            <a:r>
              <a:rPr lang="en-US" sz="2200" dirty="0"/>
              <a:t>Resourcing – by whom?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DDBE65-9AB1-4989-AF86-726591A6A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1323" y="5879673"/>
            <a:ext cx="6803136" cy="36576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Why it matters!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065C75-272B-4BB5-BA23-D80E8654D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A971EF-686C-CE35-7537-9A0337B83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43" t="24660" r="5089" b="48791"/>
          <a:stretch>
            <a:fillRect/>
          </a:stretch>
        </p:blipFill>
        <p:spPr>
          <a:xfrm>
            <a:off x="7841182" y="1464658"/>
            <a:ext cx="3518714" cy="2275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82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6"/>
            <a:ext cx="11214100" cy="2529923"/>
          </a:xfrm>
        </p:spPr>
        <p:txBody>
          <a:bodyPr/>
          <a:lstStyle/>
          <a:p>
            <a:r>
              <a:rPr lang="en-US" sz="4800" u="sng" dirty="0"/>
              <a:t>Critical Analysis</a:t>
            </a:r>
            <a:br>
              <a:rPr lang="en-US" sz="4800" dirty="0"/>
            </a:br>
            <a:br>
              <a:rPr lang="en-US" sz="4800" dirty="0"/>
            </a:br>
            <a:br>
              <a:rPr lang="en-US" sz="4800" dirty="0"/>
            </a:b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F2BC084-E6DB-4DE7-B309-042A85EBA70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998732"/>
            <a:ext cx="10698233" cy="3005433"/>
          </a:xfrm>
        </p:spPr>
        <p:txBody>
          <a:bodyPr/>
          <a:lstStyle/>
          <a:p>
            <a:r>
              <a:rPr lang="en-US" sz="4000" b="1" dirty="0">
                <a:latin typeface="+mj-lt"/>
              </a:rPr>
              <a:t>Operational challenges</a:t>
            </a:r>
          </a:p>
          <a:p>
            <a:endParaRPr lang="en-US" sz="4000" b="1" dirty="0">
              <a:latin typeface="+mj-lt"/>
            </a:endParaRPr>
          </a:p>
          <a:p>
            <a:r>
              <a:rPr lang="en-US" sz="4000" b="1" dirty="0">
                <a:latin typeface="+mj-lt"/>
              </a:rPr>
              <a:t>Ethics and Safeguarding vulnerability</a:t>
            </a:r>
          </a:p>
          <a:p>
            <a:endParaRPr lang="en-US" sz="4000" b="1" dirty="0">
              <a:latin typeface="+mj-lt"/>
            </a:endParaRPr>
          </a:p>
          <a:p>
            <a:r>
              <a:rPr lang="en-US" sz="4000" b="1" dirty="0">
                <a:latin typeface="+mj-lt"/>
              </a:rPr>
              <a:t>Fractured partnerships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701731"/>
          </a:xfrm>
        </p:spPr>
        <p:txBody>
          <a:bodyPr/>
          <a:lstStyle/>
          <a:p>
            <a:r>
              <a:rPr lang="en-US" sz="4400" u="sng" dirty="0"/>
              <a:t>What’s the Evidence? What’s the Impact?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4126B4-1E6C-4FFF-9282-40E18A85A07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en-US" dirty="0"/>
              <a:t>Early evaluation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87788-476B-4620-8002-A5C1177AD6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Reduction in Police demand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7DC4E62-1A34-4F98-A451-214F1808519C}"/>
              </a:ext>
            </a:extLst>
          </p:cNvPr>
          <p:cNvSpPr>
            <a:spLocks noGrp="1"/>
          </p:cNvSpPr>
          <p:nvPr>
            <p:ph type="body" sz="quarter" idx="2"/>
          </p:nvPr>
        </p:nvSpPr>
        <p:spPr>
          <a:xfrm>
            <a:off x="-825950" y="3314185"/>
            <a:ext cx="616633" cy="1516016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1026" name="Picture 2" descr="Male detective with a magnifying glass in his hand | Premium Vector">
            <a:extLst>
              <a:ext uri="{FF2B5EF4-FFF2-40B4-BE49-F238E27FC236}">
                <a16:creationId xmlns:a16="http://schemas.microsoft.com/office/drawing/2014/main" id="{A402FAD6-4C62-DFED-C669-7A6F40C230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733" y="2511144"/>
            <a:ext cx="2453320" cy="2453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lice Paperwork Images – Browse 7,614 Stock Photos, Vectors, and Video |  Adobe Stock">
            <a:extLst>
              <a:ext uri="{FF2B5EF4-FFF2-40B4-BE49-F238E27FC236}">
                <a16:creationId xmlns:a16="http://schemas.microsoft.com/office/drawing/2014/main" id="{24382238-D2B3-0997-6429-80FFE4533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201" y="2498416"/>
            <a:ext cx="3697913" cy="249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20387A-5B23-38B6-FB61-0277C737844D}"/>
              </a:ext>
            </a:extLst>
          </p:cNvPr>
          <p:cNvSpPr txBox="1"/>
          <p:nvPr/>
        </p:nvSpPr>
        <p:spPr>
          <a:xfrm>
            <a:off x="4596276" y="2678464"/>
            <a:ext cx="2453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Data collection.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Alternative models.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Lived experience.</a:t>
            </a:r>
          </a:p>
        </p:txBody>
      </p:sp>
    </p:spTree>
    <p:extLst>
      <p:ext uri="{BB962C8B-B14F-4D97-AF65-F5344CB8AC3E}">
        <p14:creationId xmlns:p14="http://schemas.microsoft.com/office/powerpoint/2010/main" val="360727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131997"/>
            <a:ext cx="11214100" cy="1421928"/>
          </a:xfrm>
        </p:spPr>
        <p:txBody>
          <a:bodyPr/>
          <a:lstStyle/>
          <a:p>
            <a:r>
              <a:rPr lang="en-US" sz="4800" u="sng" dirty="0"/>
              <a:t>Leadership Response &amp; Recommendations</a:t>
            </a:r>
          </a:p>
        </p:txBody>
      </p:sp>
      <p:pic>
        <p:nvPicPr>
          <p:cNvPr id="25" name="Picture Placeholder 24" descr="Bar chart">
            <a:extLst>
              <a:ext uri="{FF2B5EF4-FFF2-40B4-BE49-F238E27FC236}">
                <a16:creationId xmlns:a16="http://schemas.microsoft.com/office/drawing/2014/main" id="{C03AAFA7-022A-47F8-9DA1-7DC3897D1E5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3" b="63"/>
          <a:stretch>
            <a:fillRect/>
          </a:stretch>
        </p:blipFill>
        <p:spPr>
          <a:xfrm>
            <a:off x="5466247" y="2096716"/>
            <a:ext cx="1259505" cy="1259505"/>
          </a:xfrm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82206B1-586F-4254-9B36-D06C4E294AC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r>
              <a:rPr lang="en-US" dirty="0"/>
              <a:t>Ethical risk.</a:t>
            </a:r>
          </a:p>
        </p:txBody>
      </p:sp>
      <p:pic>
        <p:nvPicPr>
          <p:cNvPr id="27" name="Picture Placeholder 26" descr="Clock">
            <a:extLst>
              <a:ext uri="{FF2B5EF4-FFF2-40B4-BE49-F238E27FC236}">
                <a16:creationId xmlns:a16="http://schemas.microsoft.com/office/drawing/2014/main" id="{6F737161-FE67-434D-A781-59EDB9EDCB2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/>
      </p:pic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924A29-3538-4A3F-82A6-D2A7538C211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r>
              <a:rPr lang="en-US" dirty="0"/>
              <a:t>Interagency tensions.</a:t>
            </a:r>
          </a:p>
        </p:txBody>
      </p:sp>
      <p:pic>
        <p:nvPicPr>
          <p:cNvPr id="29" name="Picture Placeholder 28" descr="Microscope">
            <a:extLst>
              <a:ext uri="{FF2B5EF4-FFF2-40B4-BE49-F238E27FC236}">
                <a16:creationId xmlns:a16="http://schemas.microsoft.com/office/drawing/2014/main" id="{9E5BF01B-21D6-4D43-9CAE-0298685C1A7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63" b="63"/>
          <a:stretch>
            <a:fillRect/>
          </a:stretch>
        </p:blipFill>
        <p:spPr>
          <a:xfrm>
            <a:off x="978212" y="2169495"/>
            <a:ext cx="1259505" cy="1259505"/>
          </a:xfrm>
        </p:spPr>
      </p:pic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1B8F0371-4F69-4131-91BF-9AB99E6EE89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Management of demand and intervention.</a:t>
            </a:r>
          </a:p>
        </p:txBody>
      </p:sp>
      <p:pic>
        <p:nvPicPr>
          <p:cNvPr id="31" name="Picture Placeholder 30" descr="Magnifying glass">
            <a:extLst>
              <a:ext uri="{FF2B5EF4-FFF2-40B4-BE49-F238E27FC236}">
                <a16:creationId xmlns:a16="http://schemas.microsoft.com/office/drawing/2014/main" id="{089E8AB6-C16E-4752-810F-8F98DB929DB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/>
      </p:pic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78CACAF1-61EA-4605-A8FE-2EEE752B49F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r>
              <a:rPr lang="en-US" dirty="0"/>
              <a:t>Workforce culture and building confidence.</a:t>
            </a:r>
          </a:p>
        </p:txBody>
      </p:sp>
      <p:pic>
        <p:nvPicPr>
          <p:cNvPr id="33" name="Picture Placeholder 32" descr="Head with Gears">
            <a:extLst>
              <a:ext uri="{FF2B5EF4-FFF2-40B4-BE49-F238E27FC236}">
                <a16:creationId xmlns:a16="http://schemas.microsoft.com/office/drawing/2014/main" id="{CC9DBBE5-5AD0-41E8-A719-84509E5D9F9E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t="63" b="63"/>
          <a:stretch>
            <a:fillRect/>
          </a:stretch>
        </p:blipFill>
        <p:spPr>
          <a:xfrm>
            <a:off x="7710266" y="2096716"/>
            <a:ext cx="1259505" cy="1259505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1F11E7-EDE5-4119-BA64-4FC57C285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2050" name="Picture 2" descr="5,049,716 Success Stock Photos - Free &amp; Royalty-Free Stock Photos from  Dreamstime">
            <a:extLst>
              <a:ext uri="{FF2B5EF4-FFF2-40B4-BE49-F238E27FC236}">
                <a16:creationId xmlns:a16="http://schemas.microsoft.com/office/drawing/2014/main" id="{B9DB4BE8-336E-DEE2-B335-640BF7B50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5544" y="2220879"/>
            <a:ext cx="2413209" cy="158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13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757130"/>
          </a:xfrm>
        </p:spPr>
        <p:txBody>
          <a:bodyPr/>
          <a:lstStyle/>
          <a:p>
            <a:r>
              <a:rPr lang="en-US" sz="4800" u="sng" dirty="0"/>
              <a:t>Conclusion</a:t>
            </a:r>
          </a:p>
        </p:txBody>
      </p:sp>
      <p:pic>
        <p:nvPicPr>
          <p:cNvPr id="8" name="Picture Placeholder 7" descr="Triangular pattern design with dimension">
            <a:extLst>
              <a:ext uri="{FF2B5EF4-FFF2-40B4-BE49-F238E27FC236}">
                <a16:creationId xmlns:a16="http://schemas.microsoft.com/office/drawing/2014/main" id="{2301248D-7370-7643-9BE6-F8CDCFF4D460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2" y="1352575"/>
            <a:ext cx="12192002" cy="2289897"/>
          </a:xfrm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782206B1-586F-4254-9B36-D06C4E294AC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Necessary but risky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Leadership is key!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C2D367-2A6E-41FE-A9EA-24FF17BCA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10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CC6626-88AE-BBAA-666E-EA023C1A43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4415D-7134-51B9-0C32-FBD4F72812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645" y="215687"/>
            <a:ext cx="9531661" cy="924139"/>
          </a:xfrm>
        </p:spPr>
        <p:txBody>
          <a:bodyPr/>
          <a:lstStyle/>
          <a:p>
            <a:r>
              <a:rPr lang="en-US" sz="2800" dirty="0"/>
              <a:t>Bibliography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BF489B-8778-5578-EE45-CB989D05C8CC}"/>
              </a:ext>
            </a:extLst>
          </p:cNvPr>
          <p:cNvSpPr txBox="1"/>
          <p:nvPr/>
        </p:nvSpPr>
        <p:spPr>
          <a:xfrm>
            <a:off x="465667" y="601557"/>
            <a:ext cx="10727267" cy="618630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College of Policing (2023) </a:t>
            </a:r>
            <a:r>
              <a:rPr lang="en-GB" i="1" dirty="0"/>
              <a:t>Right Care Right Person (RCRP) national guidance launched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Right Care Right Person (RCRP) national guidance launched | College of Policing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College of Policing (2023) </a:t>
            </a:r>
            <a:r>
              <a:rPr lang="en-GB" i="1" dirty="0"/>
              <a:t>Baselining and evaluation criteria: Right Care Right Person toolkit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https://www.college.police.uk/guidance/right-care-right-person-toolkit/baselining-and-evaluation-criteria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College of Policing (2025) </a:t>
            </a:r>
            <a:r>
              <a:rPr lang="en-GB" i="1" dirty="0"/>
              <a:t>Investigating missing children and adults: five things you need to know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https://www.college.police.uk/article/investigating-missing-children-and-adults-five-things-you-need-know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College of Policing (2024) </a:t>
            </a:r>
            <a:r>
              <a:rPr lang="en-GB" i="1" dirty="0"/>
              <a:t>Armed deployment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https://www.college.police.uk/app/armed-policing/armed-deployment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Chartered Institute of Procurement &amp; Supply (n.d.) </a:t>
            </a:r>
            <a:r>
              <a:rPr lang="en-GB" i="1" dirty="0"/>
              <a:t>Demand management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https://www.cips.org/intelligence-hub/operations-management/demand-management</a:t>
            </a:r>
            <a:r>
              <a:rPr lang="en-GB" dirty="0"/>
              <a:t> (Accessed: 19 April 2026).</a:t>
            </a:r>
          </a:p>
          <a:p>
            <a:endParaRPr lang="en-GB" dirty="0"/>
          </a:p>
          <a:p>
            <a:r>
              <a:rPr lang="en-GB" dirty="0"/>
              <a:t>Derbyshire Healthcare NHS Foundation Trust (2023) </a:t>
            </a:r>
            <a:r>
              <a:rPr lang="en-GB" i="1" dirty="0"/>
              <a:t>New mental health triage service launched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https://www.derbyshirehealthcareft.nhs.uk/about-us/latest-news/new-mental-health-triage-service-launched</a:t>
            </a:r>
            <a:r>
              <a:rPr lang="en-GB" dirty="0"/>
              <a:t> (Accessed: 20 April 2026).</a:t>
            </a:r>
          </a:p>
        </p:txBody>
      </p:sp>
    </p:spTree>
    <p:extLst>
      <p:ext uri="{BB962C8B-B14F-4D97-AF65-F5344CB8AC3E}">
        <p14:creationId xmlns:p14="http://schemas.microsoft.com/office/powerpoint/2010/main" val="933830152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EEF27-1E67-336F-D7FA-D27E6957E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9451A-B766-19B5-1D2E-4C307FC22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645" y="215687"/>
            <a:ext cx="9531661" cy="924139"/>
          </a:xfrm>
        </p:spPr>
        <p:txBody>
          <a:bodyPr/>
          <a:lstStyle/>
          <a:p>
            <a:r>
              <a:rPr lang="en-US" sz="2800" dirty="0"/>
              <a:t>Bibliography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C639CE-FA6A-38A5-2364-D6420BCFEC63}"/>
              </a:ext>
            </a:extLst>
          </p:cNvPr>
          <p:cNvSpPr txBox="1"/>
          <p:nvPr/>
        </p:nvSpPr>
        <p:spPr>
          <a:xfrm>
            <a:off x="465667" y="601557"/>
            <a:ext cx="10727267" cy="563231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GOV.UK (2024) </a:t>
            </a:r>
            <a:r>
              <a:rPr lang="en-GB" i="1" dirty="0"/>
              <a:t>Evaluating the implementation of Right Care Right Person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https://www.gov.uk/government/publications/evaluating-the-implementation-of-right-care-right-person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HMICFRS (2022) </a:t>
            </a:r>
            <a:r>
              <a:rPr lang="en-GB" i="1" dirty="0"/>
              <a:t>Humberside PEEL inspection 2021–22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https://hmicfrs.justiceinspectorates.gov.uk/peel-reports/humberside-2021-22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HMICFRS (2023) </a:t>
            </a:r>
            <a:r>
              <a:rPr lang="en-GB" i="1" dirty="0"/>
              <a:t>Policing and mental health: Picking up the pieces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https://hmicfrs.justiceinspectorates.gov.uk/publication-html/policing-and-mental-health-picking-up-the-pieces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Institute for Government (2025) </a:t>
            </a:r>
            <a:r>
              <a:rPr lang="en-GB" i="1" dirty="0"/>
              <a:t>Performance Tracker 2025: Police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https://www.instituteforgovernment.org.uk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Metropolitan Police (n.d.) </a:t>
            </a:r>
            <a:r>
              <a:rPr lang="en-GB" i="1" dirty="0"/>
              <a:t>Introduction to the Right Care Right Person model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https://www.met.police.uk/police-forces/metropolitan-police/areas/notices/introduction-right-care-right-person-model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National Police Chiefs’ Council (2022) </a:t>
            </a:r>
            <a:r>
              <a:rPr lang="en-GB" i="1" dirty="0"/>
              <a:t>Mental health strategy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https://www.npcc.police.uk</a:t>
            </a:r>
            <a:r>
              <a:rPr lang="en-GB" dirty="0"/>
              <a:t> (Accessed: 20 April 2026).</a:t>
            </a:r>
          </a:p>
        </p:txBody>
      </p:sp>
    </p:spTree>
    <p:extLst>
      <p:ext uri="{BB962C8B-B14F-4D97-AF65-F5344CB8AC3E}">
        <p14:creationId xmlns:p14="http://schemas.microsoft.com/office/powerpoint/2010/main" val="342383082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FD6AA-B9FE-2CF1-7EAD-93342860A7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C661C-B04E-AB8A-7141-8CF616F2E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645" y="215687"/>
            <a:ext cx="9531661" cy="924139"/>
          </a:xfrm>
        </p:spPr>
        <p:txBody>
          <a:bodyPr/>
          <a:lstStyle/>
          <a:p>
            <a:r>
              <a:rPr lang="en-US" sz="2800" dirty="0"/>
              <a:t>Bibliography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AE9D27-954C-029A-F82E-B57A4E439F4A}"/>
              </a:ext>
            </a:extLst>
          </p:cNvPr>
          <p:cNvSpPr txBox="1"/>
          <p:nvPr/>
        </p:nvSpPr>
        <p:spPr>
          <a:xfrm>
            <a:off x="465667" y="601557"/>
            <a:ext cx="10727267" cy="59093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National Police Chiefs’ Council (2023) </a:t>
            </a:r>
            <a:r>
              <a:rPr lang="en-GB" i="1" dirty="0"/>
              <a:t>National contact management strategic plan 2023–2028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https://www.npcc.police.uk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NHS England (2024) </a:t>
            </a:r>
            <a:r>
              <a:rPr lang="en-GB" i="1" dirty="0"/>
              <a:t>Guidance on implementing the National Partnership Agreement: Right Care, Right Person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NHS England » Guidance on implementing the National Partnership Agreement: Right Care, Right Person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NHS England (2018) </a:t>
            </a:r>
            <a:r>
              <a:rPr lang="en-GB" i="1" dirty="0"/>
              <a:t>Police force control room nurse and street triage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https://www.england.nhs.uk/north/wp-content/uploads/sites/5/2018/05/Police-force-control-nurse-and-street-triage-.pdf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Norfolk Police (2023) </a:t>
            </a:r>
            <a:r>
              <a:rPr lang="en-GB" i="1" dirty="0"/>
              <a:t>Right Care Right Person brochure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a5_rightcarerightpersonbrochure.pdf (norfolk.police.uk)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Parliament UK (2023) </a:t>
            </a:r>
            <a:r>
              <a:rPr lang="en-GB" i="1" dirty="0"/>
              <a:t>Committee publication on policing and mental health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https://committees.parliament.uk/publications/42063/documents/209281/default/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Police Conduct, Independent Office for (2024) </a:t>
            </a:r>
            <a:r>
              <a:rPr lang="en-GB" i="1" dirty="0"/>
              <a:t>Right Care Right Person position statement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https://www.policeconduct.gov.uk/publications/right-care-right-person-position-statement-march-2024</a:t>
            </a:r>
            <a:r>
              <a:rPr lang="en-GB" dirty="0"/>
              <a:t> (Accessed: 20 April 2026).</a:t>
            </a:r>
          </a:p>
        </p:txBody>
      </p:sp>
    </p:spTree>
    <p:extLst>
      <p:ext uri="{BB962C8B-B14F-4D97-AF65-F5344CB8AC3E}">
        <p14:creationId xmlns:p14="http://schemas.microsoft.com/office/powerpoint/2010/main" val="3406437914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A5D878-72D9-7A8A-0DA3-53C27A97C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EAD77-2259-8D81-7843-749C7C26A6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645" y="215687"/>
            <a:ext cx="9531661" cy="924139"/>
          </a:xfrm>
        </p:spPr>
        <p:txBody>
          <a:bodyPr/>
          <a:lstStyle/>
          <a:p>
            <a:r>
              <a:rPr lang="en-US" sz="2800" dirty="0"/>
              <a:t>Bibliography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938BEA-AAAC-644C-047F-857A88138669}"/>
              </a:ext>
            </a:extLst>
          </p:cNvPr>
          <p:cNvSpPr txBox="1"/>
          <p:nvPr/>
        </p:nvSpPr>
        <p:spPr>
          <a:xfrm>
            <a:off x="465667" y="601557"/>
            <a:ext cx="10727267" cy="563231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ScienceDirect (2022) </a:t>
            </a:r>
            <a:r>
              <a:rPr lang="en-GB" i="1" dirty="0"/>
              <a:t>Boundary and border theories article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https://www.sciencedirect.com/science/article/abs/pii/S0001879122000719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Taylor &amp; Francis Online (2025) </a:t>
            </a:r>
            <a:r>
              <a:rPr lang="en-GB" i="1" dirty="0"/>
              <a:t>Journal article on mental health/policing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https://www.tandfonline.com/doi/full/10.1080/09638237.2025.2478373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Vulnerability Policing (2024) </a:t>
            </a:r>
            <a:r>
              <a:rPr lang="en-GB" i="1" dirty="0"/>
              <a:t>Who’s job is it anyway? Responding to mental health emergencies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https://vulnerabilitypolicing.org.uk/whos-job-is-it-anyway-responding-to-mental-health-emergencies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Weightmans (2025) </a:t>
            </a:r>
            <a:r>
              <a:rPr lang="en-GB" i="1" dirty="0"/>
              <a:t>Is it the police’s role to respond to mental health incidents?</a:t>
            </a:r>
            <a:r>
              <a:rPr lang="en-GB" dirty="0"/>
              <a:t> Available at: </a:t>
            </a:r>
            <a:r>
              <a:rPr lang="en-GB" u="sng" dirty="0">
                <a:hlinkClick r:id="rId5"/>
              </a:rPr>
              <a:t>https://www.weightmans.com/insights/is-it-the-police-s-role-to-respond-to-mental-health-incidents-right-care-right-person-two-years-on/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BBC News (2026) </a:t>
            </a:r>
            <a:r>
              <a:rPr lang="en-GB" i="1" dirty="0"/>
              <a:t>Article on policing/mental health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https://www.bbc.co.uk/news/articles/ckgwy4ygnv2o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dirty="0"/>
              <a:t>BBC News (2026) </a:t>
            </a:r>
            <a:r>
              <a:rPr lang="en-GB" i="1" dirty="0"/>
              <a:t>Article on policing/mental health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https://www.bbc.co.uk/news/articles/cr411lzn1qwo</a:t>
            </a:r>
            <a:r>
              <a:rPr lang="en-GB" dirty="0"/>
              <a:t> (Accessed: 20 April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473309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884E4-845A-8E9A-E7BE-2114D3175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B0C5C-0B68-B938-F7A1-1AC5860D5A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645" y="215687"/>
            <a:ext cx="9531661" cy="924139"/>
          </a:xfrm>
        </p:spPr>
        <p:txBody>
          <a:bodyPr/>
          <a:lstStyle/>
          <a:p>
            <a:r>
              <a:rPr lang="en-US" sz="2800" dirty="0"/>
              <a:t>Bibliography</a:t>
            </a:r>
            <a:br>
              <a:rPr lang="en-US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23369E-DEC4-0EF1-39C1-723CA4E4E9EA}"/>
              </a:ext>
            </a:extLst>
          </p:cNvPr>
          <p:cNvSpPr txBox="1"/>
          <p:nvPr/>
        </p:nvSpPr>
        <p:spPr>
          <a:xfrm>
            <a:off x="465667" y="601557"/>
            <a:ext cx="10727267" cy="34163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i="1" dirty="0"/>
              <a:t>Mental Health Cop (2024) Mission creep.</a:t>
            </a:r>
            <a:r>
              <a:rPr lang="en-GB" dirty="0"/>
              <a:t> Available at: </a:t>
            </a:r>
            <a:r>
              <a:rPr lang="en-GB" u="sng" dirty="0">
                <a:hlinkClick r:id="rId2"/>
              </a:rPr>
              <a:t>https://mentalhealthcop.com/2024/10/16/mission-creep/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i="1" dirty="0"/>
              <a:t>Mental Health Cop (2026) Southport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https://mentalhealthcop.com/2026/04/13/southport/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i="1" dirty="0"/>
              <a:t>UK Government (2026) White Paper.</a:t>
            </a:r>
            <a:r>
              <a:rPr lang="en-GB" dirty="0"/>
              <a:t> Available at: </a:t>
            </a:r>
            <a:r>
              <a:rPr lang="en-GB" u="sng" dirty="0">
                <a:hlinkClick r:id="rId4"/>
              </a:rPr>
              <a:t>https://assets.publishing.service.gov.uk/media/69779267276692606c013862/260125_White_Paper.pdf</a:t>
            </a:r>
            <a:r>
              <a:rPr lang="en-GB" dirty="0"/>
              <a:t> (Accessed: 20 April 2026).</a:t>
            </a:r>
          </a:p>
          <a:p>
            <a:endParaRPr lang="en-GB" dirty="0"/>
          </a:p>
          <a:p>
            <a:r>
              <a:rPr lang="en-GB" i="1" dirty="0"/>
              <a:t>YouTube (2026) Video resource.</a:t>
            </a:r>
            <a:r>
              <a:rPr lang="en-GB" dirty="0"/>
              <a:t> Available at: </a:t>
            </a:r>
            <a:r>
              <a:rPr lang="en-GB" u="sng" dirty="0">
                <a:hlinkClick r:id="rId5"/>
              </a:rPr>
              <a:t>https://www.youtube.com/watch?v=g90Rxp1rELc</a:t>
            </a:r>
            <a:r>
              <a:rPr lang="en-GB" dirty="0"/>
              <a:t> (Accessed: 20 April 2026).</a:t>
            </a:r>
          </a:p>
        </p:txBody>
      </p:sp>
    </p:spTree>
    <p:extLst>
      <p:ext uri="{BB962C8B-B14F-4D97-AF65-F5344CB8AC3E}">
        <p14:creationId xmlns:p14="http://schemas.microsoft.com/office/powerpoint/2010/main" val="2041259088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510C14-0DB5-26DA-FC29-FF2049F6C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579C32-282E-9DF3-6E4B-87DD37DCC8E1}"/>
              </a:ext>
            </a:extLst>
          </p:cNvPr>
          <p:cNvSpPr txBox="1"/>
          <p:nvPr/>
        </p:nvSpPr>
        <p:spPr>
          <a:xfrm>
            <a:off x="740833" y="1380067"/>
            <a:ext cx="10710334" cy="480131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I acknowledge the use of ChatGPT (</a:t>
            </a:r>
            <a:r>
              <a:rPr lang="en-GB" u="sng" dirty="0">
                <a:hlinkClick r:id="rId2"/>
              </a:rPr>
              <a:t>https://chatgpt.com/</a:t>
            </a:r>
            <a:r>
              <a:rPr lang="en-GB" dirty="0"/>
              <a:t>) throughout April 2026 to write my notes into submission format using the prompts(s):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me an image of a paramedic catching a burglar in a black and white striped top with a swag bag.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me an image of a fireman writing a statement from a victim. Make it clear it is a Police statement.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Suggest headings to help me structure a 15-minute, level 7 presentation about right care, right person.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I confirm that I have not presented any AI generated text as my own work. I confirm I have copies of my drafts, notes and other resources I used before, and after the use of AI tools which I may be asked to provide in evidence.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999526-7B97-AA0A-8EDA-A8B285301FBF}"/>
              </a:ext>
            </a:extLst>
          </p:cNvPr>
          <p:cNvSpPr txBox="1"/>
          <p:nvPr/>
        </p:nvSpPr>
        <p:spPr>
          <a:xfrm>
            <a:off x="740833" y="629735"/>
            <a:ext cx="44026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+mj-lt"/>
              </a:rPr>
              <a:t>Acknowledged use of AI</a:t>
            </a:r>
          </a:p>
        </p:txBody>
      </p:sp>
    </p:spTree>
    <p:extLst>
      <p:ext uri="{BB962C8B-B14F-4D97-AF65-F5344CB8AC3E}">
        <p14:creationId xmlns:p14="http://schemas.microsoft.com/office/powerpoint/2010/main" val="1142586650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purl.org/dc/dcmitype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16c05727-aa75-4e4a-9b5f-8a80a1165891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179</TotalTime>
  <Words>1349</Words>
  <Application>Microsoft Office PowerPoint</Application>
  <PresentationFormat>Widescreen</PresentationFormat>
  <Paragraphs>104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Trade Gothic LT Pro</vt:lpstr>
      <vt:lpstr>Trebuchet MS</vt:lpstr>
      <vt:lpstr>Office Theme</vt:lpstr>
      <vt:lpstr>A Critical Review of Literature Around Right Care, Right Person and 4 Leadership Proposals.</vt:lpstr>
      <vt:lpstr>What is Right Care, Right Person? (RCRP)  Why was it required? </vt:lpstr>
      <vt:lpstr>Origins of RCRP Non-crime mental health demand. ‘Mission creep’ and governance.  What drives the Policy? Multi-agency buy-in Resourcing – by whom?</vt:lpstr>
      <vt:lpstr>Critical Analysis   </vt:lpstr>
      <vt:lpstr>What’s the Evidence? What’s the Impact?</vt:lpstr>
      <vt:lpstr>Leadership Response &amp; Recommendations</vt:lpstr>
      <vt:lpstr>Conclusion</vt:lpstr>
      <vt:lpstr>Bibliography </vt:lpstr>
      <vt:lpstr>Bibliography </vt:lpstr>
      <vt:lpstr>Bibliography </vt:lpstr>
      <vt:lpstr>Bibliography </vt:lpstr>
      <vt:lpstr>Bibliography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Akrill, Martina 1507</dc:creator>
  <cp:lastModifiedBy>Akrill, Martina 1507</cp:lastModifiedBy>
  <cp:revision>12</cp:revision>
  <cp:lastPrinted>2026-04-22T17:18:10Z</cp:lastPrinted>
  <dcterms:created xsi:type="dcterms:W3CDTF">2026-04-22T16:33:00Z</dcterms:created>
  <dcterms:modified xsi:type="dcterms:W3CDTF">2026-04-24T12:10:07Z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f529d828-a824-4b78-ab24-eaae5922aa38_Enabled">
    <vt:lpwstr>true</vt:lpwstr>
  </property>
  <property fmtid="{D5CDD505-2E9C-101B-9397-08002B2CF9AE}" pid="4" name="MSIP_Label_f529d828-a824-4b78-ab24-eaae5922aa38_SetDate">
    <vt:lpwstr>2026-04-22T16:45:52Z</vt:lpwstr>
  </property>
  <property fmtid="{D5CDD505-2E9C-101B-9397-08002B2CF9AE}" pid="5" name="MSIP_Label_f529d828-a824-4b78-ab24-eaae5922aa38_Method">
    <vt:lpwstr>Standard</vt:lpwstr>
  </property>
  <property fmtid="{D5CDD505-2E9C-101B-9397-08002B2CF9AE}" pid="6" name="MSIP_Label_f529d828-a824-4b78-ab24-eaae5922aa38_Name">
    <vt:lpwstr>OFFICIAL</vt:lpwstr>
  </property>
  <property fmtid="{D5CDD505-2E9C-101B-9397-08002B2CF9AE}" pid="7" name="MSIP_Label_f529d828-a824-4b78-ab24-eaae5922aa38_SiteId">
    <vt:lpwstr>b23255a1-8f78-4144-8904-31f019036ade</vt:lpwstr>
  </property>
  <property fmtid="{D5CDD505-2E9C-101B-9397-08002B2CF9AE}" pid="8" name="MSIP_Label_f529d828-a824-4b78-ab24-eaae5922aa38_ActionId">
    <vt:lpwstr>7639ed2f-beb6-4cf1-b1d9-609cf05e52f3</vt:lpwstr>
  </property>
  <property fmtid="{D5CDD505-2E9C-101B-9397-08002B2CF9AE}" pid="9" name="MSIP_Label_f529d828-a824-4b78-ab24-eaae5922aa38_ContentBits">
    <vt:lpwstr>0</vt:lpwstr>
  </property>
  <property fmtid="{D5CDD505-2E9C-101B-9397-08002B2CF9AE}" pid="10" name="MSIP_Label_f529d828-a824-4b78-ab24-eaae5922aa38_Tag">
    <vt:lpwstr>10, 3, 0, 1</vt:lpwstr>
  </property>
</Properties>
</file>