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  <p:sldId id="262" r:id="rId6"/>
    <p:sldId id="263" r:id="rId7"/>
    <p:sldId id="261" r:id="rId8"/>
    <p:sldId id="264" r:id="rId9"/>
    <p:sldId id="260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5DF30B-35A5-3A8A-DC3A-FE0AF44CA79E}" v="748" dt="2023-03-12T21:33:21.424"/>
    <p1510:client id="{A1713BCD-FE84-10FD-8960-D7CC486F6968}" v="24" dt="2023-03-12T15:04:11.204"/>
    <p1510:client id="{C76404E9-988F-4028-B458-6583B0ED2129}" v="258" dt="2023-03-12T15:01:38.1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researchleap.com/role-service-quality-patients-customer-satisfaction-public-healthcare-institutions-ghana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oregon.pressbooks.pub/nutritionscience/chapter/5f-lipid-recommendations-heart-health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" name="Picture 4">
            <a:extLst>
              <a:ext uri="{FF2B5EF4-FFF2-40B4-BE49-F238E27FC236}">
                <a16:creationId xmlns:a16="http://schemas.microsoft.com/office/drawing/2014/main" id="{1175262C-DB71-3585-617D-6C93E1423A6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14382" r="-1" b="-1"/>
          <a:stretch/>
        </p:blipFill>
        <p:spPr>
          <a:xfrm>
            <a:off x="4547937" y="-5"/>
            <a:ext cx="7644062" cy="3681406"/>
          </a:xfrm>
          <a:prstGeom prst="rect">
            <a:avLst/>
          </a:prstGeom>
        </p:spPr>
      </p:pic>
      <p:pic>
        <p:nvPicPr>
          <p:cNvPr id="4" name="Picture 5" descr="A picture containing outdoor object, honeycomb&#10;&#10;Description automatically generated">
            <a:extLst>
              <a:ext uri="{FF2B5EF4-FFF2-40B4-BE49-F238E27FC236}">
                <a16:creationId xmlns:a16="http://schemas.microsoft.com/office/drawing/2014/main" id="{2CB7B654-FC56-AC49-6FD8-0E1D26EDF0A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5025" r="-1" b="8398"/>
          <a:stretch/>
        </p:blipFill>
        <p:spPr>
          <a:xfrm>
            <a:off x="4547938" y="3681409"/>
            <a:ext cx="7644062" cy="3176595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1115219"/>
            <a:ext cx="5395912" cy="2387600"/>
          </a:xfrm>
        </p:spPr>
        <p:txBody>
          <a:bodyPr>
            <a:normAutofit/>
          </a:bodyPr>
          <a:lstStyle/>
          <a:p>
            <a:pPr algn="l"/>
            <a:r>
              <a:rPr lang="en-GB" sz="5000">
                <a:solidFill>
                  <a:schemeClr val="bg1"/>
                </a:solidFill>
                <a:cs typeface="Calibri Light"/>
              </a:rPr>
              <a:t>Roles of different agencies</a:t>
            </a:r>
            <a:endParaRPr lang="en-GB" sz="500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3902075"/>
            <a:ext cx="5395912" cy="1655762"/>
          </a:xfrm>
        </p:spPr>
        <p:txBody>
          <a:bodyPr>
            <a:normAutofit/>
          </a:bodyPr>
          <a:lstStyle/>
          <a:p>
            <a:pPr algn="l"/>
            <a:endParaRPr lang="en-GB" sz="2000">
              <a:solidFill>
                <a:schemeClr val="bg1"/>
              </a:solidFill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E5BA8478-B633-C96F-5A5D-21F9658B2451}"/>
              </a:ext>
            </a:extLst>
          </p:cNvPr>
          <p:cNvSpPr txBox="1"/>
          <p:nvPr/>
        </p:nvSpPr>
        <p:spPr>
          <a:xfrm>
            <a:off x="9990756" y="6657949"/>
            <a:ext cx="22012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A984B5-AC05-9DF6-1E54-CBBF68DD7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712426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Aim &amp; Objectives</a:t>
            </a:r>
            <a:endParaRPr lang="en-GB" sz="540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5D879-2A7C-FDEB-A1CA-3E4CFCAE32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43503"/>
            <a:ext cx="4991211" cy="401078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>
                <a:cs typeface="Calibri"/>
              </a:rPr>
              <a:t>To discuss various agencies and their roles </a:t>
            </a:r>
          </a:p>
          <a:p>
            <a:r>
              <a:rPr lang="en-GB" dirty="0">
                <a:cs typeface="Calibri"/>
              </a:rPr>
              <a:t>To have further understanding of how a variety of agencies can play a significant role </a:t>
            </a:r>
          </a:p>
          <a:p>
            <a:r>
              <a:rPr lang="en-GB" dirty="0">
                <a:cs typeface="Calibri"/>
              </a:rPr>
              <a:t>To acknowledge the volunteer sector and their ability to support and connect with various people</a:t>
            </a:r>
          </a:p>
        </p:txBody>
      </p:sp>
      <p:pic>
        <p:nvPicPr>
          <p:cNvPr id="4" name="Picture 4" descr="A picture containing indoor, scissors&#10;&#10;Description automatically generated">
            <a:extLst>
              <a:ext uri="{FF2B5EF4-FFF2-40B4-BE49-F238E27FC236}">
                <a16:creationId xmlns:a16="http://schemas.microsoft.com/office/drawing/2014/main" id="{D0C103AD-8505-7DB4-01D7-AF8D516805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31" r="31218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60180C9-2B14-0ACF-20A1-A21AE688E97A}"/>
              </a:ext>
            </a:extLst>
          </p:cNvPr>
          <p:cNvSpPr txBox="1"/>
          <p:nvPr/>
        </p:nvSpPr>
        <p:spPr>
          <a:xfrm>
            <a:off x="9857708" y="6657945"/>
            <a:ext cx="2334292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42002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A851BC-AD80-F43E-3CC5-0B93F0248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dirty="0">
                <a:cs typeface="Calibri Light"/>
              </a:rPr>
              <a:t>What type of agencies are there?</a:t>
            </a:r>
            <a:endParaRPr lang="en-GB" dirty="0"/>
          </a:p>
        </p:txBody>
      </p:sp>
      <p:pic>
        <p:nvPicPr>
          <p:cNvPr id="4" name="Picture 4" descr="The Healthcare Download: Summing Up Growth Equity Investments in ...">
            <a:extLst>
              <a:ext uri="{FF2B5EF4-FFF2-40B4-BE49-F238E27FC236}">
                <a16:creationId xmlns:a16="http://schemas.microsoft.com/office/drawing/2014/main" id="{11817DB2-6CE8-3ECC-D193-97AC5371B8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009" r="33984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9BDC6-DAAB-3A6E-C4C4-D44DC68984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 dirty="0">
                <a:cs typeface="Calibri"/>
              </a:rPr>
              <a:t>Government</a:t>
            </a:r>
          </a:p>
          <a:p>
            <a:r>
              <a:rPr lang="en-GB" sz="3200" dirty="0">
                <a:cs typeface="Calibri"/>
              </a:rPr>
              <a:t>Health boards</a:t>
            </a:r>
          </a:p>
          <a:p>
            <a:r>
              <a:rPr lang="en-GB" sz="3200" dirty="0">
                <a:cs typeface="Calibri"/>
              </a:rPr>
              <a:t>Local agencies</a:t>
            </a:r>
          </a:p>
          <a:p>
            <a:r>
              <a:rPr lang="en-GB" sz="3200" dirty="0">
                <a:cs typeface="Calibri"/>
              </a:rPr>
              <a:t>National agencies</a:t>
            </a:r>
          </a:p>
          <a:p>
            <a:r>
              <a:rPr lang="en-GB" sz="3200" dirty="0">
                <a:cs typeface="Calibri"/>
              </a:rPr>
              <a:t>International agencies</a:t>
            </a:r>
          </a:p>
          <a:p>
            <a:r>
              <a:rPr lang="en-GB" sz="3200" dirty="0">
                <a:cs typeface="Calibri"/>
              </a:rPr>
              <a:t>3rd sector Organisations</a:t>
            </a:r>
          </a:p>
          <a:p>
            <a:r>
              <a:rPr lang="en-GB" sz="3200" dirty="0">
                <a:cs typeface="Calibri"/>
              </a:rPr>
              <a:t>Local Authorities</a:t>
            </a:r>
          </a:p>
          <a:p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40368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A8DB8-8E51-7FFD-D3AA-4D3421F2B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09717"/>
            <a:ext cx="3808471" cy="2495819"/>
          </a:xfrm>
        </p:spPr>
        <p:txBody>
          <a:bodyPr anchor="ctr">
            <a:normAutofit/>
          </a:bodyPr>
          <a:lstStyle/>
          <a:p>
            <a:r>
              <a:rPr lang="en-GB" dirty="0">
                <a:cs typeface="Calibri Light"/>
              </a:rPr>
              <a:t>Why do we need so many?</a:t>
            </a:r>
          </a:p>
        </p:txBody>
      </p:sp>
      <p:pic>
        <p:nvPicPr>
          <p:cNvPr id="4" name="Picture 4" descr="Analysis: Why Doesn't Medicare Cover Services So Many Seniors Need ...">
            <a:extLst>
              <a:ext uri="{FF2B5EF4-FFF2-40B4-BE49-F238E27FC236}">
                <a16:creationId xmlns:a16="http://schemas.microsoft.com/office/drawing/2014/main" id="{25ADC570-FBCC-1EFC-9093-FCF44BBE3C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190" b="20640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7696C-3497-9496-0E02-0FA769AFDA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600" dirty="0">
                <a:cs typeface="Calibri"/>
              </a:rPr>
              <a:t>Discuss in pairs for five minutes</a:t>
            </a:r>
          </a:p>
          <a:p>
            <a:r>
              <a:rPr lang="en-GB" sz="3600" dirty="0">
                <a:cs typeface="Calibri"/>
              </a:rPr>
              <a:t>Feedback to group</a:t>
            </a:r>
          </a:p>
        </p:txBody>
      </p:sp>
    </p:spTree>
    <p:extLst>
      <p:ext uri="{BB962C8B-B14F-4D97-AF65-F5344CB8AC3E}">
        <p14:creationId xmlns:p14="http://schemas.microsoft.com/office/powerpoint/2010/main" val="191343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B7B6B-0579-EDA6-157B-0514EDD1A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Local, National and International agencies</a:t>
            </a:r>
            <a:endParaRPr lang="en-GB" dirty="0"/>
          </a:p>
        </p:txBody>
      </p:sp>
      <p:pic>
        <p:nvPicPr>
          <p:cNvPr id="7" name="Picture 7" descr="European Medicines Agency recommends the Pfizer and BioNTech COVID-19 ...">
            <a:extLst>
              <a:ext uri="{FF2B5EF4-FFF2-40B4-BE49-F238E27FC236}">
                <a16:creationId xmlns:a16="http://schemas.microsoft.com/office/drawing/2014/main" id="{43077BA3-0D3A-155C-5A44-C72DD839DC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000" y="4025361"/>
            <a:ext cx="4708036" cy="2697942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34C324-BC0C-C5FB-8949-DA9FD6A794B6}"/>
              </a:ext>
            </a:extLst>
          </p:cNvPr>
          <p:cNvSpPr txBox="1"/>
          <p:nvPr/>
        </p:nvSpPr>
        <p:spPr>
          <a:xfrm>
            <a:off x="327865" y="1758725"/>
            <a:ext cx="3732799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000" dirty="0">
                <a:cs typeface="Calibri"/>
              </a:rPr>
              <a:t>Local-</a:t>
            </a:r>
          </a:p>
          <a:p>
            <a:r>
              <a:rPr lang="en-GB" sz="4000" dirty="0">
                <a:cs typeface="Calibri"/>
              </a:rPr>
              <a:t>Deliver services locally</a:t>
            </a:r>
            <a:endParaRPr lang="en-GB" dirty="0">
              <a:cs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08279A-EF9F-FFE7-5ED6-18520855F182}"/>
              </a:ext>
            </a:extLst>
          </p:cNvPr>
          <p:cNvSpPr txBox="1"/>
          <p:nvPr/>
        </p:nvSpPr>
        <p:spPr>
          <a:xfrm>
            <a:off x="5892528" y="2319130"/>
            <a:ext cx="2749826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>
                <a:cs typeface="Calibri"/>
              </a:rPr>
              <a:t>National -</a:t>
            </a:r>
          </a:p>
          <a:p>
            <a:r>
              <a:rPr lang="en-GB" sz="3600" dirty="0">
                <a:cs typeface="Calibri"/>
              </a:rPr>
              <a:t>Government policy into practice.</a:t>
            </a:r>
          </a:p>
          <a:p>
            <a:r>
              <a:rPr lang="en-GB" sz="3600" dirty="0">
                <a:cs typeface="Calibri"/>
              </a:rPr>
              <a:t>425 agencies in the UK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19B235-3E2D-906A-C527-91A2BB8FBFF8}"/>
              </a:ext>
            </a:extLst>
          </p:cNvPr>
          <p:cNvSpPr txBox="1"/>
          <p:nvPr/>
        </p:nvSpPr>
        <p:spPr>
          <a:xfrm>
            <a:off x="8954906" y="2474781"/>
            <a:ext cx="3243969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International agencies-</a:t>
            </a:r>
          </a:p>
          <a:p>
            <a:r>
              <a:rPr lang="en-GB" sz="2800" dirty="0">
                <a:cs typeface="Calibri"/>
              </a:rPr>
              <a:t>Negotiate </a:t>
            </a:r>
          </a:p>
          <a:p>
            <a:r>
              <a:rPr lang="en-GB" sz="2800" dirty="0">
                <a:cs typeface="Calibri"/>
              </a:rPr>
              <a:t>Implement agreements</a:t>
            </a:r>
          </a:p>
          <a:p>
            <a:r>
              <a:rPr lang="en-GB" sz="2800" dirty="0">
                <a:cs typeface="Calibri"/>
              </a:rPr>
              <a:t>Developing rules</a:t>
            </a:r>
          </a:p>
          <a:p>
            <a:r>
              <a:rPr lang="en-GB" sz="2800" dirty="0">
                <a:cs typeface="Calibri"/>
              </a:rPr>
              <a:t>Monetary assistance</a:t>
            </a:r>
          </a:p>
        </p:txBody>
      </p:sp>
    </p:spTree>
    <p:extLst>
      <p:ext uri="{BB962C8B-B14F-4D97-AF65-F5344CB8AC3E}">
        <p14:creationId xmlns:p14="http://schemas.microsoft.com/office/powerpoint/2010/main" val="1283790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CC4BA0-1298-4DBD-86F1-B51D8C9D3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DB2E7D-EBB6-A5B7-4812-49CEFF738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493" y="502021"/>
            <a:ext cx="7124052" cy="1265431"/>
          </a:xfrm>
        </p:spPr>
        <p:txBody>
          <a:bodyPr anchor="b">
            <a:noAutofit/>
          </a:bodyPr>
          <a:lstStyle/>
          <a:p>
            <a:pPr algn="ctr"/>
            <a:r>
              <a:rPr lang="en-GB" dirty="0">
                <a:cs typeface="Calibri Light"/>
              </a:rPr>
              <a:t>World Health Organisation (WHO)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FEFF4-9C8A-C15F-92AD-2F2A593583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493" y="1830373"/>
            <a:ext cx="7310958" cy="411017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cs typeface="Calibri"/>
              </a:rPr>
              <a:t>Promotes Health Worldwide; Serve Vulnerable people; Keep the World safe</a:t>
            </a:r>
            <a:endParaRPr lang="en-US" sz="2400" dirty="0">
              <a:cs typeface="Calibri"/>
            </a:endParaRPr>
          </a:p>
          <a:p>
            <a:r>
              <a:rPr lang="en-GB" sz="2400" u="sng" dirty="0">
                <a:cs typeface="Calibri"/>
              </a:rPr>
              <a:t>Five Key functions-</a:t>
            </a:r>
          </a:p>
          <a:p>
            <a:r>
              <a:rPr lang="en-GB" sz="2400" dirty="0">
                <a:cs typeface="Calibri"/>
              </a:rPr>
              <a:t>Promoting development</a:t>
            </a:r>
          </a:p>
          <a:p>
            <a:r>
              <a:rPr lang="en-GB" sz="2400" dirty="0">
                <a:cs typeface="Calibri"/>
              </a:rPr>
              <a:t>Fostering health security</a:t>
            </a:r>
          </a:p>
          <a:p>
            <a:r>
              <a:rPr lang="en-GB" sz="2400" dirty="0">
                <a:cs typeface="Calibri"/>
              </a:rPr>
              <a:t>Strengthening health systems</a:t>
            </a:r>
          </a:p>
          <a:p>
            <a:r>
              <a:rPr lang="en-GB" sz="2400" dirty="0">
                <a:cs typeface="Calibri"/>
              </a:rPr>
              <a:t>Harnessing research, information and evidence</a:t>
            </a:r>
          </a:p>
          <a:p>
            <a:r>
              <a:rPr lang="en-GB" sz="2400" dirty="0">
                <a:cs typeface="Calibri"/>
              </a:rPr>
              <a:t>Enhancing partnerships</a:t>
            </a:r>
          </a:p>
          <a:p>
            <a:r>
              <a:rPr lang="en-GB" sz="2400" dirty="0">
                <a:cs typeface="Calibri"/>
              </a:rPr>
              <a:t>Improving performance</a:t>
            </a:r>
          </a:p>
        </p:txBody>
      </p:sp>
      <p:pic>
        <p:nvPicPr>
          <p:cNvPr id="4" name="Picture 4" descr="WHO">
            <a:extLst>
              <a:ext uri="{FF2B5EF4-FFF2-40B4-BE49-F238E27FC236}">
                <a16:creationId xmlns:a16="http://schemas.microsoft.com/office/drawing/2014/main" id="{EB69FAEC-6ADB-122F-40B2-35609C5AAF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" b="3"/>
          <a:stretch/>
        </p:blipFill>
        <p:spPr>
          <a:xfrm>
            <a:off x="7565098" y="975645"/>
            <a:ext cx="4443447" cy="4443447"/>
          </a:xfrm>
          <a:custGeom>
            <a:avLst/>
            <a:gdLst/>
            <a:ahLst/>
            <a:cxnLst/>
            <a:rect l="l" t="t" r="r" b="b"/>
            <a:pathLst>
              <a:path w="4694238" h="4694238">
                <a:moveTo>
                  <a:pt x="2347119" y="0"/>
                </a:moveTo>
                <a:cubicBezTo>
                  <a:pt x="3643397" y="0"/>
                  <a:pt x="4694238" y="1050841"/>
                  <a:pt x="4694238" y="2347119"/>
                </a:cubicBezTo>
                <a:cubicBezTo>
                  <a:pt x="4694238" y="3643397"/>
                  <a:pt x="3643397" y="4694238"/>
                  <a:pt x="2347119" y="4694238"/>
                </a:cubicBezTo>
                <a:cubicBezTo>
                  <a:pt x="1050841" y="4694238"/>
                  <a:pt x="0" y="3643397"/>
                  <a:pt x="0" y="2347119"/>
                </a:cubicBezTo>
                <a:cubicBezTo>
                  <a:pt x="0" y="1050841"/>
                  <a:pt x="1050841" y="0"/>
                  <a:pt x="2347119" y="0"/>
                </a:cubicBezTo>
                <a:close/>
              </a:path>
            </a:pathLst>
          </a:cu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450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Medical Board">
            <a:extLst>
              <a:ext uri="{FF2B5EF4-FFF2-40B4-BE49-F238E27FC236}">
                <a16:creationId xmlns:a16="http://schemas.microsoft.com/office/drawing/2014/main" id="{A8193036-D44F-9CCC-D860-857A42E72B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754" r="24364"/>
          <a:stretch/>
        </p:blipFill>
        <p:spPr>
          <a:xfrm>
            <a:off x="2349828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87F3F1-DB4C-90A2-92B2-90E03CC88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9294" y="178219"/>
            <a:ext cx="3822189" cy="965384"/>
          </a:xfrm>
        </p:spPr>
        <p:txBody>
          <a:bodyPr>
            <a:normAutofit/>
          </a:bodyPr>
          <a:lstStyle/>
          <a:p>
            <a:r>
              <a:rPr lang="en-GB" sz="4800" dirty="0">
                <a:cs typeface="Calibri Light"/>
              </a:rPr>
              <a:t>Health Boards</a:t>
            </a:r>
            <a:endParaRPr lang="en-GB" dirty="0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32184-EE46-4BB2-297D-BE304A33E9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46" y="996467"/>
            <a:ext cx="4612943" cy="562619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 dirty="0">
                <a:cs typeface="Calibri"/>
              </a:rPr>
              <a:t>Bring key leaders together from local Health and care systems</a:t>
            </a:r>
          </a:p>
          <a:p>
            <a:r>
              <a:rPr lang="en-GB" sz="3200" dirty="0">
                <a:cs typeface="Calibri"/>
              </a:rPr>
              <a:t>Improve Health and wellbeing of the population</a:t>
            </a:r>
          </a:p>
          <a:p>
            <a:r>
              <a:rPr lang="en-GB" sz="3200" dirty="0">
                <a:cs typeface="Calibri"/>
              </a:rPr>
              <a:t>Develop an understanding of the communities needs</a:t>
            </a:r>
          </a:p>
          <a:p>
            <a:r>
              <a:rPr lang="en-GB" sz="3200" dirty="0">
                <a:cs typeface="Calibri"/>
              </a:rPr>
              <a:t>7 Health Boards in Wales </a:t>
            </a:r>
          </a:p>
          <a:p>
            <a:r>
              <a:rPr lang="en-GB" sz="3200" dirty="0">
                <a:cs typeface="Calibri"/>
              </a:rPr>
              <a:t>Boards affect the NHS </a:t>
            </a:r>
          </a:p>
          <a:p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269020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95E7C0-8CDA-7C50-6B34-ADECFA716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1391164"/>
          </a:xfrm>
        </p:spPr>
        <p:txBody>
          <a:bodyPr anchor="b">
            <a:normAutofit/>
          </a:bodyPr>
          <a:lstStyle/>
          <a:p>
            <a:r>
              <a:rPr lang="en-GB" sz="6000" dirty="0">
                <a:cs typeface="Calibri Light"/>
              </a:rPr>
              <a:t>Government</a:t>
            </a:r>
            <a:endParaRPr lang="en-GB" sz="6000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PM Commons statement on future of Trident: 18 July 2016 - GOV.UK">
            <a:extLst>
              <a:ext uri="{FF2B5EF4-FFF2-40B4-BE49-F238E27FC236}">
                <a16:creationId xmlns:a16="http://schemas.microsoft.com/office/drawing/2014/main" id="{B5447ABA-6549-D03E-0DFA-A746D8D20E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529" r="15719" b="-2"/>
          <a:stretch/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C797E-D576-45DA-AB16-AF07E566E9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1855007"/>
            <a:ext cx="5072691" cy="402092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>
                <a:solidFill>
                  <a:schemeClr val="tx1">
                    <a:alpha val="80000"/>
                  </a:schemeClr>
                </a:solidFill>
                <a:cs typeface="Calibri"/>
              </a:rPr>
              <a:t>Improve Healthcare outcomes through a well-supported workforce</a:t>
            </a:r>
          </a:p>
          <a:p>
            <a:r>
              <a:rPr lang="en-GB" dirty="0">
                <a:solidFill>
                  <a:schemeClr val="tx1">
                    <a:alpha val="80000"/>
                  </a:schemeClr>
                </a:solidFill>
                <a:cs typeface="Calibri"/>
              </a:rPr>
              <a:t>Protect and improve the nation's health</a:t>
            </a:r>
          </a:p>
          <a:p>
            <a:r>
              <a:rPr lang="en-GB" dirty="0">
                <a:solidFill>
                  <a:schemeClr val="tx1">
                    <a:alpha val="80000"/>
                  </a:schemeClr>
                </a:solidFill>
                <a:cs typeface="Calibri"/>
              </a:rPr>
              <a:t>Reducing health disparities</a:t>
            </a:r>
          </a:p>
          <a:p>
            <a:r>
              <a:rPr lang="en-GB" dirty="0">
                <a:solidFill>
                  <a:schemeClr val="tx1">
                    <a:alpha val="80000"/>
                  </a:schemeClr>
                </a:solidFill>
                <a:cs typeface="Calibri"/>
              </a:rPr>
              <a:t>Improve social care outcomes</a:t>
            </a:r>
          </a:p>
          <a:p>
            <a:r>
              <a:rPr lang="en-GB" dirty="0">
                <a:solidFill>
                  <a:schemeClr val="tx1">
                    <a:alpha val="80000"/>
                  </a:schemeClr>
                </a:solidFill>
                <a:cs typeface="Calibri"/>
              </a:rPr>
              <a:t>Source of health care funding- Medicare / Medicaid</a:t>
            </a:r>
          </a:p>
        </p:txBody>
      </p:sp>
      <p:sp>
        <p:nvSpPr>
          <p:cNvPr id="1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38092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4462B-58C1-C899-C97E-14443F222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>
                <a:cs typeface="Calibri Light"/>
              </a:rPr>
              <a:t>Volunteering Organisations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9D88C-4AFE-8FAF-DF10-F691DFF43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 dirty="0">
                <a:cs typeface="Calibri"/>
              </a:rPr>
              <a:t>Volunteer – Unpaid work</a:t>
            </a:r>
          </a:p>
          <a:p>
            <a:r>
              <a:rPr lang="en-GB" sz="3200" dirty="0">
                <a:cs typeface="Calibri"/>
              </a:rPr>
              <a:t>Extending services –greater number of people reached</a:t>
            </a:r>
          </a:p>
          <a:p>
            <a:r>
              <a:rPr lang="en-GB" sz="3200" dirty="0">
                <a:cs typeface="Calibri"/>
              </a:rPr>
              <a:t>Additional hours</a:t>
            </a:r>
          </a:p>
          <a:p>
            <a:r>
              <a:rPr lang="en-GB" sz="3200" dirty="0">
                <a:cs typeface="Calibri"/>
              </a:rPr>
              <a:t>Diversifying services offered by organisation</a:t>
            </a:r>
          </a:p>
          <a:p>
            <a:r>
              <a:rPr lang="en-GB" sz="3200" dirty="0">
                <a:cs typeface="Calibri"/>
              </a:rPr>
              <a:t>Lifeline and backbone of organisations  </a:t>
            </a:r>
          </a:p>
          <a:p>
            <a:endParaRPr lang="en-GB" sz="3200" dirty="0">
              <a:cs typeface="Calibri"/>
            </a:endParaRPr>
          </a:p>
          <a:p>
            <a:pPr marL="0" indent="0">
              <a:buNone/>
            </a:pPr>
            <a:endParaRPr lang="en-GB" sz="2000">
              <a:cs typeface="Calibri"/>
            </a:endParaRP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812689CF-2CC2-78ED-32B9-5CF6153DFE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327" r="25514" b="-10"/>
          <a:stretch/>
        </p:blipFill>
        <p:spPr>
          <a:xfrm>
            <a:off x="-100622" y="-143764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1F82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04975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Roles of different agencies</vt:lpstr>
      <vt:lpstr>Aim &amp; Objectives</vt:lpstr>
      <vt:lpstr>What type of agencies are there?</vt:lpstr>
      <vt:lpstr>Why do we need so many?</vt:lpstr>
      <vt:lpstr>Local, National and International agencies</vt:lpstr>
      <vt:lpstr>World Health Organisation (WHO)</vt:lpstr>
      <vt:lpstr>Health Boards</vt:lpstr>
      <vt:lpstr>Government</vt:lpstr>
      <vt:lpstr>Volunteering Organisations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254</cp:revision>
  <dcterms:created xsi:type="dcterms:W3CDTF">2023-03-12T14:35:36Z</dcterms:created>
  <dcterms:modified xsi:type="dcterms:W3CDTF">2023-03-13T09:17:07Z</dcterms:modified>
</cp:coreProperties>
</file>