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56" r:id="rId5"/>
    <p:sldId id="258" r:id="rId6"/>
    <p:sldId id="261" r:id="rId7"/>
    <p:sldId id="265" r:id="rId8"/>
    <p:sldId id="276" r:id="rId9"/>
    <p:sldId id="277" r:id="rId10"/>
    <p:sldId id="279" r:id="rId11"/>
    <p:sldId id="278" r:id="rId12"/>
    <p:sldId id="259"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76" autoAdjust="0"/>
    <p:restoredTop sz="81495" autoAdjust="0"/>
  </p:normalViewPr>
  <p:slideViewPr>
    <p:cSldViewPr snapToGrid="0">
      <p:cViewPr varScale="1">
        <p:scale>
          <a:sx n="62" d="100"/>
          <a:sy n="62" d="100"/>
        </p:scale>
        <p:origin x="792" y="52"/>
      </p:cViewPr>
      <p:guideLst/>
    </p:cSldViewPr>
  </p:slid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060913-CC55-4436-8426-AD4416FC48D0}" type="doc">
      <dgm:prSet loTypeId="urn:microsoft.com/office/officeart/2008/layout/VerticalCurvedList" loCatId="list" qsTypeId="urn:microsoft.com/office/officeart/2005/8/quickstyle/simple1" qsCatId="simple" csTypeId="urn:microsoft.com/office/officeart/2005/8/colors/colorful5" csCatId="colorful"/>
      <dgm:spPr/>
      <dgm:t>
        <a:bodyPr/>
        <a:lstStyle/>
        <a:p>
          <a:endParaRPr lang="en-HK"/>
        </a:p>
      </dgm:t>
    </dgm:pt>
    <dgm:pt modelId="{02D7B84F-F034-43AE-957B-81B707A4C1DC}">
      <dgm:prSet/>
      <dgm:spPr/>
      <dgm:t>
        <a:bodyPr/>
        <a:lstStyle/>
        <a:p>
          <a:r>
            <a:rPr lang="en-US"/>
            <a:t>Serving breakfast all day long.</a:t>
          </a:r>
          <a:endParaRPr lang="en-HK"/>
        </a:p>
      </dgm:t>
    </dgm:pt>
    <dgm:pt modelId="{7C3B5F07-1D74-4FB9-BD63-98DA01D853B3}" type="parTrans" cxnId="{96556B2F-661E-49BA-9F02-7A96CE066FFE}">
      <dgm:prSet/>
      <dgm:spPr/>
      <dgm:t>
        <a:bodyPr/>
        <a:lstStyle/>
        <a:p>
          <a:endParaRPr lang="en-HK"/>
        </a:p>
      </dgm:t>
    </dgm:pt>
    <dgm:pt modelId="{654F2949-7D5D-4D77-AAD7-F29778F4F391}" type="sibTrans" cxnId="{96556B2F-661E-49BA-9F02-7A96CE066FFE}">
      <dgm:prSet/>
      <dgm:spPr/>
      <dgm:t>
        <a:bodyPr/>
        <a:lstStyle/>
        <a:p>
          <a:endParaRPr lang="en-HK"/>
        </a:p>
      </dgm:t>
    </dgm:pt>
    <dgm:pt modelId="{16937215-FE88-4EFC-9970-53C8F50369E2}">
      <dgm:prSet/>
      <dgm:spPr/>
      <dgm:t>
        <a:bodyPr/>
        <a:lstStyle/>
        <a:p>
          <a:r>
            <a:rPr lang="en-US"/>
            <a:t>Free pick up and drop off service.</a:t>
          </a:r>
          <a:endParaRPr lang="en-HK"/>
        </a:p>
      </dgm:t>
    </dgm:pt>
    <dgm:pt modelId="{605293D6-7E76-4269-A9C5-331F363F10D0}" type="parTrans" cxnId="{B51214D4-4B28-486F-B556-9C1FD1FC45C2}">
      <dgm:prSet/>
      <dgm:spPr/>
      <dgm:t>
        <a:bodyPr/>
        <a:lstStyle/>
        <a:p>
          <a:endParaRPr lang="en-HK"/>
        </a:p>
      </dgm:t>
    </dgm:pt>
    <dgm:pt modelId="{CA72066A-A136-4DF8-88B2-165A09E02299}" type="sibTrans" cxnId="{B51214D4-4B28-486F-B556-9C1FD1FC45C2}">
      <dgm:prSet/>
      <dgm:spPr/>
      <dgm:t>
        <a:bodyPr/>
        <a:lstStyle/>
        <a:p>
          <a:endParaRPr lang="en-HK"/>
        </a:p>
      </dgm:t>
    </dgm:pt>
    <dgm:pt modelId="{EDA70BF1-E4E7-4932-8E2C-B045448B7834}">
      <dgm:prSet/>
      <dgm:spPr/>
      <dgm:t>
        <a:bodyPr/>
        <a:lstStyle/>
        <a:p>
          <a:r>
            <a:rPr lang="en-US"/>
            <a:t>Offer some facilities for free. </a:t>
          </a:r>
          <a:endParaRPr lang="en-HK"/>
        </a:p>
      </dgm:t>
    </dgm:pt>
    <dgm:pt modelId="{F0F721BD-DE62-411B-963F-BDBEAE20F64D}" type="parTrans" cxnId="{DF4EE415-FCCC-4083-A6B1-A1E04B1901EE}">
      <dgm:prSet/>
      <dgm:spPr/>
      <dgm:t>
        <a:bodyPr/>
        <a:lstStyle/>
        <a:p>
          <a:endParaRPr lang="en-HK"/>
        </a:p>
      </dgm:t>
    </dgm:pt>
    <dgm:pt modelId="{2EF31D21-CE22-4461-9E92-149F08E8E666}" type="sibTrans" cxnId="{DF4EE415-FCCC-4083-A6B1-A1E04B1901EE}">
      <dgm:prSet/>
      <dgm:spPr/>
      <dgm:t>
        <a:bodyPr/>
        <a:lstStyle/>
        <a:p>
          <a:endParaRPr lang="en-HK"/>
        </a:p>
      </dgm:t>
    </dgm:pt>
    <dgm:pt modelId="{8DE17A8F-0979-4445-9E19-F127D102188F}">
      <dgm:prSet/>
      <dgm:spPr/>
      <dgm:t>
        <a:bodyPr/>
        <a:lstStyle/>
        <a:p>
          <a:r>
            <a:rPr lang="en-US"/>
            <a:t>Customise some special service.</a:t>
          </a:r>
          <a:endParaRPr lang="en-HK"/>
        </a:p>
      </dgm:t>
    </dgm:pt>
    <dgm:pt modelId="{69BE7E4A-0F9D-4459-9D3A-A2E1E4AFD014}" type="parTrans" cxnId="{DA701CC6-F7A6-432B-BF7A-275050D6D24B}">
      <dgm:prSet/>
      <dgm:spPr/>
      <dgm:t>
        <a:bodyPr/>
        <a:lstStyle/>
        <a:p>
          <a:endParaRPr lang="en-HK"/>
        </a:p>
      </dgm:t>
    </dgm:pt>
    <dgm:pt modelId="{1CEE2452-2183-45C1-905E-1DCDDFC6E39D}" type="sibTrans" cxnId="{DA701CC6-F7A6-432B-BF7A-275050D6D24B}">
      <dgm:prSet/>
      <dgm:spPr/>
      <dgm:t>
        <a:bodyPr/>
        <a:lstStyle/>
        <a:p>
          <a:endParaRPr lang="en-HK"/>
        </a:p>
      </dgm:t>
    </dgm:pt>
    <dgm:pt modelId="{6895A60C-3CF1-4952-9B81-8FFAE26B6CEF}">
      <dgm:prSet/>
      <dgm:spPr/>
      <dgm:t>
        <a:bodyPr/>
        <a:lstStyle/>
        <a:p>
          <a:r>
            <a:rPr lang="en-US"/>
            <a:t>Offer cloths for celebrating events.  </a:t>
          </a:r>
          <a:endParaRPr lang="en-HK"/>
        </a:p>
      </dgm:t>
    </dgm:pt>
    <dgm:pt modelId="{AED41A5A-A974-4AED-B4E1-7B5133707F5F}" type="parTrans" cxnId="{DCEEE9DC-9F05-4B84-9877-A04948DCEB22}">
      <dgm:prSet/>
      <dgm:spPr/>
      <dgm:t>
        <a:bodyPr/>
        <a:lstStyle/>
        <a:p>
          <a:endParaRPr lang="en-HK"/>
        </a:p>
      </dgm:t>
    </dgm:pt>
    <dgm:pt modelId="{9E4A2B51-35F9-4D26-8A77-8C4FE3416671}" type="sibTrans" cxnId="{DCEEE9DC-9F05-4B84-9877-A04948DCEB22}">
      <dgm:prSet/>
      <dgm:spPr/>
      <dgm:t>
        <a:bodyPr/>
        <a:lstStyle/>
        <a:p>
          <a:endParaRPr lang="en-HK"/>
        </a:p>
      </dgm:t>
    </dgm:pt>
    <dgm:pt modelId="{1134B0E3-358C-4308-9721-A13FC44DD0E8}" type="pres">
      <dgm:prSet presAssocID="{86060913-CC55-4436-8426-AD4416FC48D0}" presName="Name0" presStyleCnt="0">
        <dgm:presLayoutVars>
          <dgm:chMax val="7"/>
          <dgm:chPref val="7"/>
          <dgm:dir/>
        </dgm:presLayoutVars>
      </dgm:prSet>
      <dgm:spPr/>
    </dgm:pt>
    <dgm:pt modelId="{BD63F446-EED7-4DF8-89FC-F6324679A65B}" type="pres">
      <dgm:prSet presAssocID="{86060913-CC55-4436-8426-AD4416FC48D0}" presName="Name1" presStyleCnt="0"/>
      <dgm:spPr/>
    </dgm:pt>
    <dgm:pt modelId="{B7D7A181-B5E8-4D49-8975-457FFBD99E53}" type="pres">
      <dgm:prSet presAssocID="{86060913-CC55-4436-8426-AD4416FC48D0}" presName="cycle" presStyleCnt="0"/>
      <dgm:spPr/>
    </dgm:pt>
    <dgm:pt modelId="{9C632F92-C189-4750-8CC9-9A94E46FD216}" type="pres">
      <dgm:prSet presAssocID="{86060913-CC55-4436-8426-AD4416FC48D0}" presName="srcNode" presStyleLbl="node1" presStyleIdx="0" presStyleCnt="5"/>
      <dgm:spPr/>
    </dgm:pt>
    <dgm:pt modelId="{8A48A234-0F32-4518-BE3A-5CEA67F12D61}" type="pres">
      <dgm:prSet presAssocID="{86060913-CC55-4436-8426-AD4416FC48D0}" presName="conn" presStyleLbl="parChTrans1D2" presStyleIdx="0" presStyleCnt="1"/>
      <dgm:spPr/>
    </dgm:pt>
    <dgm:pt modelId="{50B8189B-9DDF-4C60-A640-AE1CC9E5386D}" type="pres">
      <dgm:prSet presAssocID="{86060913-CC55-4436-8426-AD4416FC48D0}" presName="extraNode" presStyleLbl="node1" presStyleIdx="0" presStyleCnt="5"/>
      <dgm:spPr/>
    </dgm:pt>
    <dgm:pt modelId="{09AF0F2E-A80E-4DB8-8B7A-2FDF5D5F9FE3}" type="pres">
      <dgm:prSet presAssocID="{86060913-CC55-4436-8426-AD4416FC48D0}" presName="dstNode" presStyleLbl="node1" presStyleIdx="0" presStyleCnt="5"/>
      <dgm:spPr/>
    </dgm:pt>
    <dgm:pt modelId="{99B0FEB8-9F0B-4900-B775-825896C8DD4D}" type="pres">
      <dgm:prSet presAssocID="{02D7B84F-F034-43AE-957B-81B707A4C1DC}" presName="text_1" presStyleLbl="node1" presStyleIdx="0" presStyleCnt="5">
        <dgm:presLayoutVars>
          <dgm:bulletEnabled val="1"/>
        </dgm:presLayoutVars>
      </dgm:prSet>
      <dgm:spPr/>
    </dgm:pt>
    <dgm:pt modelId="{1114047D-4A33-47BD-94E5-DC8CF797B958}" type="pres">
      <dgm:prSet presAssocID="{02D7B84F-F034-43AE-957B-81B707A4C1DC}" presName="accent_1" presStyleCnt="0"/>
      <dgm:spPr/>
    </dgm:pt>
    <dgm:pt modelId="{172DE3D6-6665-4F02-A060-869BBD65DE2E}" type="pres">
      <dgm:prSet presAssocID="{02D7B84F-F034-43AE-957B-81B707A4C1DC}" presName="accentRepeatNode" presStyleLbl="solidFgAcc1" presStyleIdx="0" presStyleCnt="5"/>
      <dgm:spPr/>
    </dgm:pt>
    <dgm:pt modelId="{7803CB47-EF95-4430-AB37-9AE7068C5A39}" type="pres">
      <dgm:prSet presAssocID="{16937215-FE88-4EFC-9970-53C8F50369E2}" presName="text_2" presStyleLbl="node1" presStyleIdx="1" presStyleCnt="5">
        <dgm:presLayoutVars>
          <dgm:bulletEnabled val="1"/>
        </dgm:presLayoutVars>
      </dgm:prSet>
      <dgm:spPr/>
    </dgm:pt>
    <dgm:pt modelId="{8B19F162-8D15-4590-BAFA-41396B1EA8C2}" type="pres">
      <dgm:prSet presAssocID="{16937215-FE88-4EFC-9970-53C8F50369E2}" presName="accent_2" presStyleCnt="0"/>
      <dgm:spPr/>
    </dgm:pt>
    <dgm:pt modelId="{E8FB098A-0991-4DE0-B225-DB6042BB0BDF}" type="pres">
      <dgm:prSet presAssocID="{16937215-FE88-4EFC-9970-53C8F50369E2}" presName="accentRepeatNode" presStyleLbl="solidFgAcc1" presStyleIdx="1" presStyleCnt="5"/>
      <dgm:spPr/>
    </dgm:pt>
    <dgm:pt modelId="{0A8F3C88-23C8-405A-94F1-0DE39E4A66A4}" type="pres">
      <dgm:prSet presAssocID="{EDA70BF1-E4E7-4932-8E2C-B045448B7834}" presName="text_3" presStyleLbl="node1" presStyleIdx="2" presStyleCnt="5">
        <dgm:presLayoutVars>
          <dgm:bulletEnabled val="1"/>
        </dgm:presLayoutVars>
      </dgm:prSet>
      <dgm:spPr/>
    </dgm:pt>
    <dgm:pt modelId="{ADCB87C4-5EA9-452A-9732-5E3E9BB5B8B8}" type="pres">
      <dgm:prSet presAssocID="{EDA70BF1-E4E7-4932-8E2C-B045448B7834}" presName="accent_3" presStyleCnt="0"/>
      <dgm:spPr/>
    </dgm:pt>
    <dgm:pt modelId="{0072F4AF-232B-4602-918A-8418F4DBF16A}" type="pres">
      <dgm:prSet presAssocID="{EDA70BF1-E4E7-4932-8E2C-B045448B7834}" presName="accentRepeatNode" presStyleLbl="solidFgAcc1" presStyleIdx="2" presStyleCnt="5"/>
      <dgm:spPr/>
    </dgm:pt>
    <dgm:pt modelId="{81213195-BA6C-4A7F-9C76-CE2B1909CFAA}" type="pres">
      <dgm:prSet presAssocID="{8DE17A8F-0979-4445-9E19-F127D102188F}" presName="text_4" presStyleLbl="node1" presStyleIdx="3" presStyleCnt="5">
        <dgm:presLayoutVars>
          <dgm:bulletEnabled val="1"/>
        </dgm:presLayoutVars>
      </dgm:prSet>
      <dgm:spPr/>
    </dgm:pt>
    <dgm:pt modelId="{EF856956-E936-488B-8DB7-827E5E6ADE79}" type="pres">
      <dgm:prSet presAssocID="{8DE17A8F-0979-4445-9E19-F127D102188F}" presName="accent_4" presStyleCnt="0"/>
      <dgm:spPr/>
    </dgm:pt>
    <dgm:pt modelId="{B2DDA391-DB57-4655-AFA8-B989041B4F33}" type="pres">
      <dgm:prSet presAssocID="{8DE17A8F-0979-4445-9E19-F127D102188F}" presName="accentRepeatNode" presStyleLbl="solidFgAcc1" presStyleIdx="3" presStyleCnt="5"/>
      <dgm:spPr/>
    </dgm:pt>
    <dgm:pt modelId="{054D661A-83EA-4040-B648-73E820D6DD38}" type="pres">
      <dgm:prSet presAssocID="{6895A60C-3CF1-4952-9B81-8FFAE26B6CEF}" presName="text_5" presStyleLbl="node1" presStyleIdx="4" presStyleCnt="5">
        <dgm:presLayoutVars>
          <dgm:bulletEnabled val="1"/>
        </dgm:presLayoutVars>
      </dgm:prSet>
      <dgm:spPr/>
    </dgm:pt>
    <dgm:pt modelId="{D1A42B3E-FFB6-4DC6-A0CC-C9B77E0F9DB0}" type="pres">
      <dgm:prSet presAssocID="{6895A60C-3CF1-4952-9B81-8FFAE26B6CEF}" presName="accent_5" presStyleCnt="0"/>
      <dgm:spPr/>
    </dgm:pt>
    <dgm:pt modelId="{F5552819-ACB3-4CC7-82BB-EB828143CE45}" type="pres">
      <dgm:prSet presAssocID="{6895A60C-3CF1-4952-9B81-8FFAE26B6CEF}" presName="accentRepeatNode" presStyleLbl="solidFgAcc1" presStyleIdx="4" presStyleCnt="5"/>
      <dgm:spPr/>
    </dgm:pt>
  </dgm:ptLst>
  <dgm:cxnLst>
    <dgm:cxn modelId="{BBF4CF12-CE90-41F1-A2A2-8452A8653C10}" type="presOf" srcId="{6895A60C-3CF1-4952-9B81-8FFAE26B6CEF}" destId="{054D661A-83EA-4040-B648-73E820D6DD38}" srcOrd="0" destOrd="0" presId="urn:microsoft.com/office/officeart/2008/layout/VerticalCurvedList"/>
    <dgm:cxn modelId="{DF4EE415-FCCC-4083-A6B1-A1E04B1901EE}" srcId="{86060913-CC55-4436-8426-AD4416FC48D0}" destId="{EDA70BF1-E4E7-4932-8E2C-B045448B7834}" srcOrd="2" destOrd="0" parTransId="{F0F721BD-DE62-411B-963F-BDBEAE20F64D}" sibTransId="{2EF31D21-CE22-4461-9E92-149F08E8E666}"/>
    <dgm:cxn modelId="{96556B2F-661E-49BA-9F02-7A96CE066FFE}" srcId="{86060913-CC55-4436-8426-AD4416FC48D0}" destId="{02D7B84F-F034-43AE-957B-81B707A4C1DC}" srcOrd="0" destOrd="0" parTransId="{7C3B5F07-1D74-4FB9-BD63-98DA01D853B3}" sibTransId="{654F2949-7D5D-4D77-AAD7-F29778F4F391}"/>
    <dgm:cxn modelId="{7C142F6E-3E45-4657-A38C-7DBD9083779A}" type="presOf" srcId="{86060913-CC55-4436-8426-AD4416FC48D0}" destId="{1134B0E3-358C-4308-9721-A13FC44DD0E8}" srcOrd="0" destOrd="0" presId="urn:microsoft.com/office/officeart/2008/layout/VerticalCurvedList"/>
    <dgm:cxn modelId="{F6719453-2511-4868-B55F-8EB3008CF227}" type="presOf" srcId="{8DE17A8F-0979-4445-9E19-F127D102188F}" destId="{81213195-BA6C-4A7F-9C76-CE2B1909CFAA}" srcOrd="0" destOrd="0" presId="urn:microsoft.com/office/officeart/2008/layout/VerticalCurvedList"/>
    <dgm:cxn modelId="{1E6EABA6-3585-4513-B31E-835D0D453261}" type="presOf" srcId="{16937215-FE88-4EFC-9970-53C8F50369E2}" destId="{7803CB47-EF95-4430-AB37-9AE7068C5A39}" srcOrd="0" destOrd="0" presId="urn:microsoft.com/office/officeart/2008/layout/VerticalCurvedList"/>
    <dgm:cxn modelId="{DA701CC6-F7A6-432B-BF7A-275050D6D24B}" srcId="{86060913-CC55-4436-8426-AD4416FC48D0}" destId="{8DE17A8F-0979-4445-9E19-F127D102188F}" srcOrd="3" destOrd="0" parTransId="{69BE7E4A-0F9D-4459-9D3A-A2E1E4AFD014}" sibTransId="{1CEE2452-2183-45C1-905E-1DCDDFC6E39D}"/>
    <dgm:cxn modelId="{EFFE7FD3-7665-481A-A673-D83CE11A14A5}" type="presOf" srcId="{02D7B84F-F034-43AE-957B-81B707A4C1DC}" destId="{99B0FEB8-9F0B-4900-B775-825896C8DD4D}" srcOrd="0" destOrd="0" presId="urn:microsoft.com/office/officeart/2008/layout/VerticalCurvedList"/>
    <dgm:cxn modelId="{B51214D4-4B28-486F-B556-9C1FD1FC45C2}" srcId="{86060913-CC55-4436-8426-AD4416FC48D0}" destId="{16937215-FE88-4EFC-9970-53C8F50369E2}" srcOrd="1" destOrd="0" parTransId="{605293D6-7E76-4269-A9C5-331F363F10D0}" sibTransId="{CA72066A-A136-4DF8-88B2-165A09E02299}"/>
    <dgm:cxn modelId="{DCEEE9DC-9F05-4B84-9877-A04948DCEB22}" srcId="{86060913-CC55-4436-8426-AD4416FC48D0}" destId="{6895A60C-3CF1-4952-9B81-8FFAE26B6CEF}" srcOrd="4" destOrd="0" parTransId="{AED41A5A-A974-4AED-B4E1-7B5133707F5F}" sibTransId="{9E4A2B51-35F9-4D26-8A77-8C4FE3416671}"/>
    <dgm:cxn modelId="{9C8FA5DD-DC68-45C6-9F0D-2B7DEDF3BB12}" type="presOf" srcId="{EDA70BF1-E4E7-4932-8E2C-B045448B7834}" destId="{0A8F3C88-23C8-405A-94F1-0DE39E4A66A4}" srcOrd="0" destOrd="0" presId="urn:microsoft.com/office/officeart/2008/layout/VerticalCurvedList"/>
    <dgm:cxn modelId="{DD73B4E7-90A8-4B83-BE9C-B22E311481B4}" type="presOf" srcId="{654F2949-7D5D-4D77-AAD7-F29778F4F391}" destId="{8A48A234-0F32-4518-BE3A-5CEA67F12D61}" srcOrd="0" destOrd="0" presId="urn:microsoft.com/office/officeart/2008/layout/VerticalCurvedList"/>
    <dgm:cxn modelId="{8EFBD162-4D0C-4AA8-9522-29D9CB7DA36C}" type="presParOf" srcId="{1134B0E3-358C-4308-9721-A13FC44DD0E8}" destId="{BD63F446-EED7-4DF8-89FC-F6324679A65B}" srcOrd="0" destOrd="0" presId="urn:microsoft.com/office/officeart/2008/layout/VerticalCurvedList"/>
    <dgm:cxn modelId="{EED22EAB-FAD1-47D1-A028-8BE8CFC6E07D}" type="presParOf" srcId="{BD63F446-EED7-4DF8-89FC-F6324679A65B}" destId="{B7D7A181-B5E8-4D49-8975-457FFBD99E53}" srcOrd="0" destOrd="0" presId="urn:microsoft.com/office/officeart/2008/layout/VerticalCurvedList"/>
    <dgm:cxn modelId="{B396D8F2-045E-4061-B79F-BE1A44969692}" type="presParOf" srcId="{B7D7A181-B5E8-4D49-8975-457FFBD99E53}" destId="{9C632F92-C189-4750-8CC9-9A94E46FD216}" srcOrd="0" destOrd="0" presId="urn:microsoft.com/office/officeart/2008/layout/VerticalCurvedList"/>
    <dgm:cxn modelId="{F11AFAD2-ABDB-4374-855A-6D11DD8B706C}" type="presParOf" srcId="{B7D7A181-B5E8-4D49-8975-457FFBD99E53}" destId="{8A48A234-0F32-4518-BE3A-5CEA67F12D61}" srcOrd="1" destOrd="0" presId="urn:microsoft.com/office/officeart/2008/layout/VerticalCurvedList"/>
    <dgm:cxn modelId="{2B8B4937-23CC-4079-825B-2830E63E77C8}" type="presParOf" srcId="{B7D7A181-B5E8-4D49-8975-457FFBD99E53}" destId="{50B8189B-9DDF-4C60-A640-AE1CC9E5386D}" srcOrd="2" destOrd="0" presId="urn:microsoft.com/office/officeart/2008/layout/VerticalCurvedList"/>
    <dgm:cxn modelId="{02D77D92-F7A7-438B-98C8-6CDB8285EE99}" type="presParOf" srcId="{B7D7A181-B5E8-4D49-8975-457FFBD99E53}" destId="{09AF0F2E-A80E-4DB8-8B7A-2FDF5D5F9FE3}" srcOrd="3" destOrd="0" presId="urn:microsoft.com/office/officeart/2008/layout/VerticalCurvedList"/>
    <dgm:cxn modelId="{E3DBE723-A3FF-428A-9E33-AA0F1B0334B0}" type="presParOf" srcId="{BD63F446-EED7-4DF8-89FC-F6324679A65B}" destId="{99B0FEB8-9F0B-4900-B775-825896C8DD4D}" srcOrd="1" destOrd="0" presId="urn:microsoft.com/office/officeart/2008/layout/VerticalCurvedList"/>
    <dgm:cxn modelId="{B0A8C3F8-276C-4CEF-A02C-F123AA9D454E}" type="presParOf" srcId="{BD63F446-EED7-4DF8-89FC-F6324679A65B}" destId="{1114047D-4A33-47BD-94E5-DC8CF797B958}" srcOrd="2" destOrd="0" presId="urn:microsoft.com/office/officeart/2008/layout/VerticalCurvedList"/>
    <dgm:cxn modelId="{8F9EEE6B-8A2F-451D-8230-324437F2CD8C}" type="presParOf" srcId="{1114047D-4A33-47BD-94E5-DC8CF797B958}" destId="{172DE3D6-6665-4F02-A060-869BBD65DE2E}" srcOrd="0" destOrd="0" presId="urn:microsoft.com/office/officeart/2008/layout/VerticalCurvedList"/>
    <dgm:cxn modelId="{D9C102FF-1BBE-4728-9D61-CE6ECEF0D9D6}" type="presParOf" srcId="{BD63F446-EED7-4DF8-89FC-F6324679A65B}" destId="{7803CB47-EF95-4430-AB37-9AE7068C5A39}" srcOrd="3" destOrd="0" presId="urn:microsoft.com/office/officeart/2008/layout/VerticalCurvedList"/>
    <dgm:cxn modelId="{C8B407A1-5E20-42F1-B70E-71300E613212}" type="presParOf" srcId="{BD63F446-EED7-4DF8-89FC-F6324679A65B}" destId="{8B19F162-8D15-4590-BAFA-41396B1EA8C2}" srcOrd="4" destOrd="0" presId="urn:microsoft.com/office/officeart/2008/layout/VerticalCurvedList"/>
    <dgm:cxn modelId="{DF791F1A-2A46-4AE2-ACDB-82375E0D622A}" type="presParOf" srcId="{8B19F162-8D15-4590-BAFA-41396B1EA8C2}" destId="{E8FB098A-0991-4DE0-B225-DB6042BB0BDF}" srcOrd="0" destOrd="0" presId="urn:microsoft.com/office/officeart/2008/layout/VerticalCurvedList"/>
    <dgm:cxn modelId="{BE90A4A9-3D45-4C1B-A6F5-236FCA7CD3DA}" type="presParOf" srcId="{BD63F446-EED7-4DF8-89FC-F6324679A65B}" destId="{0A8F3C88-23C8-405A-94F1-0DE39E4A66A4}" srcOrd="5" destOrd="0" presId="urn:microsoft.com/office/officeart/2008/layout/VerticalCurvedList"/>
    <dgm:cxn modelId="{62F02B37-20ED-40E1-9750-0067A3B58EBE}" type="presParOf" srcId="{BD63F446-EED7-4DF8-89FC-F6324679A65B}" destId="{ADCB87C4-5EA9-452A-9732-5E3E9BB5B8B8}" srcOrd="6" destOrd="0" presId="urn:microsoft.com/office/officeart/2008/layout/VerticalCurvedList"/>
    <dgm:cxn modelId="{5EFC4CA4-6858-4485-A6B4-356E79D5B90A}" type="presParOf" srcId="{ADCB87C4-5EA9-452A-9732-5E3E9BB5B8B8}" destId="{0072F4AF-232B-4602-918A-8418F4DBF16A}" srcOrd="0" destOrd="0" presId="urn:microsoft.com/office/officeart/2008/layout/VerticalCurvedList"/>
    <dgm:cxn modelId="{CB0226FE-25DB-4CDE-B156-B3A49150F160}" type="presParOf" srcId="{BD63F446-EED7-4DF8-89FC-F6324679A65B}" destId="{81213195-BA6C-4A7F-9C76-CE2B1909CFAA}" srcOrd="7" destOrd="0" presId="urn:microsoft.com/office/officeart/2008/layout/VerticalCurvedList"/>
    <dgm:cxn modelId="{EA24547B-2C20-48F0-9848-2D77D79C5B7B}" type="presParOf" srcId="{BD63F446-EED7-4DF8-89FC-F6324679A65B}" destId="{EF856956-E936-488B-8DB7-827E5E6ADE79}" srcOrd="8" destOrd="0" presId="urn:microsoft.com/office/officeart/2008/layout/VerticalCurvedList"/>
    <dgm:cxn modelId="{815A5B8D-F014-4E1A-A565-85B2E6DF5256}" type="presParOf" srcId="{EF856956-E936-488B-8DB7-827E5E6ADE79}" destId="{B2DDA391-DB57-4655-AFA8-B989041B4F33}" srcOrd="0" destOrd="0" presId="urn:microsoft.com/office/officeart/2008/layout/VerticalCurvedList"/>
    <dgm:cxn modelId="{B2E34187-1891-45C6-8F89-6D3ABA44739F}" type="presParOf" srcId="{BD63F446-EED7-4DF8-89FC-F6324679A65B}" destId="{054D661A-83EA-4040-B648-73E820D6DD38}" srcOrd="9" destOrd="0" presId="urn:microsoft.com/office/officeart/2008/layout/VerticalCurvedList"/>
    <dgm:cxn modelId="{E8831B7E-FA08-46AE-B521-C21972EF994D}" type="presParOf" srcId="{BD63F446-EED7-4DF8-89FC-F6324679A65B}" destId="{D1A42B3E-FFB6-4DC6-A0CC-C9B77E0F9DB0}" srcOrd="10" destOrd="0" presId="urn:microsoft.com/office/officeart/2008/layout/VerticalCurvedList"/>
    <dgm:cxn modelId="{DA7F7C16-992D-4283-8CEB-72C32460F0D6}" type="presParOf" srcId="{D1A42B3E-FFB6-4DC6-A0CC-C9B77E0F9DB0}" destId="{F5552819-ACB3-4CC7-82BB-EB828143CE4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A9B7C6-7E23-4B2D-ACD3-E33ACEE77338}" type="doc">
      <dgm:prSet loTypeId="urn:microsoft.com/office/officeart/2005/8/layout/hList6" loCatId="list" qsTypeId="urn:microsoft.com/office/officeart/2005/8/quickstyle/simple1" qsCatId="simple" csTypeId="urn:microsoft.com/office/officeart/2005/8/colors/colorful4" csCatId="colorful"/>
      <dgm:spPr/>
      <dgm:t>
        <a:bodyPr/>
        <a:lstStyle/>
        <a:p>
          <a:endParaRPr lang="en-HK"/>
        </a:p>
      </dgm:t>
    </dgm:pt>
    <dgm:pt modelId="{3A61E1AD-D93B-471F-A085-CC691E47FC05}">
      <dgm:prSet/>
      <dgm:spPr/>
      <dgm:t>
        <a:bodyPr/>
        <a:lstStyle/>
        <a:p>
          <a:r>
            <a:rPr lang="en-US"/>
            <a:t>Must provide positive impression in the first meeting.</a:t>
          </a:r>
          <a:endParaRPr lang="en-HK"/>
        </a:p>
      </dgm:t>
    </dgm:pt>
    <dgm:pt modelId="{4C3700C8-4FAB-4AE0-9206-BFC4AA7266FD}" type="parTrans" cxnId="{4649FFCC-CB99-46E0-BDB5-577DABA349C4}">
      <dgm:prSet/>
      <dgm:spPr/>
      <dgm:t>
        <a:bodyPr/>
        <a:lstStyle/>
        <a:p>
          <a:endParaRPr lang="en-HK"/>
        </a:p>
      </dgm:t>
    </dgm:pt>
    <dgm:pt modelId="{A24B2536-F0FC-47B2-9CC4-6AEE8050F8AE}" type="sibTrans" cxnId="{4649FFCC-CB99-46E0-BDB5-577DABA349C4}">
      <dgm:prSet/>
      <dgm:spPr/>
      <dgm:t>
        <a:bodyPr/>
        <a:lstStyle/>
        <a:p>
          <a:endParaRPr lang="en-HK"/>
        </a:p>
      </dgm:t>
    </dgm:pt>
    <dgm:pt modelId="{6E17BB86-339A-4566-9B49-D506060F5CC1}">
      <dgm:prSet/>
      <dgm:spPr/>
      <dgm:t>
        <a:bodyPr/>
        <a:lstStyle/>
        <a:p>
          <a:r>
            <a:rPr lang="en-HK"/>
            <a:t>All service provider need to be accessible.</a:t>
          </a:r>
        </a:p>
      </dgm:t>
    </dgm:pt>
    <dgm:pt modelId="{069F92B5-FF0A-4540-A030-DAE715A8DFAE}" type="parTrans" cxnId="{58514B9B-D792-48C5-A590-C806A307CCF2}">
      <dgm:prSet/>
      <dgm:spPr/>
      <dgm:t>
        <a:bodyPr/>
        <a:lstStyle/>
        <a:p>
          <a:endParaRPr lang="en-HK"/>
        </a:p>
      </dgm:t>
    </dgm:pt>
    <dgm:pt modelId="{DFC31751-FA37-4B7E-8FB0-B1EA9B7AE19B}" type="sibTrans" cxnId="{58514B9B-D792-48C5-A590-C806A307CCF2}">
      <dgm:prSet/>
      <dgm:spPr/>
      <dgm:t>
        <a:bodyPr/>
        <a:lstStyle/>
        <a:p>
          <a:endParaRPr lang="en-HK"/>
        </a:p>
      </dgm:t>
    </dgm:pt>
    <dgm:pt modelId="{E412687C-29D0-4D23-AF40-D9EB3F471679}">
      <dgm:prSet/>
      <dgm:spPr/>
      <dgm:t>
        <a:bodyPr/>
        <a:lstStyle/>
        <a:p>
          <a:r>
            <a:rPr lang="en-HK"/>
            <a:t>Need to ensure profitability in the workplace.</a:t>
          </a:r>
        </a:p>
      </dgm:t>
    </dgm:pt>
    <dgm:pt modelId="{4F033B5E-7E03-45FB-99B2-D76228DCB02C}" type="parTrans" cxnId="{59EB398A-F06F-4B11-8B0F-E793A18A8B66}">
      <dgm:prSet/>
      <dgm:spPr/>
      <dgm:t>
        <a:bodyPr/>
        <a:lstStyle/>
        <a:p>
          <a:endParaRPr lang="en-HK"/>
        </a:p>
      </dgm:t>
    </dgm:pt>
    <dgm:pt modelId="{6E854E2B-C523-4A4A-81DC-98703E660E32}" type="sibTrans" cxnId="{59EB398A-F06F-4B11-8B0F-E793A18A8B66}">
      <dgm:prSet/>
      <dgm:spPr/>
      <dgm:t>
        <a:bodyPr/>
        <a:lstStyle/>
        <a:p>
          <a:endParaRPr lang="en-HK"/>
        </a:p>
      </dgm:t>
    </dgm:pt>
    <dgm:pt modelId="{B811AAE6-4FD0-4DF6-B850-AAF512087D7D}">
      <dgm:prSet/>
      <dgm:spPr/>
      <dgm:t>
        <a:bodyPr/>
        <a:lstStyle/>
        <a:p>
          <a:r>
            <a:rPr lang="en-HK"/>
            <a:t>Proper communication should ensured among all the stakeholders. </a:t>
          </a:r>
        </a:p>
      </dgm:t>
    </dgm:pt>
    <dgm:pt modelId="{87879E43-00C6-4956-8902-92614AB02258}" type="parTrans" cxnId="{9E6EF3AC-FB31-48DC-89F6-277D436E65E9}">
      <dgm:prSet/>
      <dgm:spPr/>
      <dgm:t>
        <a:bodyPr/>
        <a:lstStyle/>
        <a:p>
          <a:endParaRPr lang="en-HK"/>
        </a:p>
      </dgm:t>
    </dgm:pt>
    <dgm:pt modelId="{63348670-D255-45A1-A749-05754C971F3D}" type="sibTrans" cxnId="{9E6EF3AC-FB31-48DC-89F6-277D436E65E9}">
      <dgm:prSet/>
      <dgm:spPr/>
      <dgm:t>
        <a:bodyPr/>
        <a:lstStyle/>
        <a:p>
          <a:endParaRPr lang="en-HK"/>
        </a:p>
      </dgm:t>
    </dgm:pt>
    <dgm:pt modelId="{8B50AC00-B783-44F1-8453-8C89E5018358}" type="pres">
      <dgm:prSet presAssocID="{0CA9B7C6-7E23-4B2D-ACD3-E33ACEE77338}" presName="Name0" presStyleCnt="0">
        <dgm:presLayoutVars>
          <dgm:dir/>
          <dgm:resizeHandles val="exact"/>
        </dgm:presLayoutVars>
      </dgm:prSet>
      <dgm:spPr/>
    </dgm:pt>
    <dgm:pt modelId="{CC237F7B-433A-430D-BB05-E0C7077D11E7}" type="pres">
      <dgm:prSet presAssocID="{3A61E1AD-D93B-471F-A085-CC691E47FC05}" presName="node" presStyleLbl="node1" presStyleIdx="0" presStyleCnt="4">
        <dgm:presLayoutVars>
          <dgm:bulletEnabled val="1"/>
        </dgm:presLayoutVars>
      </dgm:prSet>
      <dgm:spPr/>
    </dgm:pt>
    <dgm:pt modelId="{8A964A34-F9FB-45EA-8F45-BCF4973C2FB1}" type="pres">
      <dgm:prSet presAssocID="{A24B2536-F0FC-47B2-9CC4-6AEE8050F8AE}" presName="sibTrans" presStyleCnt="0"/>
      <dgm:spPr/>
    </dgm:pt>
    <dgm:pt modelId="{97BF6FA1-15BE-4364-9342-354F6EF388E4}" type="pres">
      <dgm:prSet presAssocID="{6E17BB86-339A-4566-9B49-D506060F5CC1}" presName="node" presStyleLbl="node1" presStyleIdx="1" presStyleCnt="4">
        <dgm:presLayoutVars>
          <dgm:bulletEnabled val="1"/>
        </dgm:presLayoutVars>
      </dgm:prSet>
      <dgm:spPr/>
    </dgm:pt>
    <dgm:pt modelId="{A9F4A030-CADD-43E1-B082-9A140ECC0D70}" type="pres">
      <dgm:prSet presAssocID="{DFC31751-FA37-4B7E-8FB0-B1EA9B7AE19B}" presName="sibTrans" presStyleCnt="0"/>
      <dgm:spPr/>
    </dgm:pt>
    <dgm:pt modelId="{5BE8788C-392A-4ACB-8127-81384FFBC957}" type="pres">
      <dgm:prSet presAssocID="{E412687C-29D0-4D23-AF40-D9EB3F471679}" presName="node" presStyleLbl="node1" presStyleIdx="2" presStyleCnt="4">
        <dgm:presLayoutVars>
          <dgm:bulletEnabled val="1"/>
        </dgm:presLayoutVars>
      </dgm:prSet>
      <dgm:spPr/>
    </dgm:pt>
    <dgm:pt modelId="{8D17DBE2-4FD4-4B09-9A0E-7C6BC630740B}" type="pres">
      <dgm:prSet presAssocID="{6E854E2B-C523-4A4A-81DC-98703E660E32}" presName="sibTrans" presStyleCnt="0"/>
      <dgm:spPr/>
    </dgm:pt>
    <dgm:pt modelId="{771774CB-F516-4B9C-897E-482E2280F68B}" type="pres">
      <dgm:prSet presAssocID="{B811AAE6-4FD0-4DF6-B850-AAF512087D7D}" presName="node" presStyleLbl="node1" presStyleIdx="3" presStyleCnt="4">
        <dgm:presLayoutVars>
          <dgm:bulletEnabled val="1"/>
        </dgm:presLayoutVars>
      </dgm:prSet>
      <dgm:spPr/>
    </dgm:pt>
  </dgm:ptLst>
  <dgm:cxnLst>
    <dgm:cxn modelId="{F412AF67-BA42-415B-B16F-12E781CC799C}" type="presOf" srcId="{E412687C-29D0-4D23-AF40-D9EB3F471679}" destId="{5BE8788C-392A-4ACB-8127-81384FFBC957}" srcOrd="0" destOrd="0" presId="urn:microsoft.com/office/officeart/2005/8/layout/hList6"/>
    <dgm:cxn modelId="{F45ADB4D-B541-45D3-B861-757A5E62D372}" type="presOf" srcId="{0CA9B7C6-7E23-4B2D-ACD3-E33ACEE77338}" destId="{8B50AC00-B783-44F1-8453-8C89E5018358}" srcOrd="0" destOrd="0" presId="urn:microsoft.com/office/officeart/2005/8/layout/hList6"/>
    <dgm:cxn modelId="{C064F870-372C-4179-BDC4-3F28DE385E67}" type="presOf" srcId="{B811AAE6-4FD0-4DF6-B850-AAF512087D7D}" destId="{771774CB-F516-4B9C-897E-482E2280F68B}" srcOrd="0" destOrd="0" presId="urn:microsoft.com/office/officeart/2005/8/layout/hList6"/>
    <dgm:cxn modelId="{CD97F171-405E-4D30-A9B4-BB562F133FEC}" type="presOf" srcId="{3A61E1AD-D93B-471F-A085-CC691E47FC05}" destId="{CC237F7B-433A-430D-BB05-E0C7077D11E7}" srcOrd="0" destOrd="0" presId="urn:microsoft.com/office/officeart/2005/8/layout/hList6"/>
    <dgm:cxn modelId="{59EB398A-F06F-4B11-8B0F-E793A18A8B66}" srcId="{0CA9B7C6-7E23-4B2D-ACD3-E33ACEE77338}" destId="{E412687C-29D0-4D23-AF40-D9EB3F471679}" srcOrd="2" destOrd="0" parTransId="{4F033B5E-7E03-45FB-99B2-D76228DCB02C}" sibTransId="{6E854E2B-C523-4A4A-81DC-98703E660E32}"/>
    <dgm:cxn modelId="{58514B9B-D792-48C5-A590-C806A307CCF2}" srcId="{0CA9B7C6-7E23-4B2D-ACD3-E33ACEE77338}" destId="{6E17BB86-339A-4566-9B49-D506060F5CC1}" srcOrd="1" destOrd="0" parTransId="{069F92B5-FF0A-4540-A030-DAE715A8DFAE}" sibTransId="{DFC31751-FA37-4B7E-8FB0-B1EA9B7AE19B}"/>
    <dgm:cxn modelId="{E04E23A6-9846-4533-9259-53B8A34F3EB4}" type="presOf" srcId="{6E17BB86-339A-4566-9B49-D506060F5CC1}" destId="{97BF6FA1-15BE-4364-9342-354F6EF388E4}" srcOrd="0" destOrd="0" presId="urn:microsoft.com/office/officeart/2005/8/layout/hList6"/>
    <dgm:cxn modelId="{9E6EF3AC-FB31-48DC-89F6-277D436E65E9}" srcId="{0CA9B7C6-7E23-4B2D-ACD3-E33ACEE77338}" destId="{B811AAE6-4FD0-4DF6-B850-AAF512087D7D}" srcOrd="3" destOrd="0" parTransId="{87879E43-00C6-4956-8902-92614AB02258}" sibTransId="{63348670-D255-45A1-A749-05754C971F3D}"/>
    <dgm:cxn modelId="{4649FFCC-CB99-46E0-BDB5-577DABA349C4}" srcId="{0CA9B7C6-7E23-4B2D-ACD3-E33ACEE77338}" destId="{3A61E1AD-D93B-471F-A085-CC691E47FC05}" srcOrd="0" destOrd="0" parTransId="{4C3700C8-4FAB-4AE0-9206-BFC4AA7266FD}" sibTransId="{A24B2536-F0FC-47B2-9CC4-6AEE8050F8AE}"/>
    <dgm:cxn modelId="{E154DDE9-3366-4D0C-9AF1-594676586F38}" type="presParOf" srcId="{8B50AC00-B783-44F1-8453-8C89E5018358}" destId="{CC237F7B-433A-430D-BB05-E0C7077D11E7}" srcOrd="0" destOrd="0" presId="urn:microsoft.com/office/officeart/2005/8/layout/hList6"/>
    <dgm:cxn modelId="{7CEB5BD4-048C-4D43-B525-50D6E1495144}" type="presParOf" srcId="{8B50AC00-B783-44F1-8453-8C89E5018358}" destId="{8A964A34-F9FB-45EA-8F45-BCF4973C2FB1}" srcOrd="1" destOrd="0" presId="urn:microsoft.com/office/officeart/2005/8/layout/hList6"/>
    <dgm:cxn modelId="{BFAB9F36-D54B-48C6-B2A9-C772110A879B}" type="presParOf" srcId="{8B50AC00-B783-44F1-8453-8C89E5018358}" destId="{97BF6FA1-15BE-4364-9342-354F6EF388E4}" srcOrd="2" destOrd="0" presId="urn:microsoft.com/office/officeart/2005/8/layout/hList6"/>
    <dgm:cxn modelId="{6E85413F-5FDC-4171-80E3-BBA1B1941F06}" type="presParOf" srcId="{8B50AC00-B783-44F1-8453-8C89E5018358}" destId="{A9F4A030-CADD-43E1-B082-9A140ECC0D70}" srcOrd="3" destOrd="0" presId="urn:microsoft.com/office/officeart/2005/8/layout/hList6"/>
    <dgm:cxn modelId="{BCA16AEB-7130-4E03-82B4-BA6E2E00AC1A}" type="presParOf" srcId="{8B50AC00-B783-44F1-8453-8C89E5018358}" destId="{5BE8788C-392A-4ACB-8127-81384FFBC957}" srcOrd="4" destOrd="0" presId="urn:microsoft.com/office/officeart/2005/8/layout/hList6"/>
    <dgm:cxn modelId="{7C47678D-31F1-4F6E-96B9-3F661E0EB94C}" type="presParOf" srcId="{8B50AC00-B783-44F1-8453-8C89E5018358}" destId="{8D17DBE2-4FD4-4B09-9A0E-7C6BC630740B}" srcOrd="5" destOrd="0" presId="urn:microsoft.com/office/officeart/2005/8/layout/hList6"/>
    <dgm:cxn modelId="{A19A10B7-9F09-4BA1-B316-4796C29FC01B}" type="presParOf" srcId="{8B50AC00-B783-44F1-8453-8C89E5018358}" destId="{771774CB-F516-4B9C-897E-482E2280F68B}"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212CF5-B43B-4667-813B-D5CC27BBDABC}"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HK"/>
        </a:p>
      </dgm:t>
    </dgm:pt>
    <dgm:pt modelId="{EC820121-232E-406C-AB45-719F0AE0E418}">
      <dgm:prSet/>
      <dgm:spPr/>
      <dgm:t>
        <a:bodyPr/>
        <a:lstStyle/>
        <a:p>
          <a:r>
            <a:rPr lang="en-HK"/>
            <a:t>It helps the guest to have fun during their vacation. </a:t>
          </a:r>
        </a:p>
      </dgm:t>
    </dgm:pt>
    <dgm:pt modelId="{DA78EA10-9F4E-4529-8406-82279CCD9986}" type="parTrans" cxnId="{DA84EB13-BBB0-421C-AD90-C56FF1A974AC}">
      <dgm:prSet/>
      <dgm:spPr/>
      <dgm:t>
        <a:bodyPr/>
        <a:lstStyle/>
        <a:p>
          <a:endParaRPr lang="en-HK"/>
        </a:p>
      </dgm:t>
    </dgm:pt>
    <dgm:pt modelId="{75EE0145-70C2-4DD6-96D4-2F47EDB5FF10}" type="sibTrans" cxnId="{DA84EB13-BBB0-421C-AD90-C56FF1A974AC}">
      <dgm:prSet/>
      <dgm:spPr/>
      <dgm:t>
        <a:bodyPr/>
        <a:lstStyle/>
        <a:p>
          <a:endParaRPr lang="en-HK"/>
        </a:p>
      </dgm:t>
    </dgm:pt>
    <dgm:pt modelId="{B0AFB2C0-64E1-450F-A268-6FB331553E73}">
      <dgm:prSet/>
      <dgm:spPr/>
      <dgm:t>
        <a:bodyPr/>
        <a:lstStyle/>
        <a:p>
          <a:r>
            <a:rPr lang="en-HK"/>
            <a:t>Customer satisfaction rate increases as they get better hospitality from the hotel. </a:t>
          </a:r>
        </a:p>
      </dgm:t>
    </dgm:pt>
    <dgm:pt modelId="{0AFA1C9B-055F-4C92-9300-96EF1C3FA70D}" type="parTrans" cxnId="{FE75C587-1304-4E4E-AD93-CCCFB5AEA81A}">
      <dgm:prSet/>
      <dgm:spPr/>
      <dgm:t>
        <a:bodyPr/>
        <a:lstStyle/>
        <a:p>
          <a:endParaRPr lang="en-HK"/>
        </a:p>
      </dgm:t>
    </dgm:pt>
    <dgm:pt modelId="{0468E0D5-87BB-4100-9DF9-1AFB78A4BA4F}" type="sibTrans" cxnId="{FE75C587-1304-4E4E-AD93-CCCFB5AEA81A}">
      <dgm:prSet/>
      <dgm:spPr/>
      <dgm:t>
        <a:bodyPr/>
        <a:lstStyle/>
        <a:p>
          <a:endParaRPr lang="en-HK"/>
        </a:p>
      </dgm:t>
    </dgm:pt>
    <dgm:pt modelId="{DF13BEFF-11C8-46B6-958C-19A982D183A8}">
      <dgm:prSet/>
      <dgm:spPr/>
      <dgm:t>
        <a:bodyPr/>
        <a:lstStyle/>
        <a:p>
          <a:r>
            <a:rPr lang="en-HK"/>
            <a:t>Customer retention rate increases in the long run.</a:t>
          </a:r>
        </a:p>
      </dgm:t>
    </dgm:pt>
    <dgm:pt modelId="{A6EC57CF-5DBA-40B7-9BAD-A85BA767C1E1}" type="parTrans" cxnId="{40E97457-C25C-483B-ABAD-6DBB3602FC1B}">
      <dgm:prSet/>
      <dgm:spPr/>
      <dgm:t>
        <a:bodyPr/>
        <a:lstStyle/>
        <a:p>
          <a:endParaRPr lang="en-HK"/>
        </a:p>
      </dgm:t>
    </dgm:pt>
    <dgm:pt modelId="{115C7923-F928-4E74-A209-6BD23293160C}" type="sibTrans" cxnId="{40E97457-C25C-483B-ABAD-6DBB3602FC1B}">
      <dgm:prSet/>
      <dgm:spPr/>
      <dgm:t>
        <a:bodyPr/>
        <a:lstStyle/>
        <a:p>
          <a:endParaRPr lang="en-HK"/>
        </a:p>
      </dgm:t>
    </dgm:pt>
    <dgm:pt modelId="{2DFF8FE9-4C9B-4328-863E-BBB80993988F}">
      <dgm:prSet/>
      <dgm:spPr/>
      <dgm:t>
        <a:bodyPr/>
        <a:lstStyle/>
        <a:p>
          <a:r>
            <a:rPr lang="en-HK"/>
            <a:t>Develop the image of the hotel in a competitive industry. </a:t>
          </a:r>
        </a:p>
      </dgm:t>
    </dgm:pt>
    <dgm:pt modelId="{D6349E59-091A-426E-9DFB-363297C47EEB}" type="parTrans" cxnId="{8F1B39A8-6969-49B5-AD15-1141625E78E3}">
      <dgm:prSet/>
      <dgm:spPr/>
      <dgm:t>
        <a:bodyPr/>
        <a:lstStyle/>
        <a:p>
          <a:endParaRPr lang="en-HK"/>
        </a:p>
      </dgm:t>
    </dgm:pt>
    <dgm:pt modelId="{85695BA9-E9D9-45D9-9A1C-EDBD20024283}" type="sibTrans" cxnId="{8F1B39A8-6969-49B5-AD15-1141625E78E3}">
      <dgm:prSet/>
      <dgm:spPr/>
      <dgm:t>
        <a:bodyPr/>
        <a:lstStyle/>
        <a:p>
          <a:endParaRPr lang="en-HK"/>
        </a:p>
      </dgm:t>
    </dgm:pt>
    <dgm:pt modelId="{04F2E813-7DEC-4589-A438-86ED6D48C433}">
      <dgm:prSet/>
      <dgm:spPr/>
      <dgm:t>
        <a:bodyPr/>
        <a:lstStyle/>
        <a:p>
          <a:r>
            <a:rPr lang="en-HK"/>
            <a:t>Hospitality will provide opportunities to grow. </a:t>
          </a:r>
        </a:p>
      </dgm:t>
    </dgm:pt>
    <dgm:pt modelId="{6C552C6C-26CC-4355-B7B0-76138ECA4728}" type="parTrans" cxnId="{9DBF7A49-8B66-4F16-BA4D-87D0BE15552E}">
      <dgm:prSet/>
      <dgm:spPr/>
      <dgm:t>
        <a:bodyPr/>
        <a:lstStyle/>
        <a:p>
          <a:endParaRPr lang="en-HK"/>
        </a:p>
      </dgm:t>
    </dgm:pt>
    <dgm:pt modelId="{B7E049F8-D566-4D7C-AF6C-3279E8F9D931}" type="sibTrans" cxnId="{9DBF7A49-8B66-4F16-BA4D-87D0BE15552E}">
      <dgm:prSet/>
      <dgm:spPr/>
      <dgm:t>
        <a:bodyPr/>
        <a:lstStyle/>
        <a:p>
          <a:endParaRPr lang="en-HK"/>
        </a:p>
      </dgm:t>
    </dgm:pt>
    <dgm:pt modelId="{FB4F0863-FEF1-43F3-AEAB-EB448058EB6E}" type="pres">
      <dgm:prSet presAssocID="{FE212CF5-B43B-4667-813B-D5CC27BBDABC}" presName="Name0" presStyleCnt="0">
        <dgm:presLayoutVars>
          <dgm:dir/>
          <dgm:resizeHandles val="exact"/>
        </dgm:presLayoutVars>
      </dgm:prSet>
      <dgm:spPr/>
    </dgm:pt>
    <dgm:pt modelId="{0C8BB38A-4494-49BC-9585-74F9DD19047B}" type="pres">
      <dgm:prSet presAssocID="{EC820121-232E-406C-AB45-719F0AE0E418}" presName="node" presStyleLbl="node1" presStyleIdx="0" presStyleCnt="5">
        <dgm:presLayoutVars>
          <dgm:bulletEnabled val="1"/>
        </dgm:presLayoutVars>
      </dgm:prSet>
      <dgm:spPr/>
    </dgm:pt>
    <dgm:pt modelId="{DDC0282E-8695-403D-A3FD-D93545AF0AFB}" type="pres">
      <dgm:prSet presAssocID="{75EE0145-70C2-4DD6-96D4-2F47EDB5FF10}" presName="sibTrans" presStyleLbl="sibTrans2D1" presStyleIdx="0" presStyleCnt="4"/>
      <dgm:spPr/>
    </dgm:pt>
    <dgm:pt modelId="{BF7A2FEF-13A2-4920-94C0-5ABB81947FC4}" type="pres">
      <dgm:prSet presAssocID="{75EE0145-70C2-4DD6-96D4-2F47EDB5FF10}" presName="connectorText" presStyleLbl="sibTrans2D1" presStyleIdx="0" presStyleCnt="4"/>
      <dgm:spPr/>
    </dgm:pt>
    <dgm:pt modelId="{009010FE-4A19-4847-8C9B-F7FD40046EBF}" type="pres">
      <dgm:prSet presAssocID="{B0AFB2C0-64E1-450F-A268-6FB331553E73}" presName="node" presStyleLbl="node1" presStyleIdx="1" presStyleCnt="5">
        <dgm:presLayoutVars>
          <dgm:bulletEnabled val="1"/>
        </dgm:presLayoutVars>
      </dgm:prSet>
      <dgm:spPr/>
    </dgm:pt>
    <dgm:pt modelId="{7470D02F-147B-4D08-A32A-498F38A6C5E8}" type="pres">
      <dgm:prSet presAssocID="{0468E0D5-87BB-4100-9DF9-1AFB78A4BA4F}" presName="sibTrans" presStyleLbl="sibTrans2D1" presStyleIdx="1" presStyleCnt="4"/>
      <dgm:spPr/>
    </dgm:pt>
    <dgm:pt modelId="{4ABA7151-B900-432B-B2E8-63C312727FA2}" type="pres">
      <dgm:prSet presAssocID="{0468E0D5-87BB-4100-9DF9-1AFB78A4BA4F}" presName="connectorText" presStyleLbl="sibTrans2D1" presStyleIdx="1" presStyleCnt="4"/>
      <dgm:spPr/>
    </dgm:pt>
    <dgm:pt modelId="{2DFA9D16-A6F0-4F2B-8976-CED96E8BAD07}" type="pres">
      <dgm:prSet presAssocID="{DF13BEFF-11C8-46B6-958C-19A982D183A8}" presName="node" presStyleLbl="node1" presStyleIdx="2" presStyleCnt="5">
        <dgm:presLayoutVars>
          <dgm:bulletEnabled val="1"/>
        </dgm:presLayoutVars>
      </dgm:prSet>
      <dgm:spPr/>
    </dgm:pt>
    <dgm:pt modelId="{BD40CC50-BF34-4688-80B9-4AB6C0E41F08}" type="pres">
      <dgm:prSet presAssocID="{115C7923-F928-4E74-A209-6BD23293160C}" presName="sibTrans" presStyleLbl="sibTrans2D1" presStyleIdx="2" presStyleCnt="4"/>
      <dgm:spPr/>
    </dgm:pt>
    <dgm:pt modelId="{423C54FF-8D26-4F66-82D3-592182F17190}" type="pres">
      <dgm:prSet presAssocID="{115C7923-F928-4E74-A209-6BD23293160C}" presName="connectorText" presStyleLbl="sibTrans2D1" presStyleIdx="2" presStyleCnt="4"/>
      <dgm:spPr/>
    </dgm:pt>
    <dgm:pt modelId="{34F9F9C2-E70B-490F-BC31-7BC08B067D91}" type="pres">
      <dgm:prSet presAssocID="{2DFF8FE9-4C9B-4328-863E-BBB80993988F}" presName="node" presStyleLbl="node1" presStyleIdx="3" presStyleCnt="5">
        <dgm:presLayoutVars>
          <dgm:bulletEnabled val="1"/>
        </dgm:presLayoutVars>
      </dgm:prSet>
      <dgm:spPr/>
    </dgm:pt>
    <dgm:pt modelId="{410EA17D-9574-4290-AEAC-6D9AC11507C8}" type="pres">
      <dgm:prSet presAssocID="{85695BA9-E9D9-45D9-9A1C-EDBD20024283}" presName="sibTrans" presStyleLbl="sibTrans2D1" presStyleIdx="3" presStyleCnt="4"/>
      <dgm:spPr/>
    </dgm:pt>
    <dgm:pt modelId="{6D583C6E-4B47-4E18-B864-8847A2F12FF7}" type="pres">
      <dgm:prSet presAssocID="{85695BA9-E9D9-45D9-9A1C-EDBD20024283}" presName="connectorText" presStyleLbl="sibTrans2D1" presStyleIdx="3" presStyleCnt="4"/>
      <dgm:spPr/>
    </dgm:pt>
    <dgm:pt modelId="{7DBAA79B-6A2E-4B3B-BACB-D2DEE5FA6DCF}" type="pres">
      <dgm:prSet presAssocID="{04F2E813-7DEC-4589-A438-86ED6D48C433}" presName="node" presStyleLbl="node1" presStyleIdx="4" presStyleCnt="5">
        <dgm:presLayoutVars>
          <dgm:bulletEnabled val="1"/>
        </dgm:presLayoutVars>
      </dgm:prSet>
      <dgm:spPr/>
    </dgm:pt>
  </dgm:ptLst>
  <dgm:cxnLst>
    <dgm:cxn modelId="{DA84EB13-BBB0-421C-AD90-C56FF1A974AC}" srcId="{FE212CF5-B43B-4667-813B-D5CC27BBDABC}" destId="{EC820121-232E-406C-AB45-719F0AE0E418}" srcOrd="0" destOrd="0" parTransId="{DA78EA10-9F4E-4529-8406-82279CCD9986}" sibTransId="{75EE0145-70C2-4DD6-96D4-2F47EDB5FF10}"/>
    <dgm:cxn modelId="{A2231D5D-8F08-46B0-9927-B0F85970A5A7}" type="presOf" srcId="{04F2E813-7DEC-4589-A438-86ED6D48C433}" destId="{7DBAA79B-6A2E-4B3B-BACB-D2DEE5FA6DCF}" srcOrd="0" destOrd="0" presId="urn:microsoft.com/office/officeart/2005/8/layout/process1"/>
    <dgm:cxn modelId="{3E8BFF5D-4BF1-4570-90C2-E29A571E94BE}" type="presOf" srcId="{115C7923-F928-4E74-A209-6BD23293160C}" destId="{423C54FF-8D26-4F66-82D3-592182F17190}" srcOrd="1" destOrd="0" presId="urn:microsoft.com/office/officeart/2005/8/layout/process1"/>
    <dgm:cxn modelId="{C1706F64-B213-4196-BF97-6879FF1CD869}" type="presOf" srcId="{85695BA9-E9D9-45D9-9A1C-EDBD20024283}" destId="{6D583C6E-4B47-4E18-B864-8847A2F12FF7}" srcOrd="1" destOrd="0" presId="urn:microsoft.com/office/officeart/2005/8/layout/process1"/>
    <dgm:cxn modelId="{9DBF7A49-8B66-4F16-BA4D-87D0BE15552E}" srcId="{FE212CF5-B43B-4667-813B-D5CC27BBDABC}" destId="{04F2E813-7DEC-4589-A438-86ED6D48C433}" srcOrd="4" destOrd="0" parTransId="{6C552C6C-26CC-4355-B7B0-76138ECA4728}" sibTransId="{B7E049F8-D566-4D7C-AF6C-3279E8F9D931}"/>
    <dgm:cxn modelId="{C10D576E-C961-4E3A-AC9E-04614E1ABC78}" type="presOf" srcId="{EC820121-232E-406C-AB45-719F0AE0E418}" destId="{0C8BB38A-4494-49BC-9585-74F9DD19047B}" srcOrd="0" destOrd="0" presId="urn:microsoft.com/office/officeart/2005/8/layout/process1"/>
    <dgm:cxn modelId="{40E97457-C25C-483B-ABAD-6DBB3602FC1B}" srcId="{FE212CF5-B43B-4667-813B-D5CC27BBDABC}" destId="{DF13BEFF-11C8-46B6-958C-19A982D183A8}" srcOrd="2" destOrd="0" parTransId="{A6EC57CF-5DBA-40B7-9BAD-A85BA767C1E1}" sibTransId="{115C7923-F928-4E74-A209-6BD23293160C}"/>
    <dgm:cxn modelId="{53CCEC78-C4D1-4A8B-A834-8036BC14D3AA}" type="presOf" srcId="{75EE0145-70C2-4DD6-96D4-2F47EDB5FF10}" destId="{BF7A2FEF-13A2-4920-94C0-5ABB81947FC4}" srcOrd="1" destOrd="0" presId="urn:microsoft.com/office/officeart/2005/8/layout/process1"/>
    <dgm:cxn modelId="{904ADD7A-3BF0-4003-8A86-7D997197B92B}" type="presOf" srcId="{115C7923-F928-4E74-A209-6BD23293160C}" destId="{BD40CC50-BF34-4688-80B9-4AB6C0E41F08}" srcOrd="0" destOrd="0" presId="urn:microsoft.com/office/officeart/2005/8/layout/process1"/>
    <dgm:cxn modelId="{FE75C587-1304-4E4E-AD93-CCCFB5AEA81A}" srcId="{FE212CF5-B43B-4667-813B-D5CC27BBDABC}" destId="{B0AFB2C0-64E1-450F-A268-6FB331553E73}" srcOrd="1" destOrd="0" parTransId="{0AFA1C9B-055F-4C92-9300-96EF1C3FA70D}" sibTransId="{0468E0D5-87BB-4100-9DF9-1AFB78A4BA4F}"/>
    <dgm:cxn modelId="{5695E789-CFDB-41D7-BFC1-8E045711A3E2}" type="presOf" srcId="{0468E0D5-87BB-4100-9DF9-1AFB78A4BA4F}" destId="{7470D02F-147B-4D08-A32A-498F38A6C5E8}" srcOrd="0" destOrd="0" presId="urn:microsoft.com/office/officeart/2005/8/layout/process1"/>
    <dgm:cxn modelId="{EB55A19E-C8AB-43E1-BEBB-B0FD11C17513}" type="presOf" srcId="{B0AFB2C0-64E1-450F-A268-6FB331553E73}" destId="{009010FE-4A19-4847-8C9B-F7FD40046EBF}" srcOrd="0" destOrd="0" presId="urn:microsoft.com/office/officeart/2005/8/layout/process1"/>
    <dgm:cxn modelId="{8F1B39A8-6969-49B5-AD15-1141625E78E3}" srcId="{FE212CF5-B43B-4667-813B-D5CC27BBDABC}" destId="{2DFF8FE9-4C9B-4328-863E-BBB80993988F}" srcOrd="3" destOrd="0" parTransId="{D6349E59-091A-426E-9DFB-363297C47EEB}" sibTransId="{85695BA9-E9D9-45D9-9A1C-EDBD20024283}"/>
    <dgm:cxn modelId="{D65211B3-4E0C-4034-84C3-197A7FB21A75}" type="presOf" srcId="{2DFF8FE9-4C9B-4328-863E-BBB80993988F}" destId="{34F9F9C2-E70B-490F-BC31-7BC08B067D91}" srcOrd="0" destOrd="0" presId="urn:microsoft.com/office/officeart/2005/8/layout/process1"/>
    <dgm:cxn modelId="{BA5B4EBE-9DE4-427E-B072-37F4CDD26391}" type="presOf" srcId="{DF13BEFF-11C8-46B6-958C-19A982D183A8}" destId="{2DFA9D16-A6F0-4F2B-8976-CED96E8BAD07}" srcOrd="0" destOrd="0" presId="urn:microsoft.com/office/officeart/2005/8/layout/process1"/>
    <dgm:cxn modelId="{B60A1DC2-EE61-4511-ACDE-F209FB395636}" type="presOf" srcId="{0468E0D5-87BB-4100-9DF9-1AFB78A4BA4F}" destId="{4ABA7151-B900-432B-B2E8-63C312727FA2}" srcOrd="1" destOrd="0" presId="urn:microsoft.com/office/officeart/2005/8/layout/process1"/>
    <dgm:cxn modelId="{E54761D0-E93E-4775-94DF-22EEB1B5199F}" type="presOf" srcId="{75EE0145-70C2-4DD6-96D4-2F47EDB5FF10}" destId="{DDC0282E-8695-403D-A3FD-D93545AF0AFB}" srcOrd="0" destOrd="0" presId="urn:microsoft.com/office/officeart/2005/8/layout/process1"/>
    <dgm:cxn modelId="{2740B4E1-0664-41E7-A92C-6DF94E88C5F1}" type="presOf" srcId="{85695BA9-E9D9-45D9-9A1C-EDBD20024283}" destId="{410EA17D-9574-4290-AEAC-6D9AC11507C8}" srcOrd="0" destOrd="0" presId="urn:microsoft.com/office/officeart/2005/8/layout/process1"/>
    <dgm:cxn modelId="{AC78BCEA-BD02-45C5-A42F-CF8D6B30983A}" type="presOf" srcId="{FE212CF5-B43B-4667-813B-D5CC27BBDABC}" destId="{FB4F0863-FEF1-43F3-AEAB-EB448058EB6E}" srcOrd="0" destOrd="0" presId="urn:microsoft.com/office/officeart/2005/8/layout/process1"/>
    <dgm:cxn modelId="{C0E9FB56-C758-4B40-8C5B-B1760EAECCF3}" type="presParOf" srcId="{FB4F0863-FEF1-43F3-AEAB-EB448058EB6E}" destId="{0C8BB38A-4494-49BC-9585-74F9DD19047B}" srcOrd="0" destOrd="0" presId="urn:microsoft.com/office/officeart/2005/8/layout/process1"/>
    <dgm:cxn modelId="{A4648EFA-203A-4BD7-8F6F-D538E78A3F46}" type="presParOf" srcId="{FB4F0863-FEF1-43F3-AEAB-EB448058EB6E}" destId="{DDC0282E-8695-403D-A3FD-D93545AF0AFB}" srcOrd="1" destOrd="0" presId="urn:microsoft.com/office/officeart/2005/8/layout/process1"/>
    <dgm:cxn modelId="{0C28078C-98BE-43B9-991B-CAE5102F2C34}" type="presParOf" srcId="{DDC0282E-8695-403D-A3FD-D93545AF0AFB}" destId="{BF7A2FEF-13A2-4920-94C0-5ABB81947FC4}" srcOrd="0" destOrd="0" presId="urn:microsoft.com/office/officeart/2005/8/layout/process1"/>
    <dgm:cxn modelId="{2F17B1EE-09C4-49CF-9190-F6A1B628156B}" type="presParOf" srcId="{FB4F0863-FEF1-43F3-AEAB-EB448058EB6E}" destId="{009010FE-4A19-4847-8C9B-F7FD40046EBF}" srcOrd="2" destOrd="0" presId="urn:microsoft.com/office/officeart/2005/8/layout/process1"/>
    <dgm:cxn modelId="{78CFBC41-CB7C-4266-99EE-60521937A6E7}" type="presParOf" srcId="{FB4F0863-FEF1-43F3-AEAB-EB448058EB6E}" destId="{7470D02F-147B-4D08-A32A-498F38A6C5E8}" srcOrd="3" destOrd="0" presId="urn:microsoft.com/office/officeart/2005/8/layout/process1"/>
    <dgm:cxn modelId="{BF090F62-12C1-4FC5-B8FF-4CAB7F594196}" type="presParOf" srcId="{7470D02F-147B-4D08-A32A-498F38A6C5E8}" destId="{4ABA7151-B900-432B-B2E8-63C312727FA2}" srcOrd="0" destOrd="0" presId="urn:microsoft.com/office/officeart/2005/8/layout/process1"/>
    <dgm:cxn modelId="{0598C4D7-3268-4B83-B451-D2EE37E3A79F}" type="presParOf" srcId="{FB4F0863-FEF1-43F3-AEAB-EB448058EB6E}" destId="{2DFA9D16-A6F0-4F2B-8976-CED96E8BAD07}" srcOrd="4" destOrd="0" presId="urn:microsoft.com/office/officeart/2005/8/layout/process1"/>
    <dgm:cxn modelId="{C5DE8496-BFBE-4943-9442-07DF5D2BD64F}" type="presParOf" srcId="{FB4F0863-FEF1-43F3-AEAB-EB448058EB6E}" destId="{BD40CC50-BF34-4688-80B9-4AB6C0E41F08}" srcOrd="5" destOrd="0" presId="urn:microsoft.com/office/officeart/2005/8/layout/process1"/>
    <dgm:cxn modelId="{6D74267E-8417-49D0-8D08-830D3B98B4C2}" type="presParOf" srcId="{BD40CC50-BF34-4688-80B9-4AB6C0E41F08}" destId="{423C54FF-8D26-4F66-82D3-592182F17190}" srcOrd="0" destOrd="0" presId="urn:microsoft.com/office/officeart/2005/8/layout/process1"/>
    <dgm:cxn modelId="{C4C31438-1414-4D44-A686-93B1E1F57FC6}" type="presParOf" srcId="{FB4F0863-FEF1-43F3-AEAB-EB448058EB6E}" destId="{34F9F9C2-E70B-490F-BC31-7BC08B067D91}" srcOrd="6" destOrd="0" presId="urn:microsoft.com/office/officeart/2005/8/layout/process1"/>
    <dgm:cxn modelId="{3F27E343-4185-439B-AD21-F2D3660C979E}" type="presParOf" srcId="{FB4F0863-FEF1-43F3-AEAB-EB448058EB6E}" destId="{410EA17D-9574-4290-AEAC-6D9AC11507C8}" srcOrd="7" destOrd="0" presId="urn:microsoft.com/office/officeart/2005/8/layout/process1"/>
    <dgm:cxn modelId="{7A4BDACE-3D1B-4A8E-86AF-0F60E4391469}" type="presParOf" srcId="{410EA17D-9574-4290-AEAC-6D9AC11507C8}" destId="{6D583C6E-4B47-4E18-B864-8847A2F12FF7}" srcOrd="0" destOrd="0" presId="urn:microsoft.com/office/officeart/2005/8/layout/process1"/>
    <dgm:cxn modelId="{7F7A4C7C-306C-42DF-8A44-D3B1B278AD42}" type="presParOf" srcId="{FB4F0863-FEF1-43F3-AEAB-EB448058EB6E}" destId="{7DBAA79B-6A2E-4B3B-BACB-D2DEE5FA6DCF}"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8A234-0F32-4518-BE3A-5CEA67F12D61}">
      <dsp:nvSpPr>
        <dsp:cNvPr id="0" name=""/>
        <dsp:cNvSpPr/>
      </dsp:nvSpPr>
      <dsp:spPr>
        <a:xfrm>
          <a:off x="-4910444" y="-752464"/>
          <a:ext cx="5848330" cy="5848330"/>
        </a:xfrm>
        <a:prstGeom prst="blockArc">
          <a:avLst>
            <a:gd name="adj1" fmla="val 18900000"/>
            <a:gd name="adj2" fmla="val 2700000"/>
            <a:gd name="adj3" fmla="val 369"/>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B0FEB8-9F0B-4900-B775-825896C8DD4D}">
      <dsp:nvSpPr>
        <dsp:cNvPr id="0" name=""/>
        <dsp:cNvSpPr/>
      </dsp:nvSpPr>
      <dsp:spPr>
        <a:xfrm>
          <a:off x="410356" y="271375"/>
          <a:ext cx="5175470" cy="54309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085"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a:t>Serving breakfast all day long.</a:t>
          </a:r>
          <a:endParaRPr lang="en-HK" sz="2300" kern="1200"/>
        </a:p>
      </dsp:txBody>
      <dsp:txXfrm>
        <a:off x="410356" y="271375"/>
        <a:ext cx="5175470" cy="543098"/>
      </dsp:txXfrm>
    </dsp:sp>
    <dsp:sp modelId="{172DE3D6-6665-4F02-A060-869BBD65DE2E}">
      <dsp:nvSpPr>
        <dsp:cNvPr id="0" name=""/>
        <dsp:cNvSpPr/>
      </dsp:nvSpPr>
      <dsp:spPr>
        <a:xfrm>
          <a:off x="70919" y="203488"/>
          <a:ext cx="678873" cy="678873"/>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03CB47-EF95-4430-AB37-9AE7068C5A39}">
      <dsp:nvSpPr>
        <dsp:cNvPr id="0" name=""/>
        <dsp:cNvSpPr/>
      </dsp:nvSpPr>
      <dsp:spPr>
        <a:xfrm>
          <a:off x="799525" y="1085763"/>
          <a:ext cx="4786301" cy="543098"/>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085"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a:t>Free pick up and drop off service.</a:t>
          </a:r>
          <a:endParaRPr lang="en-HK" sz="2300" kern="1200"/>
        </a:p>
      </dsp:txBody>
      <dsp:txXfrm>
        <a:off x="799525" y="1085763"/>
        <a:ext cx="4786301" cy="543098"/>
      </dsp:txXfrm>
    </dsp:sp>
    <dsp:sp modelId="{E8FB098A-0991-4DE0-B225-DB6042BB0BDF}">
      <dsp:nvSpPr>
        <dsp:cNvPr id="0" name=""/>
        <dsp:cNvSpPr/>
      </dsp:nvSpPr>
      <dsp:spPr>
        <a:xfrm>
          <a:off x="460088" y="1017876"/>
          <a:ext cx="678873" cy="678873"/>
        </a:xfrm>
        <a:prstGeom prst="ellipse">
          <a:avLst/>
        </a:prstGeom>
        <a:solidFill>
          <a:schemeClr val="lt1">
            <a:hueOff val="0"/>
            <a:satOff val="0"/>
            <a:lumOff val="0"/>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8F3C88-23C8-405A-94F1-0DE39E4A66A4}">
      <dsp:nvSpPr>
        <dsp:cNvPr id="0" name=""/>
        <dsp:cNvSpPr/>
      </dsp:nvSpPr>
      <dsp:spPr>
        <a:xfrm>
          <a:off x="918968" y="1900151"/>
          <a:ext cx="4666857" cy="543098"/>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085"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a:t>Offer some facilities for free. </a:t>
          </a:r>
          <a:endParaRPr lang="en-HK" sz="2300" kern="1200"/>
        </a:p>
      </dsp:txBody>
      <dsp:txXfrm>
        <a:off x="918968" y="1900151"/>
        <a:ext cx="4666857" cy="543098"/>
      </dsp:txXfrm>
    </dsp:sp>
    <dsp:sp modelId="{0072F4AF-232B-4602-918A-8418F4DBF16A}">
      <dsp:nvSpPr>
        <dsp:cNvPr id="0" name=""/>
        <dsp:cNvSpPr/>
      </dsp:nvSpPr>
      <dsp:spPr>
        <a:xfrm>
          <a:off x="579532" y="1832263"/>
          <a:ext cx="678873" cy="678873"/>
        </a:xfrm>
        <a:prstGeom prst="ellipse">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213195-BA6C-4A7F-9C76-CE2B1909CFAA}">
      <dsp:nvSpPr>
        <dsp:cNvPr id="0" name=""/>
        <dsp:cNvSpPr/>
      </dsp:nvSpPr>
      <dsp:spPr>
        <a:xfrm>
          <a:off x="799525" y="2714538"/>
          <a:ext cx="4786301" cy="543098"/>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085"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a:t>Customise some special service.</a:t>
          </a:r>
          <a:endParaRPr lang="en-HK" sz="2300" kern="1200"/>
        </a:p>
      </dsp:txBody>
      <dsp:txXfrm>
        <a:off x="799525" y="2714538"/>
        <a:ext cx="4786301" cy="543098"/>
      </dsp:txXfrm>
    </dsp:sp>
    <dsp:sp modelId="{B2DDA391-DB57-4655-AFA8-B989041B4F33}">
      <dsp:nvSpPr>
        <dsp:cNvPr id="0" name=""/>
        <dsp:cNvSpPr/>
      </dsp:nvSpPr>
      <dsp:spPr>
        <a:xfrm>
          <a:off x="460088" y="2646651"/>
          <a:ext cx="678873" cy="678873"/>
        </a:xfrm>
        <a:prstGeom prst="ellipse">
          <a:avLst/>
        </a:prstGeom>
        <a:solidFill>
          <a:schemeClr val="lt1">
            <a:hueOff val="0"/>
            <a:satOff val="0"/>
            <a:lumOff val="0"/>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4D661A-83EA-4040-B648-73E820D6DD38}">
      <dsp:nvSpPr>
        <dsp:cNvPr id="0" name=""/>
        <dsp:cNvSpPr/>
      </dsp:nvSpPr>
      <dsp:spPr>
        <a:xfrm>
          <a:off x="410356" y="3528926"/>
          <a:ext cx="5175470" cy="54309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085"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a:t>Offer cloths for celebrating events.  </a:t>
          </a:r>
          <a:endParaRPr lang="en-HK" sz="2300" kern="1200"/>
        </a:p>
      </dsp:txBody>
      <dsp:txXfrm>
        <a:off x="410356" y="3528926"/>
        <a:ext cx="5175470" cy="543098"/>
      </dsp:txXfrm>
    </dsp:sp>
    <dsp:sp modelId="{F5552819-ACB3-4CC7-82BB-EB828143CE45}">
      <dsp:nvSpPr>
        <dsp:cNvPr id="0" name=""/>
        <dsp:cNvSpPr/>
      </dsp:nvSpPr>
      <dsp:spPr>
        <a:xfrm>
          <a:off x="70919" y="3461039"/>
          <a:ext cx="678873" cy="678873"/>
        </a:xfrm>
        <a:prstGeom prst="ellipse">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37F7B-433A-430D-BB05-E0C7077D11E7}">
      <dsp:nvSpPr>
        <dsp:cNvPr id="0" name=""/>
        <dsp:cNvSpPr/>
      </dsp:nvSpPr>
      <dsp:spPr>
        <a:xfrm rot="16200000">
          <a:off x="-1253284" y="1255295"/>
          <a:ext cx="4483707" cy="1973115"/>
        </a:xfrm>
        <a:prstGeom prst="flowChartManualOperati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6584" bIns="0" numCol="1" spcCol="1270" anchor="ctr" anchorCtr="0">
          <a:noAutofit/>
        </a:bodyPr>
        <a:lstStyle/>
        <a:p>
          <a:pPr marL="0" lvl="0" indent="0" algn="ctr" defTabSz="889000">
            <a:lnSpc>
              <a:spcPct val="90000"/>
            </a:lnSpc>
            <a:spcBef>
              <a:spcPct val="0"/>
            </a:spcBef>
            <a:spcAft>
              <a:spcPct val="35000"/>
            </a:spcAft>
            <a:buNone/>
          </a:pPr>
          <a:r>
            <a:rPr lang="en-US" sz="2000" kern="1200"/>
            <a:t>Must provide positive impression in the first meeting.</a:t>
          </a:r>
          <a:endParaRPr lang="en-HK" sz="2000" kern="1200"/>
        </a:p>
      </dsp:txBody>
      <dsp:txXfrm rot="5400000">
        <a:off x="2012" y="896740"/>
        <a:ext cx="1973115" cy="2690225"/>
      </dsp:txXfrm>
    </dsp:sp>
    <dsp:sp modelId="{97BF6FA1-15BE-4364-9342-354F6EF388E4}">
      <dsp:nvSpPr>
        <dsp:cNvPr id="0" name=""/>
        <dsp:cNvSpPr/>
      </dsp:nvSpPr>
      <dsp:spPr>
        <a:xfrm rot="16200000">
          <a:off x="867814" y="1255295"/>
          <a:ext cx="4483707" cy="1973115"/>
        </a:xfrm>
        <a:prstGeom prst="flowChartManualOperation">
          <a:avLst/>
        </a:prstGeom>
        <a:solidFill>
          <a:schemeClr val="accent4">
            <a:hueOff val="-140518"/>
            <a:satOff val="14151"/>
            <a:lumOff val="93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6584" bIns="0" numCol="1" spcCol="1270" anchor="ctr" anchorCtr="0">
          <a:noAutofit/>
        </a:bodyPr>
        <a:lstStyle/>
        <a:p>
          <a:pPr marL="0" lvl="0" indent="0" algn="ctr" defTabSz="889000">
            <a:lnSpc>
              <a:spcPct val="90000"/>
            </a:lnSpc>
            <a:spcBef>
              <a:spcPct val="0"/>
            </a:spcBef>
            <a:spcAft>
              <a:spcPct val="35000"/>
            </a:spcAft>
            <a:buNone/>
          </a:pPr>
          <a:r>
            <a:rPr lang="en-HK" sz="2000" kern="1200"/>
            <a:t>All service provider need to be accessible.</a:t>
          </a:r>
        </a:p>
      </dsp:txBody>
      <dsp:txXfrm rot="5400000">
        <a:off x="2123110" y="896740"/>
        <a:ext cx="1973115" cy="2690225"/>
      </dsp:txXfrm>
    </dsp:sp>
    <dsp:sp modelId="{5BE8788C-392A-4ACB-8127-81384FFBC957}">
      <dsp:nvSpPr>
        <dsp:cNvPr id="0" name=""/>
        <dsp:cNvSpPr/>
      </dsp:nvSpPr>
      <dsp:spPr>
        <a:xfrm rot="16200000">
          <a:off x="2988914" y="1255295"/>
          <a:ext cx="4483707" cy="1973115"/>
        </a:xfrm>
        <a:prstGeom prst="flowChartManualOperation">
          <a:avLst/>
        </a:prstGeom>
        <a:solidFill>
          <a:schemeClr val="accent4">
            <a:hueOff val="-281035"/>
            <a:satOff val="28303"/>
            <a:lumOff val="186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6584" bIns="0" numCol="1" spcCol="1270" anchor="ctr" anchorCtr="0">
          <a:noAutofit/>
        </a:bodyPr>
        <a:lstStyle/>
        <a:p>
          <a:pPr marL="0" lvl="0" indent="0" algn="ctr" defTabSz="889000">
            <a:lnSpc>
              <a:spcPct val="90000"/>
            </a:lnSpc>
            <a:spcBef>
              <a:spcPct val="0"/>
            </a:spcBef>
            <a:spcAft>
              <a:spcPct val="35000"/>
            </a:spcAft>
            <a:buNone/>
          </a:pPr>
          <a:r>
            <a:rPr lang="en-HK" sz="2000" kern="1200"/>
            <a:t>Need to ensure profitability in the workplace.</a:t>
          </a:r>
        </a:p>
      </dsp:txBody>
      <dsp:txXfrm rot="5400000">
        <a:off x="4244210" y="896740"/>
        <a:ext cx="1973115" cy="2690225"/>
      </dsp:txXfrm>
    </dsp:sp>
    <dsp:sp modelId="{771774CB-F516-4B9C-897E-482E2280F68B}">
      <dsp:nvSpPr>
        <dsp:cNvPr id="0" name=""/>
        <dsp:cNvSpPr/>
      </dsp:nvSpPr>
      <dsp:spPr>
        <a:xfrm rot="16200000">
          <a:off x="5110013" y="1255295"/>
          <a:ext cx="4483707" cy="1973115"/>
        </a:xfrm>
        <a:prstGeom prst="flowChartManualOperation">
          <a:avLst/>
        </a:prstGeom>
        <a:solidFill>
          <a:schemeClr val="accent4">
            <a:hueOff val="-421553"/>
            <a:satOff val="42454"/>
            <a:lumOff val="28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6584" bIns="0" numCol="1" spcCol="1270" anchor="ctr" anchorCtr="0">
          <a:noAutofit/>
        </a:bodyPr>
        <a:lstStyle/>
        <a:p>
          <a:pPr marL="0" lvl="0" indent="0" algn="ctr" defTabSz="889000">
            <a:lnSpc>
              <a:spcPct val="90000"/>
            </a:lnSpc>
            <a:spcBef>
              <a:spcPct val="0"/>
            </a:spcBef>
            <a:spcAft>
              <a:spcPct val="35000"/>
            </a:spcAft>
            <a:buNone/>
          </a:pPr>
          <a:r>
            <a:rPr lang="en-HK" sz="2000" kern="1200"/>
            <a:t>Proper communication should ensured among all the stakeholders. </a:t>
          </a:r>
        </a:p>
      </dsp:txBody>
      <dsp:txXfrm rot="5400000">
        <a:off x="6365309" y="896740"/>
        <a:ext cx="1973115" cy="26902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8BB38A-4494-49BC-9585-74F9DD19047B}">
      <dsp:nvSpPr>
        <dsp:cNvPr id="0" name=""/>
        <dsp:cNvSpPr/>
      </dsp:nvSpPr>
      <dsp:spPr>
        <a:xfrm>
          <a:off x="5018" y="980063"/>
          <a:ext cx="1555722" cy="21038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HK" sz="1700" kern="1200"/>
            <a:t>It helps the guest to have fun during their vacation. </a:t>
          </a:r>
        </a:p>
      </dsp:txBody>
      <dsp:txXfrm>
        <a:off x="50584" y="1025629"/>
        <a:ext cx="1464590" cy="2012740"/>
      </dsp:txXfrm>
    </dsp:sp>
    <dsp:sp modelId="{DDC0282E-8695-403D-A3FD-D93545AF0AFB}">
      <dsp:nvSpPr>
        <dsp:cNvPr id="0" name=""/>
        <dsp:cNvSpPr/>
      </dsp:nvSpPr>
      <dsp:spPr>
        <a:xfrm>
          <a:off x="1716313" y="1839090"/>
          <a:ext cx="329813" cy="38581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HK" sz="1400" kern="1200"/>
        </a:p>
      </dsp:txBody>
      <dsp:txXfrm>
        <a:off x="1716313" y="1916254"/>
        <a:ext cx="230869" cy="231491"/>
      </dsp:txXfrm>
    </dsp:sp>
    <dsp:sp modelId="{009010FE-4A19-4847-8C9B-F7FD40046EBF}">
      <dsp:nvSpPr>
        <dsp:cNvPr id="0" name=""/>
        <dsp:cNvSpPr/>
      </dsp:nvSpPr>
      <dsp:spPr>
        <a:xfrm>
          <a:off x="2183030" y="980063"/>
          <a:ext cx="1555722" cy="2103872"/>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HK" sz="1700" kern="1200"/>
            <a:t>Customer satisfaction rate increases as they get better hospitality from the hotel. </a:t>
          </a:r>
        </a:p>
      </dsp:txBody>
      <dsp:txXfrm>
        <a:off x="2228596" y="1025629"/>
        <a:ext cx="1464590" cy="2012740"/>
      </dsp:txXfrm>
    </dsp:sp>
    <dsp:sp modelId="{7470D02F-147B-4D08-A32A-498F38A6C5E8}">
      <dsp:nvSpPr>
        <dsp:cNvPr id="0" name=""/>
        <dsp:cNvSpPr/>
      </dsp:nvSpPr>
      <dsp:spPr>
        <a:xfrm>
          <a:off x="3894325" y="1839090"/>
          <a:ext cx="329813" cy="385819"/>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HK" sz="1400" kern="1200"/>
        </a:p>
      </dsp:txBody>
      <dsp:txXfrm>
        <a:off x="3894325" y="1916254"/>
        <a:ext cx="230869" cy="231491"/>
      </dsp:txXfrm>
    </dsp:sp>
    <dsp:sp modelId="{2DFA9D16-A6F0-4F2B-8976-CED96E8BAD07}">
      <dsp:nvSpPr>
        <dsp:cNvPr id="0" name=""/>
        <dsp:cNvSpPr/>
      </dsp:nvSpPr>
      <dsp:spPr>
        <a:xfrm>
          <a:off x="4361042" y="980063"/>
          <a:ext cx="1555722" cy="2103872"/>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HK" sz="1700" kern="1200"/>
            <a:t>Customer retention rate increases in the long run.</a:t>
          </a:r>
        </a:p>
      </dsp:txBody>
      <dsp:txXfrm>
        <a:off x="4406608" y="1025629"/>
        <a:ext cx="1464590" cy="2012740"/>
      </dsp:txXfrm>
    </dsp:sp>
    <dsp:sp modelId="{BD40CC50-BF34-4688-80B9-4AB6C0E41F08}">
      <dsp:nvSpPr>
        <dsp:cNvPr id="0" name=""/>
        <dsp:cNvSpPr/>
      </dsp:nvSpPr>
      <dsp:spPr>
        <a:xfrm>
          <a:off x="6072337" y="1839090"/>
          <a:ext cx="329813" cy="385819"/>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HK" sz="1400" kern="1200"/>
        </a:p>
      </dsp:txBody>
      <dsp:txXfrm>
        <a:off x="6072337" y="1916254"/>
        <a:ext cx="230869" cy="231491"/>
      </dsp:txXfrm>
    </dsp:sp>
    <dsp:sp modelId="{34F9F9C2-E70B-490F-BC31-7BC08B067D91}">
      <dsp:nvSpPr>
        <dsp:cNvPr id="0" name=""/>
        <dsp:cNvSpPr/>
      </dsp:nvSpPr>
      <dsp:spPr>
        <a:xfrm>
          <a:off x="6539054" y="980063"/>
          <a:ext cx="1555722" cy="2103872"/>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HK" sz="1700" kern="1200"/>
            <a:t>Develop the image of the hotel in a competitive industry. </a:t>
          </a:r>
        </a:p>
      </dsp:txBody>
      <dsp:txXfrm>
        <a:off x="6584620" y="1025629"/>
        <a:ext cx="1464590" cy="2012740"/>
      </dsp:txXfrm>
    </dsp:sp>
    <dsp:sp modelId="{410EA17D-9574-4290-AEAC-6D9AC11507C8}">
      <dsp:nvSpPr>
        <dsp:cNvPr id="0" name=""/>
        <dsp:cNvSpPr/>
      </dsp:nvSpPr>
      <dsp:spPr>
        <a:xfrm>
          <a:off x="8250349" y="1839090"/>
          <a:ext cx="329813" cy="385819"/>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HK" sz="1400" kern="1200"/>
        </a:p>
      </dsp:txBody>
      <dsp:txXfrm>
        <a:off x="8250349" y="1916254"/>
        <a:ext cx="230869" cy="231491"/>
      </dsp:txXfrm>
    </dsp:sp>
    <dsp:sp modelId="{7DBAA79B-6A2E-4B3B-BACB-D2DEE5FA6DCF}">
      <dsp:nvSpPr>
        <dsp:cNvPr id="0" name=""/>
        <dsp:cNvSpPr/>
      </dsp:nvSpPr>
      <dsp:spPr>
        <a:xfrm>
          <a:off x="8717066" y="980063"/>
          <a:ext cx="1555722" cy="210387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HK" sz="1700" kern="1200"/>
            <a:t>Hospitality will provide opportunities to grow. </a:t>
          </a:r>
        </a:p>
      </dsp:txBody>
      <dsp:txXfrm>
        <a:off x="8762632" y="1025629"/>
        <a:ext cx="1464590" cy="201274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6/2/2022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HK" sz="1800" b="1" dirty="0">
                <a:solidFill>
                  <a:srgbClr val="0E101A"/>
                </a:solidFill>
                <a:effectLst/>
                <a:latin typeface="Times New Roman" panose="02020603050405020304" pitchFamily="18" charset="0"/>
                <a:ea typeface="Times New Roman" panose="02020603050405020304" pitchFamily="18" charset="0"/>
              </a:rPr>
              <a:t>Services provided to different types of guests</a:t>
            </a:r>
            <a:endParaRPr lang="en-HK" sz="1800" dirty="0">
              <a:effectLst/>
              <a:latin typeface="Times New Roman" panose="02020603050405020304" pitchFamily="18" charset="0"/>
              <a:ea typeface="Times New Roman" panose="02020603050405020304" pitchFamily="18" charset="0"/>
            </a:endParaRPr>
          </a:p>
          <a:p>
            <a:pPr algn="just">
              <a:lnSpc>
                <a:spcPct val="150000"/>
              </a:lnSpc>
            </a:pPr>
            <a:r>
              <a:rPr lang="en-HK" sz="1800" dirty="0">
                <a:solidFill>
                  <a:srgbClr val="0E101A"/>
                </a:solidFill>
                <a:effectLst/>
                <a:latin typeface="Times New Roman" panose="02020603050405020304" pitchFamily="18" charset="0"/>
                <a:ea typeface="Times New Roman" panose="02020603050405020304" pitchFamily="18" charset="0"/>
              </a:rPr>
              <a:t>In order to keep customers happy hotel management always try to offer innovative services according to their requirements. These services are according to the nature of different types of guests. These are given in the following:</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Blip>
                <a:blip r:embed="rId3"/>
              </a:buBlip>
            </a:pPr>
            <a:r>
              <a:rPr lang="en-HK" sz="1800" dirty="0">
                <a:solidFill>
                  <a:srgbClr val="0E101A"/>
                </a:solidFill>
                <a:effectLst/>
                <a:latin typeface="Times New Roman" panose="02020603050405020304" pitchFamily="18" charset="0"/>
                <a:ea typeface="Times New Roman" panose="02020603050405020304" pitchFamily="18" charset="0"/>
              </a:rPr>
              <a:t>In order to keep customers happy, the hotel companies are offering their breakfast served all day long. </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Blip>
                <a:blip r:embed="rId3"/>
              </a:buBlip>
            </a:pPr>
            <a:r>
              <a:rPr lang="en-HK" sz="1800" dirty="0">
                <a:solidFill>
                  <a:srgbClr val="0E101A"/>
                </a:solidFill>
                <a:effectLst/>
                <a:latin typeface="Times New Roman" panose="02020603050405020304" pitchFamily="18" charset="0"/>
                <a:ea typeface="Times New Roman" panose="02020603050405020304" pitchFamily="18" charset="0"/>
              </a:rPr>
              <a:t>Some hotels that are outside the city offers pick-up and drop-off service for free. </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Blip>
                <a:blip r:embed="rId3"/>
              </a:buBlip>
            </a:pPr>
            <a:r>
              <a:rPr lang="en-HK" sz="1800" dirty="0">
                <a:solidFill>
                  <a:srgbClr val="0E101A"/>
                </a:solidFill>
                <a:effectLst/>
                <a:latin typeface="Times New Roman" panose="02020603050405020304" pitchFamily="18" charset="0"/>
                <a:ea typeface="Times New Roman" panose="02020603050405020304" pitchFamily="18" charset="0"/>
              </a:rPr>
              <a:t>Besides, to motivate guests a hotel can offer something for free. For example, the Intercontinental Park Lane hotel offers the bread of butter and a cup of tea (Bender, 2012). </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Blip>
                <a:blip r:embed="rId3"/>
              </a:buBlip>
            </a:pPr>
            <a:r>
              <a:rPr lang="en-HK" sz="1800" dirty="0">
                <a:solidFill>
                  <a:srgbClr val="0E101A"/>
                </a:solidFill>
                <a:effectLst/>
                <a:latin typeface="Times New Roman" panose="02020603050405020304" pitchFamily="18" charset="0"/>
                <a:ea typeface="Times New Roman" panose="02020603050405020304" pitchFamily="18" charset="0"/>
              </a:rPr>
              <a:t>Hotel authorities also customize the customer service according to their requirements. </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Blip>
                <a:blip r:embed="rId3"/>
              </a:buBlip>
            </a:pPr>
            <a:r>
              <a:rPr lang="en-HK" sz="1800" dirty="0">
                <a:solidFill>
                  <a:srgbClr val="0E101A"/>
                </a:solidFill>
                <a:effectLst/>
                <a:latin typeface="Times New Roman" panose="02020603050405020304" pitchFamily="18" charset="0"/>
                <a:ea typeface="Times New Roman" panose="02020603050405020304" pitchFamily="18" charset="0"/>
              </a:rPr>
              <a:t>In order to help guests to celebrate different events, a hotel can offer clothes to them for free (Franco and </a:t>
            </a:r>
            <a:r>
              <a:rPr lang="en-HK" sz="1800" dirty="0" err="1">
                <a:solidFill>
                  <a:srgbClr val="0E101A"/>
                </a:solidFill>
                <a:effectLst/>
                <a:latin typeface="Times New Roman" panose="02020603050405020304" pitchFamily="18" charset="0"/>
                <a:ea typeface="Times New Roman" panose="02020603050405020304" pitchFamily="18" charset="0"/>
              </a:rPr>
              <a:t>Meneses</a:t>
            </a:r>
            <a:r>
              <a:rPr lang="en-HK" sz="1800" dirty="0">
                <a:solidFill>
                  <a:srgbClr val="0E101A"/>
                </a:solidFill>
                <a:effectLst/>
                <a:latin typeface="Times New Roman" panose="02020603050405020304" pitchFamily="18" charset="0"/>
                <a:ea typeface="Times New Roman" panose="02020603050405020304" pitchFamily="18" charset="0"/>
              </a:rPr>
              <a:t>, 2020). </a:t>
            </a:r>
            <a:endParaRPr lang="en-HK" sz="1800" dirty="0">
              <a:effectLst/>
              <a:latin typeface="Times New Roman" panose="02020603050405020304" pitchFamily="18" charset="0"/>
              <a:ea typeface="Times New Roman" panose="02020603050405020304" pitchFamily="18" charset="0"/>
            </a:endParaRPr>
          </a:p>
          <a:p>
            <a:endParaRPr lang="en-HK"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919961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HK" sz="1800" b="1" dirty="0">
                <a:solidFill>
                  <a:srgbClr val="0E101A"/>
                </a:solidFill>
                <a:effectLst/>
                <a:latin typeface="Times New Roman" panose="02020603050405020304" pitchFamily="18" charset="0"/>
                <a:ea typeface="Times New Roman" panose="02020603050405020304" pitchFamily="18" charset="0"/>
              </a:rPr>
              <a:t>Guest service strategies </a:t>
            </a:r>
            <a:endParaRPr lang="en-HK" sz="1800" dirty="0">
              <a:effectLst/>
              <a:latin typeface="Times New Roman" panose="02020603050405020304" pitchFamily="18" charset="0"/>
              <a:ea typeface="Times New Roman" panose="02020603050405020304" pitchFamily="18" charset="0"/>
            </a:endParaRPr>
          </a:p>
          <a:p>
            <a:pPr algn="just">
              <a:lnSpc>
                <a:spcPct val="150000"/>
              </a:lnSpc>
            </a:pPr>
            <a:r>
              <a:rPr lang="en-HK" sz="1800" dirty="0">
                <a:solidFill>
                  <a:srgbClr val="0E101A"/>
                </a:solidFill>
                <a:effectLst/>
                <a:latin typeface="Times New Roman" panose="02020603050405020304" pitchFamily="18" charset="0"/>
                <a:ea typeface="Times New Roman" panose="02020603050405020304" pitchFamily="18" charset="0"/>
              </a:rPr>
              <a:t>While offering the service, hotel management follows some specific strategies. This helps a particular hotel to keep its customers happy and ensure their highest satisfaction. Strategies for offering the highest possible service for the customers is given in the following: </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Wingdings" panose="05000000000000000000" pitchFamily="2" charset="2"/>
              <a:buChar char=""/>
            </a:pPr>
            <a:r>
              <a:rPr lang="en-HK" sz="1800" dirty="0">
                <a:solidFill>
                  <a:srgbClr val="0E101A"/>
                </a:solidFill>
                <a:effectLst/>
                <a:latin typeface="Times New Roman" panose="02020603050405020304" pitchFamily="18" charset="0"/>
                <a:ea typeface="Times New Roman" panose="02020603050405020304" pitchFamily="18" charset="0"/>
              </a:rPr>
              <a:t>When offering the hotel service, the first impression with the customers plays a major role to ensure their satisfaction (Feather, 2020). For example, addressing the guest with a humble tone can create positive vibes.</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Wingdings" panose="05000000000000000000" pitchFamily="2" charset="2"/>
              <a:buChar char=""/>
            </a:pPr>
            <a:r>
              <a:rPr lang="en-HK" sz="1800" dirty="0">
                <a:solidFill>
                  <a:srgbClr val="0E101A"/>
                </a:solidFill>
                <a:effectLst/>
                <a:latin typeface="Times New Roman" panose="02020603050405020304" pitchFamily="18" charset="0"/>
                <a:ea typeface="Times New Roman" panose="02020603050405020304" pitchFamily="18" charset="0"/>
              </a:rPr>
              <a:t>Service providers always need to be accessible when customers are looking for them.</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Wingdings" panose="05000000000000000000" pitchFamily="2" charset="2"/>
              <a:buChar char=""/>
            </a:pPr>
            <a:r>
              <a:rPr lang="en-HK" sz="1800" dirty="0">
                <a:solidFill>
                  <a:srgbClr val="0E101A"/>
                </a:solidFill>
                <a:effectLst/>
                <a:latin typeface="Times New Roman" panose="02020603050405020304" pitchFamily="18" charset="0"/>
                <a:ea typeface="Times New Roman" panose="02020603050405020304" pitchFamily="18" charset="0"/>
              </a:rPr>
              <a:t>Hotel management needs to provide its highest concentration on resolving the problems of the customers. </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Wingdings" panose="05000000000000000000" pitchFamily="2" charset="2"/>
              <a:buChar char=""/>
            </a:pPr>
            <a:r>
              <a:rPr lang="en-HK" sz="1800" dirty="0">
                <a:solidFill>
                  <a:srgbClr val="0E101A"/>
                </a:solidFill>
                <a:effectLst/>
                <a:latin typeface="Times New Roman" panose="02020603050405020304" pitchFamily="18" charset="0"/>
                <a:ea typeface="Times New Roman" panose="02020603050405020304" pitchFamily="18" charset="0"/>
              </a:rPr>
              <a:t>Service providers always need to ensure professionality in the workplace. </a:t>
            </a:r>
            <a:endParaRPr lang="en-HK"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Wingdings" panose="05000000000000000000" pitchFamily="2" charset="2"/>
              <a:buChar char=""/>
            </a:pPr>
            <a:r>
              <a:rPr lang="en-HK" sz="1800" dirty="0">
                <a:solidFill>
                  <a:srgbClr val="0E101A"/>
                </a:solidFill>
                <a:effectLst/>
                <a:latin typeface="Times New Roman" panose="02020603050405020304" pitchFamily="18" charset="0"/>
                <a:ea typeface="Times New Roman" panose="02020603050405020304" pitchFamily="18" charset="0"/>
              </a:rPr>
              <a:t>Apart from these service providers need to ensure effective communication with the customers to keep them satisfied. </a:t>
            </a:r>
            <a:endParaRPr lang="en-HK" sz="1800" dirty="0">
              <a:effectLst/>
              <a:latin typeface="Times New Roman" panose="02020603050405020304" pitchFamily="18" charset="0"/>
              <a:ea typeface="Times New Roman" panose="02020603050405020304" pitchFamily="18" charset="0"/>
            </a:endParaRPr>
          </a:p>
          <a:p>
            <a:endParaRPr lang="en-HK"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3044697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HK" sz="1800" b="1" dirty="0">
                <a:solidFill>
                  <a:srgbClr val="0E101A"/>
                </a:solidFill>
                <a:effectLst/>
                <a:latin typeface="Times New Roman" panose="02020603050405020304" pitchFamily="18" charset="0"/>
                <a:ea typeface="Times New Roman" panose="02020603050405020304" pitchFamily="18" charset="0"/>
              </a:rPr>
              <a:t>The importance of guest service is to understand the guest’s needs and measurements of the service.</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q"/>
            </a:pPr>
            <a:r>
              <a:rPr lang="en-HK" sz="1800" dirty="0">
                <a:solidFill>
                  <a:srgbClr val="0E101A"/>
                </a:solidFill>
                <a:effectLst/>
                <a:latin typeface="Times New Roman" panose="02020603050405020304" pitchFamily="18" charset="0"/>
                <a:ea typeface="Times New Roman" panose="02020603050405020304" pitchFamily="18" charset="0"/>
              </a:rPr>
              <a:t>Effective customer service keeps them satisfied in the long run and builds a high reputation for the company (Quester et al., 2014). </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q"/>
            </a:pPr>
            <a:r>
              <a:rPr lang="en-HK" sz="1800" dirty="0">
                <a:solidFill>
                  <a:srgbClr val="0E101A"/>
                </a:solidFill>
                <a:effectLst/>
                <a:latin typeface="Times New Roman" panose="02020603050405020304" pitchFamily="18" charset="0"/>
                <a:ea typeface="Times New Roman" panose="02020603050405020304" pitchFamily="18" charset="0"/>
              </a:rPr>
              <a:t>Customer retention rate is a proper indicator of customer service. It defines whether customers are happy or not with the service provided to them. </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q"/>
            </a:pPr>
            <a:r>
              <a:rPr lang="en-HK" sz="1800" dirty="0">
                <a:solidFill>
                  <a:srgbClr val="0E101A"/>
                </a:solidFill>
                <a:effectLst/>
                <a:latin typeface="Times New Roman" panose="02020603050405020304" pitchFamily="18" charset="0"/>
                <a:ea typeface="Times New Roman" panose="02020603050405020304" pitchFamily="18" charset="0"/>
              </a:rPr>
              <a:t>Proper guest service decreases the churn as effective care increases.</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q"/>
            </a:pPr>
            <a:r>
              <a:rPr lang="en-HK" sz="1800" dirty="0">
                <a:solidFill>
                  <a:srgbClr val="0E101A"/>
                </a:solidFill>
                <a:effectLst/>
                <a:latin typeface="Times New Roman" panose="02020603050405020304" pitchFamily="18" charset="0"/>
                <a:ea typeface="Times New Roman" panose="02020603050405020304" pitchFamily="18" charset="0"/>
              </a:rPr>
              <a:t>Customers' happiness reflects on the happiness of the employees in the long run. It increases work efficiency as well </a:t>
            </a:r>
            <a:r>
              <a:rPr lang="en-US" sz="1800" dirty="0">
                <a:solidFill>
                  <a:srgbClr val="0E101A"/>
                </a:solidFill>
                <a:effectLst/>
                <a:latin typeface="Times New Roman" panose="02020603050405020304" pitchFamily="18" charset="0"/>
                <a:ea typeface="Times New Roman" panose="02020603050405020304" pitchFamily="18" charset="0"/>
              </a:rPr>
              <a:t>(Hoyer, Macinnis and Rik Pieters, 2013)</a:t>
            </a:r>
            <a:r>
              <a:rPr lang="en-HK" sz="1800" dirty="0">
                <a:solidFill>
                  <a:srgbClr val="0E101A"/>
                </a:solidFill>
                <a:effectLst/>
                <a:latin typeface="Times New Roman" panose="02020603050405020304" pitchFamily="18" charset="0"/>
                <a:ea typeface="Times New Roman" panose="02020603050405020304" pitchFamily="18" charset="0"/>
              </a:rPr>
              <a:t>. </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q"/>
            </a:pPr>
            <a:r>
              <a:rPr lang="en-HK" sz="1800" dirty="0">
                <a:solidFill>
                  <a:srgbClr val="0E101A"/>
                </a:solidFill>
                <a:effectLst/>
                <a:latin typeface="Times New Roman" panose="02020603050405020304" pitchFamily="18" charset="0"/>
                <a:ea typeface="Times New Roman" panose="02020603050405020304" pitchFamily="18" charset="0"/>
              </a:rPr>
              <a:t>Brand awareness among the customers develops with a better experience for the customers. </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q"/>
            </a:pPr>
            <a:r>
              <a:rPr lang="en-HK" sz="1800" dirty="0">
                <a:solidFill>
                  <a:srgbClr val="0E101A"/>
                </a:solidFill>
                <a:effectLst/>
                <a:latin typeface="Times New Roman" panose="02020603050405020304" pitchFamily="18" charset="0"/>
                <a:ea typeface="Times New Roman" panose="02020603050405020304" pitchFamily="18" charset="0"/>
              </a:rPr>
              <a:t>Effective customer service also evaluates customer requirements and provides service accordingly. </a:t>
            </a:r>
            <a:endParaRPr lang="en-HK" sz="1800" dirty="0">
              <a:effectLst/>
              <a:latin typeface="Times New Roman" panose="02020603050405020304" pitchFamily="18" charset="0"/>
              <a:ea typeface="Times New Roman" panose="02020603050405020304" pitchFamily="18" charset="0"/>
            </a:endParaRPr>
          </a:p>
          <a:p>
            <a:endParaRPr lang="en-HK"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2079249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HK" sz="1800" b="1" dirty="0">
                <a:solidFill>
                  <a:srgbClr val="0E101A"/>
                </a:solidFill>
                <a:effectLst/>
                <a:latin typeface="Times New Roman" panose="02020603050405020304" pitchFamily="18" charset="0"/>
                <a:ea typeface="Times New Roman" panose="02020603050405020304" pitchFamily="18" charset="0"/>
              </a:rPr>
              <a:t>Role and functions of guest service</a:t>
            </a:r>
            <a:endParaRPr lang="en-HK" sz="1800" dirty="0">
              <a:effectLst/>
              <a:latin typeface="Times New Roman" panose="02020603050405020304" pitchFamily="18" charset="0"/>
              <a:ea typeface="Times New Roman" panose="02020603050405020304" pitchFamily="18" charset="0"/>
            </a:endParaRPr>
          </a:p>
          <a:p>
            <a:pPr algn="just">
              <a:lnSpc>
                <a:spcPct val="150000"/>
              </a:lnSpc>
            </a:pPr>
            <a:r>
              <a:rPr lang="en-HK" sz="1800" dirty="0">
                <a:solidFill>
                  <a:srgbClr val="0E101A"/>
                </a:solidFill>
                <a:effectLst/>
                <a:latin typeface="Times New Roman" panose="02020603050405020304" pitchFamily="18" charset="0"/>
                <a:ea typeface="Times New Roman" panose="02020603050405020304" pitchFamily="18" charset="0"/>
              </a:rPr>
              <a:t>While offering the service to guests, a service provider needs to fulfil some roles and functions in the workplace. After greeting guests in the first-place service provider needs to offer better desk service. Apart from that, proper room service and effective communication make customers feel comfortable. Meal and beverage need to be provided according to the customer’ requirements. Besides, resolving conflict situations among the customers increase the satisfaction of guest in the long run. </a:t>
            </a:r>
            <a:endParaRPr lang="en-HK" sz="1800" dirty="0">
              <a:effectLst/>
              <a:latin typeface="Times New Roman" panose="02020603050405020304" pitchFamily="18" charset="0"/>
              <a:ea typeface="Times New Roman" panose="02020603050405020304" pitchFamily="18" charset="0"/>
            </a:endParaRPr>
          </a:p>
          <a:p>
            <a:endParaRPr lang="en-HK"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2852269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HK" sz="1800" b="1" dirty="0">
                <a:solidFill>
                  <a:srgbClr val="0E101A"/>
                </a:solidFill>
                <a:effectLst/>
                <a:latin typeface="Times New Roman" panose="02020603050405020304" pitchFamily="18" charset="0"/>
                <a:ea typeface="Times New Roman" panose="02020603050405020304" pitchFamily="18" charset="0"/>
              </a:rPr>
              <a:t>Importance of hospitality in the hotel and restaurant business</a:t>
            </a:r>
            <a:endParaRPr lang="en-HK" sz="1800" dirty="0">
              <a:effectLst/>
              <a:latin typeface="Times New Roman" panose="02020603050405020304" pitchFamily="18" charset="0"/>
              <a:ea typeface="Times New Roman" panose="02020603050405020304" pitchFamily="18" charset="0"/>
            </a:endParaRPr>
          </a:p>
          <a:p>
            <a:r>
              <a:rPr lang="en-GB" sz="1800" b="0" dirty="0">
                <a:solidFill>
                  <a:srgbClr val="0E101A"/>
                </a:solidFill>
                <a:effectLst/>
                <a:ea typeface="Calibri" panose="020F0502020204030204" pitchFamily="34" charset="0"/>
                <a:cs typeface="Vrinda" panose="020B0502040204020203" pitchFamily="34" charset="0"/>
              </a:rPr>
              <a:t>Proper hospitality service helps the customer to enjoy their time during the vacation. As a result, the retention rate of customer develops in the near future (Cote, 2012). It also helps an organisation to improve its image in the competitive industry. In that way, an organisation gets opportunities to grown its position in the hotel industry</a:t>
            </a:r>
            <a:endParaRPr lang="en-HK"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2947770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HK" sz="1800" b="1" dirty="0">
                <a:solidFill>
                  <a:srgbClr val="0E101A"/>
                </a:solidFill>
                <a:effectLst/>
                <a:latin typeface="Times New Roman" panose="02020603050405020304" pitchFamily="18" charset="0"/>
                <a:ea typeface="Times New Roman" panose="02020603050405020304" pitchFamily="18" charset="0"/>
              </a:rPr>
              <a:t>Ways of meeting customer’s expectations</a:t>
            </a:r>
            <a:endParaRPr lang="en-HK" sz="1200" dirty="0">
              <a:solidFill>
                <a:schemeClr val="bg1"/>
              </a:solidFill>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HK" sz="1200" dirty="0">
                <a:solidFill>
                  <a:schemeClr val="bg1"/>
                </a:solidFill>
                <a:effectLst/>
                <a:latin typeface="Times New Roman" panose="02020603050405020304" pitchFamily="18" charset="0"/>
                <a:ea typeface="Times New Roman" panose="02020603050405020304" pitchFamily="18" charset="0"/>
              </a:rPr>
              <a:t>In order to meet the expectation of the customers, a business organisation needs to know the customers along with their expectations. Here, a business organisation needs to collect feedback from the customers at regular intervals. In that way, hotel authorities will get clarified ideas about the market. Besides, hotel managers need to adjust their strategies according to the customer's needs. Additionally, hotel authorities can shift employees from one area to another for improving their skillset as well. Encouraging the employees for their best performance also improve workplace efficiency and helps an organisation to fulfil customers’ expectation </a:t>
            </a:r>
            <a:r>
              <a:rPr lang="en-US" sz="1200" dirty="0">
                <a:solidFill>
                  <a:schemeClr val="bg1"/>
                </a:solidFill>
                <a:effectLst/>
                <a:latin typeface="Times New Roman" panose="02020603050405020304" pitchFamily="18" charset="0"/>
                <a:ea typeface="Times New Roman" panose="02020603050405020304" pitchFamily="18" charset="0"/>
              </a:rPr>
              <a:t>(Ford, Sturman and Heaton, 2012)</a:t>
            </a:r>
            <a:r>
              <a:rPr lang="en-HK" sz="1200" dirty="0">
                <a:solidFill>
                  <a:schemeClr val="bg1"/>
                </a:solidFill>
                <a:effectLst/>
                <a:latin typeface="Times New Roman" panose="02020603050405020304" pitchFamily="18" charset="0"/>
                <a:ea typeface="Times New Roman" panose="02020603050405020304" pitchFamily="18" charset="0"/>
              </a:rPr>
              <a:t>. </a:t>
            </a:r>
          </a:p>
          <a:p>
            <a:endParaRPr lang="en-HK"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2540042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pPr/>
              <a:t>6/2/2022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6/2/2022</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pPr/>
              <a:t>6/2/2022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pPr/>
              <a:t>6/2/2022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6/2/2022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6/2/2022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6/2/2022</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pPr/>
              <a:t>6/2/2022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pPr/>
              <a:t>6/2/2022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pPr/>
              <a:t>6/2/2022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pPr/>
              <a:t>6/2/2022</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79801"/>
            <a:ext cx="7096933" cy="3170525"/>
          </a:xfrm>
        </p:spPr>
        <p:txBody>
          <a:bodyPr/>
          <a:lstStyle/>
          <a:p>
            <a:pPr algn="ctr">
              <a:lnSpc>
                <a:spcPct val="150000"/>
              </a:lnSpc>
              <a:spcAft>
                <a:spcPts val="800"/>
              </a:spcAft>
            </a:pPr>
            <a:r>
              <a:rPr lang="en-GB" sz="2400" b="1" dirty="0">
                <a:effectLst/>
                <a:latin typeface="Times New Roman" panose="02020603050405020304" pitchFamily="18" charset="0"/>
                <a:ea typeface="Calibri" panose="020F0502020204030204" pitchFamily="34" charset="0"/>
                <a:cs typeface="Vrinda" panose="020B0502040204020203" pitchFamily="34" charset="0"/>
              </a:rPr>
              <a:t>Module Title: Hospitality and Guest Service</a:t>
            </a:r>
            <a:br>
              <a:rPr lang="en-HK" sz="2400" dirty="0">
                <a:effectLst/>
                <a:latin typeface="Times New Roman" panose="02020603050405020304" pitchFamily="18" charset="0"/>
                <a:ea typeface="Calibri" panose="020F0502020204030204" pitchFamily="34" charset="0"/>
                <a:cs typeface="Vrinda" panose="020B0502040204020203" pitchFamily="34" charset="0"/>
              </a:rPr>
            </a:br>
            <a:r>
              <a:rPr lang="en-GB" sz="2400" b="1" dirty="0">
                <a:effectLst/>
                <a:latin typeface="Times New Roman" panose="02020603050405020304" pitchFamily="18" charset="0"/>
                <a:ea typeface="Calibri" panose="020F0502020204030204" pitchFamily="34" charset="0"/>
                <a:cs typeface="Vrinda" panose="020B0502040204020203" pitchFamily="34" charset="0"/>
              </a:rPr>
              <a:t>Assignment Title: The role and importance of quality service, hospitality, and guest service within the hotel industry </a:t>
            </a:r>
            <a:br>
              <a:rPr lang="en-HK" sz="2400" dirty="0">
                <a:effectLst/>
                <a:latin typeface="Times New Roman" panose="02020603050405020304" pitchFamily="18" charset="0"/>
                <a:ea typeface="Calibri" panose="020F0502020204030204" pitchFamily="34" charset="0"/>
                <a:cs typeface="Vrinda" panose="020B0502040204020203" pitchFamily="34" charset="0"/>
              </a:rPr>
            </a:br>
            <a:r>
              <a:rPr lang="en-GB" sz="2400" b="0" dirty="0">
                <a:effectLst/>
                <a:latin typeface="Times New Roman" panose="02020603050405020304" pitchFamily="18" charset="0"/>
                <a:ea typeface="Calibri" panose="020F0502020204030204" pitchFamily="34" charset="0"/>
                <a:cs typeface="Vrinda" panose="020B0502040204020203" pitchFamily="34" charset="0"/>
              </a:rPr>
              <a:t>Student Name: </a:t>
            </a:r>
            <a:r>
              <a:rPr lang="en-GB" sz="2000" b="0" i="0" dirty="0">
                <a:solidFill>
                  <a:srgbClr val="202124"/>
                </a:solidFill>
                <a:effectLst/>
                <a:latin typeface="Calibri" panose="020F0502020204030204" pitchFamily="34" charset="0"/>
                <a:cs typeface="Calibri" panose="020F0502020204030204" pitchFamily="34" charset="0"/>
              </a:rPr>
              <a:t>Fakir Tariqul</a:t>
            </a:r>
            <a:br>
              <a:rPr lang="en-HK" sz="2400" b="0" dirty="0">
                <a:effectLst/>
                <a:latin typeface="Times New Roman" panose="02020603050405020304" pitchFamily="18" charset="0"/>
                <a:ea typeface="Calibri" panose="020F0502020204030204" pitchFamily="34" charset="0"/>
                <a:cs typeface="Vrinda" panose="020B0502040204020203" pitchFamily="34" charset="0"/>
              </a:rPr>
            </a:br>
            <a:r>
              <a:rPr lang="en-GB" sz="2400" b="0" dirty="0">
                <a:effectLst/>
                <a:latin typeface="Times New Roman" panose="02020603050405020304" pitchFamily="18" charset="0"/>
                <a:ea typeface="Calibri" panose="020F0502020204030204" pitchFamily="34" charset="0"/>
                <a:cs typeface="Vrinda" panose="020B0502040204020203" pitchFamily="34" charset="0"/>
              </a:rPr>
              <a:t>Student ID:2022157</a:t>
            </a:r>
            <a:endParaRPr lang="en-US" sz="2400" b="0"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a:lstStyle/>
          <a:p>
            <a:r>
              <a:rPr lang="en-US" dirty="0"/>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fontScale="92500" lnSpcReduction="10000"/>
          </a:bodyPr>
          <a:lstStyle/>
          <a:p>
            <a:r>
              <a:rPr lang="en-US" dirty="0"/>
              <a:t>To sustain in a competitive industry, farms must focus on offering the finest service possible based on the needs of their customers. This presentation mainly focus on identifying different guest service that are offering by hotels to get competitive advantage. Besides, different strategies can be taken to ensure customer satisfaction. Apart from that role and functions of guest service has been </a:t>
            </a:r>
            <a:r>
              <a:rPr lang="en-US" dirty="0" err="1"/>
              <a:t>analysed</a:t>
            </a:r>
            <a:r>
              <a:rPr lang="en-US" dirty="0"/>
              <a:t>. In the end, the author identified how guest service can meet the expectations. </a:t>
            </a: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63979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1011382" y="374073"/>
            <a:ext cx="8963892" cy="568036"/>
          </a:xfrm>
        </p:spPr>
        <p:txBody>
          <a:bodyPr/>
          <a:lstStyle/>
          <a:p>
            <a:r>
              <a:rPr lang="en-HK" sz="3600" b="1" dirty="0">
                <a:solidFill>
                  <a:srgbClr val="0E101A"/>
                </a:solidFill>
                <a:effectLst/>
                <a:latin typeface="Times New Roman" panose="02020603050405020304" pitchFamily="18" charset="0"/>
                <a:ea typeface="Times New Roman" panose="02020603050405020304" pitchFamily="18" charset="0"/>
              </a:rPr>
              <a:t>Services provided to different types of guests</a:t>
            </a:r>
            <a:endParaRPr lang="en-US" dirty="0"/>
          </a:p>
        </p:txBody>
      </p:sp>
      <p:sp>
        <p:nvSpPr>
          <p:cNvPr id="7" name="Slide Number Placeholder 6">
            <a:extLst>
              <a:ext uri="{FF2B5EF4-FFF2-40B4-BE49-F238E27FC236}">
                <a16:creationId xmlns:a16="http://schemas.microsoft.com/office/drawing/2014/main" id="{50A86E01-62BB-5145-A6C3-515717DD327C}"/>
              </a:ext>
            </a:extLst>
          </p:cNvPr>
          <p:cNvSpPr>
            <a:spLocks noGrp="1"/>
          </p:cNvSpPr>
          <p:nvPr>
            <p:ph type="sldNum" sz="quarter" idx="4"/>
          </p:nvPr>
        </p:nvSpPr>
        <p:spPr/>
        <p:txBody>
          <a:bodyPr/>
          <a:lstStyle/>
          <a:p>
            <a:fld id="{294A09A9-5501-47C1-A89A-A340965A2BE2}" type="slidenum">
              <a:rPr lang="en-US" smtClean="0"/>
              <a:pPr/>
              <a:t>3</a:t>
            </a:fld>
            <a:endParaRPr lang="en-US" dirty="0"/>
          </a:p>
        </p:txBody>
      </p:sp>
      <p:graphicFrame>
        <p:nvGraphicFramePr>
          <p:cNvPr id="11" name="Diagram 10">
            <a:extLst>
              <a:ext uri="{FF2B5EF4-FFF2-40B4-BE49-F238E27FC236}">
                <a16:creationId xmlns:a16="http://schemas.microsoft.com/office/drawing/2014/main" id="{BEA9327D-E47D-F845-662F-9494D0FF9DDA}"/>
              </a:ext>
            </a:extLst>
          </p:cNvPr>
          <p:cNvGraphicFramePr/>
          <p:nvPr>
            <p:extLst>
              <p:ext uri="{D42A27DB-BD31-4B8C-83A1-F6EECF244321}">
                <p14:modId xmlns:p14="http://schemas.microsoft.com/office/powerpoint/2010/main" val="1103916621"/>
              </p:ext>
            </p:extLst>
          </p:nvPr>
        </p:nvGraphicFramePr>
        <p:xfrm>
          <a:off x="874644" y="1500808"/>
          <a:ext cx="5645426" cy="43434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Image result for Services provided to different types of guests in hotel">
            <a:extLst>
              <a:ext uri="{FF2B5EF4-FFF2-40B4-BE49-F238E27FC236}">
                <a16:creationId xmlns:a16="http://schemas.microsoft.com/office/drawing/2014/main" id="{9169667A-B972-36CE-D9CA-E2562824BA5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14352" y="1823344"/>
            <a:ext cx="4687261" cy="3752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386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1498146" y="268357"/>
            <a:ext cx="6694360" cy="692772"/>
          </a:xfrm>
        </p:spPr>
        <p:txBody>
          <a:bodyPr/>
          <a:lstStyle/>
          <a:p>
            <a:r>
              <a:rPr lang="en-US" dirty="0"/>
              <a:t>Guest service strategies </a:t>
            </a:r>
          </a:p>
        </p:txBody>
      </p:sp>
      <p:sp>
        <p:nvSpPr>
          <p:cNvPr id="9" name="Slide Number Placeholder 8">
            <a:extLst>
              <a:ext uri="{FF2B5EF4-FFF2-40B4-BE49-F238E27FC236}">
                <a16:creationId xmlns:a16="http://schemas.microsoft.com/office/drawing/2014/main" id="{6FD448B0-743E-0045-8131-69B4EEC58365}"/>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4</a:t>
            </a:fld>
            <a:endParaRPr lang="en-US" dirty="0"/>
          </a:p>
        </p:txBody>
      </p:sp>
      <p:graphicFrame>
        <p:nvGraphicFramePr>
          <p:cNvPr id="20" name="Diagram 19">
            <a:extLst>
              <a:ext uri="{FF2B5EF4-FFF2-40B4-BE49-F238E27FC236}">
                <a16:creationId xmlns:a16="http://schemas.microsoft.com/office/drawing/2014/main" id="{B5ECE7CD-A9A9-CC44-7E15-433D54B8F021}"/>
              </a:ext>
            </a:extLst>
          </p:cNvPr>
          <p:cNvGraphicFramePr/>
          <p:nvPr>
            <p:extLst>
              <p:ext uri="{D42A27DB-BD31-4B8C-83A1-F6EECF244321}">
                <p14:modId xmlns:p14="http://schemas.microsoft.com/office/powerpoint/2010/main" val="1033788647"/>
              </p:ext>
            </p:extLst>
          </p:nvPr>
        </p:nvGraphicFramePr>
        <p:xfrm>
          <a:off x="1039091" y="961129"/>
          <a:ext cx="8340436" cy="44837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119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081DA-E69C-01B3-A744-B076D36B3FA6}"/>
              </a:ext>
            </a:extLst>
          </p:cNvPr>
          <p:cNvSpPr>
            <a:spLocks noGrp="1"/>
          </p:cNvSpPr>
          <p:nvPr>
            <p:ph type="title"/>
          </p:nvPr>
        </p:nvSpPr>
        <p:spPr>
          <a:xfrm>
            <a:off x="1097918" y="327928"/>
            <a:ext cx="9779183" cy="700408"/>
          </a:xfrm>
        </p:spPr>
        <p:txBody>
          <a:bodyPr/>
          <a:lstStyle/>
          <a:p>
            <a:r>
              <a:rPr lang="en-HK" sz="1800" b="1" dirty="0">
                <a:solidFill>
                  <a:srgbClr val="0E101A"/>
                </a:solidFill>
                <a:effectLst/>
                <a:latin typeface="Times New Roman" panose="02020603050405020304" pitchFamily="18" charset="0"/>
                <a:ea typeface="Times New Roman" panose="02020603050405020304" pitchFamily="18" charset="0"/>
              </a:rPr>
              <a:t>The importance of guest service is to understand the guest’s needs and measurements of the service.</a:t>
            </a:r>
            <a:endParaRPr lang="en-HK" dirty="0"/>
          </a:p>
        </p:txBody>
      </p:sp>
      <p:sp>
        <p:nvSpPr>
          <p:cNvPr id="6" name="Slide Number Placeholder 5">
            <a:extLst>
              <a:ext uri="{FF2B5EF4-FFF2-40B4-BE49-F238E27FC236}">
                <a16:creationId xmlns:a16="http://schemas.microsoft.com/office/drawing/2014/main" id="{10275BCA-4DAD-3EFB-A86F-FA57B92A9B15}"/>
              </a:ext>
            </a:extLst>
          </p:cNvPr>
          <p:cNvSpPr>
            <a:spLocks noGrp="1"/>
          </p:cNvSpPr>
          <p:nvPr>
            <p:ph type="sldNum" sz="quarter" idx="4"/>
          </p:nvPr>
        </p:nvSpPr>
        <p:spPr/>
        <p:txBody>
          <a:bodyPr/>
          <a:lstStyle/>
          <a:p>
            <a:fld id="{294A09A9-5501-47C1-A89A-A340965A2BE2}" type="slidenum">
              <a:rPr lang="en-US" smtClean="0"/>
              <a:pPr/>
              <a:t>5</a:t>
            </a:fld>
            <a:endParaRPr lang="en-US" dirty="0"/>
          </a:p>
        </p:txBody>
      </p:sp>
      <p:sp>
        <p:nvSpPr>
          <p:cNvPr id="11" name="Rectangle: Single Corner Snipped 10">
            <a:extLst>
              <a:ext uri="{FF2B5EF4-FFF2-40B4-BE49-F238E27FC236}">
                <a16:creationId xmlns:a16="http://schemas.microsoft.com/office/drawing/2014/main" id="{0F57FF4B-778F-7BD2-8FC1-0867B9875473}"/>
              </a:ext>
            </a:extLst>
          </p:cNvPr>
          <p:cNvSpPr/>
          <p:nvPr/>
        </p:nvSpPr>
        <p:spPr>
          <a:xfrm>
            <a:off x="56266" y="1208935"/>
            <a:ext cx="5578415" cy="4104470"/>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t>By offering effective customer service an </a:t>
            </a:r>
            <a:r>
              <a:rPr lang="en-GB" sz="2400" dirty="0"/>
              <a:t>organisation</a:t>
            </a:r>
            <a:r>
              <a:rPr lang="en-US" sz="2400" dirty="0"/>
              <a:t> can manage to ensure high reputation. Apart from that customer retention rate develops as well. Customers' brand recognition grows as a result of a better customer experience. Effective customer service also assesses consumer needs and responds appropriately.</a:t>
            </a:r>
          </a:p>
          <a:p>
            <a:pPr algn="ctr"/>
            <a:r>
              <a:rPr lang="en-HK" dirty="0"/>
              <a:t> </a:t>
            </a:r>
          </a:p>
        </p:txBody>
      </p:sp>
      <p:pic>
        <p:nvPicPr>
          <p:cNvPr id="12" name="Picture 11">
            <a:extLst>
              <a:ext uri="{FF2B5EF4-FFF2-40B4-BE49-F238E27FC236}">
                <a16:creationId xmlns:a16="http://schemas.microsoft.com/office/drawing/2014/main" id="{C0F721B5-BA6D-D32F-8219-3FB7980B3DA0}"/>
              </a:ext>
            </a:extLst>
          </p:cNvPr>
          <p:cNvPicPr>
            <a:picLocks noChangeAspect="1"/>
          </p:cNvPicPr>
          <p:nvPr/>
        </p:nvPicPr>
        <p:blipFill>
          <a:blip r:embed="rId3"/>
          <a:stretch>
            <a:fillRect/>
          </a:stretch>
        </p:blipFill>
        <p:spPr>
          <a:xfrm>
            <a:off x="5900223" y="1196610"/>
            <a:ext cx="5479680" cy="4104470"/>
          </a:xfrm>
          <a:prstGeom prst="rect">
            <a:avLst/>
          </a:prstGeom>
        </p:spPr>
      </p:pic>
    </p:spTree>
    <p:extLst>
      <p:ext uri="{BB962C8B-B14F-4D97-AF65-F5344CB8AC3E}">
        <p14:creationId xmlns:p14="http://schemas.microsoft.com/office/powerpoint/2010/main" val="4154547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F05AF-A81B-4A47-1D3F-C67661D43C3C}"/>
              </a:ext>
            </a:extLst>
          </p:cNvPr>
          <p:cNvSpPr>
            <a:spLocks noGrp="1"/>
          </p:cNvSpPr>
          <p:nvPr>
            <p:ph type="title"/>
          </p:nvPr>
        </p:nvSpPr>
        <p:spPr/>
        <p:txBody>
          <a:bodyPr/>
          <a:lstStyle/>
          <a:p>
            <a:r>
              <a:rPr lang="en-US" dirty="0"/>
              <a:t>Roles and functions of guest service</a:t>
            </a:r>
            <a:endParaRPr lang="en-HK" dirty="0"/>
          </a:p>
        </p:txBody>
      </p:sp>
      <p:sp>
        <p:nvSpPr>
          <p:cNvPr id="3" name="Content Placeholder 2">
            <a:extLst>
              <a:ext uri="{FF2B5EF4-FFF2-40B4-BE49-F238E27FC236}">
                <a16:creationId xmlns:a16="http://schemas.microsoft.com/office/drawing/2014/main" id="{8924AA03-D4D5-0788-556E-DCA17A22E4D3}"/>
              </a:ext>
            </a:extLst>
          </p:cNvPr>
          <p:cNvSpPr>
            <a:spLocks noGrp="1"/>
          </p:cNvSpPr>
          <p:nvPr>
            <p:ph idx="1"/>
          </p:nvPr>
        </p:nvSpPr>
        <p:spPr>
          <a:xfrm>
            <a:off x="1206409" y="2138361"/>
            <a:ext cx="10105058" cy="4093106"/>
          </a:xfrm>
        </p:spPr>
        <p:txBody>
          <a:bodyPr/>
          <a:lstStyle/>
          <a:p>
            <a:pPr marL="285750" indent="-285750" algn="just">
              <a:lnSpc>
                <a:spcPct val="150000"/>
              </a:lnSpc>
              <a:buFont typeface="Wingdings" panose="05000000000000000000" pitchFamily="2" charset="2"/>
              <a:buChar char="v"/>
            </a:pPr>
            <a:r>
              <a:rPr lang="en-HK" sz="1800" dirty="0">
                <a:solidFill>
                  <a:srgbClr val="0E101A"/>
                </a:solidFill>
                <a:effectLst/>
                <a:latin typeface="Times New Roman" panose="02020603050405020304" pitchFamily="18" charset="0"/>
                <a:ea typeface="Times New Roman" panose="02020603050405020304" pitchFamily="18" charset="0"/>
              </a:rPr>
              <a:t>Greeting guests to make them feel comfortable.</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v"/>
            </a:pPr>
            <a:r>
              <a:rPr lang="en-HK" sz="1800" dirty="0">
                <a:solidFill>
                  <a:srgbClr val="0E101A"/>
                </a:solidFill>
                <a:effectLst/>
                <a:latin typeface="Times New Roman" panose="02020603050405020304" pitchFamily="18" charset="0"/>
                <a:ea typeface="Times New Roman" panose="02020603050405020304" pitchFamily="18" charset="0"/>
              </a:rPr>
              <a:t>Providing better desk service to the guest in the first place.</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v"/>
            </a:pPr>
            <a:r>
              <a:rPr lang="en-HK" sz="1800" dirty="0">
                <a:solidFill>
                  <a:srgbClr val="0E101A"/>
                </a:solidFill>
                <a:effectLst/>
                <a:latin typeface="Times New Roman" panose="02020603050405020304" pitchFamily="18" charset="0"/>
                <a:ea typeface="Times New Roman" panose="02020603050405020304" pitchFamily="18" charset="0"/>
              </a:rPr>
              <a:t>Offer better room service according to the customer requirements (</a:t>
            </a:r>
            <a:r>
              <a:rPr lang="en-HK" sz="1800" dirty="0" err="1">
                <a:solidFill>
                  <a:srgbClr val="0E101A"/>
                </a:solidFill>
                <a:effectLst/>
                <a:latin typeface="Times New Roman" panose="02020603050405020304" pitchFamily="18" charset="0"/>
                <a:ea typeface="Times New Roman" panose="02020603050405020304" pitchFamily="18" charset="0"/>
              </a:rPr>
              <a:t>Stoffels</a:t>
            </a:r>
            <a:r>
              <a:rPr lang="en-HK" sz="1800" dirty="0">
                <a:solidFill>
                  <a:srgbClr val="0E101A"/>
                </a:solidFill>
                <a:effectLst/>
                <a:latin typeface="Times New Roman" panose="02020603050405020304" pitchFamily="18" charset="0"/>
                <a:ea typeface="Times New Roman" panose="02020603050405020304" pitchFamily="18" charset="0"/>
              </a:rPr>
              <a:t> and Watkinson, 2021). </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v"/>
            </a:pPr>
            <a:r>
              <a:rPr lang="en-HK" sz="1800" dirty="0">
                <a:solidFill>
                  <a:srgbClr val="0E101A"/>
                </a:solidFill>
                <a:effectLst/>
                <a:latin typeface="Times New Roman" panose="02020603050405020304" pitchFamily="18" charset="0"/>
                <a:ea typeface="Times New Roman" panose="02020603050405020304" pitchFamily="18" charset="0"/>
              </a:rPr>
              <a:t>Communicating with customers through mail and message. </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v"/>
            </a:pPr>
            <a:r>
              <a:rPr lang="en-HK" sz="1800" dirty="0">
                <a:solidFill>
                  <a:srgbClr val="0E101A"/>
                </a:solidFill>
                <a:effectLst/>
                <a:latin typeface="Times New Roman" panose="02020603050405020304" pitchFamily="18" charset="0"/>
                <a:ea typeface="Times New Roman" panose="02020603050405020304" pitchFamily="18" charset="0"/>
              </a:rPr>
              <a:t>Coordinating staff with proper bell service. </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v"/>
            </a:pPr>
            <a:r>
              <a:rPr lang="en-HK" sz="1800" dirty="0">
                <a:solidFill>
                  <a:srgbClr val="0E101A"/>
                </a:solidFill>
                <a:effectLst/>
                <a:latin typeface="Times New Roman" panose="02020603050405020304" pitchFamily="18" charset="0"/>
                <a:ea typeface="Times New Roman" panose="02020603050405020304" pitchFamily="18" charset="0"/>
              </a:rPr>
              <a:t>Providing meals and beverages according to the customer's needs and wants. </a:t>
            </a:r>
            <a:endParaRPr lang="en-HK"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Wingdings" panose="05000000000000000000" pitchFamily="2" charset="2"/>
              <a:buChar char="v"/>
            </a:pPr>
            <a:r>
              <a:rPr lang="en-HK" sz="1800" dirty="0">
                <a:solidFill>
                  <a:srgbClr val="0E101A"/>
                </a:solidFill>
                <a:effectLst/>
                <a:latin typeface="Times New Roman" panose="02020603050405020304" pitchFamily="18" charset="0"/>
                <a:ea typeface="Times New Roman" panose="02020603050405020304" pitchFamily="18" charset="0"/>
              </a:rPr>
              <a:t>Resolving conflict situations with guests to ensure their satisfaction.</a:t>
            </a:r>
            <a:endParaRPr lang="en-HK" sz="1800" dirty="0">
              <a:effectLst/>
              <a:latin typeface="Times New Roman" panose="02020603050405020304" pitchFamily="18" charset="0"/>
              <a:ea typeface="Times New Roman" panose="02020603050405020304" pitchFamily="18" charset="0"/>
            </a:endParaRPr>
          </a:p>
          <a:p>
            <a:endParaRPr lang="en-HK" dirty="0"/>
          </a:p>
        </p:txBody>
      </p:sp>
      <p:sp>
        <p:nvSpPr>
          <p:cNvPr id="6" name="Slide Number Placeholder 5">
            <a:extLst>
              <a:ext uri="{FF2B5EF4-FFF2-40B4-BE49-F238E27FC236}">
                <a16:creationId xmlns:a16="http://schemas.microsoft.com/office/drawing/2014/main" id="{459C3406-C3E1-974F-8D1F-28CDE69A14F8}"/>
              </a:ext>
            </a:extLst>
          </p:cNvPr>
          <p:cNvSpPr>
            <a:spLocks noGrp="1"/>
          </p:cNvSpPr>
          <p:nvPr>
            <p:ph type="sldNum" sz="quarter" idx="4"/>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724802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5F528-4669-1935-1989-6F5609CAB957}"/>
              </a:ext>
            </a:extLst>
          </p:cNvPr>
          <p:cNvSpPr>
            <a:spLocks noGrp="1"/>
          </p:cNvSpPr>
          <p:nvPr>
            <p:ph type="title"/>
          </p:nvPr>
        </p:nvSpPr>
        <p:spPr>
          <a:xfrm>
            <a:off x="879625" y="312034"/>
            <a:ext cx="9779183" cy="661164"/>
          </a:xfrm>
        </p:spPr>
        <p:txBody>
          <a:bodyPr/>
          <a:lstStyle/>
          <a:p>
            <a:r>
              <a:rPr lang="en-US" sz="2800" dirty="0"/>
              <a:t>Importance of hospitality in the hotel and restaurant business </a:t>
            </a:r>
            <a:endParaRPr lang="en-HK" sz="2800" dirty="0"/>
          </a:p>
        </p:txBody>
      </p:sp>
      <p:sp>
        <p:nvSpPr>
          <p:cNvPr id="6" name="Slide Number Placeholder 5">
            <a:extLst>
              <a:ext uri="{FF2B5EF4-FFF2-40B4-BE49-F238E27FC236}">
                <a16:creationId xmlns:a16="http://schemas.microsoft.com/office/drawing/2014/main" id="{A69DF846-4729-ED4B-20E8-9BD33B3CFC17}"/>
              </a:ext>
            </a:extLst>
          </p:cNvPr>
          <p:cNvSpPr>
            <a:spLocks noGrp="1"/>
          </p:cNvSpPr>
          <p:nvPr>
            <p:ph type="sldNum" sz="quarter" idx="4"/>
          </p:nvPr>
        </p:nvSpPr>
        <p:spPr/>
        <p:txBody>
          <a:bodyPr/>
          <a:lstStyle/>
          <a:p>
            <a:fld id="{294A09A9-5501-47C1-A89A-A340965A2BE2}" type="slidenum">
              <a:rPr lang="en-US" smtClean="0"/>
              <a:pPr/>
              <a:t>7</a:t>
            </a:fld>
            <a:endParaRPr lang="en-US" dirty="0"/>
          </a:p>
        </p:txBody>
      </p:sp>
      <p:graphicFrame>
        <p:nvGraphicFramePr>
          <p:cNvPr id="8" name="Diagram 7">
            <a:extLst>
              <a:ext uri="{FF2B5EF4-FFF2-40B4-BE49-F238E27FC236}">
                <a16:creationId xmlns:a16="http://schemas.microsoft.com/office/drawing/2014/main" id="{3229FC75-6E0B-71AB-D98D-B58D22A258B6}"/>
              </a:ext>
            </a:extLst>
          </p:cNvPr>
          <p:cNvGraphicFramePr/>
          <p:nvPr>
            <p:extLst>
              <p:ext uri="{D42A27DB-BD31-4B8C-83A1-F6EECF244321}">
                <p14:modId xmlns:p14="http://schemas.microsoft.com/office/powerpoint/2010/main" val="2572953597"/>
              </p:ext>
            </p:extLst>
          </p:nvPr>
        </p:nvGraphicFramePr>
        <p:xfrm>
          <a:off x="475152" y="1397000"/>
          <a:ext cx="10277808"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7722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27066-F97E-4CEE-8B20-5D79D2882B42}"/>
              </a:ext>
            </a:extLst>
          </p:cNvPr>
          <p:cNvSpPr>
            <a:spLocks noGrp="1"/>
          </p:cNvSpPr>
          <p:nvPr>
            <p:ph type="ctrTitle"/>
          </p:nvPr>
        </p:nvSpPr>
        <p:spPr>
          <a:xfrm>
            <a:off x="368968" y="513347"/>
            <a:ext cx="5342021" cy="1074821"/>
          </a:xfrm>
        </p:spPr>
        <p:txBody>
          <a:bodyPr/>
          <a:lstStyle/>
          <a:p>
            <a:r>
              <a:rPr lang="en-US" sz="3200" dirty="0"/>
              <a:t>Way of meeting customers expectations</a:t>
            </a:r>
            <a:endParaRPr lang="en-HK" sz="3200" dirty="0"/>
          </a:p>
        </p:txBody>
      </p:sp>
      <p:sp>
        <p:nvSpPr>
          <p:cNvPr id="5" name="TextBox 4">
            <a:extLst>
              <a:ext uri="{FF2B5EF4-FFF2-40B4-BE49-F238E27FC236}">
                <a16:creationId xmlns:a16="http://schemas.microsoft.com/office/drawing/2014/main" id="{1F8F57F1-175D-05D3-F000-0B934C9B2619}"/>
              </a:ext>
            </a:extLst>
          </p:cNvPr>
          <p:cNvSpPr txBox="1"/>
          <p:nvPr/>
        </p:nvSpPr>
        <p:spPr>
          <a:xfrm>
            <a:off x="705853" y="2105961"/>
            <a:ext cx="4812632" cy="3733586"/>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US" sz="2000" dirty="0">
                <a:solidFill>
                  <a:schemeClr val="bg1"/>
                </a:solidFill>
              </a:rPr>
              <a:t>Need to know the customers properly.</a:t>
            </a:r>
          </a:p>
          <a:p>
            <a:pPr marL="285750" indent="-285750">
              <a:lnSpc>
                <a:spcPct val="150000"/>
              </a:lnSpc>
              <a:buFont typeface="Wingdings" panose="05000000000000000000" pitchFamily="2" charset="2"/>
              <a:buChar char="v"/>
            </a:pPr>
            <a:r>
              <a:rPr lang="en-US" sz="2000" dirty="0">
                <a:solidFill>
                  <a:schemeClr val="bg1"/>
                </a:solidFill>
              </a:rPr>
              <a:t>Collecting feedbacks from them regularly. </a:t>
            </a:r>
          </a:p>
          <a:p>
            <a:pPr marL="285750" indent="-285750">
              <a:lnSpc>
                <a:spcPct val="150000"/>
              </a:lnSpc>
              <a:buFont typeface="Wingdings" panose="05000000000000000000" pitchFamily="2" charset="2"/>
              <a:buChar char="v"/>
            </a:pPr>
            <a:r>
              <a:rPr lang="en-HK" sz="2000" dirty="0">
                <a:solidFill>
                  <a:schemeClr val="bg1"/>
                </a:solidFill>
              </a:rPr>
              <a:t>Need to have the capability to adjust with critical situations. </a:t>
            </a:r>
          </a:p>
          <a:p>
            <a:pPr marL="285750" indent="-285750">
              <a:lnSpc>
                <a:spcPct val="150000"/>
              </a:lnSpc>
              <a:buFont typeface="Wingdings" panose="05000000000000000000" pitchFamily="2" charset="2"/>
              <a:buChar char="v"/>
            </a:pPr>
            <a:r>
              <a:rPr lang="en-HK" sz="2000" dirty="0">
                <a:solidFill>
                  <a:schemeClr val="bg1"/>
                </a:solidFill>
              </a:rPr>
              <a:t>Shift employees to develop their skill.</a:t>
            </a:r>
          </a:p>
          <a:p>
            <a:pPr marL="285750" indent="-285750">
              <a:lnSpc>
                <a:spcPct val="150000"/>
              </a:lnSpc>
              <a:buFont typeface="Wingdings" panose="05000000000000000000" pitchFamily="2" charset="2"/>
              <a:buChar char="v"/>
            </a:pPr>
            <a:r>
              <a:rPr lang="en-HK" sz="2000" dirty="0">
                <a:solidFill>
                  <a:schemeClr val="bg1"/>
                </a:solidFill>
              </a:rPr>
              <a:t> Motivate employees to get better service from them. </a:t>
            </a:r>
          </a:p>
        </p:txBody>
      </p:sp>
    </p:spTree>
    <p:extLst>
      <p:ext uri="{BB962C8B-B14F-4D97-AF65-F5344CB8AC3E}">
        <p14:creationId xmlns:p14="http://schemas.microsoft.com/office/powerpoint/2010/main" val="1113271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253094" y="256673"/>
            <a:ext cx="6245912" cy="848179"/>
          </a:xfrm>
        </p:spPr>
        <p:txBody>
          <a:bodyPr/>
          <a:lstStyle/>
          <a:p>
            <a:r>
              <a:rPr lang="en-US" dirty="0"/>
              <a:t>Summary</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395520" y="1411706"/>
            <a:ext cx="5727032" cy="4539915"/>
          </a:xfrm>
        </p:spPr>
        <p:txBody>
          <a:bodyPr vert="horz" lIns="91440" tIns="45720" rIns="91440" bIns="45720" rtlCol="0" anchor="t">
            <a:normAutofit fontScale="92500"/>
          </a:bodyPr>
          <a:lstStyle/>
          <a:p>
            <a:pPr algn="just">
              <a:lnSpc>
                <a:spcPct val="170000"/>
              </a:lnSpc>
            </a:pPr>
            <a:r>
              <a:rPr lang="en-HK" sz="1800" dirty="0">
                <a:effectLst/>
                <a:latin typeface="Times New Roman" panose="02020603050405020304" pitchFamily="18" charset="0"/>
                <a:ea typeface="Times New Roman" panose="02020603050405020304" pitchFamily="18" charset="0"/>
              </a:rPr>
              <a:t>In order to compete in the hotel industry, hotel authorities need to concentrate on providing the best service according to the customer’s requirements. Different types of services should be provided by analysing customers’ needs. In that way, an organisation can ensure customer satisfaction in the long run. Besides, various strategies need to be implemented to keep customers attracted. All the roles and functions related to customer service need to be fulfilled for getting a better result. Proper hospitality services need to be fulfilled to deal with the changing demand of the customers. </a:t>
            </a:r>
          </a:p>
          <a:p>
            <a:endParaRPr lang="en-US" dirty="0"/>
          </a:p>
        </p:txBody>
      </p:sp>
    </p:spTree>
    <p:extLst>
      <p:ext uri="{BB962C8B-B14F-4D97-AF65-F5344CB8AC3E}">
        <p14:creationId xmlns:p14="http://schemas.microsoft.com/office/powerpoint/2010/main" val="3446797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589977" y="136525"/>
            <a:ext cx="9779183" cy="824247"/>
          </a:xfrm>
        </p:spPr>
        <p:txBody>
          <a:bodyPr/>
          <a:lstStyle/>
          <a:p>
            <a:r>
              <a:rPr lang="en-US" dirty="0"/>
              <a:t>Reference List </a:t>
            </a: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a:lstStyle/>
          <a:p>
            <a:fld id="{294A09A9-5501-47C1-A89A-A340965A2BE2}" type="slidenum">
              <a:rPr lang="en-US" smtClean="0"/>
              <a:pPr/>
              <a:t>10</a:t>
            </a:fld>
            <a:endParaRPr lang="en-US" dirty="0"/>
          </a:p>
        </p:txBody>
      </p:sp>
      <p:sp>
        <p:nvSpPr>
          <p:cNvPr id="8" name="Content Placeholder 7">
            <a:extLst>
              <a:ext uri="{FF2B5EF4-FFF2-40B4-BE49-F238E27FC236}">
                <a16:creationId xmlns:a16="http://schemas.microsoft.com/office/drawing/2014/main" id="{4B62D614-6C60-3E01-AE63-0D2C2BF2A333}"/>
              </a:ext>
            </a:extLst>
          </p:cNvPr>
          <p:cNvSpPr>
            <a:spLocks noGrp="1"/>
          </p:cNvSpPr>
          <p:nvPr>
            <p:ph idx="1"/>
          </p:nvPr>
        </p:nvSpPr>
        <p:spPr>
          <a:xfrm>
            <a:off x="675861" y="1247010"/>
            <a:ext cx="9998765" cy="5265743"/>
          </a:xfrm>
        </p:spPr>
        <p:txBody>
          <a:bodyPr/>
          <a:lstStyle/>
          <a:p>
            <a:pPr>
              <a:lnSpc>
                <a:spcPct val="150000"/>
              </a:lnSpc>
              <a:spcAft>
                <a:spcPts val="12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Bender, T. (2012).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Discussion-based online teaching to enhance student learning : theory, practice, and assessment</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Sterling, Va.: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Stylys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HK"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Cote, R. (2012).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Hotel and restaurant accounting</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Lansing, Mich: American Hotel &amp; Lodging Educational Institute.</a:t>
            </a:r>
            <a:endParaRPr lang="en-HK"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Feather, J. (2020).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Seduce me with sapphires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New York: Zebra Books/Kensington Publishing Corp.</a:t>
            </a:r>
            <a:endParaRPr lang="en-HK"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Ford, R.C., Sturman, M.C. and Heaton, C.P. (2012).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Managing quality service in hospitality : how organizations achieve excellence in the guest experience</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Clifton Park, N.Y.: Delmar, Cengage Learning.</a:t>
            </a:r>
            <a:endParaRPr lang="en-HK"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Franco, M. and Meneses, R. (2020). The proximity between Latin countries regarding customer’s expectations about the hotel service.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EuroMed Journal of Business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ahead-of-print(ahead-of-print). </a:t>
            </a:r>
          </a:p>
          <a:p>
            <a:pPr>
              <a:lnSpc>
                <a:spcPct val="150000"/>
              </a:lnSpc>
              <a:spcAft>
                <a:spcPts val="12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Hoyer, W.D., Macinnis, D.J. and Rik Pieters (2013).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Consumer behavior</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Australia ; Mason, Oh: South Western Cengage Learning.</a:t>
            </a:r>
            <a:endParaRPr lang="en-HK"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Quester, P.G., Pettigrew, S., Foula Kopanidis, Sally Rao Hill and Hawkins, D.I. (2014).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Consumer behaviour : implications for marketing strategy</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7th ed. North Ryde, N.S.W.: Mcgraw-Hill Education (Australia).</a:t>
            </a:r>
            <a:endParaRPr lang="en-HK"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Stoffels, M. and Watkinson, L. (2021).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Room service</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New York: Underlined.</a:t>
            </a:r>
            <a:endParaRPr lang="en-HK"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HK" dirty="0"/>
          </a:p>
        </p:txBody>
      </p:sp>
    </p:spTree>
    <p:extLst>
      <p:ext uri="{BB962C8B-B14F-4D97-AF65-F5344CB8AC3E}">
        <p14:creationId xmlns:p14="http://schemas.microsoft.com/office/powerpoint/2010/main" val="4212917468"/>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5BAB77-79E1-4739-AA51-10C9079186D6}">
  <ds:schemaRefs>
    <ds:schemaRef ds:uri="http://schemas.microsoft.com/office/2006/documentManagement/types"/>
    <ds:schemaRef ds:uri="http://schemas.microsoft.com/office/2006/metadata/properties"/>
    <ds:schemaRef ds:uri="http://schemas.microsoft.com/sharepoint/v3"/>
    <ds:schemaRef ds:uri="http://purl.org/dc/elements/1.1/"/>
    <ds:schemaRef ds:uri="http://purl.org/dc/terms/"/>
    <ds:schemaRef ds:uri="http://schemas.microsoft.com/office/infopath/2007/PartnerControls"/>
    <ds:schemaRef ds:uri="http://purl.org/dc/dcmitype/"/>
    <ds:schemaRef ds:uri="http://schemas.openxmlformats.org/package/2006/metadata/core-properties"/>
    <ds:schemaRef ds:uri="230e9df3-be65-4c73-a93b-d1236ebd677e"/>
    <ds:schemaRef ds:uri="16c05727-aa75-4e4a-9b5f-8a80a1165891"/>
    <ds:schemaRef ds:uri="71af3243-3dd4-4a8d-8c0d-dd76da1f02a5"/>
    <ds:schemaRef ds:uri="http://www.w3.org/XML/1998/namespace"/>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334180-0405-413B-834A-44FA9E05ADB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Universal presentation</Template>
  <TotalTime>127</TotalTime>
  <Words>1547</Words>
  <Application>Microsoft Office PowerPoint</Application>
  <PresentationFormat>Widescreen</PresentationFormat>
  <Paragraphs>88</Paragraphs>
  <Slides>10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Symbol</vt:lpstr>
      <vt:lpstr>Tenorite</vt:lpstr>
      <vt:lpstr>Times New Roman</vt:lpstr>
      <vt:lpstr>Wingdings</vt:lpstr>
      <vt:lpstr>Office Theme</vt:lpstr>
      <vt:lpstr>Module Title: Hospitality and Guest Service Assignment Title: The role and importance of quality service, hospitality, and guest service within the hotel industry  Student Name: Fakir Tariqul Student ID:2022157</vt:lpstr>
      <vt:lpstr>Introduction</vt:lpstr>
      <vt:lpstr>Services provided to different types of guests</vt:lpstr>
      <vt:lpstr>Guest service strategies </vt:lpstr>
      <vt:lpstr>The importance of guest service is to understand the guest’s needs and measurements of the service.</vt:lpstr>
      <vt:lpstr>Roles and functions of guest service</vt:lpstr>
      <vt:lpstr>Importance of hospitality in the hotel and restaurant business </vt:lpstr>
      <vt:lpstr>Way of meeting customers expectations</vt:lpstr>
      <vt:lpstr>Summary</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Hospitality and Guest Service Assignment Title: The role and importance of quality service, hospitality, and guest service within the hotel industry.  Student Name: Student ID:</dc:title>
  <dc:creator/>
  <cp:lastModifiedBy>Tanjil Islam</cp:lastModifiedBy>
  <cp:revision>7</cp:revision>
  <dcterms:created xsi:type="dcterms:W3CDTF">2022-05-18T06:56:26Z</dcterms:created>
  <dcterms:modified xsi:type="dcterms:W3CDTF">2022-06-02T14:07:51Z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