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25"/>
  </p:notesMasterIdLst>
  <p:handoutMasterIdLst>
    <p:handoutMasterId r:id="rId26"/>
  </p:handoutMasterIdLst>
  <p:sldIdLst>
    <p:sldId id="374" r:id="rId5"/>
    <p:sldId id="270" r:id="rId6"/>
    <p:sldId id="414" r:id="rId7"/>
    <p:sldId id="258" r:id="rId8"/>
    <p:sldId id="259" r:id="rId9"/>
    <p:sldId id="260" r:id="rId10"/>
    <p:sldId id="261" r:id="rId11"/>
    <p:sldId id="262" r:id="rId12"/>
    <p:sldId id="408" r:id="rId13"/>
    <p:sldId id="409" r:id="rId14"/>
    <p:sldId id="273" r:id="rId15"/>
    <p:sldId id="265" r:id="rId16"/>
    <p:sldId id="266" r:id="rId17"/>
    <p:sldId id="267" r:id="rId18"/>
    <p:sldId id="268" r:id="rId19"/>
    <p:sldId id="410" r:id="rId20"/>
    <p:sldId id="411" r:id="rId21"/>
    <p:sldId id="412" r:id="rId22"/>
    <p:sldId id="413" r:id="rId23"/>
    <p:sldId id="274" r:id="rId2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18"/>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06/10/2024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06/10/2024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a:t>
            </a:fld>
            <a:endParaRPr lang="en-GB" dirty="0"/>
          </a:p>
        </p:txBody>
      </p:sp>
    </p:spTree>
    <p:extLst>
      <p:ext uri="{BB962C8B-B14F-4D97-AF65-F5344CB8AC3E}">
        <p14:creationId xmlns:p14="http://schemas.microsoft.com/office/powerpoint/2010/main" val="3041643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5</a:t>
            </a:fld>
            <a:endParaRPr lang="en-GB"/>
          </a:p>
        </p:txBody>
      </p:sp>
    </p:spTree>
    <p:extLst>
      <p:ext uri="{BB962C8B-B14F-4D97-AF65-F5344CB8AC3E}">
        <p14:creationId xmlns:p14="http://schemas.microsoft.com/office/powerpoint/2010/main" val="624606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6</a:t>
            </a:fld>
            <a:endParaRPr lang="en-GB"/>
          </a:p>
        </p:txBody>
      </p:sp>
    </p:spTree>
    <p:extLst>
      <p:ext uri="{BB962C8B-B14F-4D97-AF65-F5344CB8AC3E}">
        <p14:creationId xmlns:p14="http://schemas.microsoft.com/office/powerpoint/2010/main" val="3830478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7</a:t>
            </a:fld>
            <a:endParaRPr lang="en-GB"/>
          </a:p>
        </p:txBody>
      </p:sp>
    </p:spTree>
    <p:extLst>
      <p:ext uri="{BB962C8B-B14F-4D97-AF65-F5344CB8AC3E}">
        <p14:creationId xmlns:p14="http://schemas.microsoft.com/office/powerpoint/2010/main" val="2561705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8</a:t>
            </a:fld>
            <a:endParaRPr lang="en-GB"/>
          </a:p>
        </p:txBody>
      </p:sp>
    </p:spTree>
    <p:extLst>
      <p:ext uri="{BB962C8B-B14F-4D97-AF65-F5344CB8AC3E}">
        <p14:creationId xmlns:p14="http://schemas.microsoft.com/office/powerpoint/2010/main" val="93193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9</a:t>
            </a:fld>
            <a:endParaRPr lang="en-GB"/>
          </a:p>
        </p:txBody>
      </p:sp>
    </p:spTree>
    <p:extLst>
      <p:ext uri="{BB962C8B-B14F-4D97-AF65-F5344CB8AC3E}">
        <p14:creationId xmlns:p14="http://schemas.microsoft.com/office/powerpoint/2010/main" val="333659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10</a:t>
            </a:fld>
            <a:endParaRPr lang="en-GB"/>
          </a:p>
        </p:txBody>
      </p:sp>
    </p:spTree>
    <p:extLst>
      <p:ext uri="{BB962C8B-B14F-4D97-AF65-F5344CB8AC3E}">
        <p14:creationId xmlns:p14="http://schemas.microsoft.com/office/powerpoint/2010/main" val="4219339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11</a:t>
            </a:fld>
            <a:endParaRPr lang="en-GB"/>
          </a:p>
        </p:txBody>
      </p:sp>
    </p:spTree>
    <p:extLst>
      <p:ext uri="{BB962C8B-B14F-4D97-AF65-F5344CB8AC3E}">
        <p14:creationId xmlns:p14="http://schemas.microsoft.com/office/powerpoint/2010/main" val="3236291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12</a:t>
            </a:fld>
            <a:endParaRPr lang="en-GB"/>
          </a:p>
        </p:txBody>
      </p:sp>
    </p:spTree>
    <p:extLst>
      <p:ext uri="{BB962C8B-B14F-4D97-AF65-F5344CB8AC3E}">
        <p14:creationId xmlns:p14="http://schemas.microsoft.com/office/powerpoint/2010/main" val="3723065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13</a:t>
            </a:fld>
            <a:endParaRPr lang="en-GB"/>
          </a:p>
        </p:txBody>
      </p:sp>
    </p:spTree>
    <p:extLst>
      <p:ext uri="{BB962C8B-B14F-4D97-AF65-F5344CB8AC3E}">
        <p14:creationId xmlns:p14="http://schemas.microsoft.com/office/powerpoint/2010/main" val="2081913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14</a:t>
            </a:fld>
            <a:endParaRPr lang="en-GB"/>
          </a:p>
        </p:txBody>
      </p:sp>
    </p:spTree>
    <p:extLst>
      <p:ext uri="{BB962C8B-B14F-4D97-AF65-F5344CB8AC3E}">
        <p14:creationId xmlns:p14="http://schemas.microsoft.com/office/powerpoint/2010/main" val="1259196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15</a:t>
            </a:fld>
            <a:endParaRPr lang="en-GB"/>
          </a:p>
        </p:txBody>
      </p:sp>
    </p:spTree>
    <p:extLst>
      <p:ext uri="{BB962C8B-B14F-4D97-AF65-F5344CB8AC3E}">
        <p14:creationId xmlns:p14="http://schemas.microsoft.com/office/powerpoint/2010/main" val="1791961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16</a:t>
            </a:fld>
            <a:endParaRPr lang="en-GB"/>
          </a:p>
        </p:txBody>
      </p:sp>
    </p:spTree>
    <p:extLst>
      <p:ext uri="{BB962C8B-B14F-4D97-AF65-F5344CB8AC3E}">
        <p14:creationId xmlns:p14="http://schemas.microsoft.com/office/powerpoint/2010/main" val="3961047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17</a:t>
            </a:fld>
            <a:endParaRPr lang="en-GB"/>
          </a:p>
        </p:txBody>
      </p:sp>
    </p:spTree>
    <p:extLst>
      <p:ext uri="{BB962C8B-B14F-4D97-AF65-F5344CB8AC3E}">
        <p14:creationId xmlns:p14="http://schemas.microsoft.com/office/powerpoint/2010/main" val="1823123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18</a:t>
            </a:fld>
            <a:endParaRPr lang="en-GB"/>
          </a:p>
        </p:txBody>
      </p:sp>
    </p:spTree>
    <p:extLst>
      <p:ext uri="{BB962C8B-B14F-4D97-AF65-F5344CB8AC3E}">
        <p14:creationId xmlns:p14="http://schemas.microsoft.com/office/powerpoint/2010/main" val="2780715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19</a:t>
            </a:fld>
            <a:endParaRPr lang="en-GB"/>
          </a:p>
        </p:txBody>
      </p:sp>
    </p:spTree>
    <p:extLst>
      <p:ext uri="{BB962C8B-B14F-4D97-AF65-F5344CB8AC3E}">
        <p14:creationId xmlns:p14="http://schemas.microsoft.com/office/powerpoint/2010/main" val="36723006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20</a:t>
            </a:fld>
            <a:endParaRPr lang="en-GB"/>
          </a:p>
        </p:txBody>
      </p:sp>
    </p:spTree>
    <p:extLst>
      <p:ext uri="{BB962C8B-B14F-4D97-AF65-F5344CB8AC3E}">
        <p14:creationId xmlns:p14="http://schemas.microsoft.com/office/powerpoint/2010/main" val="4183490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06/10/2024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06/10/2024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7</a:t>
            </a:r>
            <a:r>
              <a:rPr lang="en-GB" baseline="30000" dirty="0"/>
              <a:t>th</a:t>
            </a:r>
            <a:r>
              <a:rPr lang="en-GB" dirty="0"/>
              <a:t> October 2024</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Reminder of Directed Study</a:t>
            </a:r>
          </a:p>
        </p:txBody>
      </p:sp>
      <p:sp>
        <p:nvSpPr>
          <p:cNvPr id="3" name="Content Placeholder 2"/>
          <p:cNvSpPr>
            <a:spLocks noGrp="1"/>
          </p:cNvSpPr>
          <p:nvPr>
            <p:ph idx="1"/>
          </p:nvPr>
        </p:nvSpPr>
        <p:spPr/>
        <p:txBody>
          <a:bodyPr>
            <a:normAutofit/>
          </a:bodyPr>
          <a:lstStyle/>
          <a:p>
            <a:r>
              <a:rPr lang="en-GB" sz="2400" dirty="0"/>
              <a:t>Last Monday you were asked to undertake the following Directed Study (by today):</a:t>
            </a:r>
          </a:p>
          <a:p>
            <a:pPr marL="0" indent="0">
              <a:buNone/>
            </a:pPr>
            <a:endParaRPr lang="en-GB" dirty="0"/>
          </a:p>
        </p:txBody>
      </p:sp>
      <p:sp>
        <p:nvSpPr>
          <p:cNvPr id="5" name="Speech Bubble: Rectangle with Corners Rounded 4">
            <a:extLst>
              <a:ext uri="{FF2B5EF4-FFF2-40B4-BE49-F238E27FC236}">
                <a16:creationId xmlns:a16="http://schemas.microsoft.com/office/drawing/2014/main" id="{86535592-3EDA-7C81-844D-16088A6B3CF9}"/>
              </a:ext>
            </a:extLst>
          </p:cNvPr>
          <p:cNvSpPr/>
          <p:nvPr/>
        </p:nvSpPr>
        <p:spPr>
          <a:xfrm>
            <a:off x="2186609" y="2676592"/>
            <a:ext cx="7974022" cy="2649404"/>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Read the ‘Youth Work Values’ handout (CLD Standards Council Scotland, 2019) and the Code of Occupational Ethics for the Youth Service in Wales (ETS Wales &amp; YMCA Wales Community College, 2012)</a:t>
            </a:r>
          </a:p>
          <a:p>
            <a:pPr marL="285750" indent="-285750" algn="just">
              <a:buFont typeface="Arial" panose="020B0604020202020204" pitchFamily="34" charset="0"/>
              <a:buChar char="•"/>
            </a:pPr>
            <a:r>
              <a:rPr lang="en-GB" dirty="0"/>
              <a:t>Consider how these standards can be applied to your role as a supervisor.</a:t>
            </a:r>
          </a:p>
          <a:p>
            <a:pPr marL="285750" indent="-285750" algn="just">
              <a:buFont typeface="Arial" panose="020B0604020202020204" pitchFamily="34" charset="0"/>
              <a:buChar char="•"/>
            </a:pPr>
            <a:r>
              <a:rPr lang="en-GB" dirty="0"/>
              <a:t>Be prepared to feedback your findings on Monday.</a:t>
            </a:r>
          </a:p>
        </p:txBody>
      </p:sp>
    </p:spTree>
    <p:extLst>
      <p:ext uri="{BB962C8B-B14F-4D97-AF65-F5344CB8AC3E}">
        <p14:creationId xmlns:p14="http://schemas.microsoft.com/office/powerpoint/2010/main" val="53294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6535F-E09A-2B08-B8EC-3B3BEBA9441C}"/>
              </a:ext>
            </a:extLst>
          </p:cNvPr>
          <p:cNvSpPr>
            <a:spLocks noGrp="1"/>
          </p:cNvSpPr>
          <p:nvPr>
            <p:ph type="title"/>
          </p:nvPr>
        </p:nvSpPr>
        <p:spPr/>
        <p:txBody>
          <a:bodyPr/>
          <a:lstStyle/>
          <a:p>
            <a:r>
              <a:rPr lang="en-GB" b="1" dirty="0"/>
              <a:t>Feedback</a:t>
            </a:r>
          </a:p>
        </p:txBody>
      </p:sp>
      <p:pic>
        <p:nvPicPr>
          <p:cNvPr id="1026" name="Picture 2" descr="A Five Minute Guide To… Feedback – The Teaching Delusion">
            <a:extLst>
              <a:ext uri="{FF2B5EF4-FFF2-40B4-BE49-F238E27FC236}">
                <a16:creationId xmlns:a16="http://schemas.microsoft.com/office/drawing/2014/main" id="{06742FF0-C640-A3FE-2827-F0D8426DE20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30043" y="2016773"/>
            <a:ext cx="10131913" cy="3142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759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Supervision update from students…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022404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Supervision Recap and Next Steps</a:t>
            </a:r>
          </a:p>
        </p:txBody>
      </p:sp>
      <p:sp>
        <p:nvSpPr>
          <p:cNvPr id="3" name="Content Placeholder 2"/>
          <p:cNvSpPr>
            <a:spLocks noGrp="1"/>
          </p:cNvSpPr>
          <p:nvPr>
            <p:ph idx="1"/>
          </p:nvPr>
        </p:nvSpPr>
        <p:spPr/>
        <p:txBody>
          <a:bodyPr/>
          <a:lstStyle/>
          <a:p>
            <a:r>
              <a:rPr lang="en-GB" dirty="0"/>
              <a:t>Sapin (2009, pp. 187-188) notes how</a:t>
            </a:r>
          </a:p>
          <a:p>
            <a:pPr marL="0" indent="0" algn="just">
              <a:buNone/>
            </a:pPr>
            <a:r>
              <a:rPr lang="en-GB" dirty="0"/>
              <a:t> “supervision provides a structure for professional youth work practice, where supervisees can reflect on recent practice and plan future developments that are consistent with youth work principles”.</a:t>
            </a:r>
          </a:p>
        </p:txBody>
      </p:sp>
    </p:spTree>
    <p:extLst>
      <p:ext uri="{BB962C8B-B14F-4D97-AF65-F5344CB8AC3E}">
        <p14:creationId xmlns:p14="http://schemas.microsoft.com/office/powerpoint/2010/main" val="1737616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a:t>Sapin (2009, p. 188) continues and notes how “youth workers use supervision sessions to identify needs and strategies for changes to their practice and their understanding or professional development”.</a:t>
            </a:r>
          </a:p>
          <a:p>
            <a:pPr algn="just"/>
            <a:r>
              <a:rPr lang="en-GB" dirty="0"/>
              <a:t>Sapin (2009) identifies the importance of creating an environment which will support and challenge the supervisee.</a:t>
            </a:r>
          </a:p>
        </p:txBody>
      </p:sp>
    </p:spTree>
    <p:extLst>
      <p:ext uri="{BB962C8B-B14F-4D97-AF65-F5344CB8AC3E}">
        <p14:creationId xmlns:p14="http://schemas.microsoft.com/office/powerpoint/2010/main" val="2941064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p>
        </p:txBody>
      </p:sp>
      <p:sp>
        <p:nvSpPr>
          <p:cNvPr id="3" name="Content Placeholder 2"/>
          <p:cNvSpPr>
            <a:spLocks noGrp="1"/>
          </p:cNvSpPr>
          <p:nvPr>
            <p:ph idx="1"/>
          </p:nvPr>
        </p:nvSpPr>
        <p:spPr/>
        <p:txBody>
          <a:bodyPr/>
          <a:lstStyle/>
          <a:p>
            <a:r>
              <a:rPr lang="en-GB" dirty="0"/>
              <a:t>How would you create an environment which is both supportive and challenging?</a:t>
            </a:r>
          </a:p>
          <a:p>
            <a:r>
              <a:rPr lang="en-GB" dirty="0"/>
              <a:t>What would you need to consider?</a:t>
            </a:r>
          </a:p>
        </p:txBody>
      </p:sp>
    </p:spTree>
    <p:extLst>
      <p:ext uri="{BB962C8B-B14F-4D97-AF65-F5344CB8AC3E}">
        <p14:creationId xmlns:p14="http://schemas.microsoft.com/office/powerpoint/2010/main" val="3891843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Being Organised</a:t>
            </a:r>
          </a:p>
        </p:txBody>
      </p:sp>
      <p:sp>
        <p:nvSpPr>
          <p:cNvPr id="3" name="Content Placeholder 2"/>
          <p:cNvSpPr>
            <a:spLocks noGrp="1"/>
          </p:cNvSpPr>
          <p:nvPr>
            <p:ph idx="1"/>
          </p:nvPr>
        </p:nvSpPr>
        <p:spPr/>
        <p:txBody>
          <a:bodyPr/>
          <a:lstStyle/>
          <a:p>
            <a:r>
              <a:rPr lang="en-GB" dirty="0"/>
              <a:t>Sapin (2009, p. 188) emphasises the importance of having “a planned approach to supervision”.</a:t>
            </a:r>
          </a:p>
          <a:p>
            <a:r>
              <a:rPr lang="en-GB" dirty="0"/>
              <a:t>Can you think of ways that will help you to have a planned approach?</a:t>
            </a:r>
          </a:p>
          <a:p>
            <a:r>
              <a:rPr lang="en-GB" dirty="0"/>
              <a:t>Why is this important?</a:t>
            </a:r>
          </a:p>
        </p:txBody>
      </p:sp>
    </p:spTree>
    <p:extLst>
      <p:ext uri="{BB962C8B-B14F-4D97-AF65-F5344CB8AC3E}">
        <p14:creationId xmlns:p14="http://schemas.microsoft.com/office/powerpoint/2010/main" val="1663434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0" y="4754353"/>
            <a:ext cx="8229600" cy="1143000"/>
          </a:xfrm>
        </p:spPr>
        <p:txBody>
          <a:bodyPr>
            <a:normAutofit/>
          </a:bodyPr>
          <a:lstStyle/>
          <a:p>
            <a:pPr algn="r"/>
            <a:r>
              <a:rPr lang="en-GB" sz="1400" dirty="0"/>
              <a:t>(Sapin, 2009, p. 189)</a:t>
            </a:r>
          </a:p>
        </p:txBody>
      </p:sp>
      <p:graphicFrame>
        <p:nvGraphicFramePr>
          <p:cNvPr id="4" name="Content Placeholder 3"/>
          <p:cNvGraphicFramePr>
            <a:graphicFrameLocks noGrp="1"/>
          </p:cNvGraphicFramePr>
          <p:nvPr>
            <p:ph idx="1"/>
          </p:nvPr>
        </p:nvGraphicFramePr>
        <p:xfrm>
          <a:off x="1991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a:t>A planned approach to supervision </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Preparing</a:t>
                      </a:r>
                      <a:r>
                        <a:rPr lang="en-GB" baseline="0" dirty="0"/>
                        <a:t> for Supervision</a:t>
                      </a:r>
                      <a:endParaRPr lang="en-GB" dirty="0"/>
                    </a:p>
                  </a:txBody>
                  <a:tcPr/>
                </a:tc>
                <a:tc>
                  <a:txBody>
                    <a:bodyPr/>
                    <a:lstStyle/>
                    <a:p>
                      <a:pPr marL="285750" indent="-285750">
                        <a:buFont typeface="Arial" panose="020B0604020202020204" pitchFamily="34" charset="0"/>
                        <a:buChar char="•"/>
                      </a:pPr>
                      <a:r>
                        <a:rPr lang="en-GB" dirty="0"/>
                        <a:t>Understanding the type</a:t>
                      </a:r>
                      <a:r>
                        <a:rPr lang="en-GB" baseline="0" dirty="0"/>
                        <a:t> of supervision required</a:t>
                      </a:r>
                    </a:p>
                    <a:p>
                      <a:pPr marL="285750" indent="-285750">
                        <a:buFont typeface="Arial" panose="020B0604020202020204" pitchFamily="34" charset="0"/>
                        <a:buChar char="•"/>
                      </a:pPr>
                      <a:r>
                        <a:rPr lang="en-GB" baseline="0" dirty="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a:t>Establishing the supervision relationship</a:t>
                      </a:r>
                    </a:p>
                  </a:txBody>
                  <a:tcPr/>
                </a:tc>
                <a:tc>
                  <a:txBody>
                    <a:bodyPr/>
                    <a:lstStyle/>
                    <a:p>
                      <a:pPr marL="285750" indent="-285750">
                        <a:buFont typeface="Arial" panose="020B0604020202020204" pitchFamily="34" charset="0"/>
                        <a:buChar char="•"/>
                      </a:pPr>
                      <a:r>
                        <a:rPr lang="en-GB" dirty="0"/>
                        <a:t>Exchanging</a:t>
                      </a:r>
                      <a:r>
                        <a:rPr lang="en-GB" baseline="0" dirty="0"/>
                        <a:t> information about the above</a:t>
                      </a:r>
                    </a:p>
                    <a:p>
                      <a:pPr marL="285750" indent="-285750">
                        <a:buFont typeface="Arial" panose="020B0604020202020204" pitchFamily="34" charset="0"/>
                        <a:buChar char="•"/>
                      </a:pPr>
                      <a:r>
                        <a:rPr lang="en-GB" baseline="0" dirty="0"/>
                        <a:t>Making practical arrangements to meet</a:t>
                      </a:r>
                    </a:p>
                    <a:p>
                      <a:pPr marL="285750" indent="-285750">
                        <a:buFont typeface="Arial" panose="020B0604020202020204" pitchFamily="34" charset="0"/>
                        <a:buChar char="•"/>
                      </a:pPr>
                      <a:r>
                        <a:rPr lang="en-GB" baseline="0" dirty="0"/>
                        <a:t>Structuring the sessions</a:t>
                      </a:r>
                    </a:p>
                    <a:p>
                      <a:pPr marL="285750" indent="-285750">
                        <a:buFont typeface="Arial" panose="020B0604020202020204" pitchFamily="34" charset="0"/>
                        <a:buChar char="•"/>
                      </a:pPr>
                      <a:r>
                        <a:rPr lang="en-GB" baseline="0" dirty="0"/>
                        <a:t>Record-keeping</a:t>
                      </a:r>
                      <a:endParaRPr lang="en-GB" dirty="0"/>
                    </a:p>
                  </a:txBody>
                  <a:tcPr/>
                </a:tc>
                <a:extLst>
                  <a:ext uri="{0D108BD9-81ED-4DB2-BD59-A6C34878D82A}">
                    <a16:rowId xmlns:a16="http://schemas.microsoft.com/office/drawing/2014/main" val="10002"/>
                  </a:ext>
                </a:extLst>
              </a:tr>
              <a:tr h="370840">
                <a:tc>
                  <a:txBody>
                    <a:bodyPr/>
                    <a:lstStyle/>
                    <a:p>
                      <a:r>
                        <a:rPr lang="en-GB" dirty="0"/>
                        <a:t>Examining practice</a:t>
                      </a:r>
                    </a:p>
                  </a:txBody>
                  <a:tcPr/>
                </a:tc>
                <a:tc>
                  <a:txBody>
                    <a:bodyPr/>
                    <a:lstStyle/>
                    <a:p>
                      <a:pPr marL="285750" indent="-285750">
                        <a:buFont typeface="Arial" panose="020B0604020202020204" pitchFamily="34" charset="0"/>
                        <a:buChar char="•"/>
                      </a:pPr>
                      <a:r>
                        <a:rPr lang="en-GB" dirty="0"/>
                        <a:t>Listening</a:t>
                      </a:r>
                      <a:r>
                        <a:rPr lang="en-GB" baseline="0" dirty="0"/>
                        <a:t> and valuing experience</a:t>
                      </a:r>
                    </a:p>
                    <a:p>
                      <a:pPr marL="285750" indent="-285750">
                        <a:buFont typeface="Arial" panose="020B0604020202020204" pitchFamily="34" charset="0"/>
                        <a:buChar char="•"/>
                      </a:pPr>
                      <a:r>
                        <a:rPr lang="en-GB" baseline="0" dirty="0"/>
                        <a:t>Providing critical feedback</a:t>
                      </a:r>
                    </a:p>
                    <a:p>
                      <a:pPr marL="285750" indent="-285750">
                        <a:buFont typeface="Arial" panose="020B0604020202020204" pitchFamily="34" charset="0"/>
                        <a:buChar char="•"/>
                      </a:pPr>
                      <a:r>
                        <a:rPr lang="en-GB" baseline="0" dirty="0"/>
                        <a:t>Reviewing practice</a:t>
                      </a:r>
                    </a:p>
                    <a:p>
                      <a:pPr marL="285750" indent="-285750">
                        <a:buFont typeface="Arial" panose="020B0604020202020204" pitchFamily="34" charset="0"/>
                        <a:buChar char="•"/>
                      </a:pPr>
                      <a:r>
                        <a:rPr lang="en-GB" baseline="0" dirty="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a:t>Moving on </a:t>
                      </a:r>
                    </a:p>
                  </a:txBody>
                  <a:tcPr/>
                </a:tc>
                <a:tc>
                  <a:txBody>
                    <a:bodyPr/>
                    <a:lstStyle/>
                    <a:p>
                      <a:pPr marL="285750" indent="-285750">
                        <a:buFont typeface="Arial" panose="020B0604020202020204" pitchFamily="34" charset="0"/>
                        <a:buChar char="•"/>
                      </a:pPr>
                      <a:r>
                        <a:rPr lang="en-GB" dirty="0"/>
                        <a:t>Action planning</a:t>
                      </a:r>
                    </a:p>
                    <a:p>
                      <a:pPr marL="285750" indent="-285750">
                        <a:buFont typeface="Arial" panose="020B0604020202020204" pitchFamily="34" charset="0"/>
                        <a:buChar char="•"/>
                      </a:pPr>
                      <a:r>
                        <a:rPr lang="en-GB" dirty="0"/>
                        <a:t>Reviewing what</a:t>
                      </a:r>
                      <a:r>
                        <a:rPr lang="en-GB" baseline="0" dirty="0"/>
                        <a:t> has been achieved</a:t>
                      </a:r>
                    </a:p>
                    <a:p>
                      <a:pPr marL="285750" indent="-285750">
                        <a:buFont typeface="Arial" panose="020B0604020202020204" pitchFamily="34" charset="0"/>
                        <a:buChar char="•"/>
                      </a:pPr>
                      <a:r>
                        <a:rPr lang="en-GB" baseline="0" dirty="0"/>
                        <a:t>Identifying learning outcomes</a:t>
                      </a:r>
                    </a:p>
                    <a:p>
                      <a:pPr marL="285750" indent="-285750">
                        <a:buFont typeface="Arial" panose="020B0604020202020204" pitchFamily="34" charset="0"/>
                        <a:buChar char="•"/>
                      </a:pPr>
                      <a:r>
                        <a:rPr lang="en-GB" baseline="0" dirty="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79996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Locating Self</a:t>
            </a:r>
            <a:r>
              <a:rPr lang="en-GB" dirty="0"/>
              <a:t>		</a:t>
            </a:r>
          </a:p>
        </p:txBody>
      </p:sp>
      <p:sp>
        <p:nvSpPr>
          <p:cNvPr id="3" name="Content Placeholder 2"/>
          <p:cNvSpPr>
            <a:spLocks noGrp="1"/>
          </p:cNvSpPr>
          <p:nvPr>
            <p:ph idx="1"/>
          </p:nvPr>
        </p:nvSpPr>
        <p:spPr/>
        <p:txBody>
          <a:bodyPr/>
          <a:lstStyle/>
          <a:p>
            <a:r>
              <a:rPr lang="en-GB" dirty="0"/>
              <a:t>It is important to gain an understanding of one’s own strengths and limitations that may emerge as part of the supervision process.  That is, “taking time to ‘locate self’ (Sapin, 2009, P, 190) can be of significant benefit.</a:t>
            </a:r>
          </a:p>
          <a:p>
            <a:r>
              <a:rPr lang="en-GB" dirty="0"/>
              <a:t>Please read the handout</a:t>
            </a:r>
          </a:p>
        </p:txBody>
      </p:sp>
    </p:spTree>
    <p:extLst>
      <p:ext uri="{BB962C8B-B14F-4D97-AF65-F5344CB8AC3E}">
        <p14:creationId xmlns:p14="http://schemas.microsoft.com/office/powerpoint/2010/main" val="2110434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4469" y="1268760"/>
            <a:ext cx="4259627" cy="1143000"/>
          </a:xfrm>
        </p:spPr>
        <p:txBody>
          <a:bodyPr>
            <a:noAutofit/>
          </a:bodyPr>
          <a:lstStyle/>
          <a:p>
            <a:pPr algn="l"/>
            <a:r>
              <a:rPr lang="en-GB" sz="2400" b="1" dirty="0"/>
              <a:t>Locating Self: example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87896" y="170386"/>
            <a:ext cx="5630335" cy="5321693"/>
          </a:xfrm>
        </p:spPr>
      </p:pic>
    </p:spTree>
    <p:extLst>
      <p:ext uri="{BB962C8B-B14F-4D97-AF65-F5344CB8AC3E}">
        <p14:creationId xmlns:p14="http://schemas.microsoft.com/office/powerpoint/2010/main" val="877988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Locating Self: Any examples from your practice?</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73599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Boundary management </a:t>
            </a:r>
          </a:p>
        </p:txBody>
      </p:sp>
      <p:sp>
        <p:nvSpPr>
          <p:cNvPr id="5" name="Content Placeholder 4"/>
          <p:cNvSpPr>
            <a:spLocks noGrp="1"/>
          </p:cNvSpPr>
          <p:nvPr>
            <p:ph sz="half" idx="2"/>
          </p:nvPr>
        </p:nvSpPr>
        <p:spPr/>
        <p:txBody>
          <a:bodyPr/>
          <a:lstStyle/>
          <a:p>
            <a:r>
              <a:rPr lang="en-GB" dirty="0"/>
              <a:t>What do we need to consider in relation to identifying boundaries for supervision?</a:t>
            </a:r>
          </a:p>
        </p:txBody>
      </p:sp>
      <p:pic>
        <p:nvPicPr>
          <p:cNvPr id="1026" name="Picture 2" descr="C:\Users\a.lewis\AppData\Local\Microsoft\Windows\Temporary Internet Files\Content.IE5\48D4AO1R\thinking-clip-art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528" y="1628800"/>
            <a:ext cx="4042420" cy="404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056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a:t>Boundary Management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101549052"/>
              </p:ext>
            </p:extLst>
          </p:nvPr>
        </p:nvGraphicFramePr>
        <p:xfrm>
          <a:off x="749693" y="1469572"/>
          <a:ext cx="10887607" cy="4119880"/>
        </p:xfrm>
        <a:graphic>
          <a:graphicData uri="http://schemas.openxmlformats.org/drawingml/2006/table">
            <a:tbl>
              <a:tblPr firstRow="1" bandRow="1">
                <a:tableStyleId>{5C22544A-7EE6-4342-B048-85BDC9FD1C3A}</a:tableStyleId>
              </a:tblPr>
              <a:tblGrid>
                <a:gridCol w="2204786">
                  <a:extLst>
                    <a:ext uri="{9D8B030D-6E8A-4147-A177-3AD203B41FA5}">
                      <a16:colId xmlns:a16="http://schemas.microsoft.com/office/drawing/2014/main" val="20000"/>
                    </a:ext>
                  </a:extLst>
                </a:gridCol>
                <a:gridCol w="8682821">
                  <a:extLst>
                    <a:ext uri="{9D8B030D-6E8A-4147-A177-3AD203B41FA5}">
                      <a16:colId xmlns:a16="http://schemas.microsoft.com/office/drawing/2014/main" val="20001"/>
                    </a:ext>
                  </a:extLst>
                </a:gridCol>
              </a:tblGrid>
              <a:tr h="370840">
                <a:tc gridSpan="2">
                  <a:txBody>
                    <a:bodyPr/>
                    <a:lstStyle/>
                    <a:p>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Contact points</a:t>
                      </a:r>
                      <a:r>
                        <a:rPr lang="en-GB" baseline="0" dirty="0"/>
                        <a:t> </a:t>
                      </a:r>
                      <a:endParaRPr lang="en-GB" dirty="0"/>
                    </a:p>
                  </a:txBody>
                  <a:tcPr/>
                </a:tc>
                <a:tc>
                  <a:txBody>
                    <a:bodyPr/>
                    <a:lstStyle/>
                    <a:p>
                      <a:pPr marL="285750" indent="-285750">
                        <a:buFont typeface="Arial" panose="020B0604020202020204" pitchFamily="34" charset="0"/>
                        <a:buChar char="•"/>
                      </a:pPr>
                      <a:r>
                        <a:rPr lang="en-GB" dirty="0"/>
                        <a:t>How long should the meetings</a:t>
                      </a:r>
                      <a:r>
                        <a:rPr lang="en-GB" baseline="0" dirty="0"/>
                        <a:t> be and how frequent?</a:t>
                      </a:r>
                    </a:p>
                    <a:p>
                      <a:pPr marL="285750" indent="-285750">
                        <a:buFont typeface="Arial" panose="020B0604020202020204" pitchFamily="34" charset="0"/>
                        <a:buChar char="•"/>
                      </a:pPr>
                      <a:r>
                        <a:rPr lang="en-GB" baseline="0" dirty="0"/>
                        <a:t>Can we arrange, and diarise, several meetings in advance?</a:t>
                      </a:r>
                    </a:p>
                    <a:p>
                      <a:pPr marL="285750" indent="-285750">
                        <a:buFont typeface="Arial" panose="020B0604020202020204" pitchFamily="34" charset="0"/>
                        <a:buChar char="•"/>
                      </a:pPr>
                      <a:r>
                        <a:rPr lang="en-GB" baseline="0" dirty="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a:t>Venue</a:t>
                      </a:r>
                    </a:p>
                  </a:txBody>
                  <a:tcPr/>
                </a:tc>
                <a:tc>
                  <a:txBody>
                    <a:bodyPr/>
                    <a:lstStyle/>
                    <a:p>
                      <a:pPr marL="285750" indent="-285750">
                        <a:buFont typeface="Arial" panose="020B0604020202020204" pitchFamily="34" charset="0"/>
                        <a:buChar char="•"/>
                      </a:pPr>
                      <a:r>
                        <a:rPr lang="en-GB" dirty="0"/>
                        <a:t>Is the venue suitable in relation</a:t>
                      </a:r>
                      <a:r>
                        <a:rPr lang="en-GB" baseline="0" dirty="0"/>
                        <a:t> to privacy, safety, atmosphere and comfort?</a:t>
                      </a:r>
                    </a:p>
                    <a:p>
                      <a:pPr marL="285750" indent="-285750">
                        <a:buFont typeface="Arial" panose="020B0604020202020204" pitchFamily="34" charset="0"/>
                        <a:buChar char="•"/>
                      </a:pPr>
                      <a:r>
                        <a:rPr lang="en-GB" baseline="0" dirty="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a:t>Approaches to supervision</a:t>
                      </a:r>
                    </a:p>
                  </a:txBody>
                  <a:tcPr/>
                </a:tc>
                <a:tc>
                  <a:txBody>
                    <a:bodyPr/>
                    <a:lstStyle/>
                    <a:p>
                      <a:pPr marL="285750" indent="-285750">
                        <a:buFont typeface="Arial" panose="020B0604020202020204" pitchFamily="34" charset="0"/>
                        <a:buChar char="•"/>
                      </a:pPr>
                      <a:r>
                        <a:rPr lang="en-GB" dirty="0"/>
                        <a:t>Do</a:t>
                      </a:r>
                      <a:r>
                        <a:rPr lang="en-GB" baseline="0" dirty="0"/>
                        <a:t> I prefer/need formally recorded and structured session?</a:t>
                      </a:r>
                    </a:p>
                    <a:p>
                      <a:pPr marL="285750" indent="-285750">
                        <a:buFont typeface="Arial" panose="020B0604020202020204" pitchFamily="34" charset="0"/>
                        <a:buChar char="•"/>
                      </a:pPr>
                      <a:r>
                        <a:rPr lang="en-GB" baseline="0" dirty="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a:t>Records</a:t>
                      </a:r>
                    </a:p>
                  </a:txBody>
                  <a:tcPr/>
                </a:tc>
                <a:tc>
                  <a:txBody>
                    <a:bodyPr/>
                    <a:lstStyle/>
                    <a:p>
                      <a:pPr marL="285750" indent="-285750">
                        <a:buFont typeface="Arial" panose="020B0604020202020204" pitchFamily="34" charset="0"/>
                        <a:buChar char="•"/>
                      </a:pPr>
                      <a:r>
                        <a:rPr lang="en-GB" dirty="0"/>
                        <a:t>What records will be kept</a:t>
                      </a:r>
                      <a:r>
                        <a:rPr lang="en-GB" baseline="0" dirty="0"/>
                        <a:t> and who will have access to them?</a:t>
                      </a:r>
                      <a:br>
                        <a:rPr lang="en-GB" baseline="0" dirty="0"/>
                      </a:br>
                      <a:r>
                        <a:rPr lang="en-GB" baseline="0" dirty="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a:t>Ethical boundaries</a:t>
                      </a:r>
                    </a:p>
                  </a:txBody>
                  <a:tcPr/>
                </a:tc>
                <a:tc>
                  <a:txBody>
                    <a:bodyPr/>
                    <a:lstStyle/>
                    <a:p>
                      <a:pPr marL="285750" indent="-285750">
                        <a:buFont typeface="Arial" panose="020B0604020202020204" pitchFamily="34" charset="0"/>
                        <a:buChar char="•"/>
                      </a:pPr>
                      <a:r>
                        <a:rPr lang="en-GB" dirty="0"/>
                        <a:t>What issues would raise ethical questions</a:t>
                      </a:r>
                      <a:r>
                        <a:rPr lang="en-GB" baseline="0" dirty="0"/>
                        <a:t> for me?</a:t>
                      </a:r>
                    </a:p>
                    <a:p>
                      <a:pPr marL="285750" indent="-285750">
                        <a:buFont typeface="Arial" panose="020B0604020202020204" pitchFamily="34" charset="0"/>
                        <a:buChar char="•"/>
                      </a:pPr>
                      <a:r>
                        <a:rPr lang="en-GB" baseline="0" dirty="0"/>
                        <a:t>What issues would I pass on to manager </a:t>
                      </a:r>
                      <a:r>
                        <a:rPr lang="en-GB" baseline="0" dirty="0" err="1"/>
                        <a:t>etc</a:t>
                      </a:r>
                      <a:r>
                        <a:rPr lang="en-GB" baseline="0" dirty="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52611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Boundary Management (continued)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89698977"/>
              </p:ext>
            </p:extLst>
          </p:nvPr>
        </p:nvGraphicFramePr>
        <p:xfrm>
          <a:off x="715617" y="1600200"/>
          <a:ext cx="10830813" cy="2931160"/>
        </p:xfrm>
        <a:graphic>
          <a:graphicData uri="http://schemas.openxmlformats.org/drawingml/2006/table">
            <a:tbl>
              <a:tblPr firstRow="1" bandRow="1">
                <a:tableStyleId>{5C22544A-7EE6-4342-B048-85BDC9FD1C3A}</a:tableStyleId>
              </a:tblPr>
              <a:tblGrid>
                <a:gridCol w="2193283">
                  <a:extLst>
                    <a:ext uri="{9D8B030D-6E8A-4147-A177-3AD203B41FA5}">
                      <a16:colId xmlns:a16="http://schemas.microsoft.com/office/drawing/2014/main" val="20000"/>
                    </a:ext>
                  </a:extLst>
                </a:gridCol>
                <a:gridCol w="8637530">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Cancellations</a:t>
                      </a:r>
                    </a:p>
                  </a:txBody>
                  <a:tcPr/>
                </a:tc>
                <a:tc>
                  <a:txBody>
                    <a:bodyPr/>
                    <a:lstStyle/>
                    <a:p>
                      <a:pPr marL="285750" indent="-285750">
                        <a:buFont typeface="Arial" panose="020B0604020202020204" pitchFamily="34" charset="0"/>
                        <a:buChar char="•"/>
                      </a:pPr>
                      <a:r>
                        <a:rPr lang="en-GB" dirty="0"/>
                        <a:t>How much notice do I need for cancellations?</a:t>
                      </a:r>
                    </a:p>
                    <a:p>
                      <a:pPr marL="285750" indent="-285750">
                        <a:buFont typeface="Arial" panose="020B0604020202020204" pitchFamily="34" charset="0"/>
                        <a:buChar char="•"/>
                      </a:pPr>
                      <a:r>
                        <a:rPr lang="en-GB" dirty="0"/>
                        <a:t>How would I prefer cancellations to be handled?</a:t>
                      </a:r>
                    </a:p>
                  </a:txBody>
                  <a:tcPr/>
                </a:tc>
                <a:extLst>
                  <a:ext uri="{0D108BD9-81ED-4DB2-BD59-A6C34878D82A}">
                    <a16:rowId xmlns:a16="http://schemas.microsoft.com/office/drawing/2014/main" val="10001"/>
                  </a:ext>
                </a:extLst>
              </a:tr>
              <a:tr h="370840">
                <a:tc>
                  <a:txBody>
                    <a:bodyPr/>
                    <a:lstStyle/>
                    <a:p>
                      <a:r>
                        <a:rPr lang="en-GB" dirty="0"/>
                        <a:t>Punctuality</a:t>
                      </a:r>
                      <a:r>
                        <a:rPr lang="en-GB" baseline="0" dirty="0"/>
                        <a:t> agreement</a:t>
                      </a:r>
                      <a:endParaRPr lang="en-GB" dirty="0"/>
                    </a:p>
                  </a:txBody>
                  <a:tcPr/>
                </a:tc>
                <a:tc>
                  <a:txBody>
                    <a:bodyPr/>
                    <a:lstStyle/>
                    <a:p>
                      <a:pPr marL="285750" indent="-285750">
                        <a:buFont typeface="Arial" panose="020B0604020202020204" pitchFamily="34" charset="0"/>
                        <a:buChar char="•"/>
                      </a:pPr>
                      <a:r>
                        <a:rPr lang="en-GB" dirty="0"/>
                        <a:t>How strongly do I feel</a:t>
                      </a:r>
                      <a:r>
                        <a:rPr lang="en-GB" baseline="0" dirty="0"/>
                        <a:t> about punctuality?</a:t>
                      </a:r>
                    </a:p>
                    <a:p>
                      <a:pPr marL="285750" indent="-285750">
                        <a:buFont typeface="Arial" panose="020B0604020202020204" pitchFamily="34" charset="0"/>
                        <a:buChar char="•"/>
                      </a:pPr>
                      <a:r>
                        <a:rPr lang="en-GB" baseline="0" dirty="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a:t>Own development</a:t>
                      </a:r>
                      <a:r>
                        <a:rPr lang="en-GB" baseline="0" dirty="0"/>
                        <a:t> needs</a:t>
                      </a:r>
                      <a:endParaRPr lang="en-GB" dirty="0"/>
                    </a:p>
                  </a:txBody>
                  <a:tcPr/>
                </a:tc>
                <a:tc>
                  <a:txBody>
                    <a:bodyPr/>
                    <a:lstStyle/>
                    <a:p>
                      <a:pPr marL="285750" indent="-285750">
                        <a:buFont typeface="Arial" panose="020B0604020202020204" pitchFamily="34" charset="0"/>
                        <a:buChar char="•"/>
                      </a:pPr>
                      <a:r>
                        <a:rPr lang="en-GB" dirty="0"/>
                        <a:t>What support, information or learning do I need to make this arrangement</a:t>
                      </a:r>
                      <a:r>
                        <a:rPr lang="en-GB" baseline="0" dirty="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a:t>Other issues to consider</a:t>
                      </a:r>
                    </a:p>
                  </a:txBody>
                  <a:tcPr/>
                </a:tc>
                <a:tc>
                  <a:txBody>
                    <a:bodyPr/>
                    <a:lstStyle/>
                    <a:p>
                      <a:pPr marL="285750" indent="-285750">
                        <a:buFont typeface="Arial" panose="020B0604020202020204" pitchFamily="34" charset="0"/>
                        <a:buChar char="•"/>
                      </a:pPr>
                      <a:r>
                        <a:rPr lang="en-GB" dirty="0"/>
                        <a:t>What problems have I encountered</a:t>
                      </a:r>
                      <a:r>
                        <a:rPr lang="en-GB" baseline="0" dirty="0"/>
                        <a:t> previously in relation to supervision?</a:t>
                      </a:r>
                    </a:p>
                    <a:p>
                      <a:pPr marL="285750" indent="-285750">
                        <a:buFont typeface="Arial" panose="020B0604020202020204" pitchFamily="34" charset="0"/>
                        <a:buChar char="•"/>
                      </a:pPr>
                      <a:r>
                        <a:rPr lang="en-GB" baseline="0" dirty="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3810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Keeping appropriate records</a:t>
            </a:r>
          </a:p>
        </p:txBody>
      </p:sp>
      <p:sp>
        <p:nvSpPr>
          <p:cNvPr id="3" name="Content Placeholder 2"/>
          <p:cNvSpPr>
            <a:spLocks noGrp="1"/>
          </p:cNvSpPr>
          <p:nvPr>
            <p:ph idx="1"/>
          </p:nvPr>
        </p:nvSpPr>
        <p:spPr>
          <a:xfrm>
            <a:off x="838200" y="1572307"/>
            <a:ext cx="10515600" cy="4351338"/>
          </a:xfrm>
        </p:spPr>
        <p:txBody>
          <a:bodyPr>
            <a:normAutofit fontScale="92500" lnSpcReduction="20000"/>
          </a:bodyPr>
          <a:lstStyle/>
          <a:p>
            <a:r>
              <a:rPr lang="en-GB" dirty="0"/>
              <a:t>“Records of sessions reflecting the supervisees’ language and ideas can show that a supervisor values the supervisee’s experience and perspective”</a:t>
            </a:r>
          </a:p>
          <a:p>
            <a:r>
              <a:rPr lang="en-GB" dirty="0"/>
              <a:t>“A record can remind both parties of the issues discussed” </a:t>
            </a:r>
          </a:p>
          <a:p>
            <a:r>
              <a:rPr lang="en-GB" dirty="0"/>
              <a:t>continuity between sessions, monitor development, identify any patterns in issues arising…</a:t>
            </a:r>
          </a:p>
          <a:p>
            <a:r>
              <a:rPr lang="en-GB" dirty="0"/>
              <a:t>“Going through a record of a session together to check accuracy can establish mutual understanding of key issues and any action for subsequent sessions”</a:t>
            </a:r>
          </a:p>
          <a:p>
            <a:r>
              <a:rPr lang="en-GB" dirty="0"/>
              <a:t>“Summarising the points at the end of a session can preclude the need for taking extensive and intrusive notes during the session”</a:t>
            </a:r>
          </a:p>
          <a:p>
            <a:pPr marL="0" indent="0" algn="r">
              <a:buNone/>
            </a:pPr>
            <a:r>
              <a:rPr lang="en-GB" dirty="0"/>
              <a:t>(Sapin, 2009, p. 192)</a:t>
            </a:r>
          </a:p>
          <a:p>
            <a:pPr marL="0" indent="0" algn="just">
              <a:buNone/>
            </a:pPr>
            <a:endParaRPr lang="en-GB" dirty="0"/>
          </a:p>
        </p:txBody>
      </p:sp>
      <p:sp>
        <p:nvSpPr>
          <p:cNvPr id="4" name="Curved Right Arrow 3"/>
          <p:cNvSpPr/>
          <p:nvPr/>
        </p:nvSpPr>
        <p:spPr>
          <a:xfrm>
            <a:off x="1919536" y="5805264"/>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2639616" y="6165305"/>
            <a:ext cx="4320480" cy="646331"/>
          </a:xfrm>
          <a:prstGeom prst="rect">
            <a:avLst/>
          </a:prstGeom>
          <a:noFill/>
        </p:spPr>
        <p:txBody>
          <a:bodyPr wrap="square" rtlCol="0">
            <a:spAutoFit/>
          </a:bodyPr>
          <a:lstStyle/>
          <a:p>
            <a:r>
              <a:rPr lang="en-GB" dirty="0"/>
              <a:t>Think back to our “Boundary Management” discussion</a:t>
            </a:r>
          </a:p>
        </p:txBody>
      </p:sp>
    </p:spTree>
    <p:extLst>
      <p:ext uri="{BB962C8B-B14F-4D97-AF65-F5344CB8AC3E}">
        <p14:creationId xmlns:p14="http://schemas.microsoft.com/office/powerpoint/2010/main" val="978818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Focusing on the structure of sessions</a:t>
            </a:r>
          </a:p>
        </p:txBody>
      </p:sp>
      <p:sp>
        <p:nvSpPr>
          <p:cNvPr id="3" name="Content Placeholder 2"/>
          <p:cNvSpPr>
            <a:spLocks noGrp="1"/>
          </p:cNvSpPr>
          <p:nvPr>
            <p:ph idx="1"/>
          </p:nvPr>
        </p:nvSpPr>
        <p:spPr/>
        <p:txBody>
          <a:bodyPr>
            <a:normAutofit/>
          </a:bodyPr>
          <a:lstStyle/>
          <a:p>
            <a:r>
              <a:rPr lang="en-GB" dirty="0"/>
              <a:t>Sapin (2009, p. 193) notes how “supervision at regular intervals and within a format that is suitably structured to ensure that sufficient time is allocated for key issues and planning can be particularly effective”</a:t>
            </a:r>
          </a:p>
          <a:p>
            <a:r>
              <a:rPr lang="en-GB" dirty="0"/>
              <a:t>“Whilst a formal agenda is not essential”, Sapin (ibid) continues, “the establishment of a pattern for the supervision sessions can encourage focussed and useful discussion”</a:t>
            </a:r>
          </a:p>
          <a:p>
            <a:endParaRPr lang="en-GB" dirty="0"/>
          </a:p>
        </p:txBody>
      </p:sp>
    </p:spTree>
    <p:extLst>
      <p:ext uri="{BB962C8B-B14F-4D97-AF65-F5344CB8AC3E}">
        <p14:creationId xmlns:p14="http://schemas.microsoft.com/office/powerpoint/2010/main" val="178097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5138" y="4312765"/>
            <a:ext cx="3798641" cy="1143000"/>
          </a:xfrm>
        </p:spPr>
        <p:txBody>
          <a:bodyPr>
            <a:noAutofit/>
          </a:bodyPr>
          <a:lstStyle/>
          <a:p>
            <a:pPr algn="r"/>
            <a:r>
              <a:rPr lang="en-GB" sz="2000" dirty="0"/>
              <a:t>(Sapin, 2009, p. 194)</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9600" y="274638"/>
            <a:ext cx="4699712" cy="5293296"/>
          </a:xfrm>
        </p:spPr>
      </p:pic>
    </p:spTree>
    <p:extLst>
      <p:ext uri="{BB962C8B-B14F-4D97-AF65-F5344CB8AC3E}">
        <p14:creationId xmlns:p14="http://schemas.microsoft.com/office/powerpoint/2010/main" val="3946319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Sapin (2009, p. 195) discusses how “supervisors strive to provide an appropriate balance between stimulating reflection, listening and feedback”.</a:t>
            </a:r>
          </a:p>
          <a:p>
            <a:r>
              <a:rPr lang="en-GB" dirty="0"/>
              <a:t>Active listening</a:t>
            </a:r>
          </a:p>
          <a:p>
            <a:pPr lvl="1"/>
            <a:r>
              <a:rPr lang="en-GB" dirty="0"/>
              <a:t>How can we demonstrate this?</a:t>
            </a:r>
          </a:p>
          <a:p>
            <a:pPr lvl="1"/>
            <a:r>
              <a:rPr lang="en-GB" dirty="0"/>
              <a:t>What active listening techniques can we use?</a:t>
            </a:r>
          </a:p>
          <a:p>
            <a:pPr lvl="1"/>
            <a:r>
              <a:rPr lang="en-GB" dirty="0"/>
              <a:t>Which theorists can we link to here?</a:t>
            </a:r>
          </a:p>
          <a:p>
            <a:pPr marL="0" indent="0">
              <a:buNone/>
            </a:pPr>
            <a:endParaRPr lang="en-GB" dirty="0"/>
          </a:p>
        </p:txBody>
      </p:sp>
    </p:spTree>
    <p:extLst>
      <p:ext uri="{BB962C8B-B14F-4D97-AF65-F5344CB8AC3E}">
        <p14:creationId xmlns:p14="http://schemas.microsoft.com/office/powerpoint/2010/main" val="1883069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Reference List</a:t>
            </a:r>
          </a:p>
        </p:txBody>
      </p:sp>
      <p:sp>
        <p:nvSpPr>
          <p:cNvPr id="3" name="Content Placeholder 2"/>
          <p:cNvSpPr>
            <a:spLocks noGrp="1"/>
          </p:cNvSpPr>
          <p:nvPr>
            <p:ph idx="1"/>
          </p:nvPr>
        </p:nvSpPr>
        <p:spPr/>
        <p:txBody>
          <a:bodyPr/>
          <a:lstStyle/>
          <a:p>
            <a:r>
              <a:rPr lang="en-GB" dirty="0"/>
              <a:t>Sapin, K. (2009) </a:t>
            </a:r>
            <a:r>
              <a:rPr lang="en-GB" i="1" dirty="0"/>
              <a:t>Essential Skills for Youth work Practice</a:t>
            </a:r>
            <a:r>
              <a:rPr lang="en-GB" dirty="0"/>
              <a:t>, London: Sage Publications.</a:t>
            </a:r>
          </a:p>
          <a:p>
            <a:endParaRPr lang="en-GB" dirty="0"/>
          </a:p>
        </p:txBody>
      </p:sp>
    </p:spTree>
    <p:extLst>
      <p:ext uri="{BB962C8B-B14F-4D97-AF65-F5344CB8AC3E}">
        <p14:creationId xmlns:p14="http://schemas.microsoft.com/office/powerpoint/2010/main" val="226244050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979</Words>
  <Application>Microsoft Office PowerPoint</Application>
  <PresentationFormat>Widescreen</PresentationFormat>
  <Paragraphs>116</Paragraphs>
  <Slides>20</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Euphemia</vt:lpstr>
      <vt:lpstr>Office Theme</vt:lpstr>
      <vt:lpstr>   Supervision, Leadership and Management for Professionals:  Supervision and Support Skills </vt:lpstr>
      <vt:lpstr>Reminder of Directed Study</vt:lpstr>
      <vt:lpstr>Feedback</vt:lpstr>
      <vt:lpstr>Supervision update from students…</vt:lpstr>
      <vt:lpstr>Supervision Recap and Next Steps</vt:lpstr>
      <vt:lpstr>PowerPoint Presentation</vt:lpstr>
      <vt:lpstr>Group Task</vt:lpstr>
      <vt:lpstr>Being Organised</vt:lpstr>
      <vt:lpstr>(Sapin, 2009, p. 189)</vt:lpstr>
      <vt:lpstr>Locating Self  </vt:lpstr>
      <vt:lpstr>Locating Self: example</vt:lpstr>
      <vt:lpstr>Locating Self: Any examples from your practice?</vt:lpstr>
      <vt:lpstr>Boundary management </vt:lpstr>
      <vt:lpstr>Boundary Management </vt:lpstr>
      <vt:lpstr>Boundary Management (continued)</vt:lpstr>
      <vt:lpstr>Keeping appropriate records</vt:lpstr>
      <vt:lpstr>Focusing on the structure of sessions</vt:lpstr>
      <vt:lpstr>(Sapin, 2009, p. 194)</vt:lpstr>
      <vt:lpstr>PowerPoint Presentation</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2024-10-06T17:24:35Z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