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71" r:id="rId1"/>
  </p:sldMasterIdLst>
  <p:sldIdLst>
    <p:sldId id="256" r:id="rId2"/>
    <p:sldId id="258" r:id="rId3"/>
    <p:sldId id="259" r:id="rId4"/>
    <p:sldId id="260" r:id="rId5"/>
    <p:sldId id="261" r:id="rId6"/>
    <p:sldId id="262" r:id="rId7"/>
    <p:sldId id="263" r:id="rId8"/>
    <p:sldId id="264" r:id="rId9"/>
    <p:sldId id="265"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8484010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74056574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81138050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1662339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smtClean="0"/>
              <a:t>2/18/2024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3743726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6272632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69422662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13094791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21957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39815397"/>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02111984F565}"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27448744"/>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27913659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02111984F565}"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4632252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2/18/2024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59714279"/>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8734964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2/18/2024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0099714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2/18/2024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423196274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Lst>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3D1B-1D5B-4C8C-9A38-B4BBA2052E53}"/>
              </a:ext>
            </a:extLst>
          </p:cNvPr>
          <p:cNvSpPr>
            <a:spLocks noGrp="1"/>
          </p:cNvSpPr>
          <p:nvPr>
            <p:ph type="ctrTitle"/>
          </p:nvPr>
        </p:nvSpPr>
        <p:spPr/>
        <p:txBody>
          <a:bodyPr/>
          <a:lstStyle/>
          <a:p>
            <a:r>
              <a:rPr lang="en-US" sz="6000" dirty="0"/>
              <a:t>The </a:t>
            </a:r>
            <a:r>
              <a:rPr lang="en-US" sz="6000" dirty="0" err="1"/>
              <a:t>Cranleigh</a:t>
            </a:r>
            <a:r>
              <a:rPr lang="en-US" sz="6000" dirty="0"/>
              <a:t> Boutique </a:t>
            </a:r>
          </a:p>
        </p:txBody>
      </p:sp>
      <p:sp>
        <p:nvSpPr>
          <p:cNvPr id="3" name="Subtitle 2">
            <a:extLst>
              <a:ext uri="{FF2B5EF4-FFF2-40B4-BE49-F238E27FC236}">
                <a16:creationId xmlns:a16="http://schemas.microsoft.com/office/drawing/2014/main" id="{90CF983F-050A-4795-8086-5A966B37269F}"/>
              </a:ext>
            </a:extLst>
          </p:cNvPr>
          <p:cNvSpPr>
            <a:spLocks noGrp="1"/>
          </p:cNvSpPr>
          <p:nvPr>
            <p:ph type="subTitle" idx="1"/>
          </p:nvPr>
        </p:nvSpPr>
        <p:spPr/>
        <p:txBody>
          <a:bodyPr/>
          <a:lstStyle/>
          <a:p>
            <a:r>
              <a:rPr lang="en-US" dirty="0"/>
              <a:t>BY: </a:t>
            </a:r>
            <a:r>
              <a:rPr lang="en-US" altLang="en-US" cap="none" dirty="0">
                <a:solidFill>
                  <a:schemeClr val="tx1"/>
                </a:solidFill>
                <a:latin typeface="Arial" panose="020B0604020202020204" pitchFamily="34" charset="0"/>
                <a:ea typeface="Times New Roman" panose="02020603050405020304" pitchFamily="18" charset="0"/>
                <a:cs typeface="Arial" panose="020B0604020202020204" pitchFamily="34" charset="0"/>
              </a:rPr>
              <a:t>George Andrei </a:t>
            </a:r>
            <a:r>
              <a:rPr lang="en-US" altLang="en-US" cap="none" dirty="0" err="1">
                <a:solidFill>
                  <a:schemeClr val="tx1"/>
                </a:solidFill>
                <a:latin typeface="Arial" panose="020B0604020202020204" pitchFamily="34" charset="0"/>
                <a:ea typeface="Times New Roman" panose="02020603050405020304" pitchFamily="18" charset="0"/>
                <a:cs typeface="Arial" panose="020B0604020202020204" pitchFamily="34" charset="0"/>
              </a:rPr>
              <a:t>Codrianu</a:t>
            </a:r>
            <a:endParaRPr lang="en-US" altLang="en-US" sz="3200" cap="none" dirty="0">
              <a:solidFill>
                <a:schemeClr val="tx1"/>
              </a:solidFill>
              <a:latin typeface="Arial" panose="020B0604020202020204" pitchFamily="34" charset="0"/>
            </a:endParaRPr>
          </a:p>
          <a:p>
            <a:endParaRPr lang="en-US" dirty="0"/>
          </a:p>
        </p:txBody>
      </p:sp>
      <p:pic>
        <p:nvPicPr>
          <p:cNvPr id="1029" name="Picture 5" descr="The Cranleigh Boutique Bowness on Windermere Kendal Road LA233EW 015394  43293">
            <a:extLst>
              <a:ext uri="{FF2B5EF4-FFF2-40B4-BE49-F238E27FC236}">
                <a16:creationId xmlns:a16="http://schemas.microsoft.com/office/drawing/2014/main" id="{0E20DAB0-C064-4571-8430-32416D34A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57330" y="-1517480"/>
            <a:ext cx="6858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34027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35FC5-3D36-48F8-B3E2-516CC2805188}"/>
              </a:ext>
            </a:extLst>
          </p:cNvPr>
          <p:cNvSpPr>
            <a:spLocks noGrp="1"/>
          </p:cNvSpPr>
          <p:nvPr>
            <p:ph type="title"/>
          </p:nvPr>
        </p:nvSpPr>
        <p:spPr>
          <a:xfrm>
            <a:off x="1811047" y="624110"/>
            <a:ext cx="8911687" cy="754116"/>
          </a:xfrm>
        </p:spPr>
        <p:txBody>
          <a:bodyPr/>
          <a:lstStyle/>
          <a:p>
            <a:r>
              <a:rPr lang="en-US" b="1" dirty="0"/>
              <a:t>Introduction</a:t>
            </a:r>
            <a:endParaRPr lang="en-US" dirty="0"/>
          </a:p>
        </p:txBody>
      </p:sp>
      <p:sp>
        <p:nvSpPr>
          <p:cNvPr id="3" name="Content Placeholder 2">
            <a:extLst>
              <a:ext uri="{FF2B5EF4-FFF2-40B4-BE49-F238E27FC236}">
                <a16:creationId xmlns:a16="http://schemas.microsoft.com/office/drawing/2014/main" id="{D9ED8AD9-EB16-4C11-8885-1549091EC0D5}"/>
              </a:ext>
            </a:extLst>
          </p:cNvPr>
          <p:cNvSpPr>
            <a:spLocks noGrp="1"/>
          </p:cNvSpPr>
          <p:nvPr>
            <p:ph idx="1"/>
          </p:nvPr>
        </p:nvSpPr>
        <p:spPr>
          <a:xfrm>
            <a:off x="1573083" y="3923700"/>
            <a:ext cx="10505874" cy="2511286"/>
          </a:xfrm>
        </p:spPr>
        <p:txBody>
          <a:bodyPr>
            <a:noAutofit/>
          </a:bodyPr>
          <a:lstStyle/>
          <a:p>
            <a:pPr lvl="0"/>
            <a:r>
              <a:rPr lang="en-US" sz="1900" dirty="0"/>
              <a:t>Engaging in such practices contributes to the preservation of a workplace devoid of hazards, thereby reducing the occurrence of incidents and enhancing the hotel's reputation and financial performance (</a:t>
            </a:r>
            <a:r>
              <a:rPr lang="en-US" sz="1900" dirty="0" err="1"/>
              <a:t>Meteab</a:t>
            </a:r>
            <a:r>
              <a:rPr lang="en-US" sz="1900" dirty="0"/>
              <a:t>, </a:t>
            </a:r>
            <a:r>
              <a:rPr lang="en-US" sz="1900" dirty="0" err="1"/>
              <a:t>Mejbel</a:t>
            </a:r>
            <a:r>
              <a:rPr lang="en-US" sz="1900" dirty="0"/>
              <a:t>, Ali, &amp; Habeeb, 2022).</a:t>
            </a:r>
          </a:p>
          <a:p>
            <a:pPr lvl="0"/>
            <a:r>
              <a:rPr lang="en-US" sz="1900" dirty="0"/>
              <a:t>As a preliminary step towards gaining an understanding of the situation, it is advantageous to compile a list of potential hazards. These may include biological hazards, chemical exposure, slipping, tripping, collapsing, and injuries to the muscles and joints. </a:t>
            </a:r>
          </a:p>
          <a:p>
            <a:endParaRPr lang="en-US" sz="1900" dirty="0"/>
          </a:p>
        </p:txBody>
      </p:sp>
      <p:pic>
        <p:nvPicPr>
          <p:cNvPr id="5122" name="Picture 2" descr="https://www.sfceurope.com/media/image/7d/15/53/pexels-photo-271639-1.jpg">
            <a:extLst>
              <a:ext uri="{FF2B5EF4-FFF2-40B4-BE49-F238E27FC236}">
                <a16:creationId xmlns:a16="http://schemas.microsoft.com/office/drawing/2014/main" id="{97748D59-40D0-400A-8E63-FAC589B7CB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8191" y="821635"/>
            <a:ext cx="5934849" cy="272332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D9F75F4B-8207-41D7-A496-A71FD206DE1D}"/>
              </a:ext>
            </a:extLst>
          </p:cNvPr>
          <p:cNvSpPr txBox="1">
            <a:spLocks/>
          </p:cNvSpPr>
          <p:nvPr/>
        </p:nvSpPr>
        <p:spPr>
          <a:xfrm>
            <a:off x="1555330" y="1560443"/>
            <a:ext cx="4023836" cy="318714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0"/>
            <a:r>
              <a:rPr lang="en-US" sz="2000" dirty="0"/>
              <a:t>Ensuring health and safety is of the utmost importance in housekeeping to safeguard the welfare of both employees and patrons; thus, this field of study is significant. </a:t>
            </a:r>
          </a:p>
        </p:txBody>
      </p:sp>
      <p:sp>
        <p:nvSpPr>
          <p:cNvPr id="5" name="Rectangle 4">
            <a:extLst>
              <a:ext uri="{FF2B5EF4-FFF2-40B4-BE49-F238E27FC236}">
                <a16:creationId xmlns:a16="http://schemas.microsoft.com/office/drawing/2014/main" id="{677C10A5-5996-479C-BC2A-87549476F1F8}"/>
              </a:ext>
            </a:extLst>
          </p:cNvPr>
          <p:cNvSpPr/>
          <p:nvPr/>
        </p:nvSpPr>
        <p:spPr>
          <a:xfrm>
            <a:off x="7892747" y="3611218"/>
            <a:ext cx="1872629"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(Shoes-For-Crews-Europe, 2019)</a:t>
            </a:r>
            <a:endParaRPr lang="en-US" sz="1000" dirty="0"/>
          </a:p>
        </p:txBody>
      </p:sp>
    </p:spTree>
    <p:extLst>
      <p:ext uri="{BB962C8B-B14F-4D97-AF65-F5344CB8AC3E}">
        <p14:creationId xmlns:p14="http://schemas.microsoft.com/office/powerpoint/2010/main" val="11296870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9661C-4794-4E59-AA8C-1634F8B8942B}"/>
              </a:ext>
            </a:extLst>
          </p:cNvPr>
          <p:cNvSpPr>
            <a:spLocks noGrp="1"/>
          </p:cNvSpPr>
          <p:nvPr>
            <p:ph type="title"/>
          </p:nvPr>
        </p:nvSpPr>
        <p:spPr/>
        <p:txBody>
          <a:bodyPr/>
          <a:lstStyle/>
          <a:p>
            <a:r>
              <a:rPr lang="en-US" b="1" dirty="0"/>
              <a:t>Identifying Potential Risks</a:t>
            </a:r>
            <a:endParaRPr lang="en-US" dirty="0"/>
          </a:p>
        </p:txBody>
      </p:sp>
      <p:sp>
        <p:nvSpPr>
          <p:cNvPr id="3" name="Content Placeholder 2">
            <a:extLst>
              <a:ext uri="{FF2B5EF4-FFF2-40B4-BE49-F238E27FC236}">
                <a16:creationId xmlns:a16="http://schemas.microsoft.com/office/drawing/2014/main" id="{9B0ECC8B-6C04-43B3-ADBC-2D2DA43703DD}"/>
              </a:ext>
            </a:extLst>
          </p:cNvPr>
          <p:cNvSpPr>
            <a:spLocks noGrp="1"/>
          </p:cNvSpPr>
          <p:nvPr>
            <p:ph idx="1"/>
          </p:nvPr>
        </p:nvSpPr>
        <p:spPr>
          <a:xfrm>
            <a:off x="4691270" y="1487181"/>
            <a:ext cx="6813342" cy="2846280"/>
          </a:xfrm>
        </p:spPr>
        <p:txBody>
          <a:bodyPr>
            <a:noAutofit/>
          </a:bodyPr>
          <a:lstStyle/>
          <a:p>
            <a:pPr lvl="0"/>
            <a:r>
              <a:rPr lang="en-US" sz="1900" dirty="0"/>
              <a:t>Housekeepers are exposed to the potential for physical harm whenever they come into contact with cleaning products (</a:t>
            </a:r>
            <a:r>
              <a:rPr lang="en-US" sz="1900" dirty="0" err="1"/>
              <a:t>Dmitrieva</a:t>
            </a:r>
            <a:r>
              <a:rPr lang="en-US" sz="1900" dirty="0"/>
              <a:t>, Nina, Nataliya, &amp; Svetlana, 2020). </a:t>
            </a:r>
          </a:p>
          <a:p>
            <a:pPr lvl="0"/>
            <a:r>
              <a:rPr lang="en-US" sz="1900" dirty="0"/>
              <a:t>Training, adherence to storage and usage regulations, and appropriate storage practices are all essential in mitigating the potential hazards associated with chemical exposure to human health.</a:t>
            </a:r>
          </a:p>
          <a:p>
            <a:endParaRPr lang="en-US" sz="1900" dirty="0"/>
          </a:p>
        </p:txBody>
      </p:sp>
      <p:pic>
        <p:nvPicPr>
          <p:cNvPr id="4098" name="Picture 2" descr="Housekeeping and Cleaning Injuries">
            <a:extLst>
              <a:ext uri="{FF2B5EF4-FFF2-40B4-BE49-F238E27FC236}">
                <a16:creationId xmlns:a16="http://schemas.microsoft.com/office/drawing/2014/main" id="{E32C04AB-FA57-4E58-B4E6-5CE29A7086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4532" y="1480329"/>
            <a:ext cx="3122855" cy="2402557"/>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2">
            <a:extLst>
              <a:ext uri="{FF2B5EF4-FFF2-40B4-BE49-F238E27FC236}">
                <a16:creationId xmlns:a16="http://schemas.microsoft.com/office/drawing/2014/main" id="{174191E1-8C87-4876-B03A-AE46C695598D}"/>
              </a:ext>
            </a:extLst>
          </p:cNvPr>
          <p:cNvSpPr txBox="1">
            <a:spLocks/>
          </p:cNvSpPr>
          <p:nvPr/>
        </p:nvSpPr>
        <p:spPr>
          <a:xfrm>
            <a:off x="1374532" y="4181525"/>
            <a:ext cx="10234372" cy="2222170"/>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0"/>
            <a:r>
              <a:rPr lang="en-US" sz="2000" dirty="0"/>
              <a:t>Falls, accidents, and slips are frequent incidents in the housekeeping department. Floor inspections, the installation of non-slip carpets, and appropriate signage can aid in averting incidents and guaranteeing the security of both patrons and staff.</a:t>
            </a:r>
          </a:p>
          <a:p>
            <a:pPr lvl="0"/>
            <a:r>
              <a:rPr lang="en-US" sz="2000" dirty="0"/>
              <a:t>Musculoskeletal injuries are a tangible risk factor when performing cleaning duties that involve repetitive motions and hefty lifting (Raghubalan, 2009).</a:t>
            </a:r>
          </a:p>
        </p:txBody>
      </p:sp>
      <p:sp>
        <p:nvSpPr>
          <p:cNvPr id="6" name="Rectangle 5">
            <a:extLst>
              <a:ext uri="{FF2B5EF4-FFF2-40B4-BE49-F238E27FC236}">
                <a16:creationId xmlns:a16="http://schemas.microsoft.com/office/drawing/2014/main" id="{CFD035DF-CFB2-4CE9-A8A2-FAC99B7172B0}"/>
              </a:ext>
            </a:extLst>
          </p:cNvPr>
          <p:cNvSpPr/>
          <p:nvPr/>
        </p:nvSpPr>
        <p:spPr>
          <a:xfrm rot="16200000">
            <a:off x="690250" y="2558496"/>
            <a:ext cx="928459"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a:t>
            </a:r>
            <a:r>
              <a:rPr lang="en-US" sz="1000" dirty="0" err="1">
                <a:latin typeface="Calibri" panose="020F0502020204030204" pitchFamily="34" charset="0"/>
                <a:ea typeface="Calibri" panose="020F0502020204030204" pitchFamily="34" charset="0"/>
                <a:cs typeface="Times New Roman" panose="02020603050405020304" pitchFamily="18" charset="0"/>
              </a:rPr>
              <a:t>Plaxen</a:t>
            </a:r>
            <a:r>
              <a:rPr lang="en-US" sz="1000" dirty="0">
                <a:latin typeface="Calibri" panose="020F0502020204030204" pitchFamily="34" charset="0"/>
                <a:ea typeface="Calibri" panose="020F0502020204030204" pitchFamily="34" charset="0"/>
                <a:cs typeface="Times New Roman" panose="02020603050405020304" pitchFamily="18" charset="0"/>
              </a:rPr>
              <a:t>, 2022)</a:t>
            </a:r>
            <a:endParaRPr lang="en-US" sz="1000" dirty="0"/>
          </a:p>
        </p:txBody>
      </p:sp>
    </p:spTree>
    <p:extLst>
      <p:ext uri="{BB962C8B-B14F-4D97-AF65-F5344CB8AC3E}">
        <p14:creationId xmlns:p14="http://schemas.microsoft.com/office/powerpoint/2010/main" val="910361361"/>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Improvement Initiatives</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2589212" y="1540188"/>
            <a:ext cx="8754649" cy="4834107"/>
          </a:xfrm>
        </p:spPr>
        <p:txBody>
          <a:bodyPr>
            <a:normAutofit/>
          </a:bodyPr>
          <a:lstStyle/>
          <a:p>
            <a:pPr lvl="0"/>
            <a:r>
              <a:rPr lang="en-US" sz="2200" dirty="0"/>
              <a:t>Housekeepers participate in rigorous training </a:t>
            </a:r>
            <a:r>
              <a:rPr lang="en-US" sz="2200" dirty="0" err="1"/>
              <a:t>programmes</a:t>
            </a:r>
            <a:r>
              <a:rPr lang="en-US" sz="2200" dirty="0"/>
              <a:t> to ensure they possess all the necessary knowledge and skills to perform their duties effectively. </a:t>
            </a:r>
          </a:p>
          <a:p>
            <a:pPr lvl="0"/>
            <a:r>
              <a:rPr lang="en-US" sz="2200" dirty="0"/>
              <a:t>Safety footwear and protective equipment, such as gloves and shoes, safeguard housekeeping personnel from injury (Rutherford, 2009).</a:t>
            </a:r>
          </a:p>
          <a:p>
            <a:pPr lvl="0"/>
            <a:r>
              <a:rPr lang="en-US" sz="2200" dirty="0"/>
              <a:t>The safety of housekeeping personnel is improved through the implementation of clearly marked signage and streamlined communication pathways. Every staff member must be aware of the location of the exits in the event of an emergency as well as the nature of any ongoing repairs.</a:t>
            </a:r>
          </a:p>
          <a:p>
            <a:endParaRPr lang="en-US" sz="2200" dirty="0"/>
          </a:p>
        </p:txBody>
      </p:sp>
    </p:spTree>
    <p:extLst>
      <p:ext uri="{BB962C8B-B14F-4D97-AF65-F5344CB8AC3E}">
        <p14:creationId xmlns:p14="http://schemas.microsoft.com/office/powerpoint/2010/main" val="625762903"/>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Room Cleaning Procedures:</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1992864" y="1540189"/>
            <a:ext cx="6157223" cy="4913620"/>
          </a:xfrm>
        </p:spPr>
        <p:txBody>
          <a:bodyPr>
            <a:normAutofit/>
          </a:bodyPr>
          <a:lstStyle/>
          <a:p>
            <a:pPr lvl="0"/>
            <a:r>
              <a:rPr lang="en-US" dirty="0"/>
              <a:t>Air circulation It is critical to have adequate ventilation when cleaning a room to prevent exposure to cleaning </a:t>
            </a:r>
            <a:r>
              <a:rPr lang="en-US" dirty="0" err="1"/>
              <a:t>vapours</a:t>
            </a:r>
            <a:r>
              <a:rPr lang="en-US" dirty="0"/>
              <a:t>. Adequate ventilation can contribute to a healthier work environment for the cleaning personnel (Donald, Patrick, </a:t>
            </a:r>
            <a:r>
              <a:rPr lang="en-US" dirty="0" err="1"/>
              <a:t>Moreo</a:t>
            </a:r>
            <a:r>
              <a:rPr lang="en-US" dirty="0"/>
              <a:t>, &amp; Gail, 2005). </a:t>
            </a:r>
          </a:p>
          <a:p>
            <a:pPr lvl="0"/>
            <a:r>
              <a:rPr lang="en-US" dirty="0"/>
              <a:t>A reduction in musculoskeletal injuries may result from educating employees on secure lifting procedures. The implementation of ergonomic practices is crucial in ensuring the secure completion of cleaning duties.</a:t>
            </a:r>
          </a:p>
          <a:p>
            <a:pPr lvl="0"/>
            <a:r>
              <a:rPr lang="en-US" dirty="0"/>
              <a:t>The implementation of well-defined emergency procedures and protocols significantly improves the overall safety of the hotel by enabling the sanitation staff to effectively address unforeseen circumstances.</a:t>
            </a:r>
          </a:p>
        </p:txBody>
      </p:sp>
      <p:pic>
        <p:nvPicPr>
          <p:cNvPr id="5" name="Picture 4">
            <a:extLst>
              <a:ext uri="{FF2B5EF4-FFF2-40B4-BE49-F238E27FC236}">
                <a16:creationId xmlns:a16="http://schemas.microsoft.com/office/drawing/2014/main" id="{C23CCE40-186C-4DC4-BAC4-45B28434DB2D}"/>
              </a:ext>
            </a:extLst>
          </p:cNvPr>
          <p:cNvPicPr>
            <a:picLocks noChangeAspect="1"/>
          </p:cNvPicPr>
          <p:nvPr/>
        </p:nvPicPr>
        <p:blipFill>
          <a:blip r:embed="rId2"/>
          <a:stretch>
            <a:fillRect/>
          </a:stretch>
        </p:blipFill>
        <p:spPr>
          <a:xfrm>
            <a:off x="8344659" y="1540189"/>
            <a:ext cx="3305726" cy="4769690"/>
          </a:xfrm>
          <a:prstGeom prst="rect">
            <a:avLst/>
          </a:prstGeom>
        </p:spPr>
      </p:pic>
      <p:sp>
        <p:nvSpPr>
          <p:cNvPr id="6" name="Rectangle 5">
            <a:extLst>
              <a:ext uri="{FF2B5EF4-FFF2-40B4-BE49-F238E27FC236}">
                <a16:creationId xmlns:a16="http://schemas.microsoft.com/office/drawing/2014/main" id="{7BBD7B7B-1213-4266-9F72-D4B97AC32621}"/>
              </a:ext>
            </a:extLst>
          </p:cNvPr>
          <p:cNvSpPr/>
          <p:nvPr/>
        </p:nvSpPr>
        <p:spPr>
          <a:xfrm>
            <a:off x="9207883" y="6423992"/>
            <a:ext cx="1579278"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(CHRISMATYSZCZYK, 2017)</a:t>
            </a:r>
            <a:endParaRPr lang="en-US" sz="1000" dirty="0"/>
          </a:p>
        </p:txBody>
      </p:sp>
    </p:spTree>
    <p:extLst>
      <p:ext uri="{BB962C8B-B14F-4D97-AF65-F5344CB8AC3E}">
        <p14:creationId xmlns:p14="http://schemas.microsoft.com/office/powerpoint/2010/main" val="291572525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Essential Tools &amp; Equipment:</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5367131" y="1540189"/>
            <a:ext cx="6281530" cy="4834107"/>
          </a:xfrm>
        </p:spPr>
        <p:txBody>
          <a:bodyPr>
            <a:noAutofit/>
          </a:bodyPr>
          <a:lstStyle/>
          <a:p>
            <a:pPr lvl="0"/>
            <a:r>
              <a:rPr lang="en-US" sz="2100" dirty="0"/>
              <a:t>It is essential to provide housekeeping personnel with a list of </a:t>
            </a:r>
            <a:r>
              <a:rPr lang="en-US" sz="2100" dirty="0" err="1"/>
              <a:t>authorised</a:t>
            </a:r>
            <a:r>
              <a:rPr lang="en-US" sz="2100" dirty="0"/>
              <a:t> cleaning chemicals to ensure that they </a:t>
            </a:r>
            <a:r>
              <a:rPr lang="en-US" sz="2100" dirty="0" err="1"/>
              <a:t>utilise</a:t>
            </a:r>
            <a:r>
              <a:rPr lang="en-US" sz="2100" dirty="0"/>
              <a:t> safe and effective solutions.</a:t>
            </a:r>
          </a:p>
          <a:p>
            <a:pPr lvl="0"/>
            <a:r>
              <a:rPr lang="en-US" sz="2100" dirty="0"/>
              <a:t>One can reduce the likelihood of accidents involving chemicals by ensuring that users possess adequate knowledge regarding their correct usage (</a:t>
            </a:r>
            <a:r>
              <a:rPr lang="en-US" sz="2100" dirty="0" err="1"/>
              <a:t>Parsidi</a:t>
            </a:r>
            <a:r>
              <a:rPr lang="en-US" sz="2100" dirty="0"/>
              <a:t>, 2021).</a:t>
            </a:r>
          </a:p>
          <a:p>
            <a:pPr lvl="0"/>
            <a:r>
              <a:rPr lang="en-US" sz="2100" dirty="0"/>
              <a:t>Ergonomic equipment, such as adjustable Hoover cleansers, could be made available to housekeeping personnel to reduce the physical strain they experience and promote a safer work environment.</a:t>
            </a:r>
          </a:p>
        </p:txBody>
      </p:sp>
      <p:pic>
        <p:nvPicPr>
          <p:cNvPr id="6" name="Picture 5">
            <a:extLst>
              <a:ext uri="{FF2B5EF4-FFF2-40B4-BE49-F238E27FC236}">
                <a16:creationId xmlns:a16="http://schemas.microsoft.com/office/drawing/2014/main" id="{8D834B9C-C2B5-4890-B5BB-E9342E3638A1}"/>
              </a:ext>
            </a:extLst>
          </p:cNvPr>
          <p:cNvPicPr>
            <a:picLocks noChangeAspect="1"/>
          </p:cNvPicPr>
          <p:nvPr/>
        </p:nvPicPr>
        <p:blipFill>
          <a:blip r:embed="rId2"/>
          <a:stretch>
            <a:fillRect/>
          </a:stretch>
        </p:blipFill>
        <p:spPr>
          <a:xfrm>
            <a:off x="1485242" y="1540189"/>
            <a:ext cx="3541873" cy="4834107"/>
          </a:xfrm>
          <a:prstGeom prst="rect">
            <a:avLst/>
          </a:prstGeom>
        </p:spPr>
      </p:pic>
      <p:sp>
        <p:nvSpPr>
          <p:cNvPr id="7" name="Rectangle 6">
            <a:extLst>
              <a:ext uri="{FF2B5EF4-FFF2-40B4-BE49-F238E27FC236}">
                <a16:creationId xmlns:a16="http://schemas.microsoft.com/office/drawing/2014/main" id="{011A53D6-3867-4BCE-B060-F36411A0A85A}"/>
              </a:ext>
            </a:extLst>
          </p:cNvPr>
          <p:cNvSpPr/>
          <p:nvPr/>
        </p:nvSpPr>
        <p:spPr>
          <a:xfrm>
            <a:off x="2839236" y="6477865"/>
            <a:ext cx="833883"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a:t>
            </a:r>
            <a:r>
              <a:rPr lang="en-US" sz="1000" dirty="0" err="1">
                <a:latin typeface="Calibri" panose="020F0502020204030204" pitchFamily="34" charset="0"/>
                <a:ea typeface="Calibri" panose="020F0502020204030204" pitchFamily="34" charset="0"/>
                <a:cs typeface="Times New Roman" panose="02020603050405020304" pitchFamily="18" charset="0"/>
              </a:rPr>
              <a:t>Yulia</a:t>
            </a:r>
            <a:r>
              <a:rPr lang="en-US" sz="1000" dirty="0">
                <a:latin typeface="Calibri" panose="020F0502020204030204" pitchFamily="34" charset="0"/>
                <a:ea typeface="Calibri" panose="020F0502020204030204" pitchFamily="34" charset="0"/>
                <a:cs typeface="Times New Roman" panose="02020603050405020304" pitchFamily="18" charset="0"/>
              </a:rPr>
              <a:t>, 2019)</a:t>
            </a:r>
            <a:endParaRPr lang="en-US" sz="1000" dirty="0"/>
          </a:p>
        </p:txBody>
      </p:sp>
    </p:spTree>
    <p:extLst>
      <p:ext uri="{BB962C8B-B14F-4D97-AF65-F5344CB8AC3E}">
        <p14:creationId xmlns:p14="http://schemas.microsoft.com/office/powerpoint/2010/main" val="3908343185"/>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Hazard Mitigations:</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2494074" y="1540188"/>
            <a:ext cx="9010537" cy="4860611"/>
          </a:xfrm>
        </p:spPr>
        <p:txBody>
          <a:bodyPr>
            <a:normAutofit/>
          </a:bodyPr>
          <a:lstStyle/>
          <a:p>
            <a:pPr lvl="0"/>
            <a:r>
              <a:rPr lang="en-US" dirty="0"/>
              <a:t>For safety reasons, cleaning chemicals must be stored in areas with adequate ventilation. Strict regulations can be adhered to </a:t>
            </a:r>
            <a:r>
              <a:rPr lang="en-US" dirty="0" err="1"/>
              <a:t>to</a:t>
            </a:r>
            <a:r>
              <a:rPr lang="en-US" dirty="0"/>
              <a:t> avert catastrophes and exposure hazards (</a:t>
            </a:r>
            <a:r>
              <a:rPr lang="en-US" dirty="0" err="1"/>
              <a:t>GoodHousekeeping</a:t>
            </a:r>
            <a:r>
              <a:rPr lang="en-US" dirty="0"/>
              <a:t>, 2014).</a:t>
            </a:r>
          </a:p>
          <a:p>
            <a:pPr lvl="0"/>
            <a:r>
              <a:rPr lang="en-US" dirty="0"/>
              <a:t>It is critical to perform routine maintenance on cleaning equipment to ensure that it remains in excellent condition. Well-maintained instruments contribute to the </a:t>
            </a:r>
            <a:r>
              <a:rPr lang="en-US" dirty="0" err="1"/>
              <a:t>optimisation</a:t>
            </a:r>
            <a:r>
              <a:rPr lang="en-US" dirty="0"/>
              <a:t> of cleansing tasks and the enhancement of employee safety.</a:t>
            </a:r>
          </a:p>
          <a:p>
            <a:pPr lvl="0"/>
            <a:r>
              <a:rPr lang="en-US" dirty="0"/>
              <a:t>Hazard awareness is the primary objective of ongoing training </a:t>
            </a:r>
            <a:r>
              <a:rPr lang="en-US" dirty="0" err="1"/>
              <a:t>programmes</a:t>
            </a:r>
            <a:r>
              <a:rPr lang="en-US" dirty="0"/>
              <a:t>; it instructs employees to identify and report any potential dangers they encounter (Victor, Aguilar-Escobar, Pedro, &amp; Julián, 2021).</a:t>
            </a:r>
          </a:p>
        </p:txBody>
      </p:sp>
      <p:pic>
        <p:nvPicPr>
          <p:cNvPr id="4" name="Picture 3">
            <a:extLst>
              <a:ext uri="{FF2B5EF4-FFF2-40B4-BE49-F238E27FC236}">
                <a16:creationId xmlns:a16="http://schemas.microsoft.com/office/drawing/2014/main" id="{B7E0F7EC-0AE0-4982-B7C4-A55891B9B45A}"/>
              </a:ext>
            </a:extLst>
          </p:cNvPr>
          <p:cNvPicPr>
            <a:picLocks noChangeAspect="1"/>
          </p:cNvPicPr>
          <p:nvPr/>
        </p:nvPicPr>
        <p:blipFill>
          <a:blip r:embed="rId2"/>
          <a:stretch>
            <a:fillRect/>
          </a:stretch>
        </p:blipFill>
        <p:spPr>
          <a:xfrm>
            <a:off x="3614737" y="4833732"/>
            <a:ext cx="4962525" cy="1666875"/>
          </a:xfrm>
          <a:prstGeom prst="rect">
            <a:avLst/>
          </a:prstGeom>
        </p:spPr>
      </p:pic>
      <p:sp>
        <p:nvSpPr>
          <p:cNvPr id="5" name="Rectangle 4">
            <a:extLst>
              <a:ext uri="{FF2B5EF4-FFF2-40B4-BE49-F238E27FC236}">
                <a16:creationId xmlns:a16="http://schemas.microsoft.com/office/drawing/2014/main" id="{3F08CC7F-BC07-4B7F-88D6-92C81B8AC299}"/>
              </a:ext>
            </a:extLst>
          </p:cNvPr>
          <p:cNvSpPr/>
          <p:nvPr/>
        </p:nvSpPr>
        <p:spPr>
          <a:xfrm>
            <a:off x="8676138" y="5482503"/>
            <a:ext cx="1217000"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a:t>
            </a:r>
            <a:r>
              <a:rPr lang="en-US" sz="1000" dirty="0" err="1">
                <a:latin typeface="Calibri" panose="020F0502020204030204" pitchFamily="34" charset="0"/>
                <a:ea typeface="Calibri" panose="020F0502020204030204" pitchFamily="34" charset="0"/>
                <a:cs typeface="Times New Roman" panose="02020603050405020304" pitchFamily="18" charset="0"/>
              </a:rPr>
              <a:t>CityofIrvine</a:t>
            </a:r>
            <a:r>
              <a:rPr lang="en-US" sz="1000" dirty="0">
                <a:latin typeface="Calibri" panose="020F0502020204030204" pitchFamily="34" charset="0"/>
                <a:ea typeface="Calibri" panose="020F0502020204030204" pitchFamily="34" charset="0"/>
                <a:cs typeface="Times New Roman" panose="02020603050405020304" pitchFamily="18" charset="0"/>
              </a:rPr>
              <a:t>, 2020).</a:t>
            </a:r>
            <a:endParaRPr lang="en-US" sz="1000" dirty="0"/>
          </a:p>
        </p:txBody>
      </p:sp>
    </p:spTree>
    <p:extLst>
      <p:ext uri="{BB962C8B-B14F-4D97-AF65-F5344CB8AC3E}">
        <p14:creationId xmlns:p14="http://schemas.microsoft.com/office/powerpoint/2010/main" val="195370497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Implementation</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2589212" y="1540189"/>
            <a:ext cx="8915400" cy="3777622"/>
          </a:xfrm>
        </p:spPr>
        <p:txBody>
          <a:bodyPr>
            <a:normAutofit/>
          </a:bodyPr>
          <a:lstStyle/>
          <a:p>
            <a:pPr lvl="0"/>
            <a:r>
              <a:rPr lang="en-US" dirty="0"/>
              <a:t>By incorporating safety measures into routine processes, it is guaranteed that personnel will consistently adhere to established protocols. This integration promotes a culture of </a:t>
            </a:r>
            <a:r>
              <a:rPr lang="en-US" dirty="0" err="1"/>
              <a:t>prioritising</a:t>
            </a:r>
            <a:r>
              <a:rPr lang="en-US" dirty="0"/>
              <a:t> safety in the janitorial industry.</a:t>
            </a:r>
          </a:p>
          <a:p>
            <a:pPr lvl="0"/>
            <a:r>
              <a:rPr lang="en-US" dirty="0"/>
              <a:t>A top priority is ensuring that the janitorial staff is consistently informed about the latest safety standards and practices. This will be achieved through the implementation of a meticulously designed training regimen (Pourciau, 2013).</a:t>
            </a:r>
          </a:p>
        </p:txBody>
      </p:sp>
      <p:pic>
        <p:nvPicPr>
          <p:cNvPr id="5" name="Picture 4">
            <a:extLst>
              <a:ext uri="{FF2B5EF4-FFF2-40B4-BE49-F238E27FC236}">
                <a16:creationId xmlns:a16="http://schemas.microsoft.com/office/drawing/2014/main" id="{85A6A7E5-4A26-41D3-AE61-E1F0259C1A10}"/>
              </a:ext>
            </a:extLst>
          </p:cNvPr>
          <p:cNvPicPr>
            <a:picLocks noChangeAspect="1"/>
          </p:cNvPicPr>
          <p:nvPr/>
        </p:nvPicPr>
        <p:blipFill>
          <a:blip r:embed="rId2"/>
          <a:stretch>
            <a:fillRect/>
          </a:stretch>
        </p:blipFill>
        <p:spPr>
          <a:xfrm>
            <a:off x="3418335" y="4179263"/>
            <a:ext cx="7257153" cy="2277096"/>
          </a:xfrm>
          <a:prstGeom prst="rect">
            <a:avLst/>
          </a:prstGeom>
        </p:spPr>
      </p:pic>
      <p:sp>
        <p:nvSpPr>
          <p:cNvPr id="6" name="Rectangle 5">
            <a:extLst>
              <a:ext uri="{FF2B5EF4-FFF2-40B4-BE49-F238E27FC236}">
                <a16:creationId xmlns:a16="http://schemas.microsoft.com/office/drawing/2014/main" id="{5CF63BB7-1A16-40FD-B342-AC7DD904A939}"/>
              </a:ext>
            </a:extLst>
          </p:cNvPr>
          <p:cNvSpPr/>
          <p:nvPr/>
        </p:nvSpPr>
        <p:spPr>
          <a:xfrm>
            <a:off x="5998393" y="3933042"/>
            <a:ext cx="1261884"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(Ramamurthy, 2019)</a:t>
            </a:r>
            <a:endParaRPr lang="en-US" sz="1000" dirty="0"/>
          </a:p>
        </p:txBody>
      </p:sp>
    </p:spTree>
    <p:extLst>
      <p:ext uri="{BB962C8B-B14F-4D97-AF65-F5344CB8AC3E}">
        <p14:creationId xmlns:p14="http://schemas.microsoft.com/office/powerpoint/2010/main" val="2653564688"/>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30A9B-C12A-405A-B655-FF2910763594}"/>
              </a:ext>
            </a:extLst>
          </p:cNvPr>
          <p:cNvSpPr>
            <a:spLocks noGrp="1"/>
          </p:cNvSpPr>
          <p:nvPr>
            <p:ph type="title"/>
          </p:nvPr>
        </p:nvSpPr>
        <p:spPr/>
        <p:txBody>
          <a:bodyPr/>
          <a:lstStyle/>
          <a:p>
            <a:r>
              <a:rPr lang="en-US" b="1" dirty="0"/>
              <a:t>Scheduling &amp; Monitoring</a:t>
            </a:r>
            <a:endParaRPr lang="en-US" dirty="0"/>
          </a:p>
        </p:txBody>
      </p:sp>
      <p:sp>
        <p:nvSpPr>
          <p:cNvPr id="3" name="Content Placeholder 2">
            <a:extLst>
              <a:ext uri="{FF2B5EF4-FFF2-40B4-BE49-F238E27FC236}">
                <a16:creationId xmlns:a16="http://schemas.microsoft.com/office/drawing/2014/main" id="{6CB96862-8453-4F16-B56C-5D035624003C}"/>
              </a:ext>
            </a:extLst>
          </p:cNvPr>
          <p:cNvSpPr>
            <a:spLocks noGrp="1"/>
          </p:cNvSpPr>
          <p:nvPr>
            <p:ph idx="1"/>
          </p:nvPr>
        </p:nvSpPr>
        <p:spPr>
          <a:xfrm>
            <a:off x="2589211" y="1540188"/>
            <a:ext cx="8911687" cy="4860611"/>
          </a:xfrm>
        </p:spPr>
        <p:txBody>
          <a:bodyPr>
            <a:normAutofit/>
          </a:bodyPr>
          <a:lstStyle/>
          <a:p>
            <a:pPr lvl="0"/>
            <a:r>
              <a:rPr lang="en-US" sz="1900" dirty="0"/>
              <a:t>Through the implementation of comprehensive and punctual site inspections, potential dangers can be detected and mitigated before inflicting damage. To ensure the safety of the workplace, routine inspections are required (Karlyn-</a:t>
            </a:r>
            <a:r>
              <a:rPr lang="en-US" sz="1900" dirty="0" err="1"/>
              <a:t>Dagraedt</a:t>
            </a:r>
            <a:r>
              <a:rPr lang="en-US" sz="1900" dirty="0"/>
              <a:t> &amp; Debra, 2017).</a:t>
            </a:r>
          </a:p>
          <a:p>
            <a:pPr lvl="0"/>
            <a:r>
              <a:rPr lang="en-US" sz="1900" dirty="0"/>
              <a:t>Employees are capable of promptly communicating safety concerns when there are efficient operational reporting procedures. Maintaining effective channels of communication enables one to proactively address potential hazards. </a:t>
            </a:r>
          </a:p>
        </p:txBody>
      </p:sp>
      <p:pic>
        <p:nvPicPr>
          <p:cNvPr id="4" name="Picture 3">
            <a:extLst>
              <a:ext uri="{FF2B5EF4-FFF2-40B4-BE49-F238E27FC236}">
                <a16:creationId xmlns:a16="http://schemas.microsoft.com/office/drawing/2014/main" id="{551A5E32-6605-42E1-B75C-14A504B1071F}"/>
              </a:ext>
            </a:extLst>
          </p:cNvPr>
          <p:cNvPicPr>
            <a:picLocks noChangeAspect="1"/>
          </p:cNvPicPr>
          <p:nvPr/>
        </p:nvPicPr>
        <p:blipFill>
          <a:blip r:embed="rId2"/>
          <a:stretch>
            <a:fillRect/>
          </a:stretch>
        </p:blipFill>
        <p:spPr>
          <a:xfrm>
            <a:off x="3061252" y="4304471"/>
            <a:ext cx="7398890" cy="2096328"/>
          </a:xfrm>
          <a:prstGeom prst="rect">
            <a:avLst/>
          </a:prstGeom>
        </p:spPr>
      </p:pic>
      <p:sp>
        <p:nvSpPr>
          <p:cNvPr id="5" name="Rectangle 4">
            <a:extLst>
              <a:ext uri="{FF2B5EF4-FFF2-40B4-BE49-F238E27FC236}">
                <a16:creationId xmlns:a16="http://schemas.microsoft.com/office/drawing/2014/main" id="{0F2D71FA-90E3-42CE-AAB1-26C1C23C7433}"/>
              </a:ext>
            </a:extLst>
          </p:cNvPr>
          <p:cNvSpPr/>
          <p:nvPr/>
        </p:nvSpPr>
        <p:spPr>
          <a:xfrm>
            <a:off x="9453390" y="4029789"/>
            <a:ext cx="1120820" cy="246221"/>
          </a:xfrm>
          <a:prstGeom prst="rect">
            <a:avLst/>
          </a:prstGeom>
        </p:spPr>
        <p:txBody>
          <a:bodyPr wrap="none">
            <a:spAutoFit/>
          </a:bodyPr>
          <a:lstStyle/>
          <a:p>
            <a:r>
              <a:rPr lang="en-US" sz="1000" dirty="0">
                <a:latin typeface="Calibri" panose="020F0502020204030204" pitchFamily="34" charset="0"/>
                <a:ea typeface="Calibri" panose="020F0502020204030204" pitchFamily="34" charset="0"/>
                <a:cs typeface="Times New Roman" panose="02020603050405020304" pitchFamily="18" charset="0"/>
              </a:rPr>
              <a:t>(</a:t>
            </a:r>
            <a:r>
              <a:rPr lang="en-US" sz="1000" dirty="0" err="1">
                <a:latin typeface="Calibri" panose="020F0502020204030204" pitchFamily="34" charset="0"/>
                <a:ea typeface="Calibri" panose="020F0502020204030204" pitchFamily="34" charset="0"/>
                <a:cs typeface="Times New Roman" panose="02020603050405020304" pitchFamily="18" charset="0"/>
              </a:rPr>
              <a:t>Handiman</a:t>
            </a:r>
            <a:r>
              <a:rPr lang="en-US" sz="1000" dirty="0">
                <a:latin typeface="Calibri" panose="020F0502020204030204" pitchFamily="34" charset="0"/>
                <a:ea typeface="Calibri" panose="020F0502020204030204" pitchFamily="34" charset="0"/>
                <a:cs typeface="Times New Roman" panose="02020603050405020304" pitchFamily="18" charset="0"/>
              </a:rPr>
              <a:t>, 2023)</a:t>
            </a:r>
            <a:endParaRPr lang="en-US" sz="1000" dirty="0"/>
          </a:p>
        </p:txBody>
      </p:sp>
    </p:spTree>
    <p:extLst>
      <p:ext uri="{BB962C8B-B14F-4D97-AF65-F5344CB8AC3E}">
        <p14:creationId xmlns:p14="http://schemas.microsoft.com/office/powerpoint/2010/main" val="1117913782"/>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7941-0967-4A93-87A0-F4FB53A01D6F}"/>
              </a:ext>
            </a:extLst>
          </p:cNvPr>
          <p:cNvSpPr>
            <a:spLocks noGrp="1"/>
          </p:cNvSpPr>
          <p:nvPr>
            <p:ph type="title"/>
          </p:nvPr>
        </p:nvSpPr>
        <p:spPr/>
        <p:txBody>
          <a:bodyPr>
            <a:normAutofit/>
          </a:bodyPr>
          <a:lstStyle/>
          <a:p>
            <a:r>
              <a:rPr lang="en-US" dirty="0"/>
              <a:t> Step-by-step guide for cleaning a room in the hotel: Triple S System</a:t>
            </a:r>
            <a:endParaRPr lang="en-GB" dirty="0"/>
          </a:p>
        </p:txBody>
      </p:sp>
      <p:sp>
        <p:nvSpPr>
          <p:cNvPr id="3" name="Content Placeholder 2">
            <a:extLst>
              <a:ext uri="{FF2B5EF4-FFF2-40B4-BE49-F238E27FC236}">
                <a16:creationId xmlns:a16="http://schemas.microsoft.com/office/drawing/2014/main" id="{1B892AEA-B94D-4732-BF82-E8221322EED9}"/>
              </a:ext>
            </a:extLst>
          </p:cNvPr>
          <p:cNvSpPr>
            <a:spLocks noGrp="1"/>
          </p:cNvSpPr>
          <p:nvPr>
            <p:ph idx="1"/>
          </p:nvPr>
        </p:nvSpPr>
        <p:spPr>
          <a:xfrm>
            <a:off x="2654528" y="1944719"/>
            <a:ext cx="7368099" cy="4155384"/>
          </a:xfrm>
        </p:spPr>
        <p:txBody>
          <a:bodyPr>
            <a:normAutofit/>
          </a:bodyPr>
          <a:lstStyle/>
          <a:p>
            <a:r>
              <a:rPr lang="en-US" sz="2800" dirty="0"/>
              <a:t>Linen and Towel Restocking</a:t>
            </a:r>
          </a:p>
          <a:p>
            <a:r>
              <a:rPr lang="en-US" sz="2800" dirty="0"/>
              <a:t>Rubbish Removal and dusting</a:t>
            </a:r>
          </a:p>
          <a:p>
            <a:r>
              <a:rPr lang="en-US" sz="2800" dirty="0"/>
              <a:t>Surface Disinfection</a:t>
            </a:r>
          </a:p>
          <a:p>
            <a:r>
              <a:rPr lang="en-US" sz="2800" dirty="0"/>
              <a:t>Bathroom Cleaning</a:t>
            </a:r>
          </a:p>
          <a:p>
            <a:r>
              <a:rPr lang="en-US" sz="2800" dirty="0"/>
              <a:t>Mirror and Window Cleaning</a:t>
            </a:r>
          </a:p>
          <a:p>
            <a:r>
              <a:rPr lang="en-US" sz="2800" dirty="0"/>
              <a:t>Vacuuming</a:t>
            </a:r>
          </a:p>
          <a:p>
            <a:r>
              <a:rPr lang="en-US" sz="2800" dirty="0"/>
              <a:t>Final Inspection</a:t>
            </a:r>
            <a:endParaRPr lang="en-GB" sz="2800" dirty="0"/>
          </a:p>
        </p:txBody>
      </p:sp>
    </p:spTree>
    <p:extLst>
      <p:ext uri="{BB962C8B-B14F-4D97-AF65-F5344CB8AC3E}">
        <p14:creationId xmlns:p14="http://schemas.microsoft.com/office/powerpoint/2010/main" val="311200060"/>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D9E6A973-FBE9-4A2F-9CAD-8C471B93CDEB}"/>
              </a:ext>
            </a:extLst>
          </p:cNvPr>
          <p:cNvSpPr>
            <a:spLocks noGrp="1" noChangeArrowheads="1"/>
          </p:cNvSpPr>
          <p:nvPr>
            <p:ph idx="1"/>
          </p:nvPr>
        </p:nvSpPr>
        <p:spPr bwMode="auto">
          <a:xfrm>
            <a:off x="1804140" y="345766"/>
            <a:ext cx="9280105" cy="6101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bmk="_Toc159095939">
                <a:ln>
                  <a:noFill/>
                </a:ln>
                <a:solidFill>
                  <a:srgbClr val="2F5496"/>
                </a:solidFill>
                <a:effectLst/>
                <a:latin typeface="Calibri" panose="020F0502020204030204" pitchFamily="34" charset="0"/>
                <a:ea typeface="Times New Roman" panose="02020603050405020304" pitchFamily="18" charset="0"/>
                <a:cs typeface="Calibri" panose="020F0502020204030204" pitchFamily="34" charset="0"/>
              </a:rPr>
              <a:t>References</a:t>
            </a:r>
            <a:endParaRPr kumimoji="0" lang="en-US" altLang="en-US" sz="1050" b="1" i="0" u="none" strike="noStrike" cap="none" normalizeH="0" baseline="0" dirty="0">
              <a:ln>
                <a:noFill/>
              </a:ln>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Airbnb. (2020, June).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How to put Airbnb's 5-step cleaning process into practice</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Resource Center: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https://www.airbnb.com/resources/hosting-homes/a/how-to-put-airbnbs-5-step-cleaning-process-into-practice-187</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Anand, S., &amp; Jeffrey, F. (2019, May).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Three Ergonomics Interventions To Prevent Hotel Housekeeping Injury</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Lodging: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https://lodgingmagazine.com/three-ergonomics-interventions-to-prevent-hotel-housekeeping-injury/</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CHRISMATYSZCZYK. (2017, December).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This Is the Shocking Way Some 5-Star Hotel Rooms Get Cleaned (It May Turn Your Stomach)</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Inc:</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https://www.inc.com/chris-matyszczyk/worried-about-how-clean-your-five-star-hotel-room-is-this-shocking-revelation-will-make-you-worry-more.html</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CityofIrvine</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(2020, June).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Local Hazard Mitigation Plan for Public Review</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City of Irvine: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https://www.cityofirvine.org/news-media/news-article/local-hazard-mitigation-plan-public-review</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Dmitrieva</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Nina, Nataliya, Z., &amp; Svetlana, O. (2020).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Hotel management.</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INFRA-M Academic Publishing LLC.</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Donald, F., Patrick, J.,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Moreo</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&amp; Gail. (2005). Hotel Housekeeping Operational Audit.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International Journal of Hospitality &amp; Tourism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1—10.</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Europe, S. F. (2019, April).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4 RISKS ASSOCIATED WITH HOUSEKEEPING AND HOW TO AVOID THEM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Shoes For Crews: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https://www.sfceurope.com/uk/blog/4-risks-associated-with-housekeeping-and-how-to-avoid-them</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GoodHousekeeping</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(2014).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Flash in the Pan: Spice up Your Wok, Noodles and Stir-Fries.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Pavilion Books.</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Handiman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S. (2023, October).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Housekeeping Checklist for Facilities: Creating a comprehensive checklist for routine cleaning tasks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Linkedin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https://www.linkedin.com/pulse/housekeeping-checklist-facilities-creating-comprehensive-a6guc</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Karlyn-</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Dagraedt</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&amp; Debra. (2017).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Cleaning Kenley's Room.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CreateSpace Independent Publishing Platform.</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Kendra. (2021).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Housekeeping in the Hospitality Industry: Do’s &amp; Don’ts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Preno</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https://prenohq.com/blog/housekeeping-in-the-hospitality-industry-dos-donts/</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Meteab</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Mejbel</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I., Ali, H., &amp; Habeeb, M. (2022). THE ROLE OF KNOWLEDGE MANAGEMENT IN THE DEVELOPMENT OF MARKETING MANAGEMENT.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International Journal of Transformations in Business </a:t>
            </a:r>
            <a:r>
              <a:rPr kumimoji="0" lang="en-US" altLang="en-US" sz="10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Managemen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55–68.</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Omer, F. (2020, September).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Housekeeping Services: What To Know Before You Hire A Housekeeper</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Nextday</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Cleaning: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https://nextdaycleaning.com/housekeeping-services-what-to-know-before-you-hire-a-housekeeper/</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Parsidi</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(2021).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Pentingnya</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Housekeeping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bagi</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Suatu</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Hotel.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Media</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Plaxen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B. (2022, April).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Risks of Working in Housekeeping and Cleaning</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Plaxen</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Adler Muncy: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https://www.plaxenadler.com/2022/04/15/the-risks-of-working-in-housekeeping-and-cleaning/</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Pourciau, G. (2013). Hotel Room.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The Antioch</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571.</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Punam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N. (2017, October).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Cleaning Tools that are Used for House Cleaning</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Interior: https://gharpedia.com/blog/cleaning-tools-used-house-cleaning/</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Raghubalan, G. (2009).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Hotel housekeeping: Operations and management.</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New Delhi:: Oxford University Press.</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Ramamurthy, K. (2019).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Impact of COVID19 in cleaning procedures for hotel rooms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Kizeo</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Forms: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https://blog.kizeo-forms.com/en/what-is-the-cleaning-procedure-for-a-hotel-room</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Rutherford, D. (2009).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Hotel management operations.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Hoboken, N.J: John Wiley.</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Shoes-For-Crews-Europe. ( 2019, April ).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4 RISKS ASSOCIATED WITH HOUSEKEEPING AND HOW TO AVOID THEM</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Shoes For Crews Europe: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https://www.sfceurope.com/uk/blog/4-risks-associated-with-housekeeping-and-how-to-avoid-them</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Victor, G., Aguilar-Escobar, Pedro, G.-V., &amp; Julián, M.-M. J.-A.-R. (2021). Hotel room cleaning: Time study and analysis of influential variables in a Spanish hotel.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Journal of Industrial Engineering and Management</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645.</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Yulia</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D. (2019, December). </a:t>
            </a:r>
            <a:r>
              <a:rPr kumimoji="0" lang="en-US" altLang="en-US" sz="1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Housekeeping background with cleaning items.</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Retrieved from </a:t>
            </a:r>
            <a:r>
              <a:rPr kumimoji="0" lang="en-US" altLang="en-US" sz="1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Alamy</a:t>
            </a: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https://www.alamy.com/housekeeping-background-with-cleaning-items-image340455589.html</a:t>
            </a:r>
            <a:endParaRPr kumimoji="0" lang="en-GB"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8075016"/>
      </p:ext>
    </p:extLst>
  </p:cSld>
  <p:clrMapOvr>
    <a:masterClrMapping/>
  </p:clrMapOvr>
  <mc:AlternateContent xmlns:mc="http://schemas.openxmlformats.org/markup-compatibility/2006" xmlns:p14="http://schemas.microsoft.com/office/powerpoint/2010/main">
    <mc:Choice Requires="p14">
      <p:transition spd="slow" p14:dur="1500">
        <p:random/>
      </p:transition>
    </mc:Choice>
    <mc:Fallback xmlns="">
      <p:transition spd="slow">
        <p:random/>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59</TotalTime>
  <Words>1569</Words>
  <Application>Microsoft Office PowerPoint</Application>
  <PresentationFormat>Widescreen</PresentationFormat>
  <Paragraphs>85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The Cranleigh Boutique </vt:lpstr>
      <vt:lpstr>Introduction</vt:lpstr>
      <vt:lpstr>Identifying Potential Risks</vt:lpstr>
      <vt:lpstr>Improvement Initiatives</vt:lpstr>
      <vt:lpstr>Room Cleaning Procedures:</vt:lpstr>
      <vt:lpstr>Essential Tools &amp; Equipment:</vt:lpstr>
      <vt:lpstr>Hazard Mitigations:</vt:lpstr>
      <vt:lpstr>Implementation</vt:lpstr>
      <vt:lpstr>Scheduling &amp; Monitoring</vt:lpstr>
      <vt:lpstr> Step-by-step guide for cleaning a room in the hotel: Triple S System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Cranleigh Boutique</dc:title>
  <dc:creator>Sarfraz Ahmad</dc:creator>
  <cp:lastModifiedBy>Anu</cp:lastModifiedBy>
  <cp:revision>10</cp:revision>
  <dcterms:created xsi:type="dcterms:W3CDTF">2024-02-16T17:52:44Z</dcterms:created>
  <dcterms:modified xsi:type="dcterms:W3CDTF">2024-02-18T16:54:42Z</dcterms:modified>
</cp:coreProperties>
</file>