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57" r:id="rId3"/>
    <p:sldId id="258" r:id="rId4"/>
    <p:sldId id="259" r:id="rId5"/>
    <p:sldId id="260" r:id="rId6"/>
    <p:sldId id="262" r:id="rId7"/>
    <p:sldId id="272" r:id="rId8"/>
    <p:sldId id="263" r:id="rId9"/>
    <p:sldId id="264" r:id="rId10"/>
    <p:sldId id="265" r:id="rId11"/>
    <p:sldId id="266" r:id="rId12"/>
    <p:sldId id="267" r:id="rId13"/>
    <p:sldId id="269" r:id="rId14"/>
    <p:sldId id="270" r:id="rId15"/>
    <p:sldId id="271"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D5312-1822-0945-9DD8-E6C1F1C12705}" v="503" dt="2026-05-10T20:42:27.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366"/>
    <p:restoredTop sz="94632"/>
  </p:normalViewPr>
  <p:slideViewPr>
    <p:cSldViewPr snapToGrid="0">
      <p:cViewPr>
        <p:scale>
          <a:sx n="56" d="100"/>
          <a:sy n="56" d="100"/>
        </p:scale>
        <p:origin x="120" y="1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88D5B9-5295-4479-9E50-25F62C50368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F0AC8EB-E269-4685-9210-4983FE91FD2B}">
      <dgm:prSet/>
      <dgm:spPr/>
      <dgm:t>
        <a:bodyPr/>
        <a:lstStyle/>
        <a:p>
          <a:r>
            <a:rPr lang="en-US" dirty="0"/>
            <a:t>Is sexuality natural or socially constructed?</a:t>
          </a:r>
        </a:p>
      </dgm:t>
    </dgm:pt>
    <dgm:pt modelId="{2D335981-AF95-477A-8DC9-D858ED45B702}" type="parTrans" cxnId="{AEE82F8D-A9CB-4539-A84C-781219226377}">
      <dgm:prSet/>
      <dgm:spPr/>
      <dgm:t>
        <a:bodyPr/>
        <a:lstStyle/>
        <a:p>
          <a:endParaRPr lang="en-US"/>
        </a:p>
      </dgm:t>
    </dgm:pt>
    <dgm:pt modelId="{2E09E0D3-C852-4A3E-BC57-951D7E723DED}" type="sibTrans" cxnId="{AEE82F8D-A9CB-4539-A84C-781219226377}">
      <dgm:prSet/>
      <dgm:spPr/>
      <dgm:t>
        <a:bodyPr/>
        <a:lstStyle/>
        <a:p>
          <a:endParaRPr lang="en-US"/>
        </a:p>
      </dgm:t>
    </dgm:pt>
    <dgm:pt modelId="{0319CB33-FD43-4B6C-89E4-1020F4E237E1}">
      <dgm:prSet/>
      <dgm:spPr/>
      <dgm:t>
        <a:bodyPr/>
        <a:lstStyle/>
        <a:p>
          <a:r>
            <a:rPr lang="en-US" dirty="0"/>
            <a:t>How is the “self” formed through sexual discourse?</a:t>
          </a:r>
        </a:p>
      </dgm:t>
    </dgm:pt>
    <dgm:pt modelId="{C6788C78-0EA6-422F-9057-0B06125A0C69}" type="parTrans" cxnId="{215D62EF-1585-4788-A140-5A61986CE8FC}">
      <dgm:prSet/>
      <dgm:spPr/>
      <dgm:t>
        <a:bodyPr/>
        <a:lstStyle/>
        <a:p>
          <a:endParaRPr lang="en-US"/>
        </a:p>
      </dgm:t>
    </dgm:pt>
    <dgm:pt modelId="{75184F5A-CC48-4421-B263-B3BD76EC1708}" type="sibTrans" cxnId="{215D62EF-1585-4788-A140-5A61986CE8FC}">
      <dgm:prSet/>
      <dgm:spPr/>
      <dgm:t>
        <a:bodyPr/>
        <a:lstStyle/>
        <a:p>
          <a:endParaRPr lang="en-US"/>
        </a:p>
      </dgm:t>
    </dgm:pt>
    <dgm:pt modelId="{F4768AA7-94BA-2047-9CA2-7945C789CADE}" type="pres">
      <dgm:prSet presAssocID="{E788D5B9-5295-4479-9E50-25F62C503687}" presName="hierChild1" presStyleCnt="0">
        <dgm:presLayoutVars>
          <dgm:chPref val="1"/>
          <dgm:dir/>
          <dgm:animOne val="branch"/>
          <dgm:animLvl val="lvl"/>
          <dgm:resizeHandles/>
        </dgm:presLayoutVars>
      </dgm:prSet>
      <dgm:spPr/>
    </dgm:pt>
    <dgm:pt modelId="{5B2265C0-14B8-124F-9C6C-D42DC0721371}" type="pres">
      <dgm:prSet presAssocID="{0F0AC8EB-E269-4685-9210-4983FE91FD2B}" presName="hierRoot1" presStyleCnt="0"/>
      <dgm:spPr/>
    </dgm:pt>
    <dgm:pt modelId="{D0C42254-F6E9-9D4E-AB8E-D562DDDA1EF8}" type="pres">
      <dgm:prSet presAssocID="{0F0AC8EB-E269-4685-9210-4983FE91FD2B}" presName="composite" presStyleCnt="0"/>
      <dgm:spPr/>
    </dgm:pt>
    <dgm:pt modelId="{8E842EC4-B6C7-C545-9E16-040C664589C0}" type="pres">
      <dgm:prSet presAssocID="{0F0AC8EB-E269-4685-9210-4983FE91FD2B}" presName="background" presStyleLbl="node0" presStyleIdx="0" presStyleCnt="2"/>
      <dgm:spPr/>
    </dgm:pt>
    <dgm:pt modelId="{157F23F2-E137-424A-825D-560404D4C6CB}" type="pres">
      <dgm:prSet presAssocID="{0F0AC8EB-E269-4685-9210-4983FE91FD2B}" presName="text" presStyleLbl="fgAcc0" presStyleIdx="0" presStyleCnt="2">
        <dgm:presLayoutVars>
          <dgm:chPref val="3"/>
        </dgm:presLayoutVars>
      </dgm:prSet>
      <dgm:spPr/>
    </dgm:pt>
    <dgm:pt modelId="{3667CDB4-B423-4B4A-AA9D-EAD322E7641B}" type="pres">
      <dgm:prSet presAssocID="{0F0AC8EB-E269-4685-9210-4983FE91FD2B}" presName="hierChild2" presStyleCnt="0"/>
      <dgm:spPr/>
    </dgm:pt>
    <dgm:pt modelId="{A12E2280-F0AA-B741-AFF2-099E0D4F3379}" type="pres">
      <dgm:prSet presAssocID="{0319CB33-FD43-4B6C-89E4-1020F4E237E1}" presName="hierRoot1" presStyleCnt="0"/>
      <dgm:spPr/>
    </dgm:pt>
    <dgm:pt modelId="{EB2E942F-EA25-3248-A59C-998B0AAFD6E2}" type="pres">
      <dgm:prSet presAssocID="{0319CB33-FD43-4B6C-89E4-1020F4E237E1}" presName="composite" presStyleCnt="0"/>
      <dgm:spPr/>
    </dgm:pt>
    <dgm:pt modelId="{6A17A6BA-969B-E44C-88D4-6F6EFBD98949}" type="pres">
      <dgm:prSet presAssocID="{0319CB33-FD43-4B6C-89E4-1020F4E237E1}" presName="background" presStyleLbl="node0" presStyleIdx="1" presStyleCnt="2"/>
      <dgm:spPr/>
    </dgm:pt>
    <dgm:pt modelId="{4E9E93DC-C405-1845-AD2E-475A6A7AC344}" type="pres">
      <dgm:prSet presAssocID="{0319CB33-FD43-4B6C-89E4-1020F4E237E1}" presName="text" presStyleLbl="fgAcc0" presStyleIdx="1" presStyleCnt="2">
        <dgm:presLayoutVars>
          <dgm:chPref val="3"/>
        </dgm:presLayoutVars>
      </dgm:prSet>
      <dgm:spPr/>
    </dgm:pt>
    <dgm:pt modelId="{D7036805-EC78-094C-B50B-F9B697DC94C4}" type="pres">
      <dgm:prSet presAssocID="{0319CB33-FD43-4B6C-89E4-1020F4E237E1}" presName="hierChild2" presStyleCnt="0"/>
      <dgm:spPr/>
    </dgm:pt>
  </dgm:ptLst>
  <dgm:cxnLst>
    <dgm:cxn modelId="{FB039240-188A-374C-B94E-5414A7290D68}" type="presOf" srcId="{0F0AC8EB-E269-4685-9210-4983FE91FD2B}" destId="{157F23F2-E137-424A-825D-560404D4C6CB}" srcOrd="0" destOrd="0" presId="urn:microsoft.com/office/officeart/2005/8/layout/hierarchy1"/>
    <dgm:cxn modelId="{F66DC469-1BFB-DE40-B75D-287B4157A597}" type="presOf" srcId="{E788D5B9-5295-4479-9E50-25F62C503687}" destId="{F4768AA7-94BA-2047-9CA2-7945C789CADE}" srcOrd="0" destOrd="0" presId="urn:microsoft.com/office/officeart/2005/8/layout/hierarchy1"/>
    <dgm:cxn modelId="{AEE82F8D-A9CB-4539-A84C-781219226377}" srcId="{E788D5B9-5295-4479-9E50-25F62C503687}" destId="{0F0AC8EB-E269-4685-9210-4983FE91FD2B}" srcOrd="0" destOrd="0" parTransId="{2D335981-AF95-477A-8DC9-D858ED45B702}" sibTransId="{2E09E0D3-C852-4A3E-BC57-951D7E723DED}"/>
    <dgm:cxn modelId="{15D2D5A6-EB44-9C4B-914F-166DD5FAFC54}" type="presOf" srcId="{0319CB33-FD43-4B6C-89E4-1020F4E237E1}" destId="{4E9E93DC-C405-1845-AD2E-475A6A7AC344}" srcOrd="0" destOrd="0" presId="urn:microsoft.com/office/officeart/2005/8/layout/hierarchy1"/>
    <dgm:cxn modelId="{215D62EF-1585-4788-A140-5A61986CE8FC}" srcId="{E788D5B9-5295-4479-9E50-25F62C503687}" destId="{0319CB33-FD43-4B6C-89E4-1020F4E237E1}" srcOrd="1" destOrd="0" parTransId="{C6788C78-0EA6-422F-9057-0B06125A0C69}" sibTransId="{75184F5A-CC48-4421-B263-B3BD76EC1708}"/>
    <dgm:cxn modelId="{38A1F80C-28AF-4047-9105-08BE425FA27B}" type="presParOf" srcId="{F4768AA7-94BA-2047-9CA2-7945C789CADE}" destId="{5B2265C0-14B8-124F-9C6C-D42DC0721371}" srcOrd="0" destOrd="0" presId="urn:microsoft.com/office/officeart/2005/8/layout/hierarchy1"/>
    <dgm:cxn modelId="{FED6A1E8-BBC6-4741-B123-CB6D29208DC5}" type="presParOf" srcId="{5B2265C0-14B8-124F-9C6C-D42DC0721371}" destId="{D0C42254-F6E9-9D4E-AB8E-D562DDDA1EF8}" srcOrd="0" destOrd="0" presId="urn:microsoft.com/office/officeart/2005/8/layout/hierarchy1"/>
    <dgm:cxn modelId="{87CA9299-769C-5A40-A7F0-532E98BBDEA7}" type="presParOf" srcId="{D0C42254-F6E9-9D4E-AB8E-D562DDDA1EF8}" destId="{8E842EC4-B6C7-C545-9E16-040C664589C0}" srcOrd="0" destOrd="0" presId="urn:microsoft.com/office/officeart/2005/8/layout/hierarchy1"/>
    <dgm:cxn modelId="{C9635E70-72A8-B44D-B6E3-C23A6FFF7F36}" type="presParOf" srcId="{D0C42254-F6E9-9D4E-AB8E-D562DDDA1EF8}" destId="{157F23F2-E137-424A-825D-560404D4C6CB}" srcOrd="1" destOrd="0" presId="urn:microsoft.com/office/officeart/2005/8/layout/hierarchy1"/>
    <dgm:cxn modelId="{7136DE3A-4DBE-6F4B-AF90-2C83CFA07D07}" type="presParOf" srcId="{5B2265C0-14B8-124F-9C6C-D42DC0721371}" destId="{3667CDB4-B423-4B4A-AA9D-EAD322E7641B}" srcOrd="1" destOrd="0" presId="urn:microsoft.com/office/officeart/2005/8/layout/hierarchy1"/>
    <dgm:cxn modelId="{6918EB99-F12D-2648-964A-BC2B82B23D3B}" type="presParOf" srcId="{F4768AA7-94BA-2047-9CA2-7945C789CADE}" destId="{A12E2280-F0AA-B741-AFF2-099E0D4F3379}" srcOrd="1" destOrd="0" presId="urn:microsoft.com/office/officeart/2005/8/layout/hierarchy1"/>
    <dgm:cxn modelId="{142AAFEE-4ECB-4F49-BD25-669B01E40DC9}" type="presParOf" srcId="{A12E2280-F0AA-B741-AFF2-099E0D4F3379}" destId="{EB2E942F-EA25-3248-A59C-998B0AAFD6E2}" srcOrd="0" destOrd="0" presId="urn:microsoft.com/office/officeart/2005/8/layout/hierarchy1"/>
    <dgm:cxn modelId="{6B7743EA-05A8-2542-BCB1-6BB6EB4D6BAB}" type="presParOf" srcId="{EB2E942F-EA25-3248-A59C-998B0AAFD6E2}" destId="{6A17A6BA-969B-E44C-88D4-6F6EFBD98949}" srcOrd="0" destOrd="0" presId="urn:microsoft.com/office/officeart/2005/8/layout/hierarchy1"/>
    <dgm:cxn modelId="{8515ED51-5445-8444-ADF1-DEF532FE1591}" type="presParOf" srcId="{EB2E942F-EA25-3248-A59C-998B0AAFD6E2}" destId="{4E9E93DC-C405-1845-AD2E-475A6A7AC344}" srcOrd="1" destOrd="0" presId="urn:microsoft.com/office/officeart/2005/8/layout/hierarchy1"/>
    <dgm:cxn modelId="{D23D1F92-2658-6243-9929-7C618095CB34}" type="presParOf" srcId="{A12E2280-F0AA-B741-AFF2-099E0D4F3379}" destId="{D7036805-EC78-094C-B50B-F9B697DC94C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711EF9-D29E-459D-B130-91AF9CE8EAC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1BA9D0B-B60D-4C65-996B-315DAF3DD174}">
      <dgm:prSet/>
      <dgm:spPr/>
      <dgm:t>
        <a:bodyPr/>
        <a:lstStyle/>
        <a:p>
          <a:r>
            <a:rPr lang="en-US" dirty="0"/>
            <a:t>“The Christian pastoral always presented it as the disquieting enigma…one risks remaining deaf to it” (1979, pg. 35)</a:t>
          </a:r>
        </a:p>
      </dgm:t>
    </dgm:pt>
    <dgm:pt modelId="{4458C6E3-A365-42B8-AB3C-F00031EE1D48}" type="parTrans" cxnId="{AB1691BD-C0D3-4F1E-895A-242CD7844AA7}">
      <dgm:prSet/>
      <dgm:spPr/>
      <dgm:t>
        <a:bodyPr/>
        <a:lstStyle/>
        <a:p>
          <a:endParaRPr lang="en-US"/>
        </a:p>
      </dgm:t>
    </dgm:pt>
    <dgm:pt modelId="{A7BCBAEF-3851-47F3-9414-7E2B5F63AC57}" type="sibTrans" cxnId="{AB1691BD-C0D3-4F1E-895A-242CD7844AA7}">
      <dgm:prSet/>
      <dgm:spPr/>
      <dgm:t>
        <a:bodyPr/>
        <a:lstStyle/>
        <a:p>
          <a:endParaRPr lang="en-US"/>
        </a:p>
      </dgm:t>
    </dgm:pt>
    <dgm:pt modelId="{788E6711-1900-43B0-8186-75CF66749902}">
      <dgm:prSet/>
      <dgm:spPr/>
      <dgm:t>
        <a:bodyPr/>
        <a:lstStyle/>
        <a:p>
          <a:r>
            <a:rPr lang="en-US" dirty="0"/>
            <a:t>To unpack Foucault, here the pastoral which would be the Church’s role in guiding individuals, such as the priest, leads us to this disquieting enigma which is something that may be troubling someone, not fully understood and this evidently leads to someone who would need to pay attention to it, like us and not ignore it.</a:t>
          </a:r>
        </a:p>
      </dgm:t>
    </dgm:pt>
    <dgm:pt modelId="{E3B5B971-C259-4480-B19F-9AAA7888FA7B}" type="parTrans" cxnId="{DFAAE5B0-78AA-42FD-9C4E-4D41A3D63409}">
      <dgm:prSet/>
      <dgm:spPr/>
      <dgm:t>
        <a:bodyPr/>
        <a:lstStyle/>
        <a:p>
          <a:endParaRPr lang="en-US"/>
        </a:p>
      </dgm:t>
    </dgm:pt>
    <dgm:pt modelId="{21F14DE8-5AB9-47C2-ACDC-B9A06E6EDD53}" type="sibTrans" cxnId="{DFAAE5B0-78AA-42FD-9C4E-4D41A3D63409}">
      <dgm:prSet/>
      <dgm:spPr/>
      <dgm:t>
        <a:bodyPr/>
        <a:lstStyle/>
        <a:p>
          <a:endParaRPr lang="en-US"/>
        </a:p>
      </dgm:t>
    </dgm:pt>
    <dgm:pt modelId="{06B0B2A5-8046-43C6-8091-EB5E8521D1F6}">
      <dgm:prSet/>
      <dgm:spPr/>
      <dgm:t>
        <a:bodyPr/>
        <a:lstStyle/>
        <a:p>
          <a:r>
            <a:rPr lang="en-US" dirty="0"/>
            <a:t>Foucault uses this example to show how Christianity treats sexual desires as something hidden and mysterious, especially around the 17</a:t>
          </a:r>
          <a:r>
            <a:rPr lang="en-US" baseline="30000" dirty="0"/>
            <a:t>th</a:t>
          </a:r>
          <a:r>
            <a:rPr lang="en-US" dirty="0"/>
            <a:t>-19</a:t>
          </a:r>
          <a:r>
            <a:rPr lang="en-US" baseline="30000" dirty="0"/>
            <a:t>th</a:t>
          </a:r>
          <a:r>
            <a:rPr lang="en-US" dirty="0"/>
            <a:t> century. It is something most won’t understand but need to uncover it.</a:t>
          </a:r>
        </a:p>
      </dgm:t>
    </dgm:pt>
    <dgm:pt modelId="{D4E82DFD-879A-4A25-B9EA-79B5BCC75AD4}" type="parTrans" cxnId="{D4AA1CB3-E7D6-4BBA-A992-D854F42D5CCC}">
      <dgm:prSet/>
      <dgm:spPr/>
      <dgm:t>
        <a:bodyPr/>
        <a:lstStyle/>
        <a:p>
          <a:endParaRPr lang="en-US"/>
        </a:p>
      </dgm:t>
    </dgm:pt>
    <dgm:pt modelId="{020C1833-38B5-44D7-B8EF-C9B04AC832F2}" type="sibTrans" cxnId="{D4AA1CB3-E7D6-4BBA-A992-D854F42D5CCC}">
      <dgm:prSet/>
      <dgm:spPr/>
      <dgm:t>
        <a:bodyPr/>
        <a:lstStyle/>
        <a:p>
          <a:endParaRPr lang="en-US"/>
        </a:p>
      </dgm:t>
    </dgm:pt>
    <dgm:pt modelId="{61923927-76CB-4FF8-B7A5-182042093030}">
      <dgm:prSet/>
      <dgm:spPr/>
      <dgm:t>
        <a:bodyPr/>
        <a:lstStyle/>
        <a:p>
          <a:r>
            <a:rPr lang="en-US" dirty="0"/>
            <a:t>Religion makes desire into a mystery to decode, as the Church frames sexuality as something that is not obvious, it is something that requires interpretation.</a:t>
          </a:r>
        </a:p>
      </dgm:t>
    </dgm:pt>
    <dgm:pt modelId="{4BD0C1E1-6761-4112-A7EC-E6F8B9B21BDB}" type="parTrans" cxnId="{3C3191CC-0996-401E-96D0-D841FC934416}">
      <dgm:prSet/>
      <dgm:spPr/>
      <dgm:t>
        <a:bodyPr/>
        <a:lstStyle/>
        <a:p>
          <a:endParaRPr lang="en-US"/>
        </a:p>
      </dgm:t>
    </dgm:pt>
    <dgm:pt modelId="{86ACBF53-845B-44C2-A59A-DDD942DA495D}" type="sibTrans" cxnId="{3C3191CC-0996-401E-96D0-D841FC934416}">
      <dgm:prSet/>
      <dgm:spPr/>
      <dgm:t>
        <a:bodyPr/>
        <a:lstStyle/>
        <a:p>
          <a:endParaRPr lang="en-US"/>
        </a:p>
      </dgm:t>
    </dgm:pt>
    <dgm:pt modelId="{DBEF017B-3DBD-4430-8997-E45DCB70B629}">
      <dgm:prSet/>
      <dgm:spPr/>
      <dgm:t>
        <a:bodyPr/>
        <a:lstStyle/>
        <a:p>
          <a:r>
            <a:rPr lang="en-US" dirty="0"/>
            <a:t>“As to the courts, they could condemn homosexuality as well as infidelity, marriage…general unlawfulness” 1979, pg.38) </a:t>
          </a:r>
        </a:p>
      </dgm:t>
    </dgm:pt>
    <dgm:pt modelId="{839F5D3C-CBF3-4A3D-9EA3-799533FDDD35}" type="parTrans" cxnId="{03B40953-87D5-4121-ADA4-BA45299239B3}">
      <dgm:prSet/>
      <dgm:spPr/>
      <dgm:t>
        <a:bodyPr/>
        <a:lstStyle/>
        <a:p>
          <a:endParaRPr lang="en-US"/>
        </a:p>
      </dgm:t>
    </dgm:pt>
    <dgm:pt modelId="{8D09C7B8-B72F-48F8-B2C0-2568D472EFE0}" type="sibTrans" cxnId="{03B40953-87D5-4121-ADA4-BA45299239B3}">
      <dgm:prSet/>
      <dgm:spPr/>
      <dgm:t>
        <a:bodyPr/>
        <a:lstStyle/>
        <a:p>
          <a:endParaRPr lang="en-US"/>
        </a:p>
      </dgm:t>
    </dgm:pt>
    <dgm:pt modelId="{4E630433-F9BB-48B9-9366-613188010388}">
      <dgm:prSet/>
      <dgm:spPr/>
      <dgm:t>
        <a:bodyPr/>
        <a:lstStyle/>
        <a:p>
          <a:r>
            <a:rPr lang="en-US" dirty="0"/>
            <a:t>This shows how the law at the time treated a range of sexual behaviours, such as homosexuality as moral offences.</a:t>
          </a:r>
        </a:p>
      </dgm:t>
    </dgm:pt>
    <dgm:pt modelId="{01AF894B-0D0D-4E87-9764-850870DCB712}" type="parTrans" cxnId="{61D92FB6-9E26-4CC5-907D-0C84DD933C93}">
      <dgm:prSet/>
      <dgm:spPr/>
      <dgm:t>
        <a:bodyPr/>
        <a:lstStyle/>
        <a:p>
          <a:endParaRPr lang="en-US"/>
        </a:p>
      </dgm:t>
    </dgm:pt>
    <dgm:pt modelId="{96694372-431E-49B8-AF23-FB4DDD3B88CD}" type="sibTrans" cxnId="{61D92FB6-9E26-4CC5-907D-0C84DD933C93}">
      <dgm:prSet/>
      <dgm:spPr/>
      <dgm:t>
        <a:bodyPr/>
        <a:lstStyle/>
        <a:p>
          <a:endParaRPr lang="en-US"/>
        </a:p>
      </dgm:t>
    </dgm:pt>
    <dgm:pt modelId="{6275147C-04F9-1749-A47A-EFC008BA1843}" type="pres">
      <dgm:prSet presAssocID="{8B711EF9-D29E-459D-B130-91AF9CE8EACB}" presName="vert0" presStyleCnt="0">
        <dgm:presLayoutVars>
          <dgm:dir/>
          <dgm:animOne val="branch"/>
          <dgm:animLvl val="lvl"/>
        </dgm:presLayoutVars>
      </dgm:prSet>
      <dgm:spPr/>
    </dgm:pt>
    <dgm:pt modelId="{0EEDE937-CC16-124B-A29B-098841BC413A}" type="pres">
      <dgm:prSet presAssocID="{71BA9D0B-B60D-4C65-996B-315DAF3DD174}" presName="thickLine" presStyleLbl="alignNode1" presStyleIdx="0" presStyleCnt="6"/>
      <dgm:spPr/>
    </dgm:pt>
    <dgm:pt modelId="{8128701A-3AE3-5E49-B658-5DE9DFA00254}" type="pres">
      <dgm:prSet presAssocID="{71BA9D0B-B60D-4C65-996B-315DAF3DD174}" presName="horz1" presStyleCnt="0"/>
      <dgm:spPr/>
    </dgm:pt>
    <dgm:pt modelId="{07840E6A-B8EB-E342-870B-D0AE9CF6FD1E}" type="pres">
      <dgm:prSet presAssocID="{71BA9D0B-B60D-4C65-996B-315DAF3DD174}" presName="tx1" presStyleLbl="revTx" presStyleIdx="0" presStyleCnt="6"/>
      <dgm:spPr/>
    </dgm:pt>
    <dgm:pt modelId="{2C256A8B-20C0-1048-9DF7-242B79A8A0BA}" type="pres">
      <dgm:prSet presAssocID="{71BA9D0B-B60D-4C65-996B-315DAF3DD174}" presName="vert1" presStyleCnt="0"/>
      <dgm:spPr/>
    </dgm:pt>
    <dgm:pt modelId="{0F6E167C-94E9-024D-BE14-9AFD462FB7EB}" type="pres">
      <dgm:prSet presAssocID="{788E6711-1900-43B0-8186-75CF66749902}" presName="thickLine" presStyleLbl="alignNode1" presStyleIdx="1" presStyleCnt="6"/>
      <dgm:spPr/>
    </dgm:pt>
    <dgm:pt modelId="{1AFA555A-39EE-9A42-BFDA-7FD9911A0128}" type="pres">
      <dgm:prSet presAssocID="{788E6711-1900-43B0-8186-75CF66749902}" presName="horz1" presStyleCnt="0"/>
      <dgm:spPr/>
    </dgm:pt>
    <dgm:pt modelId="{832648F1-CF45-2F4E-97B9-22569647F810}" type="pres">
      <dgm:prSet presAssocID="{788E6711-1900-43B0-8186-75CF66749902}" presName="tx1" presStyleLbl="revTx" presStyleIdx="1" presStyleCnt="6"/>
      <dgm:spPr/>
    </dgm:pt>
    <dgm:pt modelId="{AA3CA966-6A50-8149-AFF2-661EA9CA00D2}" type="pres">
      <dgm:prSet presAssocID="{788E6711-1900-43B0-8186-75CF66749902}" presName="vert1" presStyleCnt="0"/>
      <dgm:spPr/>
    </dgm:pt>
    <dgm:pt modelId="{A1B0C6D2-F97F-ED4D-BF1A-854B93CAEEF5}" type="pres">
      <dgm:prSet presAssocID="{06B0B2A5-8046-43C6-8091-EB5E8521D1F6}" presName="thickLine" presStyleLbl="alignNode1" presStyleIdx="2" presStyleCnt="6"/>
      <dgm:spPr/>
    </dgm:pt>
    <dgm:pt modelId="{F02DFA48-DEA2-D646-8AB7-B43C50DE6A19}" type="pres">
      <dgm:prSet presAssocID="{06B0B2A5-8046-43C6-8091-EB5E8521D1F6}" presName="horz1" presStyleCnt="0"/>
      <dgm:spPr/>
    </dgm:pt>
    <dgm:pt modelId="{00820A3A-9976-4D48-8147-0E98B3FAB8FB}" type="pres">
      <dgm:prSet presAssocID="{06B0B2A5-8046-43C6-8091-EB5E8521D1F6}" presName="tx1" presStyleLbl="revTx" presStyleIdx="2" presStyleCnt="6"/>
      <dgm:spPr/>
    </dgm:pt>
    <dgm:pt modelId="{F243EA12-3977-5443-9644-6E9C44C15F3A}" type="pres">
      <dgm:prSet presAssocID="{06B0B2A5-8046-43C6-8091-EB5E8521D1F6}" presName="vert1" presStyleCnt="0"/>
      <dgm:spPr/>
    </dgm:pt>
    <dgm:pt modelId="{E44258E3-A2D5-FC48-8ADE-0F3EC8BF6C28}" type="pres">
      <dgm:prSet presAssocID="{61923927-76CB-4FF8-B7A5-182042093030}" presName="thickLine" presStyleLbl="alignNode1" presStyleIdx="3" presStyleCnt="6"/>
      <dgm:spPr/>
    </dgm:pt>
    <dgm:pt modelId="{1D31778C-F6A6-5546-A0F5-10689C326F6A}" type="pres">
      <dgm:prSet presAssocID="{61923927-76CB-4FF8-B7A5-182042093030}" presName="horz1" presStyleCnt="0"/>
      <dgm:spPr/>
    </dgm:pt>
    <dgm:pt modelId="{0716D009-B02E-A340-BCEC-3D801C492155}" type="pres">
      <dgm:prSet presAssocID="{61923927-76CB-4FF8-B7A5-182042093030}" presName="tx1" presStyleLbl="revTx" presStyleIdx="3" presStyleCnt="6"/>
      <dgm:spPr/>
    </dgm:pt>
    <dgm:pt modelId="{D234BD66-CB10-5C4C-A212-31DD5F6E913A}" type="pres">
      <dgm:prSet presAssocID="{61923927-76CB-4FF8-B7A5-182042093030}" presName="vert1" presStyleCnt="0"/>
      <dgm:spPr/>
    </dgm:pt>
    <dgm:pt modelId="{85ACA1CC-0A7C-F64F-84C4-24786D715E2F}" type="pres">
      <dgm:prSet presAssocID="{DBEF017B-3DBD-4430-8997-E45DCB70B629}" presName="thickLine" presStyleLbl="alignNode1" presStyleIdx="4" presStyleCnt="6"/>
      <dgm:spPr/>
    </dgm:pt>
    <dgm:pt modelId="{76A9BFE1-3FA8-0C41-8C2E-A7C15991417A}" type="pres">
      <dgm:prSet presAssocID="{DBEF017B-3DBD-4430-8997-E45DCB70B629}" presName="horz1" presStyleCnt="0"/>
      <dgm:spPr/>
    </dgm:pt>
    <dgm:pt modelId="{989B39FF-E769-9340-B3BE-BEDFA60DBDAE}" type="pres">
      <dgm:prSet presAssocID="{DBEF017B-3DBD-4430-8997-E45DCB70B629}" presName="tx1" presStyleLbl="revTx" presStyleIdx="4" presStyleCnt="6"/>
      <dgm:spPr/>
    </dgm:pt>
    <dgm:pt modelId="{46FDD20E-A3FC-414A-860D-359F17A8C69E}" type="pres">
      <dgm:prSet presAssocID="{DBEF017B-3DBD-4430-8997-E45DCB70B629}" presName="vert1" presStyleCnt="0"/>
      <dgm:spPr/>
    </dgm:pt>
    <dgm:pt modelId="{10A33DDE-831A-AB43-892A-1D2F0B72AB7A}" type="pres">
      <dgm:prSet presAssocID="{4E630433-F9BB-48B9-9366-613188010388}" presName="thickLine" presStyleLbl="alignNode1" presStyleIdx="5" presStyleCnt="6"/>
      <dgm:spPr/>
    </dgm:pt>
    <dgm:pt modelId="{41529BCD-AF80-5548-80F6-FC05365515C7}" type="pres">
      <dgm:prSet presAssocID="{4E630433-F9BB-48B9-9366-613188010388}" presName="horz1" presStyleCnt="0"/>
      <dgm:spPr/>
    </dgm:pt>
    <dgm:pt modelId="{B988C4D3-A0DA-1B45-A035-E870B9C23646}" type="pres">
      <dgm:prSet presAssocID="{4E630433-F9BB-48B9-9366-613188010388}" presName="tx1" presStyleLbl="revTx" presStyleIdx="5" presStyleCnt="6"/>
      <dgm:spPr/>
    </dgm:pt>
    <dgm:pt modelId="{3410A85D-D864-0A48-9A63-6C96441C6239}" type="pres">
      <dgm:prSet presAssocID="{4E630433-F9BB-48B9-9366-613188010388}" presName="vert1" presStyleCnt="0"/>
      <dgm:spPr/>
    </dgm:pt>
  </dgm:ptLst>
  <dgm:cxnLst>
    <dgm:cxn modelId="{9860400F-B496-F943-A0CA-C5E9137A29F2}" type="presOf" srcId="{4E630433-F9BB-48B9-9366-613188010388}" destId="{B988C4D3-A0DA-1B45-A035-E870B9C23646}" srcOrd="0" destOrd="0" presId="urn:microsoft.com/office/officeart/2008/layout/LinedList"/>
    <dgm:cxn modelId="{AF57141C-6807-2A41-8724-A7B653398DF5}" type="presOf" srcId="{8B711EF9-D29E-459D-B130-91AF9CE8EACB}" destId="{6275147C-04F9-1749-A47A-EFC008BA1843}" srcOrd="0" destOrd="0" presId="urn:microsoft.com/office/officeart/2008/layout/LinedList"/>
    <dgm:cxn modelId="{03B40953-87D5-4121-ADA4-BA45299239B3}" srcId="{8B711EF9-D29E-459D-B130-91AF9CE8EACB}" destId="{DBEF017B-3DBD-4430-8997-E45DCB70B629}" srcOrd="4" destOrd="0" parTransId="{839F5D3C-CBF3-4A3D-9EA3-799533FDDD35}" sibTransId="{8D09C7B8-B72F-48F8-B2C0-2568D472EFE0}"/>
    <dgm:cxn modelId="{7BC43C81-75AD-2842-8F80-F3F299EE789D}" type="presOf" srcId="{06B0B2A5-8046-43C6-8091-EB5E8521D1F6}" destId="{00820A3A-9976-4D48-8147-0E98B3FAB8FB}" srcOrd="0" destOrd="0" presId="urn:microsoft.com/office/officeart/2008/layout/LinedList"/>
    <dgm:cxn modelId="{6451F197-5DDD-124E-AD11-6E855A52E196}" type="presOf" srcId="{788E6711-1900-43B0-8186-75CF66749902}" destId="{832648F1-CF45-2F4E-97B9-22569647F810}" srcOrd="0" destOrd="0" presId="urn:microsoft.com/office/officeart/2008/layout/LinedList"/>
    <dgm:cxn modelId="{DFAAE5B0-78AA-42FD-9C4E-4D41A3D63409}" srcId="{8B711EF9-D29E-459D-B130-91AF9CE8EACB}" destId="{788E6711-1900-43B0-8186-75CF66749902}" srcOrd="1" destOrd="0" parTransId="{E3B5B971-C259-4480-B19F-9AAA7888FA7B}" sibTransId="{21F14DE8-5AB9-47C2-ACDC-B9A06E6EDD53}"/>
    <dgm:cxn modelId="{D4AA1CB3-E7D6-4BBA-A992-D854F42D5CCC}" srcId="{8B711EF9-D29E-459D-B130-91AF9CE8EACB}" destId="{06B0B2A5-8046-43C6-8091-EB5E8521D1F6}" srcOrd="2" destOrd="0" parTransId="{D4E82DFD-879A-4A25-B9EA-79B5BCC75AD4}" sibTransId="{020C1833-38B5-44D7-B8EF-C9B04AC832F2}"/>
    <dgm:cxn modelId="{61D92FB6-9E26-4CC5-907D-0C84DD933C93}" srcId="{8B711EF9-D29E-459D-B130-91AF9CE8EACB}" destId="{4E630433-F9BB-48B9-9366-613188010388}" srcOrd="5" destOrd="0" parTransId="{01AF894B-0D0D-4E87-9764-850870DCB712}" sibTransId="{96694372-431E-49B8-AF23-FB4DDD3B88CD}"/>
    <dgm:cxn modelId="{AB1691BD-C0D3-4F1E-895A-242CD7844AA7}" srcId="{8B711EF9-D29E-459D-B130-91AF9CE8EACB}" destId="{71BA9D0B-B60D-4C65-996B-315DAF3DD174}" srcOrd="0" destOrd="0" parTransId="{4458C6E3-A365-42B8-AB3C-F00031EE1D48}" sibTransId="{A7BCBAEF-3851-47F3-9414-7E2B5F63AC57}"/>
    <dgm:cxn modelId="{3C3191CC-0996-401E-96D0-D841FC934416}" srcId="{8B711EF9-D29E-459D-B130-91AF9CE8EACB}" destId="{61923927-76CB-4FF8-B7A5-182042093030}" srcOrd="3" destOrd="0" parTransId="{4BD0C1E1-6761-4112-A7EC-E6F8B9B21BDB}" sibTransId="{86ACBF53-845B-44C2-A59A-DDD942DA495D}"/>
    <dgm:cxn modelId="{9DD1B5EF-EE83-AD4B-886C-5633A547AEC5}" type="presOf" srcId="{71BA9D0B-B60D-4C65-996B-315DAF3DD174}" destId="{07840E6A-B8EB-E342-870B-D0AE9CF6FD1E}" srcOrd="0" destOrd="0" presId="urn:microsoft.com/office/officeart/2008/layout/LinedList"/>
    <dgm:cxn modelId="{960CC7F6-811F-C34D-91EC-1EC6E7C7D7CA}" type="presOf" srcId="{DBEF017B-3DBD-4430-8997-E45DCB70B629}" destId="{989B39FF-E769-9340-B3BE-BEDFA60DBDAE}" srcOrd="0" destOrd="0" presId="urn:microsoft.com/office/officeart/2008/layout/LinedList"/>
    <dgm:cxn modelId="{1746FEF8-C4AA-4D44-B7BE-76735C07B350}" type="presOf" srcId="{61923927-76CB-4FF8-B7A5-182042093030}" destId="{0716D009-B02E-A340-BCEC-3D801C492155}" srcOrd="0" destOrd="0" presId="urn:microsoft.com/office/officeart/2008/layout/LinedList"/>
    <dgm:cxn modelId="{71EA0A94-25C7-3044-8EAA-C0FB6B2DFF97}" type="presParOf" srcId="{6275147C-04F9-1749-A47A-EFC008BA1843}" destId="{0EEDE937-CC16-124B-A29B-098841BC413A}" srcOrd="0" destOrd="0" presId="urn:microsoft.com/office/officeart/2008/layout/LinedList"/>
    <dgm:cxn modelId="{ECA448EB-23F9-4447-ACEB-F684D14C47DA}" type="presParOf" srcId="{6275147C-04F9-1749-A47A-EFC008BA1843}" destId="{8128701A-3AE3-5E49-B658-5DE9DFA00254}" srcOrd="1" destOrd="0" presId="urn:microsoft.com/office/officeart/2008/layout/LinedList"/>
    <dgm:cxn modelId="{4CE53F1A-9FFA-CE45-98EA-EA7AB3F174F5}" type="presParOf" srcId="{8128701A-3AE3-5E49-B658-5DE9DFA00254}" destId="{07840E6A-B8EB-E342-870B-D0AE9CF6FD1E}" srcOrd="0" destOrd="0" presId="urn:microsoft.com/office/officeart/2008/layout/LinedList"/>
    <dgm:cxn modelId="{62CD91D3-17F0-4B47-85F4-F9EBB734E2FA}" type="presParOf" srcId="{8128701A-3AE3-5E49-B658-5DE9DFA00254}" destId="{2C256A8B-20C0-1048-9DF7-242B79A8A0BA}" srcOrd="1" destOrd="0" presId="urn:microsoft.com/office/officeart/2008/layout/LinedList"/>
    <dgm:cxn modelId="{0729896A-B166-684E-A619-5CD332C5EB30}" type="presParOf" srcId="{6275147C-04F9-1749-A47A-EFC008BA1843}" destId="{0F6E167C-94E9-024D-BE14-9AFD462FB7EB}" srcOrd="2" destOrd="0" presId="urn:microsoft.com/office/officeart/2008/layout/LinedList"/>
    <dgm:cxn modelId="{497E1768-4B6F-264A-99BD-1C9676585B5A}" type="presParOf" srcId="{6275147C-04F9-1749-A47A-EFC008BA1843}" destId="{1AFA555A-39EE-9A42-BFDA-7FD9911A0128}" srcOrd="3" destOrd="0" presId="urn:microsoft.com/office/officeart/2008/layout/LinedList"/>
    <dgm:cxn modelId="{A9B0F795-F133-644F-BEA6-10F952A24C4B}" type="presParOf" srcId="{1AFA555A-39EE-9A42-BFDA-7FD9911A0128}" destId="{832648F1-CF45-2F4E-97B9-22569647F810}" srcOrd="0" destOrd="0" presId="urn:microsoft.com/office/officeart/2008/layout/LinedList"/>
    <dgm:cxn modelId="{633A8FB9-7F69-5E4E-8734-B56AC1E2AA90}" type="presParOf" srcId="{1AFA555A-39EE-9A42-BFDA-7FD9911A0128}" destId="{AA3CA966-6A50-8149-AFF2-661EA9CA00D2}" srcOrd="1" destOrd="0" presId="urn:microsoft.com/office/officeart/2008/layout/LinedList"/>
    <dgm:cxn modelId="{04CB19B6-D0A6-A54D-9F8A-58045E802033}" type="presParOf" srcId="{6275147C-04F9-1749-A47A-EFC008BA1843}" destId="{A1B0C6D2-F97F-ED4D-BF1A-854B93CAEEF5}" srcOrd="4" destOrd="0" presId="urn:microsoft.com/office/officeart/2008/layout/LinedList"/>
    <dgm:cxn modelId="{0B6CCBC5-469C-A24B-8C2C-6A2B5A6822F2}" type="presParOf" srcId="{6275147C-04F9-1749-A47A-EFC008BA1843}" destId="{F02DFA48-DEA2-D646-8AB7-B43C50DE6A19}" srcOrd="5" destOrd="0" presId="urn:microsoft.com/office/officeart/2008/layout/LinedList"/>
    <dgm:cxn modelId="{656AAFDE-658D-7744-B90C-C0DFBCFB9183}" type="presParOf" srcId="{F02DFA48-DEA2-D646-8AB7-B43C50DE6A19}" destId="{00820A3A-9976-4D48-8147-0E98B3FAB8FB}" srcOrd="0" destOrd="0" presId="urn:microsoft.com/office/officeart/2008/layout/LinedList"/>
    <dgm:cxn modelId="{7F14EAFE-9387-424A-A60F-BCA230ED8FBA}" type="presParOf" srcId="{F02DFA48-DEA2-D646-8AB7-B43C50DE6A19}" destId="{F243EA12-3977-5443-9644-6E9C44C15F3A}" srcOrd="1" destOrd="0" presId="urn:microsoft.com/office/officeart/2008/layout/LinedList"/>
    <dgm:cxn modelId="{0130CB85-C797-264F-96C7-D7779A00B99C}" type="presParOf" srcId="{6275147C-04F9-1749-A47A-EFC008BA1843}" destId="{E44258E3-A2D5-FC48-8ADE-0F3EC8BF6C28}" srcOrd="6" destOrd="0" presId="urn:microsoft.com/office/officeart/2008/layout/LinedList"/>
    <dgm:cxn modelId="{905C1A9C-4B71-E141-95DC-CBFC450CD339}" type="presParOf" srcId="{6275147C-04F9-1749-A47A-EFC008BA1843}" destId="{1D31778C-F6A6-5546-A0F5-10689C326F6A}" srcOrd="7" destOrd="0" presId="urn:microsoft.com/office/officeart/2008/layout/LinedList"/>
    <dgm:cxn modelId="{8B9F6A4C-F6E4-C94A-83EF-6289A5BD646C}" type="presParOf" srcId="{1D31778C-F6A6-5546-A0F5-10689C326F6A}" destId="{0716D009-B02E-A340-BCEC-3D801C492155}" srcOrd="0" destOrd="0" presId="urn:microsoft.com/office/officeart/2008/layout/LinedList"/>
    <dgm:cxn modelId="{29FE7D8D-BC33-D54E-A299-7B125469BD08}" type="presParOf" srcId="{1D31778C-F6A6-5546-A0F5-10689C326F6A}" destId="{D234BD66-CB10-5C4C-A212-31DD5F6E913A}" srcOrd="1" destOrd="0" presId="urn:microsoft.com/office/officeart/2008/layout/LinedList"/>
    <dgm:cxn modelId="{2732D410-8DC4-664C-A44A-699896DC8578}" type="presParOf" srcId="{6275147C-04F9-1749-A47A-EFC008BA1843}" destId="{85ACA1CC-0A7C-F64F-84C4-24786D715E2F}" srcOrd="8" destOrd="0" presId="urn:microsoft.com/office/officeart/2008/layout/LinedList"/>
    <dgm:cxn modelId="{031FD84E-AF15-854F-827D-446B3C14551A}" type="presParOf" srcId="{6275147C-04F9-1749-A47A-EFC008BA1843}" destId="{76A9BFE1-3FA8-0C41-8C2E-A7C15991417A}" srcOrd="9" destOrd="0" presId="urn:microsoft.com/office/officeart/2008/layout/LinedList"/>
    <dgm:cxn modelId="{174C5EF4-FB92-F144-AC07-B8D1F489EF81}" type="presParOf" srcId="{76A9BFE1-3FA8-0C41-8C2E-A7C15991417A}" destId="{989B39FF-E769-9340-B3BE-BEDFA60DBDAE}" srcOrd="0" destOrd="0" presId="urn:microsoft.com/office/officeart/2008/layout/LinedList"/>
    <dgm:cxn modelId="{52170D2D-E358-0B4A-81FB-3345E7F9CB49}" type="presParOf" srcId="{76A9BFE1-3FA8-0C41-8C2E-A7C15991417A}" destId="{46FDD20E-A3FC-414A-860D-359F17A8C69E}" srcOrd="1" destOrd="0" presId="urn:microsoft.com/office/officeart/2008/layout/LinedList"/>
    <dgm:cxn modelId="{6B783EEA-63CD-D640-988D-D0F0E1A22A06}" type="presParOf" srcId="{6275147C-04F9-1749-A47A-EFC008BA1843}" destId="{10A33DDE-831A-AB43-892A-1D2F0B72AB7A}" srcOrd="10" destOrd="0" presId="urn:microsoft.com/office/officeart/2008/layout/LinedList"/>
    <dgm:cxn modelId="{3E96273D-607F-7343-8741-E9A1E380BAD6}" type="presParOf" srcId="{6275147C-04F9-1749-A47A-EFC008BA1843}" destId="{41529BCD-AF80-5548-80F6-FC05365515C7}" srcOrd="11" destOrd="0" presId="urn:microsoft.com/office/officeart/2008/layout/LinedList"/>
    <dgm:cxn modelId="{77DC604C-0B07-6D4E-AE6D-5B05C91C7B64}" type="presParOf" srcId="{41529BCD-AF80-5548-80F6-FC05365515C7}" destId="{B988C4D3-A0DA-1B45-A035-E870B9C23646}" srcOrd="0" destOrd="0" presId="urn:microsoft.com/office/officeart/2008/layout/LinedList"/>
    <dgm:cxn modelId="{F5438B32-56E9-DE47-B272-8A906C26784B}" type="presParOf" srcId="{41529BCD-AF80-5548-80F6-FC05365515C7}" destId="{3410A85D-D864-0A48-9A63-6C96441C623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D62721-0E64-4DB6-9666-FEF9BEE2F89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0BEAEF6-1B1A-4BD1-B4DF-B5C7D25C47FD}">
      <dgm:prSet/>
      <dgm:spPr/>
      <dgm:t>
        <a:bodyPr/>
        <a:lstStyle/>
        <a:p>
          <a:r>
            <a:rPr lang="en-US" dirty="0"/>
            <a:t>From our previous point, religion shapes what counts as ‘wrong’ sexually, such as adultery. By doing this, religion provides a moral vocabulary that most institutions use.</a:t>
          </a:r>
        </a:p>
      </dgm:t>
    </dgm:pt>
    <dgm:pt modelId="{782D0185-AD88-4EE0-A55C-445D705F1B11}" type="parTrans" cxnId="{A6E11D6D-1696-436E-82F6-951230BC509D}">
      <dgm:prSet/>
      <dgm:spPr/>
      <dgm:t>
        <a:bodyPr/>
        <a:lstStyle/>
        <a:p>
          <a:endParaRPr lang="en-US"/>
        </a:p>
      </dgm:t>
    </dgm:pt>
    <dgm:pt modelId="{D641B72A-1705-43B0-8D5B-B8E37E32EC3D}" type="sibTrans" cxnId="{A6E11D6D-1696-436E-82F6-951230BC509D}">
      <dgm:prSet/>
      <dgm:spPr/>
      <dgm:t>
        <a:bodyPr/>
        <a:lstStyle/>
        <a:p>
          <a:endParaRPr lang="en-US"/>
        </a:p>
      </dgm:t>
    </dgm:pt>
    <dgm:pt modelId="{3E2426EF-E67E-47A3-9D09-324B2F785524}">
      <dgm:prSet/>
      <dgm:spPr/>
      <dgm:t>
        <a:bodyPr/>
        <a:lstStyle/>
        <a:p>
          <a:r>
            <a:rPr lang="en-US" dirty="0"/>
            <a:t>In relation to sexual knowledge, Foucault identifies that sexuality is classified and catagorised, such as infidelity. By listing things like these, the law is grouping them and defining them as problems, which through that power it produces knowledge about sexuality.</a:t>
          </a:r>
        </a:p>
      </dgm:t>
    </dgm:pt>
    <dgm:pt modelId="{705BCD72-1964-4D75-89A8-D0FE05F2A979}" type="parTrans" cxnId="{E20FF741-58A7-4DF6-B5EA-3B6E4F92C940}">
      <dgm:prSet/>
      <dgm:spPr/>
      <dgm:t>
        <a:bodyPr/>
        <a:lstStyle/>
        <a:p>
          <a:endParaRPr lang="en-US"/>
        </a:p>
      </dgm:t>
    </dgm:pt>
    <dgm:pt modelId="{4F34FE54-50C8-4048-9AE3-67CDD1EF3AAD}" type="sibTrans" cxnId="{E20FF741-58A7-4DF6-B5EA-3B6E4F92C940}">
      <dgm:prSet/>
      <dgm:spPr/>
      <dgm:t>
        <a:bodyPr/>
        <a:lstStyle/>
        <a:p>
          <a:endParaRPr lang="en-US"/>
        </a:p>
      </dgm:t>
    </dgm:pt>
    <dgm:pt modelId="{66725A45-42A3-4085-A65F-E755245D097E}">
      <dgm:prSet/>
      <dgm:spPr>
        <a:solidFill>
          <a:schemeClr val="accent1"/>
        </a:solidFill>
      </dgm:spPr>
      <dgm:t>
        <a:bodyPr/>
        <a:lstStyle/>
        <a:p>
          <a:r>
            <a:rPr lang="en-US" dirty="0"/>
            <a:t>For Foucault without power, there wouldn’t be knowledge as we need to be convinced that something is true, and it is through power that hierarchy can teach us this.</a:t>
          </a:r>
        </a:p>
      </dgm:t>
    </dgm:pt>
    <dgm:pt modelId="{2B593551-AD05-4A48-9E4F-633658E93F9E}" type="parTrans" cxnId="{1A578556-4E81-4411-8E96-900802F1A7B8}">
      <dgm:prSet/>
      <dgm:spPr/>
      <dgm:t>
        <a:bodyPr/>
        <a:lstStyle/>
        <a:p>
          <a:endParaRPr lang="en-US"/>
        </a:p>
      </dgm:t>
    </dgm:pt>
    <dgm:pt modelId="{AA69E03A-E450-4745-A9A1-7E8EF3C01EE7}" type="sibTrans" cxnId="{1A578556-4E81-4411-8E96-900802F1A7B8}">
      <dgm:prSet/>
      <dgm:spPr/>
      <dgm:t>
        <a:bodyPr/>
        <a:lstStyle/>
        <a:p>
          <a:endParaRPr lang="en-US"/>
        </a:p>
      </dgm:t>
    </dgm:pt>
    <dgm:pt modelId="{0753D2AC-EE7E-4E6A-82C0-E036D852D9DB}">
      <dgm:prSet/>
      <dgm:spPr/>
      <dgm:t>
        <a:bodyPr/>
        <a:lstStyle/>
        <a:p>
          <a:r>
            <a:rPr lang="en-US" dirty="0"/>
            <a:t>“it was time for all these figures…to step forward and speak, to make the difficult confession of what they were” (1990, pg.39). This shows that through confession, it can transform sexuality into an identity and knowledge. Foucault wants sexuality to be spoken aloud, we shouldn’t hide it, and people who were unnamed in sexual terms are now being called in discourse. It is the truth of our sexual knowledge that comes through speech.</a:t>
          </a:r>
        </a:p>
      </dgm:t>
    </dgm:pt>
    <dgm:pt modelId="{D4033484-3309-4A9C-8C47-859407F6DB59}" type="parTrans" cxnId="{805F9E81-E47A-4B43-ADB2-FE4619A1CB47}">
      <dgm:prSet/>
      <dgm:spPr/>
      <dgm:t>
        <a:bodyPr/>
        <a:lstStyle/>
        <a:p>
          <a:endParaRPr lang="en-US"/>
        </a:p>
      </dgm:t>
    </dgm:pt>
    <dgm:pt modelId="{7FE6BC79-F3A9-4B9B-A893-09DD45C40A1B}" type="sibTrans" cxnId="{805F9E81-E47A-4B43-ADB2-FE4619A1CB47}">
      <dgm:prSet/>
      <dgm:spPr/>
      <dgm:t>
        <a:bodyPr/>
        <a:lstStyle/>
        <a:p>
          <a:endParaRPr lang="en-US"/>
        </a:p>
      </dgm:t>
    </dgm:pt>
    <dgm:pt modelId="{06C65CB3-2F69-EF44-9454-75A9E5979E3B}" type="pres">
      <dgm:prSet presAssocID="{D0D62721-0E64-4DB6-9666-FEF9BEE2F89C}" presName="linear" presStyleCnt="0">
        <dgm:presLayoutVars>
          <dgm:animLvl val="lvl"/>
          <dgm:resizeHandles val="exact"/>
        </dgm:presLayoutVars>
      </dgm:prSet>
      <dgm:spPr/>
    </dgm:pt>
    <dgm:pt modelId="{B9358447-24E8-354A-837A-BFFE69C7E1C1}" type="pres">
      <dgm:prSet presAssocID="{00BEAEF6-1B1A-4BD1-B4DF-B5C7D25C47FD}" presName="parentText" presStyleLbl="node1" presStyleIdx="0" presStyleCnt="4">
        <dgm:presLayoutVars>
          <dgm:chMax val="0"/>
          <dgm:bulletEnabled val="1"/>
        </dgm:presLayoutVars>
      </dgm:prSet>
      <dgm:spPr/>
    </dgm:pt>
    <dgm:pt modelId="{F7A74DC0-D4E1-3F4C-B449-8C81C0FD0A99}" type="pres">
      <dgm:prSet presAssocID="{D641B72A-1705-43B0-8D5B-B8E37E32EC3D}" presName="spacer" presStyleCnt="0"/>
      <dgm:spPr/>
    </dgm:pt>
    <dgm:pt modelId="{034A015A-F38C-D046-925B-AF18B4A2D38F}" type="pres">
      <dgm:prSet presAssocID="{3E2426EF-E67E-47A3-9D09-324B2F785524}" presName="parentText" presStyleLbl="node1" presStyleIdx="1" presStyleCnt="4">
        <dgm:presLayoutVars>
          <dgm:chMax val="0"/>
          <dgm:bulletEnabled val="1"/>
        </dgm:presLayoutVars>
      </dgm:prSet>
      <dgm:spPr/>
    </dgm:pt>
    <dgm:pt modelId="{81BA1AFD-6013-1A47-B1B2-B1B17EAC2730}" type="pres">
      <dgm:prSet presAssocID="{4F34FE54-50C8-4048-9AE3-67CDD1EF3AAD}" presName="spacer" presStyleCnt="0"/>
      <dgm:spPr/>
    </dgm:pt>
    <dgm:pt modelId="{4B5889C2-C215-CF4C-886C-DC91C9E12DF7}" type="pres">
      <dgm:prSet presAssocID="{66725A45-42A3-4085-A65F-E755245D097E}" presName="parentText" presStyleLbl="node1" presStyleIdx="2" presStyleCnt="4" custLinFactNeighborX="-334" custLinFactNeighborY="73377">
        <dgm:presLayoutVars>
          <dgm:chMax val="0"/>
          <dgm:bulletEnabled val="1"/>
        </dgm:presLayoutVars>
      </dgm:prSet>
      <dgm:spPr/>
    </dgm:pt>
    <dgm:pt modelId="{71052614-4D94-714C-8F0B-5FAD4662E27A}" type="pres">
      <dgm:prSet presAssocID="{AA69E03A-E450-4745-A9A1-7E8EF3C01EE7}" presName="spacer" presStyleCnt="0"/>
      <dgm:spPr/>
    </dgm:pt>
    <dgm:pt modelId="{24D956A7-1603-8646-8502-1F441E5D91A9}" type="pres">
      <dgm:prSet presAssocID="{0753D2AC-EE7E-4E6A-82C0-E036D852D9DB}" presName="parentText" presStyleLbl="node1" presStyleIdx="3" presStyleCnt="4">
        <dgm:presLayoutVars>
          <dgm:chMax val="0"/>
          <dgm:bulletEnabled val="1"/>
        </dgm:presLayoutVars>
      </dgm:prSet>
      <dgm:spPr/>
    </dgm:pt>
  </dgm:ptLst>
  <dgm:cxnLst>
    <dgm:cxn modelId="{EF2E9735-9CEB-834C-B64F-6F25A04E7450}" type="presOf" srcId="{3E2426EF-E67E-47A3-9D09-324B2F785524}" destId="{034A015A-F38C-D046-925B-AF18B4A2D38F}" srcOrd="0" destOrd="0" presId="urn:microsoft.com/office/officeart/2005/8/layout/vList2"/>
    <dgm:cxn modelId="{E20FF741-58A7-4DF6-B5EA-3B6E4F92C940}" srcId="{D0D62721-0E64-4DB6-9666-FEF9BEE2F89C}" destId="{3E2426EF-E67E-47A3-9D09-324B2F785524}" srcOrd="1" destOrd="0" parTransId="{705BCD72-1964-4D75-89A8-D0FE05F2A979}" sibTransId="{4F34FE54-50C8-4048-9AE3-67CDD1EF3AAD}"/>
    <dgm:cxn modelId="{1A578556-4E81-4411-8E96-900802F1A7B8}" srcId="{D0D62721-0E64-4DB6-9666-FEF9BEE2F89C}" destId="{66725A45-42A3-4085-A65F-E755245D097E}" srcOrd="2" destOrd="0" parTransId="{2B593551-AD05-4A48-9E4F-633658E93F9E}" sibTransId="{AA69E03A-E450-4745-A9A1-7E8EF3C01EE7}"/>
    <dgm:cxn modelId="{9278085C-6671-9943-A920-B3A688F161DB}" type="presOf" srcId="{D0D62721-0E64-4DB6-9666-FEF9BEE2F89C}" destId="{06C65CB3-2F69-EF44-9454-75A9E5979E3B}" srcOrd="0" destOrd="0" presId="urn:microsoft.com/office/officeart/2005/8/layout/vList2"/>
    <dgm:cxn modelId="{A6E11D6D-1696-436E-82F6-951230BC509D}" srcId="{D0D62721-0E64-4DB6-9666-FEF9BEE2F89C}" destId="{00BEAEF6-1B1A-4BD1-B4DF-B5C7D25C47FD}" srcOrd="0" destOrd="0" parTransId="{782D0185-AD88-4EE0-A55C-445D705F1B11}" sibTransId="{D641B72A-1705-43B0-8D5B-B8E37E32EC3D}"/>
    <dgm:cxn modelId="{3E6D4A6F-9812-1949-AB27-1B29C2CEF2E9}" type="presOf" srcId="{00BEAEF6-1B1A-4BD1-B4DF-B5C7D25C47FD}" destId="{B9358447-24E8-354A-837A-BFFE69C7E1C1}" srcOrd="0" destOrd="0" presId="urn:microsoft.com/office/officeart/2005/8/layout/vList2"/>
    <dgm:cxn modelId="{805F9E81-E47A-4B43-ADB2-FE4619A1CB47}" srcId="{D0D62721-0E64-4DB6-9666-FEF9BEE2F89C}" destId="{0753D2AC-EE7E-4E6A-82C0-E036D852D9DB}" srcOrd="3" destOrd="0" parTransId="{D4033484-3309-4A9C-8C47-859407F6DB59}" sibTransId="{7FE6BC79-F3A9-4B9B-A893-09DD45C40A1B}"/>
    <dgm:cxn modelId="{281DDCB9-7EEF-6243-BDB8-169FF86F282F}" type="presOf" srcId="{66725A45-42A3-4085-A65F-E755245D097E}" destId="{4B5889C2-C215-CF4C-886C-DC91C9E12DF7}" srcOrd="0" destOrd="0" presId="urn:microsoft.com/office/officeart/2005/8/layout/vList2"/>
    <dgm:cxn modelId="{0A9EC9E2-3E83-2F44-AF63-FFBA9250A574}" type="presOf" srcId="{0753D2AC-EE7E-4E6A-82C0-E036D852D9DB}" destId="{24D956A7-1603-8646-8502-1F441E5D91A9}" srcOrd="0" destOrd="0" presId="urn:microsoft.com/office/officeart/2005/8/layout/vList2"/>
    <dgm:cxn modelId="{A3EF4370-9D9C-4148-B585-483BE2253A42}" type="presParOf" srcId="{06C65CB3-2F69-EF44-9454-75A9E5979E3B}" destId="{B9358447-24E8-354A-837A-BFFE69C7E1C1}" srcOrd="0" destOrd="0" presId="urn:microsoft.com/office/officeart/2005/8/layout/vList2"/>
    <dgm:cxn modelId="{B2D5FCC4-F15D-5F46-9247-A5DB21DA6B9A}" type="presParOf" srcId="{06C65CB3-2F69-EF44-9454-75A9E5979E3B}" destId="{F7A74DC0-D4E1-3F4C-B449-8C81C0FD0A99}" srcOrd="1" destOrd="0" presId="urn:microsoft.com/office/officeart/2005/8/layout/vList2"/>
    <dgm:cxn modelId="{31E8D538-F9CF-5F4B-BD3F-36969A787EAD}" type="presParOf" srcId="{06C65CB3-2F69-EF44-9454-75A9E5979E3B}" destId="{034A015A-F38C-D046-925B-AF18B4A2D38F}" srcOrd="2" destOrd="0" presId="urn:microsoft.com/office/officeart/2005/8/layout/vList2"/>
    <dgm:cxn modelId="{2865E32F-B52F-9B4F-B2E9-941CC2534A1F}" type="presParOf" srcId="{06C65CB3-2F69-EF44-9454-75A9E5979E3B}" destId="{81BA1AFD-6013-1A47-B1B2-B1B17EAC2730}" srcOrd="3" destOrd="0" presId="urn:microsoft.com/office/officeart/2005/8/layout/vList2"/>
    <dgm:cxn modelId="{76ECB020-05F2-1847-B1D8-3DE35BCCAD13}" type="presParOf" srcId="{06C65CB3-2F69-EF44-9454-75A9E5979E3B}" destId="{4B5889C2-C215-CF4C-886C-DC91C9E12DF7}" srcOrd="4" destOrd="0" presId="urn:microsoft.com/office/officeart/2005/8/layout/vList2"/>
    <dgm:cxn modelId="{140A3C2C-09F1-0448-8787-B22E5ACB1292}" type="presParOf" srcId="{06C65CB3-2F69-EF44-9454-75A9E5979E3B}" destId="{71052614-4D94-714C-8F0B-5FAD4662E27A}" srcOrd="5" destOrd="0" presId="urn:microsoft.com/office/officeart/2005/8/layout/vList2"/>
    <dgm:cxn modelId="{6ABB96E1-4425-8743-9404-9719E37F23FE}" type="presParOf" srcId="{06C65CB3-2F69-EF44-9454-75A9E5979E3B}" destId="{24D956A7-1603-8646-8502-1F441E5D91A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742BE7-76B9-4FDE-B37C-F41AD0FA9E1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6686AED-86BA-4119-8790-E99BBDAA17BE}">
      <dgm:prSet/>
      <dgm:spPr/>
      <dgm:t>
        <a:bodyPr/>
        <a:lstStyle/>
        <a:p>
          <a:r>
            <a:rPr lang="en-US" dirty="0"/>
            <a:t>“Western societies have established the confession as one of the main rituals we rely on for the production of truth” (1990, pg.58). For Foucault, modern people form themselves by confessing their desires, therefore the self becomes produced by speaking our sexual truth – “Western man has become a confessing animal” (1979, pg. 59)</a:t>
          </a:r>
        </a:p>
      </dgm:t>
    </dgm:pt>
    <dgm:pt modelId="{6FB6557E-764A-410C-A306-F1D55F3C9625}" type="parTrans" cxnId="{7487756E-D186-4C19-A315-E465B866320A}">
      <dgm:prSet/>
      <dgm:spPr/>
      <dgm:t>
        <a:bodyPr/>
        <a:lstStyle/>
        <a:p>
          <a:endParaRPr lang="en-US"/>
        </a:p>
      </dgm:t>
    </dgm:pt>
    <dgm:pt modelId="{44B2AC7C-EAE1-471D-AA55-D664CC800CC4}" type="sibTrans" cxnId="{7487756E-D186-4C19-A315-E465B866320A}">
      <dgm:prSet/>
      <dgm:spPr/>
      <dgm:t>
        <a:bodyPr/>
        <a:lstStyle/>
        <a:p>
          <a:endParaRPr lang="en-US"/>
        </a:p>
      </dgm:t>
    </dgm:pt>
    <dgm:pt modelId="{69C2E04D-513F-4A45-A6E8-289B11A06670}">
      <dgm:prSet/>
      <dgm:spPr>
        <a:solidFill>
          <a:schemeClr val="accent1"/>
        </a:solidFill>
      </dgm:spPr>
      <dgm:t>
        <a:bodyPr/>
        <a:lstStyle/>
        <a:p>
          <a:r>
            <a:rPr lang="en-US" dirty="0"/>
            <a:t>Confession “plays a part in justice, medicine…most ordinary affairs of everyday life” (1979, pg.59). This shows that power is institutional, confession is everywhere and subject formation happens across institutions e.g. the family, parents monitor behaviour, relationships and bodily development through asking questions such as who you like, teaching is something is deemed right or wrong.</a:t>
          </a:r>
        </a:p>
      </dgm:t>
    </dgm:pt>
    <dgm:pt modelId="{D513FE1B-A521-4A8D-B54B-9DB35DF6A2F7}" type="parTrans" cxnId="{1938A84F-0997-437B-9E3D-EAC1BA831EB9}">
      <dgm:prSet/>
      <dgm:spPr/>
      <dgm:t>
        <a:bodyPr/>
        <a:lstStyle/>
        <a:p>
          <a:endParaRPr lang="en-US"/>
        </a:p>
      </dgm:t>
    </dgm:pt>
    <dgm:pt modelId="{DE2F2BE7-C228-49DF-B4C2-3C05F87A63AE}" type="sibTrans" cxnId="{1938A84F-0997-437B-9E3D-EAC1BA831EB9}">
      <dgm:prSet/>
      <dgm:spPr/>
      <dgm:t>
        <a:bodyPr/>
        <a:lstStyle/>
        <a:p>
          <a:endParaRPr lang="en-US"/>
        </a:p>
      </dgm:t>
    </dgm:pt>
    <dgm:pt modelId="{B33FB6FE-502C-4ED7-9F21-9313D14515E3}">
      <dgm:prSet/>
      <dgm:spPr/>
      <dgm:t>
        <a:bodyPr/>
        <a:lstStyle/>
        <a:p>
          <a:r>
            <a:rPr lang="en-US" dirty="0"/>
            <a:t>Sexual subject formation flourishes into its own as “we demand that sex speak the truth…and that it tells us our truth” (1990, pg. 69). Sexuality now became a place where identity is located, the self gradually becomes understood through our sexual truth.</a:t>
          </a:r>
        </a:p>
      </dgm:t>
    </dgm:pt>
    <dgm:pt modelId="{CEF28B1E-90E1-4121-A8D6-8CE1C747DE7F}" type="parTrans" cxnId="{88E3CADA-6744-412F-ABE8-589F3D587F26}">
      <dgm:prSet/>
      <dgm:spPr/>
      <dgm:t>
        <a:bodyPr/>
        <a:lstStyle/>
        <a:p>
          <a:endParaRPr lang="en-US"/>
        </a:p>
      </dgm:t>
    </dgm:pt>
    <dgm:pt modelId="{99F84072-465C-4AA8-AD58-F53DAE66366A}" type="sibTrans" cxnId="{88E3CADA-6744-412F-ABE8-589F3D587F26}">
      <dgm:prSet/>
      <dgm:spPr/>
      <dgm:t>
        <a:bodyPr/>
        <a:lstStyle/>
        <a:p>
          <a:endParaRPr lang="en-US"/>
        </a:p>
      </dgm:t>
    </dgm:pt>
    <dgm:pt modelId="{25C7CE46-28B0-4030-B79D-1A56CD6EE5A0}">
      <dgm:prSet/>
      <dgm:spPr/>
      <dgm:t>
        <a:bodyPr/>
        <a:lstStyle/>
        <a:p>
          <a:r>
            <a:rPr lang="en-US" dirty="0"/>
            <a:t>Foucault shows through this formation that our sexuality and sexual behaviour becomes a category of personhood and we are formed through classifications – “the sodomite had been a temporary aberration; the homosexual was now a species” (1979, pg. 43)</a:t>
          </a:r>
        </a:p>
      </dgm:t>
    </dgm:pt>
    <dgm:pt modelId="{7356652A-C34B-4DD6-B4B1-83200E6E2E04}" type="parTrans" cxnId="{E1F23EEA-D9C8-4075-B33C-FCA8B40DACB8}">
      <dgm:prSet/>
      <dgm:spPr/>
      <dgm:t>
        <a:bodyPr/>
        <a:lstStyle/>
        <a:p>
          <a:endParaRPr lang="en-US"/>
        </a:p>
      </dgm:t>
    </dgm:pt>
    <dgm:pt modelId="{0A32A2BD-08AF-4160-88D3-DAEF640C67C3}" type="sibTrans" cxnId="{E1F23EEA-D9C8-4075-B33C-FCA8B40DACB8}">
      <dgm:prSet/>
      <dgm:spPr/>
      <dgm:t>
        <a:bodyPr/>
        <a:lstStyle/>
        <a:p>
          <a:endParaRPr lang="en-US"/>
        </a:p>
      </dgm:t>
    </dgm:pt>
    <dgm:pt modelId="{4DBDC2B1-1727-354B-99A9-CAC2FCDF33DB}" type="pres">
      <dgm:prSet presAssocID="{D1742BE7-76B9-4FDE-B37C-F41AD0FA9E15}" presName="linear" presStyleCnt="0">
        <dgm:presLayoutVars>
          <dgm:animLvl val="lvl"/>
          <dgm:resizeHandles val="exact"/>
        </dgm:presLayoutVars>
      </dgm:prSet>
      <dgm:spPr/>
    </dgm:pt>
    <dgm:pt modelId="{120DD86D-1AE1-2441-982F-15E1B941F9B6}" type="pres">
      <dgm:prSet presAssocID="{46686AED-86BA-4119-8790-E99BBDAA17BE}" presName="parentText" presStyleLbl="node1" presStyleIdx="0" presStyleCnt="4">
        <dgm:presLayoutVars>
          <dgm:chMax val="0"/>
          <dgm:bulletEnabled val="1"/>
        </dgm:presLayoutVars>
      </dgm:prSet>
      <dgm:spPr/>
    </dgm:pt>
    <dgm:pt modelId="{5B62F8D1-7EDA-4643-8961-38C9DC13CF3F}" type="pres">
      <dgm:prSet presAssocID="{44B2AC7C-EAE1-471D-AA55-D664CC800CC4}" presName="spacer" presStyleCnt="0"/>
      <dgm:spPr/>
    </dgm:pt>
    <dgm:pt modelId="{6E5F5428-EAE3-5744-B02F-3C297003FCA3}" type="pres">
      <dgm:prSet presAssocID="{69C2E04D-513F-4A45-A6E8-289B11A06670}" presName="parentText" presStyleLbl="node1" presStyleIdx="1" presStyleCnt="4">
        <dgm:presLayoutVars>
          <dgm:chMax val="0"/>
          <dgm:bulletEnabled val="1"/>
        </dgm:presLayoutVars>
      </dgm:prSet>
      <dgm:spPr/>
    </dgm:pt>
    <dgm:pt modelId="{AC267B50-AEB7-AA4F-B56B-852D0ACFB49D}" type="pres">
      <dgm:prSet presAssocID="{DE2F2BE7-C228-49DF-B4C2-3C05F87A63AE}" presName="spacer" presStyleCnt="0"/>
      <dgm:spPr/>
    </dgm:pt>
    <dgm:pt modelId="{B8297BCB-A396-6048-A6D2-6CEB73850FED}" type="pres">
      <dgm:prSet presAssocID="{B33FB6FE-502C-4ED7-9F21-9313D14515E3}" presName="parentText" presStyleLbl="node1" presStyleIdx="2" presStyleCnt="4">
        <dgm:presLayoutVars>
          <dgm:chMax val="0"/>
          <dgm:bulletEnabled val="1"/>
        </dgm:presLayoutVars>
      </dgm:prSet>
      <dgm:spPr/>
    </dgm:pt>
    <dgm:pt modelId="{9852C567-C8D7-4748-AC44-7F404CE280A2}" type="pres">
      <dgm:prSet presAssocID="{99F84072-465C-4AA8-AD58-F53DAE66366A}" presName="spacer" presStyleCnt="0"/>
      <dgm:spPr/>
    </dgm:pt>
    <dgm:pt modelId="{E536AA51-CA3A-A048-9AD3-62B25815DF46}" type="pres">
      <dgm:prSet presAssocID="{25C7CE46-28B0-4030-B79D-1A56CD6EE5A0}" presName="parentText" presStyleLbl="node1" presStyleIdx="3" presStyleCnt="4">
        <dgm:presLayoutVars>
          <dgm:chMax val="0"/>
          <dgm:bulletEnabled val="1"/>
        </dgm:presLayoutVars>
      </dgm:prSet>
      <dgm:spPr/>
    </dgm:pt>
  </dgm:ptLst>
  <dgm:cxnLst>
    <dgm:cxn modelId="{41436D1F-D5EB-D34E-8FAA-F99D6018AA8B}" type="presOf" srcId="{69C2E04D-513F-4A45-A6E8-289B11A06670}" destId="{6E5F5428-EAE3-5744-B02F-3C297003FCA3}" srcOrd="0" destOrd="0" presId="urn:microsoft.com/office/officeart/2005/8/layout/vList2"/>
    <dgm:cxn modelId="{E6C65637-CD67-AA49-9E11-D057073C04DA}" type="presOf" srcId="{D1742BE7-76B9-4FDE-B37C-F41AD0FA9E15}" destId="{4DBDC2B1-1727-354B-99A9-CAC2FCDF33DB}" srcOrd="0" destOrd="0" presId="urn:microsoft.com/office/officeart/2005/8/layout/vList2"/>
    <dgm:cxn modelId="{CDF8B849-88E3-734C-BD96-376CA2E730DE}" type="presOf" srcId="{B33FB6FE-502C-4ED7-9F21-9313D14515E3}" destId="{B8297BCB-A396-6048-A6D2-6CEB73850FED}" srcOrd="0" destOrd="0" presId="urn:microsoft.com/office/officeart/2005/8/layout/vList2"/>
    <dgm:cxn modelId="{0BAD894F-62D0-A946-86B4-FFD1A9A9E0C9}" type="presOf" srcId="{25C7CE46-28B0-4030-B79D-1A56CD6EE5A0}" destId="{E536AA51-CA3A-A048-9AD3-62B25815DF46}" srcOrd="0" destOrd="0" presId="urn:microsoft.com/office/officeart/2005/8/layout/vList2"/>
    <dgm:cxn modelId="{1938A84F-0997-437B-9E3D-EAC1BA831EB9}" srcId="{D1742BE7-76B9-4FDE-B37C-F41AD0FA9E15}" destId="{69C2E04D-513F-4A45-A6E8-289B11A06670}" srcOrd="1" destOrd="0" parTransId="{D513FE1B-A521-4A8D-B54B-9DB35DF6A2F7}" sibTransId="{DE2F2BE7-C228-49DF-B4C2-3C05F87A63AE}"/>
    <dgm:cxn modelId="{DBE94B62-6896-C64D-A587-CC410DDF8491}" type="presOf" srcId="{46686AED-86BA-4119-8790-E99BBDAA17BE}" destId="{120DD86D-1AE1-2441-982F-15E1B941F9B6}" srcOrd="0" destOrd="0" presId="urn:microsoft.com/office/officeart/2005/8/layout/vList2"/>
    <dgm:cxn modelId="{7487756E-D186-4C19-A315-E465B866320A}" srcId="{D1742BE7-76B9-4FDE-B37C-F41AD0FA9E15}" destId="{46686AED-86BA-4119-8790-E99BBDAA17BE}" srcOrd="0" destOrd="0" parTransId="{6FB6557E-764A-410C-A306-F1D55F3C9625}" sibTransId="{44B2AC7C-EAE1-471D-AA55-D664CC800CC4}"/>
    <dgm:cxn modelId="{88E3CADA-6744-412F-ABE8-589F3D587F26}" srcId="{D1742BE7-76B9-4FDE-B37C-F41AD0FA9E15}" destId="{B33FB6FE-502C-4ED7-9F21-9313D14515E3}" srcOrd="2" destOrd="0" parTransId="{CEF28B1E-90E1-4121-A8D6-8CE1C747DE7F}" sibTransId="{99F84072-465C-4AA8-AD58-F53DAE66366A}"/>
    <dgm:cxn modelId="{E1F23EEA-D9C8-4075-B33C-FCA8B40DACB8}" srcId="{D1742BE7-76B9-4FDE-B37C-F41AD0FA9E15}" destId="{25C7CE46-28B0-4030-B79D-1A56CD6EE5A0}" srcOrd="3" destOrd="0" parTransId="{7356652A-C34B-4DD6-B4B1-83200E6E2E04}" sibTransId="{0A32A2BD-08AF-4160-88D3-DAEF640C67C3}"/>
    <dgm:cxn modelId="{DAC8DD0C-0545-3247-B6F3-7EE2548261EC}" type="presParOf" srcId="{4DBDC2B1-1727-354B-99A9-CAC2FCDF33DB}" destId="{120DD86D-1AE1-2441-982F-15E1B941F9B6}" srcOrd="0" destOrd="0" presId="urn:microsoft.com/office/officeart/2005/8/layout/vList2"/>
    <dgm:cxn modelId="{C115789B-284D-C245-9993-D934ECD1D351}" type="presParOf" srcId="{4DBDC2B1-1727-354B-99A9-CAC2FCDF33DB}" destId="{5B62F8D1-7EDA-4643-8961-38C9DC13CF3F}" srcOrd="1" destOrd="0" presId="urn:microsoft.com/office/officeart/2005/8/layout/vList2"/>
    <dgm:cxn modelId="{9C925706-BFEE-3040-B2CE-51515520CB23}" type="presParOf" srcId="{4DBDC2B1-1727-354B-99A9-CAC2FCDF33DB}" destId="{6E5F5428-EAE3-5744-B02F-3C297003FCA3}" srcOrd="2" destOrd="0" presId="urn:microsoft.com/office/officeart/2005/8/layout/vList2"/>
    <dgm:cxn modelId="{C8A3616E-5747-2A4D-AE92-BB3E377D1237}" type="presParOf" srcId="{4DBDC2B1-1727-354B-99A9-CAC2FCDF33DB}" destId="{AC267B50-AEB7-AA4F-B56B-852D0ACFB49D}" srcOrd="3" destOrd="0" presId="urn:microsoft.com/office/officeart/2005/8/layout/vList2"/>
    <dgm:cxn modelId="{37C62599-3C71-384E-949E-27F3E53B6D1A}" type="presParOf" srcId="{4DBDC2B1-1727-354B-99A9-CAC2FCDF33DB}" destId="{B8297BCB-A396-6048-A6D2-6CEB73850FED}" srcOrd="4" destOrd="0" presId="urn:microsoft.com/office/officeart/2005/8/layout/vList2"/>
    <dgm:cxn modelId="{ED831D51-7356-9248-AB0D-808E3E2F6EED}" type="presParOf" srcId="{4DBDC2B1-1727-354B-99A9-CAC2FCDF33DB}" destId="{9852C567-C8D7-4748-AC44-7F404CE280A2}" srcOrd="5" destOrd="0" presId="urn:microsoft.com/office/officeart/2005/8/layout/vList2"/>
    <dgm:cxn modelId="{A27D0137-690E-FD44-9EF9-8D39F1AEFC00}" type="presParOf" srcId="{4DBDC2B1-1727-354B-99A9-CAC2FCDF33DB}" destId="{E536AA51-CA3A-A048-9AD3-62B25815DF4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A6E4BA-E96B-4566-9568-F21E47093D8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5672561-30AB-4584-AFC9-91DD5B6FF7C6}">
      <dgm:prSet custT="1"/>
      <dgm:spPr/>
      <dgm:t>
        <a:bodyPr/>
        <a:lstStyle/>
        <a:p>
          <a:pPr>
            <a:lnSpc>
              <a:spcPct val="100000"/>
            </a:lnSpc>
          </a:pPr>
          <a:r>
            <a:rPr lang="en-US" sz="1400" dirty="0"/>
            <a:t>The sexual subject formation doesn’t just stay within religion originally it was managed through Christian confession, however it expands in modern time to “a regulated and polymorphous incitement to discourse” (1979, pg. 34). This shows the movement from traditional Christian control, to confession which leads to sexuality being something that is constantly examined through medicine, education and even in the family.</a:t>
          </a:r>
        </a:p>
      </dgm:t>
    </dgm:pt>
    <dgm:pt modelId="{4D4998A5-5A5D-4965-A36C-435304E31623}" type="parTrans" cxnId="{0C29B60C-8586-409C-9035-569B576AC5AE}">
      <dgm:prSet/>
      <dgm:spPr/>
      <dgm:t>
        <a:bodyPr/>
        <a:lstStyle/>
        <a:p>
          <a:endParaRPr lang="en-US"/>
        </a:p>
      </dgm:t>
    </dgm:pt>
    <dgm:pt modelId="{3A14B4D5-085A-4B5E-91AC-0C8544D1D1DF}" type="sibTrans" cxnId="{0C29B60C-8586-409C-9035-569B576AC5AE}">
      <dgm:prSet/>
      <dgm:spPr/>
      <dgm:t>
        <a:bodyPr/>
        <a:lstStyle/>
        <a:p>
          <a:pPr>
            <a:lnSpc>
              <a:spcPct val="100000"/>
            </a:lnSpc>
          </a:pPr>
          <a:endParaRPr lang="en-US"/>
        </a:p>
      </dgm:t>
    </dgm:pt>
    <dgm:pt modelId="{E3C6841C-82AB-4D45-A0F8-FF8A2F6EDF13}">
      <dgm:prSet custT="1"/>
      <dgm:spPr/>
      <dgm:t>
        <a:bodyPr/>
        <a:lstStyle/>
        <a:p>
          <a:pPr>
            <a:lnSpc>
              <a:spcPct val="100000"/>
            </a:lnSpc>
          </a:pPr>
          <a:r>
            <a:rPr lang="en-US" sz="1400" dirty="0"/>
            <a:t>“the obligation to confess is now relayed though so many different points…” (1979, pg. 60) Confession is no longer linked to religion, we can confess in private or in secret. It is through confession, for Foucault that we gain the truth about our sexuality, sexual truth as confession frees and power reduces that freedom to speak one’s truth.</a:t>
          </a:r>
        </a:p>
      </dgm:t>
    </dgm:pt>
    <dgm:pt modelId="{C75EFC2C-B83B-4C0D-90BF-08CD345AFE61}" type="parTrans" cxnId="{5497A86D-37D7-44F4-923F-2B7E2427D3B9}">
      <dgm:prSet/>
      <dgm:spPr/>
      <dgm:t>
        <a:bodyPr/>
        <a:lstStyle/>
        <a:p>
          <a:endParaRPr lang="en-US"/>
        </a:p>
      </dgm:t>
    </dgm:pt>
    <dgm:pt modelId="{A1A0979E-6C5D-4A26-A627-C64679484E08}" type="sibTrans" cxnId="{5497A86D-37D7-44F4-923F-2B7E2427D3B9}">
      <dgm:prSet/>
      <dgm:spPr/>
      <dgm:t>
        <a:bodyPr/>
        <a:lstStyle/>
        <a:p>
          <a:pPr>
            <a:lnSpc>
              <a:spcPct val="100000"/>
            </a:lnSpc>
          </a:pPr>
          <a:endParaRPr lang="en-US"/>
        </a:p>
      </dgm:t>
    </dgm:pt>
    <dgm:pt modelId="{BA68F91A-99DF-4CDF-B8B2-FD15E2991BA2}">
      <dgm:prSet custT="1"/>
      <dgm:spPr/>
      <dgm:t>
        <a:bodyPr/>
        <a:lstStyle/>
        <a:p>
          <a:pPr>
            <a:lnSpc>
              <a:spcPct val="100000"/>
            </a:lnSpc>
          </a:pPr>
          <a:r>
            <a:rPr lang="en-US" sz="1400" dirty="0"/>
            <a:t>Another institute beyond religion is classification as “homosexuality became a personage, a pat, a case history…being a new type of life” (1979, pg. 43).  It is through the identification that the formation of the self is produced.</a:t>
          </a:r>
        </a:p>
      </dgm:t>
    </dgm:pt>
    <dgm:pt modelId="{916491DC-DC41-4D98-AEB2-35AE0678AA8C}" type="parTrans" cxnId="{31A76BC4-DB70-4A13-9136-5640987CACE0}">
      <dgm:prSet/>
      <dgm:spPr/>
      <dgm:t>
        <a:bodyPr/>
        <a:lstStyle/>
        <a:p>
          <a:endParaRPr lang="en-US"/>
        </a:p>
      </dgm:t>
    </dgm:pt>
    <dgm:pt modelId="{BAD57F61-BFFA-40F3-AED0-FC04D4FA247B}" type="sibTrans" cxnId="{31A76BC4-DB70-4A13-9136-5640987CACE0}">
      <dgm:prSet/>
      <dgm:spPr/>
      <dgm:t>
        <a:bodyPr/>
        <a:lstStyle/>
        <a:p>
          <a:pPr>
            <a:lnSpc>
              <a:spcPct val="100000"/>
            </a:lnSpc>
          </a:pPr>
          <a:endParaRPr lang="en-US"/>
        </a:p>
      </dgm:t>
    </dgm:pt>
    <dgm:pt modelId="{0E73EA1B-9FDF-459E-8A76-343AE8BD6518}">
      <dgm:prSet custT="1"/>
      <dgm:spPr/>
      <dgm:t>
        <a:bodyPr/>
        <a:lstStyle/>
        <a:p>
          <a:pPr>
            <a:lnSpc>
              <a:spcPct val="100000"/>
            </a:lnSpc>
          </a:pPr>
          <a:r>
            <a:rPr lang="en-US" sz="1400" dirty="0"/>
            <a:t>All three institutes above show that there has been a shift from the conventional secrecy of things, to expression to show that religion and governments once had power, but it is through our use of speech that we take control of our sexuality, truth and identification.</a:t>
          </a:r>
        </a:p>
      </dgm:t>
    </dgm:pt>
    <dgm:pt modelId="{4B7925CC-B202-45B3-BBB0-DA8FE6AB37B7}" type="parTrans" cxnId="{B1765D16-895F-4357-9860-BBA7151DE8F9}">
      <dgm:prSet/>
      <dgm:spPr/>
      <dgm:t>
        <a:bodyPr/>
        <a:lstStyle/>
        <a:p>
          <a:endParaRPr lang="en-US"/>
        </a:p>
      </dgm:t>
    </dgm:pt>
    <dgm:pt modelId="{718C5276-5F65-4281-8532-B2990A6CED51}" type="sibTrans" cxnId="{B1765D16-895F-4357-9860-BBA7151DE8F9}">
      <dgm:prSet/>
      <dgm:spPr/>
      <dgm:t>
        <a:bodyPr/>
        <a:lstStyle/>
        <a:p>
          <a:endParaRPr lang="en-US"/>
        </a:p>
      </dgm:t>
    </dgm:pt>
    <dgm:pt modelId="{3FE9F79E-65DE-41C2-AF3F-D65E5EBB8FF2}" type="pres">
      <dgm:prSet presAssocID="{93A6E4BA-E96B-4566-9568-F21E47093D84}" presName="root" presStyleCnt="0">
        <dgm:presLayoutVars>
          <dgm:dir/>
          <dgm:resizeHandles val="exact"/>
        </dgm:presLayoutVars>
      </dgm:prSet>
      <dgm:spPr/>
    </dgm:pt>
    <dgm:pt modelId="{CD9E649F-0384-4E54-B514-265A846AD036}" type="pres">
      <dgm:prSet presAssocID="{93A6E4BA-E96B-4566-9568-F21E47093D84}" presName="container" presStyleCnt="0">
        <dgm:presLayoutVars>
          <dgm:dir/>
          <dgm:resizeHandles val="exact"/>
        </dgm:presLayoutVars>
      </dgm:prSet>
      <dgm:spPr/>
    </dgm:pt>
    <dgm:pt modelId="{D3D7D39F-09F8-4F90-922D-6A47E17990E5}" type="pres">
      <dgm:prSet presAssocID="{95672561-30AB-4584-AFC9-91DD5B6FF7C6}" presName="compNode" presStyleCnt="0"/>
      <dgm:spPr/>
    </dgm:pt>
    <dgm:pt modelId="{3E5FF6F3-83B2-4CB8-975C-694CB1681013}" type="pres">
      <dgm:prSet presAssocID="{95672561-30AB-4584-AFC9-91DD5B6FF7C6}" presName="iconBgRect" presStyleLbl="bgShp" presStyleIdx="0" presStyleCnt="4"/>
      <dgm:spPr/>
    </dgm:pt>
    <dgm:pt modelId="{6DCE68E3-1409-4FE8-8D7B-023988307E95}" type="pres">
      <dgm:prSet presAssocID="{95672561-30AB-4584-AFC9-91DD5B6FF7C6}"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hat with solid fill"/>
        </a:ext>
      </dgm:extLst>
    </dgm:pt>
    <dgm:pt modelId="{385EE791-69AF-4AEF-8A24-6509B00BE98C}" type="pres">
      <dgm:prSet presAssocID="{95672561-30AB-4584-AFC9-91DD5B6FF7C6}" presName="spaceRect" presStyleCnt="0"/>
      <dgm:spPr/>
    </dgm:pt>
    <dgm:pt modelId="{6CF7F731-E6BD-43B4-8F87-2C54339B0A29}" type="pres">
      <dgm:prSet presAssocID="{95672561-30AB-4584-AFC9-91DD5B6FF7C6}" presName="textRect" presStyleLbl="revTx" presStyleIdx="0" presStyleCnt="4">
        <dgm:presLayoutVars>
          <dgm:chMax val="1"/>
          <dgm:chPref val="1"/>
        </dgm:presLayoutVars>
      </dgm:prSet>
      <dgm:spPr/>
    </dgm:pt>
    <dgm:pt modelId="{C84DFCDE-5397-40EC-8364-AF025C500E58}" type="pres">
      <dgm:prSet presAssocID="{3A14B4D5-085A-4B5E-91AC-0C8544D1D1DF}" presName="sibTrans" presStyleLbl="sibTrans2D1" presStyleIdx="0" presStyleCnt="0"/>
      <dgm:spPr/>
    </dgm:pt>
    <dgm:pt modelId="{D40861D8-A515-4F09-B69A-49587AE567BB}" type="pres">
      <dgm:prSet presAssocID="{E3C6841C-82AB-4D45-A0F8-FF8A2F6EDF13}" presName="compNode" presStyleCnt="0"/>
      <dgm:spPr/>
    </dgm:pt>
    <dgm:pt modelId="{A9FA9C4F-F8C2-4806-9465-F910FF27F341}" type="pres">
      <dgm:prSet presAssocID="{E3C6841C-82AB-4D45-A0F8-FF8A2F6EDF13}" presName="iconBgRect" presStyleLbl="bgShp" presStyleIdx="1" presStyleCnt="4"/>
      <dgm:spPr>
        <a:solidFill>
          <a:schemeClr val="accent1"/>
        </a:solidFill>
      </dgm:spPr>
    </dgm:pt>
    <dgm:pt modelId="{5F862E93-BF7B-4C6D-B12D-33B19DA8F03B}" type="pres">
      <dgm:prSet presAssocID="{E3C6841C-82AB-4D45-A0F8-FF8A2F6EDF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223ACC13-000A-41DD-A64B-6947437758E3}" type="pres">
      <dgm:prSet presAssocID="{E3C6841C-82AB-4D45-A0F8-FF8A2F6EDF13}" presName="spaceRect" presStyleCnt="0"/>
      <dgm:spPr/>
    </dgm:pt>
    <dgm:pt modelId="{08BE05EE-9D97-46B3-955B-11BCFB9D7FB8}" type="pres">
      <dgm:prSet presAssocID="{E3C6841C-82AB-4D45-A0F8-FF8A2F6EDF13}" presName="textRect" presStyleLbl="revTx" presStyleIdx="1" presStyleCnt="4">
        <dgm:presLayoutVars>
          <dgm:chMax val="1"/>
          <dgm:chPref val="1"/>
        </dgm:presLayoutVars>
      </dgm:prSet>
      <dgm:spPr/>
    </dgm:pt>
    <dgm:pt modelId="{7FB5F884-C135-4E94-BDBB-77CF8CD22434}" type="pres">
      <dgm:prSet presAssocID="{A1A0979E-6C5D-4A26-A627-C64679484E08}" presName="sibTrans" presStyleLbl="sibTrans2D1" presStyleIdx="0" presStyleCnt="0"/>
      <dgm:spPr/>
    </dgm:pt>
    <dgm:pt modelId="{8874790A-58A5-403B-BA80-5CAAA0725937}" type="pres">
      <dgm:prSet presAssocID="{BA68F91A-99DF-4CDF-B8B2-FD15E2991BA2}" presName="compNode" presStyleCnt="0"/>
      <dgm:spPr/>
    </dgm:pt>
    <dgm:pt modelId="{1AB9AC76-6BC6-4EC5-B4F6-BC04D6DB22CC}" type="pres">
      <dgm:prSet presAssocID="{BA68F91A-99DF-4CDF-B8B2-FD15E2991BA2}" presName="iconBgRect" presStyleLbl="bgShp" presStyleIdx="2" presStyleCnt="4"/>
      <dgm:spPr/>
    </dgm:pt>
    <dgm:pt modelId="{6F5E573C-AC31-40D1-AB56-36A25B7F51F5}" type="pres">
      <dgm:prSet presAssocID="{BA68F91A-99DF-4CDF-B8B2-FD15E2991BA2}"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Group success outline"/>
        </a:ext>
      </dgm:extLst>
    </dgm:pt>
    <dgm:pt modelId="{28A3B5FC-942B-432D-BBF3-186D41E97D7C}" type="pres">
      <dgm:prSet presAssocID="{BA68F91A-99DF-4CDF-B8B2-FD15E2991BA2}" presName="spaceRect" presStyleCnt="0"/>
      <dgm:spPr/>
    </dgm:pt>
    <dgm:pt modelId="{D58A3365-0F12-4926-ADFB-432388D990EA}" type="pres">
      <dgm:prSet presAssocID="{BA68F91A-99DF-4CDF-B8B2-FD15E2991BA2}" presName="textRect" presStyleLbl="revTx" presStyleIdx="2" presStyleCnt="4">
        <dgm:presLayoutVars>
          <dgm:chMax val="1"/>
          <dgm:chPref val="1"/>
        </dgm:presLayoutVars>
      </dgm:prSet>
      <dgm:spPr/>
    </dgm:pt>
    <dgm:pt modelId="{92CE4733-77A7-404D-8BAC-4A2D9BE46FD3}" type="pres">
      <dgm:prSet presAssocID="{BAD57F61-BFFA-40F3-AED0-FC04D4FA247B}" presName="sibTrans" presStyleLbl="sibTrans2D1" presStyleIdx="0" presStyleCnt="0"/>
      <dgm:spPr/>
    </dgm:pt>
    <dgm:pt modelId="{E1164359-30A9-448D-951B-DAC61E430590}" type="pres">
      <dgm:prSet presAssocID="{0E73EA1B-9FDF-459E-8A76-343AE8BD6518}" presName="compNode" presStyleCnt="0"/>
      <dgm:spPr/>
    </dgm:pt>
    <dgm:pt modelId="{A492CCD0-790B-4011-B5F3-75CD2D92CF27}" type="pres">
      <dgm:prSet presAssocID="{0E73EA1B-9FDF-459E-8A76-343AE8BD6518}" presName="iconBgRect" presStyleLbl="bgShp" presStyleIdx="3" presStyleCnt="4"/>
      <dgm:spPr>
        <a:solidFill>
          <a:srgbClr val="FF0000"/>
        </a:solidFill>
      </dgm:spPr>
    </dgm:pt>
    <dgm:pt modelId="{921F7A2C-B250-4E95-AA03-9EB92969E3AB}" type="pres">
      <dgm:prSet presAssocID="{0E73EA1B-9FDF-459E-8A76-343AE8BD65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01550941-C552-4420-BA40-2C22381B3130}" type="pres">
      <dgm:prSet presAssocID="{0E73EA1B-9FDF-459E-8A76-343AE8BD6518}" presName="spaceRect" presStyleCnt="0"/>
      <dgm:spPr/>
    </dgm:pt>
    <dgm:pt modelId="{D343F0C4-6788-4178-914B-09A05085E1F8}" type="pres">
      <dgm:prSet presAssocID="{0E73EA1B-9FDF-459E-8A76-343AE8BD6518}" presName="textRect" presStyleLbl="revTx" presStyleIdx="3" presStyleCnt="4">
        <dgm:presLayoutVars>
          <dgm:chMax val="1"/>
          <dgm:chPref val="1"/>
        </dgm:presLayoutVars>
      </dgm:prSet>
      <dgm:spPr/>
    </dgm:pt>
  </dgm:ptLst>
  <dgm:cxnLst>
    <dgm:cxn modelId="{B17E790B-DA62-4049-8ED6-DE9D559A7FCE}" type="presOf" srcId="{93A6E4BA-E96B-4566-9568-F21E47093D84}" destId="{3FE9F79E-65DE-41C2-AF3F-D65E5EBB8FF2}" srcOrd="0" destOrd="0" presId="urn:microsoft.com/office/officeart/2018/2/layout/IconCircleList"/>
    <dgm:cxn modelId="{6D01B30B-BDDB-3444-89FB-197C351F2A97}" type="presOf" srcId="{BA68F91A-99DF-4CDF-B8B2-FD15E2991BA2}" destId="{D58A3365-0F12-4926-ADFB-432388D990EA}" srcOrd="0" destOrd="0" presId="urn:microsoft.com/office/officeart/2018/2/layout/IconCircleList"/>
    <dgm:cxn modelId="{0C29B60C-8586-409C-9035-569B576AC5AE}" srcId="{93A6E4BA-E96B-4566-9568-F21E47093D84}" destId="{95672561-30AB-4584-AFC9-91DD5B6FF7C6}" srcOrd="0" destOrd="0" parTransId="{4D4998A5-5A5D-4965-A36C-435304E31623}" sibTransId="{3A14B4D5-085A-4B5E-91AC-0C8544D1D1DF}"/>
    <dgm:cxn modelId="{B1765D16-895F-4357-9860-BBA7151DE8F9}" srcId="{93A6E4BA-E96B-4566-9568-F21E47093D84}" destId="{0E73EA1B-9FDF-459E-8A76-343AE8BD6518}" srcOrd="3" destOrd="0" parTransId="{4B7925CC-B202-45B3-BBB0-DA8FE6AB37B7}" sibTransId="{718C5276-5F65-4281-8532-B2990A6CED51}"/>
    <dgm:cxn modelId="{4C30AA17-8778-8A44-BEDE-2696786FB741}" type="presOf" srcId="{3A14B4D5-085A-4B5E-91AC-0C8544D1D1DF}" destId="{C84DFCDE-5397-40EC-8364-AF025C500E58}" srcOrd="0" destOrd="0" presId="urn:microsoft.com/office/officeart/2018/2/layout/IconCircleList"/>
    <dgm:cxn modelId="{BA507546-92CD-A549-9965-AB3FDD89E8F7}" type="presOf" srcId="{A1A0979E-6C5D-4A26-A627-C64679484E08}" destId="{7FB5F884-C135-4E94-BDBB-77CF8CD22434}" srcOrd="0" destOrd="0" presId="urn:microsoft.com/office/officeart/2018/2/layout/IconCircleList"/>
    <dgm:cxn modelId="{426E246A-819E-1445-B759-9B70A69BB677}" type="presOf" srcId="{E3C6841C-82AB-4D45-A0F8-FF8A2F6EDF13}" destId="{08BE05EE-9D97-46B3-955B-11BCFB9D7FB8}" srcOrd="0" destOrd="0" presId="urn:microsoft.com/office/officeart/2018/2/layout/IconCircleList"/>
    <dgm:cxn modelId="{5497A86D-37D7-44F4-923F-2B7E2427D3B9}" srcId="{93A6E4BA-E96B-4566-9568-F21E47093D84}" destId="{E3C6841C-82AB-4D45-A0F8-FF8A2F6EDF13}" srcOrd="1" destOrd="0" parTransId="{C75EFC2C-B83B-4C0D-90BF-08CD345AFE61}" sibTransId="{A1A0979E-6C5D-4A26-A627-C64679484E08}"/>
    <dgm:cxn modelId="{DC8DE890-C143-E046-9D0A-5D712D63B865}" type="presOf" srcId="{0E73EA1B-9FDF-459E-8A76-343AE8BD6518}" destId="{D343F0C4-6788-4178-914B-09A05085E1F8}" srcOrd="0" destOrd="0" presId="urn:microsoft.com/office/officeart/2018/2/layout/IconCircleList"/>
    <dgm:cxn modelId="{8FB79293-4FA9-2344-9D1F-66B3033E9F6B}" type="presOf" srcId="{95672561-30AB-4584-AFC9-91DD5B6FF7C6}" destId="{6CF7F731-E6BD-43B4-8F87-2C54339B0A29}" srcOrd="0" destOrd="0" presId="urn:microsoft.com/office/officeart/2018/2/layout/IconCircleList"/>
    <dgm:cxn modelId="{31A76BC4-DB70-4A13-9136-5640987CACE0}" srcId="{93A6E4BA-E96B-4566-9568-F21E47093D84}" destId="{BA68F91A-99DF-4CDF-B8B2-FD15E2991BA2}" srcOrd="2" destOrd="0" parTransId="{916491DC-DC41-4D98-AEB2-35AE0678AA8C}" sibTransId="{BAD57F61-BFFA-40F3-AED0-FC04D4FA247B}"/>
    <dgm:cxn modelId="{3F4773DE-8A28-FE4B-B495-F9746756C75D}" type="presOf" srcId="{BAD57F61-BFFA-40F3-AED0-FC04D4FA247B}" destId="{92CE4733-77A7-404D-8BAC-4A2D9BE46FD3}" srcOrd="0" destOrd="0" presId="urn:microsoft.com/office/officeart/2018/2/layout/IconCircleList"/>
    <dgm:cxn modelId="{3C61CE2E-C58E-2C40-8EAB-6737B3FD6FB1}" type="presParOf" srcId="{3FE9F79E-65DE-41C2-AF3F-D65E5EBB8FF2}" destId="{CD9E649F-0384-4E54-B514-265A846AD036}" srcOrd="0" destOrd="0" presId="urn:microsoft.com/office/officeart/2018/2/layout/IconCircleList"/>
    <dgm:cxn modelId="{4947F2E8-964A-6F4F-A80C-EF3F12ECEA1C}" type="presParOf" srcId="{CD9E649F-0384-4E54-B514-265A846AD036}" destId="{D3D7D39F-09F8-4F90-922D-6A47E17990E5}" srcOrd="0" destOrd="0" presId="urn:microsoft.com/office/officeart/2018/2/layout/IconCircleList"/>
    <dgm:cxn modelId="{328612CD-64F0-A344-9681-7A5937BE3C4C}" type="presParOf" srcId="{D3D7D39F-09F8-4F90-922D-6A47E17990E5}" destId="{3E5FF6F3-83B2-4CB8-975C-694CB1681013}" srcOrd="0" destOrd="0" presId="urn:microsoft.com/office/officeart/2018/2/layout/IconCircleList"/>
    <dgm:cxn modelId="{32F4CB6E-60F1-FF4C-ABFB-35513F192B6F}" type="presParOf" srcId="{D3D7D39F-09F8-4F90-922D-6A47E17990E5}" destId="{6DCE68E3-1409-4FE8-8D7B-023988307E95}" srcOrd="1" destOrd="0" presId="urn:microsoft.com/office/officeart/2018/2/layout/IconCircleList"/>
    <dgm:cxn modelId="{F3B21128-5315-AF41-A948-A5DB80D0E892}" type="presParOf" srcId="{D3D7D39F-09F8-4F90-922D-6A47E17990E5}" destId="{385EE791-69AF-4AEF-8A24-6509B00BE98C}" srcOrd="2" destOrd="0" presId="urn:microsoft.com/office/officeart/2018/2/layout/IconCircleList"/>
    <dgm:cxn modelId="{528CBD91-2A10-8C41-A77B-542499C6FFF6}" type="presParOf" srcId="{D3D7D39F-09F8-4F90-922D-6A47E17990E5}" destId="{6CF7F731-E6BD-43B4-8F87-2C54339B0A29}" srcOrd="3" destOrd="0" presId="urn:microsoft.com/office/officeart/2018/2/layout/IconCircleList"/>
    <dgm:cxn modelId="{FEE9E6FE-D131-204A-89D6-C25603DCDD34}" type="presParOf" srcId="{CD9E649F-0384-4E54-B514-265A846AD036}" destId="{C84DFCDE-5397-40EC-8364-AF025C500E58}" srcOrd="1" destOrd="0" presId="urn:microsoft.com/office/officeart/2018/2/layout/IconCircleList"/>
    <dgm:cxn modelId="{FACE26C9-8BAB-B546-9884-43C06C458662}" type="presParOf" srcId="{CD9E649F-0384-4E54-B514-265A846AD036}" destId="{D40861D8-A515-4F09-B69A-49587AE567BB}" srcOrd="2" destOrd="0" presId="urn:microsoft.com/office/officeart/2018/2/layout/IconCircleList"/>
    <dgm:cxn modelId="{D19238BB-E190-FE4C-93C1-83DD9334156D}" type="presParOf" srcId="{D40861D8-A515-4F09-B69A-49587AE567BB}" destId="{A9FA9C4F-F8C2-4806-9465-F910FF27F341}" srcOrd="0" destOrd="0" presId="urn:microsoft.com/office/officeart/2018/2/layout/IconCircleList"/>
    <dgm:cxn modelId="{9CF7AD5D-F523-2E44-9BCE-22226E20E7FB}" type="presParOf" srcId="{D40861D8-A515-4F09-B69A-49587AE567BB}" destId="{5F862E93-BF7B-4C6D-B12D-33B19DA8F03B}" srcOrd="1" destOrd="0" presId="urn:microsoft.com/office/officeart/2018/2/layout/IconCircleList"/>
    <dgm:cxn modelId="{7115ACCF-9D77-C54B-BB55-A8205F263DB1}" type="presParOf" srcId="{D40861D8-A515-4F09-B69A-49587AE567BB}" destId="{223ACC13-000A-41DD-A64B-6947437758E3}" srcOrd="2" destOrd="0" presId="urn:microsoft.com/office/officeart/2018/2/layout/IconCircleList"/>
    <dgm:cxn modelId="{B956C7CF-517D-414D-B1FA-0AF1D7B1DFEF}" type="presParOf" srcId="{D40861D8-A515-4F09-B69A-49587AE567BB}" destId="{08BE05EE-9D97-46B3-955B-11BCFB9D7FB8}" srcOrd="3" destOrd="0" presId="urn:microsoft.com/office/officeart/2018/2/layout/IconCircleList"/>
    <dgm:cxn modelId="{8455B2E2-4BC1-7E46-929B-7E5CE8F64445}" type="presParOf" srcId="{CD9E649F-0384-4E54-B514-265A846AD036}" destId="{7FB5F884-C135-4E94-BDBB-77CF8CD22434}" srcOrd="3" destOrd="0" presId="urn:microsoft.com/office/officeart/2018/2/layout/IconCircleList"/>
    <dgm:cxn modelId="{728C6DC6-BCB1-E24A-A6A6-87A99B6D230F}" type="presParOf" srcId="{CD9E649F-0384-4E54-B514-265A846AD036}" destId="{8874790A-58A5-403B-BA80-5CAAA0725937}" srcOrd="4" destOrd="0" presId="urn:microsoft.com/office/officeart/2018/2/layout/IconCircleList"/>
    <dgm:cxn modelId="{AD0DD8CE-ADBB-1D47-B341-9C499C80D975}" type="presParOf" srcId="{8874790A-58A5-403B-BA80-5CAAA0725937}" destId="{1AB9AC76-6BC6-4EC5-B4F6-BC04D6DB22CC}" srcOrd="0" destOrd="0" presId="urn:microsoft.com/office/officeart/2018/2/layout/IconCircleList"/>
    <dgm:cxn modelId="{B28FDB2E-AFDD-8445-93A5-48DE80B83AAC}" type="presParOf" srcId="{8874790A-58A5-403B-BA80-5CAAA0725937}" destId="{6F5E573C-AC31-40D1-AB56-36A25B7F51F5}" srcOrd="1" destOrd="0" presId="urn:microsoft.com/office/officeart/2018/2/layout/IconCircleList"/>
    <dgm:cxn modelId="{DC156A2E-0C46-A547-A8E9-B8B34DE5E2D1}" type="presParOf" srcId="{8874790A-58A5-403B-BA80-5CAAA0725937}" destId="{28A3B5FC-942B-432D-BBF3-186D41E97D7C}" srcOrd="2" destOrd="0" presId="urn:microsoft.com/office/officeart/2018/2/layout/IconCircleList"/>
    <dgm:cxn modelId="{1F28096D-9A98-384B-9FBE-01CEE9FB8ED6}" type="presParOf" srcId="{8874790A-58A5-403B-BA80-5CAAA0725937}" destId="{D58A3365-0F12-4926-ADFB-432388D990EA}" srcOrd="3" destOrd="0" presId="urn:microsoft.com/office/officeart/2018/2/layout/IconCircleList"/>
    <dgm:cxn modelId="{31407874-A9B7-8343-B6FF-7925ADE2257A}" type="presParOf" srcId="{CD9E649F-0384-4E54-B514-265A846AD036}" destId="{92CE4733-77A7-404D-8BAC-4A2D9BE46FD3}" srcOrd="5" destOrd="0" presId="urn:microsoft.com/office/officeart/2018/2/layout/IconCircleList"/>
    <dgm:cxn modelId="{41AABE82-2F23-D04C-9676-CF2F045A7CC2}" type="presParOf" srcId="{CD9E649F-0384-4E54-B514-265A846AD036}" destId="{E1164359-30A9-448D-951B-DAC61E430590}" srcOrd="6" destOrd="0" presId="urn:microsoft.com/office/officeart/2018/2/layout/IconCircleList"/>
    <dgm:cxn modelId="{7AFAA812-17EE-F14E-9D2C-394A86964F33}" type="presParOf" srcId="{E1164359-30A9-448D-951B-DAC61E430590}" destId="{A492CCD0-790B-4011-B5F3-75CD2D92CF27}" srcOrd="0" destOrd="0" presId="urn:microsoft.com/office/officeart/2018/2/layout/IconCircleList"/>
    <dgm:cxn modelId="{3A3E5FC4-126C-7F40-85D2-7D28B1B889DE}" type="presParOf" srcId="{E1164359-30A9-448D-951B-DAC61E430590}" destId="{921F7A2C-B250-4E95-AA03-9EB92969E3AB}" srcOrd="1" destOrd="0" presId="urn:microsoft.com/office/officeart/2018/2/layout/IconCircleList"/>
    <dgm:cxn modelId="{4B7C93B2-A67C-A248-8825-5C92304E9A05}" type="presParOf" srcId="{E1164359-30A9-448D-951B-DAC61E430590}" destId="{01550941-C552-4420-BA40-2C22381B3130}" srcOrd="2" destOrd="0" presId="urn:microsoft.com/office/officeart/2018/2/layout/IconCircleList"/>
    <dgm:cxn modelId="{9EE398B4-73D1-A544-B5B1-C35F599DD6D8}" type="presParOf" srcId="{E1164359-30A9-448D-951B-DAC61E430590}" destId="{D343F0C4-6788-4178-914B-09A05085E1F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9535D7-E318-4020-ACA3-619EF4EA53B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7809694-28D5-4016-8B27-094CA9FE300D}">
      <dgm:prSet/>
      <dgm:spPr/>
      <dgm:t>
        <a:bodyPr/>
        <a:lstStyle/>
        <a:p>
          <a:r>
            <a:rPr lang="en-US" dirty="0"/>
            <a:t>Volume 1 of The History of Sexuality has shown that the self is formed through institutions and confessions. “we demand that sex speak the truth…and that it tell us our truth” (1979, pg. 69) This shows that sexuality became central to the formation of the self, as the truth becomes known and is brought into sexuality.</a:t>
          </a:r>
        </a:p>
      </dgm:t>
    </dgm:pt>
    <dgm:pt modelId="{9A3F8C81-565F-47A2-8CE5-1CA771F5E2C5}" type="parTrans" cxnId="{F0AE6E36-71A3-4254-83BB-553C25D565CD}">
      <dgm:prSet/>
      <dgm:spPr/>
      <dgm:t>
        <a:bodyPr/>
        <a:lstStyle/>
        <a:p>
          <a:endParaRPr lang="en-US"/>
        </a:p>
      </dgm:t>
    </dgm:pt>
    <dgm:pt modelId="{26DBD28A-8B96-4B8B-9EDA-25551B2D9E9F}" type="sibTrans" cxnId="{F0AE6E36-71A3-4254-83BB-553C25D565CD}">
      <dgm:prSet/>
      <dgm:spPr/>
      <dgm:t>
        <a:bodyPr/>
        <a:lstStyle/>
        <a:p>
          <a:endParaRPr lang="en-US"/>
        </a:p>
      </dgm:t>
    </dgm:pt>
    <dgm:pt modelId="{03EF2752-4A9A-4D6D-BD70-8712C20C55FF}">
      <dgm:prSet/>
      <dgm:spPr/>
      <dgm:t>
        <a:bodyPr/>
        <a:lstStyle/>
        <a:p>
          <a:r>
            <a:rPr lang="en-US" dirty="0"/>
            <a:t>To fully grasp the formation of the self, in The History of Sexuality, Volume 2, Foucault shows how the self is actively shaped as we move from how power makes subjects to how subjects work on themselves and break the ”power” cycle.</a:t>
          </a:r>
        </a:p>
      </dgm:t>
    </dgm:pt>
    <dgm:pt modelId="{53B244FE-BA7A-43F0-9D45-D2CAD42F9FE3}" type="parTrans" cxnId="{8C974B19-F949-43C7-821F-2882C968CF92}">
      <dgm:prSet/>
      <dgm:spPr/>
      <dgm:t>
        <a:bodyPr/>
        <a:lstStyle/>
        <a:p>
          <a:endParaRPr lang="en-US"/>
        </a:p>
      </dgm:t>
    </dgm:pt>
    <dgm:pt modelId="{F61C5ECC-2351-4471-94DE-F139C641137A}" type="sibTrans" cxnId="{8C974B19-F949-43C7-821F-2882C968CF92}">
      <dgm:prSet/>
      <dgm:spPr/>
      <dgm:t>
        <a:bodyPr/>
        <a:lstStyle/>
        <a:p>
          <a:endParaRPr lang="en-US"/>
        </a:p>
      </dgm:t>
    </dgm:pt>
    <dgm:pt modelId="{5FD8D1E4-BB11-4E44-A2DE-4D212C3B772E}">
      <dgm:prSet/>
      <dgm:spPr/>
      <dgm:t>
        <a:bodyPr/>
        <a:lstStyle/>
        <a:p>
          <a:r>
            <a:rPr lang="en-US" dirty="0"/>
            <a:t>“There is no specific moral action that does not refer to a united moral conduct…forming of oneself as an ethical subject” (1987, pg. 28). This statement by Foucault shows that it is through ethical practices that the self can be constructed, and that the self can be formed through repeated activity, it isn’t down to being discovered.</a:t>
          </a:r>
        </a:p>
      </dgm:t>
    </dgm:pt>
    <dgm:pt modelId="{E04C7EA4-CB3F-4EB6-AF9F-A07F266B1030}" type="parTrans" cxnId="{6994E552-1BF1-46F4-BD2D-3543E7EB808F}">
      <dgm:prSet/>
      <dgm:spPr/>
      <dgm:t>
        <a:bodyPr/>
        <a:lstStyle/>
        <a:p>
          <a:endParaRPr lang="en-US"/>
        </a:p>
      </dgm:t>
    </dgm:pt>
    <dgm:pt modelId="{C7953693-BD17-4988-9D34-3BBAFB7B5746}" type="sibTrans" cxnId="{6994E552-1BF1-46F4-BD2D-3543E7EB808F}">
      <dgm:prSet/>
      <dgm:spPr/>
      <dgm:t>
        <a:bodyPr/>
        <a:lstStyle/>
        <a:p>
          <a:endParaRPr lang="en-US"/>
        </a:p>
      </dgm:t>
    </dgm:pt>
    <dgm:pt modelId="{62AF3319-28B6-5441-9164-AF73093D8335}" type="pres">
      <dgm:prSet presAssocID="{2F9535D7-E318-4020-ACA3-619EF4EA53B9}" presName="linear" presStyleCnt="0">
        <dgm:presLayoutVars>
          <dgm:animLvl val="lvl"/>
          <dgm:resizeHandles val="exact"/>
        </dgm:presLayoutVars>
      </dgm:prSet>
      <dgm:spPr/>
    </dgm:pt>
    <dgm:pt modelId="{96C16B5A-2D4A-D64C-817E-37851240E359}" type="pres">
      <dgm:prSet presAssocID="{27809694-28D5-4016-8B27-094CA9FE300D}" presName="parentText" presStyleLbl="node1" presStyleIdx="0" presStyleCnt="3">
        <dgm:presLayoutVars>
          <dgm:chMax val="0"/>
          <dgm:bulletEnabled val="1"/>
        </dgm:presLayoutVars>
      </dgm:prSet>
      <dgm:spPr/>
    </dgm:pt>
    <dgm:pt modelId="{E59E3C39-E320-FE44-8892-2101C13ED90B}" type="pres">
      <dgm:prSet presAssocID="{26DBD28A-8B96-4B8B-9EDA-25551B2D9E9F}" presName="spacer" presStyleCnt="0"/>
      <dgm:spPr/>
    </dgm:pt>
    <dgm:pt modelId="{7B18EEA9-8F54-F342-92AC-65E7C7703741}" type="pres">
      <dgm:prSet presAssocID="{03EF2752-4A9A-4D6D-BD70-8712C20C55FF}" presName="parentText" presStyleLbl="node1" presStyleIdx="1" presStyleCnt="3">
        <dgm:presLayoutVars>
          <dgm:chMax val="0"/>
          <dgm:bulletEnabled val="1"/>
        </dgm:presLayoutVars>
      </dgm:prSet>
      <dgm:spPr/>
    </dgm:pt>
    <dgm:pt modelId="{3547AD40-AB11-D74C-BFAD-D6F98160D67F}" type="pres">
      <dgm:prSet presAssocID="{F61C5ECC-2351-4471-94DE-F139C641137A}" presName="spacer" presStyleCnt="0"/>
      <dgm:spPr/>
    </dgm:pt>
    <dgm:pt modelId="{AFC083D2-7C93-2F4E-A113-FBBC9BA1E0DC}" type="pres">
      <dgm:prSet presAssocID="{5FD8D1E4-BB11-4E44-A2DE-4D212C3B772E}" presName="parentText" presStyleLbl="node1" presStyleIdx="2" presStyleCnt="3">
        <dgm:presLayoutVars>
          <dgm:chMax val="0"/>
          <dgm:bulletEnabled val="1"/>
        </dgm:presLayoutVars>
      </dgm:prSet>
      <dgm:spPr/>
    </dgm:pt>
  </dgm:ptLst>
  <dgm:cxnLst>
    <dgm:cxn modelId="{8C974B19-F949-43C7-821F-2882C968CF92}" srcId="{2F9535D7-E318-4020-ACA3-619EF4EA53B9}" destId="{03EF2752-4A9A-4D6D-BD70-8712C20C55FF}" srcOrd="1" destOrd="0" parTransId="{53B244FE-BA7A-43F0-9D45-D2CAD42F9FE3}" sibTransId="{F61C5ECC-2351-4471-94DE-F139C641137A}"/>
    <dgm:cxn modelId="{F0AE6E36-71A3-4254-83BB-553C25D565CD}" srcId="{2F9535D7-E318-4020-ACA3-619EF4EA53B9}" destId="{27809694-28D5-4016-8B27-094CA9FE300D}" srcOrd="0" destOrd="0" parTransId="{9A3F8C81-565F-47A2-8CE5-1CA771F5E2C5}" sibTransId="{26DBD28A-8B96-4B8B-9EDA-25551B2D9E9F}"/>
    <dgm:cxn modelId="{8D96784C-2A3D-0C4F-97AD-90DBB36AE1FB}" type="presOf" srcId="{03EF2752-4A9A-4D6D-BD70-8712C20C55FF}" destId="{7B18EEA9-8F54-F342-92AC-65E7C7703741}" srcOrd="0" destOrd="0" presId="urn:microsoft.com/office/officeart/2005/8/layout/vList2"/>
    <dgm:cxn modelId="{6994E552-1BF1-46F4-BD2D-3543E7EB808F}" srcId="{2F9535D7-E318-4020-ACA3-619EF4EA53B9}" destId="{5FD8D1E4-BB11-4E44-A2DE-4D212C3B772E}" srcOrd="2" destOrd="0" parTransId="{E04C7EA4-CB3F-4EB6-AF9F-A07F266B1030}" sibTransId="{C7953693-BD17-4988-9D34-3BBAFB7B5746}"/>
    <dgm:cxn modelId="{C9B60F53-D625-8A4F-89CE-5CF78C956E81}" type="presOf" srcId="{27809694-28D5-4016-8B27-094CA9FE300D}" destId="{96C16B5A-2D4A-D64C-817E-37851240E359}" srcOrd="0" destOrd="0" presId="urn:microsoft.com/office/officeart/2005/8/layout/vList2"/>
    <dgm:cxn modelId="{BA7A0173-122C-0446-BDF7-2074DE117BD7}" type="presOf" srcId="{5FD8D1E4-BB11-4E44-A2DE-4D212C3B772E}" destId="{AFC083D2-7C93-2F4E-A113-FBBC9BA1E0DC}" srcOrd="0" destOrd="0" presId="urn:microsoft.com/office/officeart/2005/8/layout/vList2"/>
    <dgm:cxn modelId="{8D8718F9-3419-CE47-BEA1-D33CABBD86F8}" type="presOf" srcId="{2F9535D7-E318-4020-ACA3-619EF4EA53B9}" destId="{62AF3319-28B6-5441-9164-AF73093D8335}" srcOrd="0" destOrd="0" presId="urn:microsoft.com/office/officeart/2005/8/layout/vList2"/>
    <dgm:cxn modelId="{9E110B18-AF2A-584D-98E0-EC221D1A5DD1}" type="presParOf" srcId="{62AF3319-28B6-5441-9164-AF73093D8335}" destId="{96C16B5A-2D4A-D64C-817E-37851240E359}" srcOrd="0" destOrd="0" presId="urn:microsoft.com/office/officeart/2005/8/layout/vList2"/>
    <dgm:cxn modelId="{E1F10D0A-A1DA-604C-8CEF-8D6980254148}" type="presParOf" srcId="{62AF3319-28B6-5441-9164-AF73093D8335}" destId="{E59E3C39-E320-FE44-8892-2101C13ED90B}" srcOrd="1" destOrd="0" presId="urn:microsoft.com/office/officeart/2005/8/layout/vList2"/>
    <dgm:cxn modelId="{3D44D297-3D1B-3140-908E-AB9DF1E06403}" type="presParOf" srcId="{62AF3319-28B6-5441-9164-AF73093D8335}" destId="{7B18EEA9-8F54-F342-92AC-65E7C7703741}" srcOrd="2" destOrd="0" presId="urn:microsoft.com/office/officeart/2005/8/layout/vList2"/>
    <dgm:cxn modelId="{043FB107-42C4-FE46-9297-DD7C0A731901}" type="presParOf" srcId="{62AF3319-28B6-5441-9164-AF73093D8335}" destId="{3547AD40-AB11-D74C-BFAD-D6F98160D67F}" srcOrd="3" destOrd="0" presId="urn:microsoft.com/office/officeart/2005/8/layout/vList2"/>
    <dgm:cxn modelId="{7F3A30B7-87E0-0543-BEDB-453F3BC57271}" type="presParOf" srcId="{62AF3319-28B6-5441-9164-AF73093D8335}" destId="{AFC083D2-7C93-2F4E-A113-FBBC9BA1E0D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DA2173-B094-4C3B-8454-FD1C55E3923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7549B9C-1060-49F2-A3FB-53175B9A7EE2}">
      <dgm:prSet/>
      <dgm:spPr/>
      <dgm:t>
        <a:bodyPr/>
        <a:lstStyle/>
        <a:p>
          <a:r>
            <a:rPr lang="en-US" dirty="0"/>
            <a:t>In conclusion, Foucault shows that sexuality is not a natural or private truth waiting to be discovered, it is something produced through discourse, confession and institutional practices. Modern institutions, such as law, medicine and education can encourage individuals to speak their sexual truth. This truth shapes how individuals understand and express themselves, and that the self is historically formed through power.</a:t>
          </a:r>
        </a:p>
      </dgm:t>
    </dgm:pt>
    <dgm:pt modelId="{DEA0ADB5-EEC4-4FD7-99F7-A547457E53A7}" type="parTrans" cxnId="{9DB1F06C-12AA-44F5-9DB7-8C7C5C835043}">
      <dgm:prSet/>
      <dgm:spPr/>
      <dgm:t>
        <a:bodyPr/>
        <a:lstStyle/>
        <a:p>
          <a:endParaRPr lang="en-US"/>
        </a:p>
      </dgm:t>
    </dgm:pt>
    <dgm:pt modelId="{3D2765A1-F854-4C71-BF2F-27E08BA10F7E}" type="sibTrans" cxnId="{9DB1F06C-12AA-44F5-9DB7-8C7C5C835043}">
      <dgm:prSet/>
      <dgm:spPr/>
      <dgm:t>
        <a:bodyPr/>
        <a:lstStyle/>
        <a:p>
          <a:endParaRPr lang="en-US"/>
        </a:p>
      </dgm:t>
    </dgm:pt>
    <dgm:pt modelId="{162C9B9F-72DB-43CE-9A31-D923E2546DBF}">
      <dgm:prSet/>
      <dgm:spPr>
        <a:solidFill>
          <a:schemeClr val="accent1"/>
        </a:solidFill>
      </dgm:spPr>
      <dgm:t>
        <a:bodyPr/>
        <a:lstStyle/>
        <a:p>
          <a:r>
            <a:rPr lang="en-US"/>
            <a:t>Although Volume 1 in the critiques is seen as deterministic in some aspects, it is the use of Volume 2 that the formation of self takes place through ethical subjects.</a:t>
          </a:r>
        </a:p>
      </dgm:t>
    </dgm:pt>
    <dgm:pt modelId="{D80F0A12-3E60-4F3A-A0FD-B2F769C69CB6}" type="parTrans" cxnId="{CFF9B37B-456D-4959-8927-0EF6522578E2}">
      <dgm:prSet/>
      <dgm:spPr/>
      <dgm:t>
        <a:bodyPr/>
        <a:lstStyle/>
        <a:p>
          <a:endParaRPr lang="en-US"/>
        </a:p>
      </dgm:t>
    </dgm:pt>
    <dgm:pt modelId="{AB8A38E3-EB18-42E6-8479-4563F24F7F03}" type="sibTrans" cxnId="{CFF9B37B-456D-4959-8927-0EF6522578E2}">
      <dgm:prSet/>
      <dgm:spPr/>
      <dgm:t>
        <a:bodyPr/>
        <a:lstStyle/>
        <a:p>
          <a:endParaRPr lang="en-US"/>
        </a:p>
      </dgm:t>
    </dgm:pt>
    <dgm:pt modelId="{6215EFA9-A100-40D2-B335-B2FA62841825}">
      <dgm:prSet/>
      <dgm:spPr/>
      <dgm:t>
        <a:bodyPr/>
        <a:lstStyle/>
        <a:p>
          <a:r>
            <a:rPr lang="en-US" dirty="0"/>
            <a:t>Overall, Foucault presents the three main points of sexuality, the truth and the self as deeply interconnected, it seems you can not experience one without the other. We are shaped by both external systems of power and by our own practices of self understanding.</a:t>
          </a:r>
        </a:p>
      </dgm:t>
    </dgm:pt>
    <dgm:pt modelId="{54B04D11-FAFC-4B0F-AAA1-FDBD88E6BF6F}" type="parTrans" cxnId="{9500ACDD-A3BC-4847-A84B-67D6F6E18F0B}">
      <dgm:prSet/>
      <dgm:spPr/>
      <dgm:t>
        <a:bodyPr/>
        <a:lstStyle/>
        <a:p>
          <a:endParaRPr lang="en-US"/>
        </a:p>
      </dgm:t>
    </dgm:pt>
    <dgm:pt modelId="{AC160933-19B3-4FD6-8B71-3788072F5BC8}" type="sibTrans" cxnId="{9500ACDD-A3BC-4847-A84B-67D6F6E18F0B}">
      <dgm:prSet/>
      <dgm:spPr/>
      <dgm:t>
        <a:bodyPr/>
        <a:lstStyle/>
        <a:p>
          <a:endParaRPr lang="en-US"/>
        </a:p>
      </dgm:t>
    </dgm:pt>
    <dgm:pt modelId="{5E3AD970-3016-F048-8F37-4E04BB2CEC15}" type="pres">
      <dgm:prSet presAssocID="{03DA2173-B094-4C3B-8454-FD1C55E3923F}" presName="linear" presStyleCnt="0">
        <dgm:presLayoutVars>
          <dgm:animLvl val="lvl"/>
          <dgm:resizeHandles val="exact"/>
        </dgm:presLayoutVars>
      </dgm:prSet>
      <dgm:spPr/>
    </dgm:pt>
    <dgm:pt modelId="{ED65635E-0979-F943-9404-85BF49965A56}" type="pres">
      <dgm:prSet presAssocID="{67549B9C-1060-49F2-A3FB-53175B9A7EE2}" presName="parentText" presStyleLbl="node1" presStyleIdx="0" presStyleCnt="3">
        <dgm:presLayoutVars>
          <dgm:chMax val="0"/>
          <dgm:bulletEnabled val="1"/>
        </dgm:presLayoutVars>
      </dgm:prSet>
      <dgm:spPr/>
    </dgm:pt>
    <dgm:pt modelId="{B1D93F83-1F2F-CA46-B975-D8D72B196394}" type="pres">
      <dgm:prSet presAssocID="{3D2765A1-F854-4C71-BF2F-27E08BA10F7E}" presName="spacer" presStyleCnt="0"/>
      <dgm:spPr/>
    </dgm:pt>
    <dgm:pt modelId="{344C1033-ECCC-1A48-8FD8-27A4A80C1E44}" type="pres">
      <dgm:prSet presAssocID="{162C9B9F-72DB-43CE-9A31-D923E2546DBF}" presName="parentText" presStyleLbl="node1" presStyleIdx="1" presStyleCnt="3">
        <dgm:presLayoutVars>
          <dgm:chMax val="0"/>
          <dgm:bulletEnabled val="1"/>
        </dgm:presLayoutVars>
      </dgm:prSet>
      <dgm:spPr/>
    </dgm:pt>
    <dgm:pt modelId="{7D464620-F998-0D45-BFAE-D2963A2FA283}" type="pres">
      <dgm:prSet presAssocID="{AB8A38E3-EB18-42E6-8479-4563F24F7F03}" presName="spacer" presStyleCnt="0"/>
      <dgm:spPr/>
    </dgm:pt>
    <dgm:pt modelId="{3685C994-554C-2440-87B4-A9DA3D44BF9E}" type="pres">
      <dgm:prSet presAssocID="{6215EFA9-A100-40D2-B335-B2FA62841825}" presName="parentText" presStyleLbl="node1" presStyleIdx="2" presStyleCnt="3">
        <dgm:presLayoutVars>
          <dgm:chMax val="0"/>
          <dgm:bulletEnabled val="1"/>
        </dgm:presLayoutVars>
      </dgm:prSet>
      <dgm:spPr/>
    </dgm:pt>
  </dgm:ptLst>
  <dgm:cxnLst>
    <dgm:cxn modelId="{E652D849-59D5-524B-B326-5865C2382873}" type="presOf" srcId="{162C9B9F-72DB-43CE-9A31-D923E2546DBF}" destId="{344C1033-ECCC-1A48-8FD8-27A4A80C1E44}" srcOrd="0" destOrd="0" presId="urn:microsoft.com/office/officeart/2005/8/layout/vList2"/>
    <dgm:cxn modelId="{4F436A59-B982-2046-AF61-F96E13C7A939}" type="presOf" srcId="{67549B9C-1060-49F2-A3FB-53175B9A7EE2}" destId="{ED65635E-0979-F943-9404-85BF49965A56}" srcOrd="0" destOrd="0" presId="urn:microsoft.com/office/officeart/2005/8/layout/vList2"/>
    <dgm:cxn modelId="{9DB1F06C-12AA-44F5-9DB7-8C7C5C835043}" srcId="{03DA2173-B094-4C3B-8454-FD1C55E3923F}" destId="{67549B9C-1060-49F2-A3FB-53175B9A7EE2}" srcOrd="0" destOrd="0" parTransId="{DEA0ADB5-EEC4-4FD7-99F7-A547457E53A7}" sibTransId="{3D2765A1-F854-4C71-BF2F-27E08BA10F7E}"/>
    <dgm:cxn modelId="{CFF9B37B-456D-4959-8927-0EF6522578E2}" srcId="{03DA2173-B094-4C3B-8454-FD1C55E3923F}" destId="{162C9B9F-72DB-43CE-9A31-D923E2546DBF}" srcOrd="1" destOrd="0" parTransId="{D80F0A12-3E60-4F3A-A0FD-B2F769C69CB6}" sibTransId="{AB8A38E3-EB18-42E6-8479-4563F24F7F03}"/>
    <dgm:cxn modelId="{D920D690-5C27-F44D-AE3F-659423ACEA6F}" type="presOf" srcId="{6215EFA9-A100-40D2-B335-B2FA62841825}" destId="{3685C994-554C-2440-87B4-A9DA3D44BF9E}" srcOrd="0" destOrd="0" presId="urn:microsoft.com/office/officeart/2005/8/layout/vList2"/>
    <dgm:cxn modelId="{F1EEC0B6-ECFE-254D-BA7E-4B758343EDC4}" type="presOf" srcId="{03DA2173-B094-4C3B-8454-FD1C55E3923F}" destId="{5E3AD970-3016-F048-8F37-4E04BB2CEC15}" srcOrd="0" destOrd="0" presId="urn:microsoft.com/office/officeart/2005/8/layout/vList2"/>
    <dgm:cxn modelId="{9500ACDD-A3BC-4847-A84B-67D6F6E18F0B}" srcId="{03DA2173-B094-4C3B-8454-FD1C55E3923F}" destId="{6215EFA9-A100-40D2-B335-B2FA62841825}" srcOrd="2" destOrd="0" parTransId="{54B04D11-FAFC-4B0F-AAA1-FDBD88E6BF6F}" sibTransId="{AC160933-19B3-4FD6-8B71-3788072F5BC8}"/>
    <dgm:cxn modelId="{59A692C5-750B-7346-80A1-103624CF9A2D}" type="presParOf" srcId="{5E3AD970-3016-F048-8F37-4E04BB2CEC15}" destId="{ED65635E-0979-F943-9404-85BF49965A56}" srcOrd="0" destOrd="0" presId="urn:microsoft.com/office/officeart/2005/8/layout/vList2"/>
    <dgm:cxn modelId="{0CBD9C6E-506A-C043-AB63-B858C0B967E6}" type="presParOf" srcId="{5E3AD970-3016-F048-8F37-4E04BB2CEC15}" destId="{B1D93F83-1F2F-CA46-B975-D8D72B196394}" srcOrd="1" destOrd="0" presId="urn:microsoft.com/office/officeart/2005/8/layout/vList2"/>
    <dgm:cxn modelId="{5F2B1348-9A30-574D-95AB-F042E11F39D6}" type="presParOf" srcId="{5E3AD970-3016-F048-8F37-4E04BB2CEC15}" destId="{344C1033-ECCC-1A48-8FD8-27A4A80C1E44}" srcOrd="2" destOrd="0" presId="urn:microsoft.com/office/officeart/2005/8/layout/vList2"/>
    <dgm:cxn modelId="{BC9A31E9-172F-F442-9260-0F94CAAE689F}" type="presParOf" srcId="{5E3AD970-3016-F048-8F37-4E04BB2CEC15}" destId="{7D464620-F998-0D45-BFAE-D2963A2FA283}" srcOrd="3" destOrd="0" presId="urn:microsoft.com/office/officeart/2005/8/layout/vList2"/>
    <dgm:cxn modelId="{DC16C270-6062-9440-9378-5508F272C14C}" type="presParOf" srcId="{5E3AD970-3016-F048-8F37-4E04BB2CEC15}" destId="{3685C994-554C-2440-87B4-A9DA3D44BF9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42EC4-B6C7-C545-9E16-040C664589C0}">
      <dsp:nvSpPr>
        <dsp:cNvPr id="0" name=""/>
        <dsp:cNvSpPr/>
      </dsp:nvSpPr>
      <dsp:spPr>
        <a:xfrm>
          <a:off x="1361" y="113796"/>
          <a:ext cx="4779838" cy="303519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7F23F2-E137-424A-825D-560404D4C6CB}">
      <dsp:nvSpPr>
        <dsp:cNvPr id="0" name=""/>
        <dsp:cNvSpPr/>
      </dsp:nvSpPr>
      <dsp:spPr>
        <a:xfrm>
          <a:off x="532454" y="618334"/>
          <a:ext cx="4779838" cy="303519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dirty="0"/>
            <a:t>Is sexuality natural or socially constructed?</a:t>
          </a:r>
        </a:p>
      </dsp:txBody>
      <dsp:txXfrm>
        <a:off x="621352" y="707232"/>
        <a:ext cx="4602042" cy="2857401"/>
      </dsp:txXfrm>
    </dsp:sp>
    <dsp:sp modelId="{6A17A6BA-969B-E44C-88D4-6F6EFBD98949}">
      <dsp:nvSpPr>
        <dsp:cNvPr id="0" name=""/>
        <dsp:cNvSpPr/>
      </dsp:nvSpPr>
      <dsp:spPr>
        <a:xfrm>
          <a:off x="5843386" y="113796"/>
          <a:ext cx="4779838" cy="303519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E93DC-C405-1845-AD2E-475A6A7AC344}">
      <dsp:nvSpPr>
        <dsp:cNvPr id="0" name=""/>
        <dsp:cNvSpPr/>
      </dsp:nvSpPr>
      <dsp:spPr>
        <a:xfrm>
          <a:off x="6374479" y="618334"/>
          <a:ext cx="4779838" cy="303519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dirty="0"/>
            <a:t>How is the “self” formed through sexual discourse?</a:t>
          </a:r>
        </a:p>
      </dsp:txBody>
      <dsp:txXfrm>
        <a:off x="6463377" y="707232"/>
        <a:ext cx="4602042" cy="2857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DE937-CC16-124B-A29B-098841BC413A}">
      <dsp:nvSpPr>
        <dsp:cNvPr id="0" name=""/>
        <dsp:cNvSpPr/>
      </dsp:nvSpPr>
      <dsp:spPr>
        <a:xfrm>
          <a:off x="0" y="2577"/>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840E6A-B8EB-E342-870B-D0AE9CF6FD1E}">
      <dsp:nvSpPr>
        <dsp:cNvPr id="0" name=""/>
        <dsp:cNvSpPr/>
      </dsp:nvSpPr>
      <dsp:spPr>
        <a:xfrm>
          <a:off x="0" y="2577"/>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“The Christian pastoral always presented it as the disquieting enigma…one risks remaining deaf to it” (1979, pg. 35)</a:t>
          </a:r>
        </a:p>
      </dsp:txBody>
      <dsp:txXfrm>
        <a:off x="0" y="2577"/>
        <a:ext cx="11155680" cy="878970"/>
      </dsp:txXfrm>
    </dsp:sp>
    <dsp:sp modelId="{0F6E167C-94E9-024D-BE14-9AFD462FB7EB}">
      <dsp:nvSpPr>
        <dsp:cNvPr id="0" name=""/>
        <dsp:cNvSpPr/>
      </dsp:nvSpPr>
      <dsp:spPr>
        <a:xfrm>
          <a:off x="0" y="881547"/>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2648F1-CF45-2F4E-97B9-22569647F810}">
      <dsp:nvSpPr>
        <dsp:cNvPr id="0" name=""/>
        <dsp:cNvSpPr/>
      </dsp:nvSpPr>
      <dsp:spPr>
        <a:xfrm>
          <a:off x="0" y="881547"/>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To unpack Foucault, here the pastoral which would be the Church’s role in guiding individuals, such as the priest, leads us to this disquieting enigma which is something that may be troubling someone, not fully understood and this evidently leads to someone who would need to pay attention to it, like us and not ignore it.</a:t>
          </a:r>
        </a:p>
      </dsp:txBody>
      <dsp:txXfrm>
        <a:off x="0" y="881547"/>
        <a:ext cx="11155680" cy="878970"/>
      </dsp:txXfrm>
    </dsp:sp>
    <dsp:sp modelId="{A1B0C6D2-F97F-ED4D-BF1A-854B93CAEEF5}">
      <dsp:nvSpPr>
        <dsp:cNvPr id="0" name=""/>
        <dsp:cNvSpPr/>
      </dsp:nvSpPr>
      <dsp:spPr>
        <a:xfrm>
          <a:off x="0" y="1760517"/>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20A3A-9976-4D48-8147-0E98B3FAB8FB}">
      <dsp:nvSpPr>
        <dsp:cNvPr id="0" name=""/>
        <dsp:cNvSpPr/>
      </dsp:nvSpPr>
      <dsp:spPr>
        <a:xfrm>
          <a:off x="0" y="1760517"/>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Foucault uses this example to show how Christianity treats sexual desires as something hidden and mysterious, especially around the 17</a:t>
          </a:r>
          <a:r>
            <a:rPr lang="en-US" sz="1700" kern="1200" baseline="30000" dirty="0"/>
            <a:t>th</a:t>
          </a:r>
          <a:r>
            <a:rPr lang="en-US" sz="1700" kern="1200" dirty="0"/>
            <a:t>-19</a:t>
          </a:r>
          <a:r>
            <a:rPr lang="en-US" sz="1700" kern="1200" baseline="30000" dirty="0"/>
            <a:t>th</a:t>
          </a:r>
          <a:r>
            <a:rPr lang="en-US" sz="1700" kern="1200" dirty="0"/>
            <a:t> century. It is something most won’t understand but need to uncover it.</a:t>
          </a:r>
        </a:p>
      </dsp:txBody>
      <dsp:txXfrm>
        <a:off x="0" y="1760517"/>
        <a:ext cx="11155680" cy="878970"/>
      </dsp:txXfrm>
    </dsp:sp>
    <dsp:sp modelId="{E44258E3-A2D5-FC48-8ADE-0F3EC8BF6C28}">
      <dsp:nvSpPr>
        <dsp:cNvPr id="0" name=""/>
        <dsp:cNvSpPr/>
      </dsp:nvSpPr>
      <dsp:spPr>
        <a:xfrm>
          <a:off x="0" y="263948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16D009-B02E-A340-BCEC-3D801C492155}">
      <dsp:nvSpPr>
        <dsp:cNvPr id="0" name=""/>
        <dsp:cNvSpPr/>
      </dsp:nvSpPr>
      <dsp:spPr>
        <a:xfrm>
          <a:off x="0" y="2639488"/>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Religion makes desire into a mystery to decode, as the Church frames sexuality as something that is not obvious, it is something that requires interpretation.</a:t>
          </a:r>
        </a:p>
      </dsp:txBody>
      <dsp:txXfrm>
        <a:off x="0" y="2639488"/>
        <a:ext cx="11155680" cy="878970"/>
      </dsp:txXfrm>
    </dsp:sp>
    <dsp:sp modelId="{85ACA1CC-0A7C-F64F-84C4-24786D715E2F}">
      <dsp:nvSpPr>
        <dsp:cNvPr id="0" name=""/>
        <dsp:cNvSpPr/>
      </dsp:nvSpPr>
      <dsp:spPr>
        <a:xfrm>
          <a:off x="0" y="351845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9B39FF-E769-9340-B3BE-BEDFA60DBDAE}">
      <dsp:nvSpPr>
        <dsp:cNvPr id="0" name=""/>
        <dsp:cNvSpPr/>
      </dsp:nvSpPr>
      <dsp:spPr>
        <a:xfrm>
          <a:off x="0" y="3518458"/>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“As to the courts, they could condemn homosexuality as well as infidelity, marriage…general unlawfulness” 1979, pg.38) </a:t>
          </a:r>
        </a:p>
      </dsp:txBody>
      <dsp:txXfrm>
        <a:off x="0" y="3518458"/>
        <a:ext cx="11155680" cy="878970"/>
      </dsp:txXfrm>
    </dsp:sp>
    <dsp:sp modelId="{10A33DDE-831A-AB43-892A-1D2F0B72AB7A}">
      <dsp:nvSpPr>
        <dsp:cNvPr id="0" name=""/>
        <dsp:cNvSpPr/>
      </dsp:nvSpPr>
      <dsp:spPr>
        <a:xfrm>
          <a:off x="0" y="4397428"/>
          <a:ext cx="1115568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88C4D3-A0DA-1B45-A035-E870B9C23646}">
      <dsp:nvSpPr>
        <dsp:cNvPr id="0" name=""/>
        <dsp:cNvSpPr/>
      </dsp:nvSpPr>
      <dsp:spPr>
        <a:xfrm>
          <a:off x="0" y="4397428"/>
          <a:ext cx="11155680" cy="87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This shows how the law at the time treated a range of sexual behaviours, such as homosexuality as moral offences.</a:t>
          </a:r>
        </a:p>
      </dsp:txBody>
      <dsp:txXfrm>
        <a:off x="0" y="4397428"/>
        <a:ext cx="11155680" cy="878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58447-24E8-354A-837A-BFFE69C7E1C1}">
      <dsp:nvSpPr>
        <dsp:cNvPr id="0" name=""/>
        <dsp:cNvSpPr/>
      </dsp:nvSpPr>
      <dsp:spPr>
        <a:xfrm>
          <a:off x="0" y="51960"/>
          <a:ext cx="7306056" cy="119650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From our previous point, religion shapes what counts as ‘wrong’ sexually, such as adultery. By doing this, religion provides a moral vocabulary that most institutions use.</a:t>
          </a:r>
        </a:p>
      </dsp:txBody>
      <dsp:txXfrm>
        <a:off x="58409" y="110369"/>
        <a:ext cx="7189238" cy="1079689"/>
      </dsp:txXfrm>
    </dsp:sp>
    <dsp:sp modelId="{034A015A-F38C-D046-925B-AF18B4A2D38F}">
      <dsp:nvSpPr>
        <dsp:cNvPr id="0" name=""/>
        <dsp:cNvSpPr/>
      </dsp:nvSpPr>
      <dsp:spPr>
        <a:xfrm>
          <a:off x="0" y="1288788"/>
          <a:ext cx="7306056" cy="1196507"/>
        </a:xfrm>
        <a:prstGeom prst="roundRect">
          <a:avLst/>
        </a:prstGeom>
        <a:solidFill>
          <a:schemeClr val="accent2">
            <a:hueOff val="-3456336"/>
            <a:satOff val="-6803"/>
            <a:lumOff val="4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In relation to sexual knowledge, Foucault identifies that sexuality is classified and catagorised, such as infidelity. By listing things like these, the law is grouping them and defining them as problems, which through that power it produces knowledge about sexuality.</a:t>
          </a:r>
        </a:p>
      </dsp:txBody>
      <dsp:txXfrm>
        <a:off x="58409" y="1347197"/>
        <a:ext cx="7189238" cy="1079689"/>
      </dsp:txXfrm>
    </dsp:sp>
    <dsp:sp modelId="{4B5889C2-C215-CF4C-886C-DC91C9E12DF7}">
      <dsp:nvSpPr>
        <dsp:cNvPr id="0" name=""/>
        <dsp:cNvSpPr/>
      </dsp:nvSpPr>
      <dsp:spPr>
        <a:xfrm>
          <a:off x="0" y="2555201"/>
          <a:ext cx="7306056" cy="1196507"/>
        </a:xfrm>
        <a:prstGeom prst="round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For Foucault without power, there wouldn’t be knowledge as we need to be convinced that something is true, and it is through power that hierarchy can teach us this.</a:t>
          </a:r>
        </a:p>
      </dsp:txBody>
      <dsp:txXfrm>
        <a:off x="58409" y="2613610"/>
        <a:ext cx="7189238" cy="1079689"/>
      </dsp:txXfrm>
    </dsp:sp>
    <dsp:sp modelId="{24D956A7-1603-8646-8502-1F441E5D91A9}">
      <dsp:nvSpPr>
        <dsp:cNvPr id="0" name=""/>
        <dsp:cNvSpPr/>
      </dsp:nvSpPr>
      <dsp:spPr>
        <a:xfrm>
          <a:off x="0" y="3762443"/>
          <a:ext cx="7306056" cy="1196507"/>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“it was time for all these figures…to step forward and speak, to make the difficult confession of what they were” (1990, pg.39). This shows that through confession, it can transform sexuality into an identity and knowledge. Foucault wants sexuality to be spoken aloud, we shouldn’t hide it, and people who were unnamed in sexual terms are now being called in discourse. It is the truth of our sexual knowledge that comes through speech.</a:t>
          </a:r>
        </a:p>
      </dsp:txBody>
      <dsp:txXfrm>
        <a:off x="58409" y="3820852"/>
        <a:ext cx="7189238" cy="10796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DD86D-1AE1-2441-982F-15E1B941F9B6}">
      <dsp:nvSpPr>
        <dsp:cNvPr id="0" name=""/>
        <dsp:cNvSpPr/>
      </dsp:nvSpPr>
      <dsp:spPr>
        <a:xfrm>
          <a:off x="0" y="207359"/>
          <a:ext cx="6144767" cy="11255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“Western societies have established the confession as one of the main rituals we rely on for the production of truth” (1990, pg.58). For Foucault, modern people form themselves by confessing their desires, therefore the self becomes produced by speaking our sexual truth – “Western man has become a confessing animal” (1979, pg. 59)</a:t>
          </a:r>
        </a:p>
      </dsp:txBody>
      <dsp:txXfrm>
        <a:off x="54944" y="262303"/>
        <a:ext cx="6034879" cy="1015652"/>
      </dsp:txXfrm>
    </dsp:sp>
    <dsp:sp modelId="{6E5F5428-EAE3-5744-B02F-3C297003FCA3}">
      <dsp:nvSpPr>
        <dsp:cNvPr id="0" name=""/>
        <dsp:cNvSpPr/>
      </dsp:nvSpPr>
      <dsp:spPr>
        <a:xfrm>
          <a:off x="0" y="1370339"/>
          <a:ext cx="6144767" cy="1125540"/>
        </a:xfrm>
        <a:prstGeom prst="round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Confession “plays a part in justice, medicine…most ordinary affairs of everyday life” (1979, pg.59). This shows that power is institutional, confession is everywhere and subject formation happens across institutions e.g. the family, parents monitor behaviour, relationships and bodily development through asking questions such as who you like, teaching is something is deemed right or wrong.</a:t>
          </a:r>
        </a:p>
      </dsp:txBody>
      <dsp:txXfrm>
        <a:off x="54944" y="1425283"/>
        <a:ext cx="6034879" cy="1015652"/>
      </dsp:txXfrm>
    </dsp:sp>
    <dsp:sp modelId="{B8297BCB-A396-6048-A6D2-6CEB73850FED}">
      <dsp:nvSpPr>
        <dsp:cNvPr id="0" name=""/>
        <dsp:cNvSpPr/>
      </dsp:nvSpPr>
      <dsp:spPr>
        <a:xfrm>
          <a:off x="0" y="2533319"/>
          <a:ext cx="6144767" cy="1125540"/>
        </a:xfrm>
        <a:prstGeom prst="roundRect">
          <a:avLst/>
        </a:prstGeom>
        <a:solidFill>
          <a:schemeClr val="accent5">
            <a:hueOff val="5583601"/>
            <a:satOff val="598"/>
            <a:lumOff val="-1150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Sexual subject formation flourishes into its own as “we demand that sex speak the truth…and that it tells us our truth” (1990, pg. 69). Sexuality now became a place where identity is located, the self gradually becomes understood through our sexual truth.</a:t>
          </a:r>
        </a:p>
      </dsp:txBody>
      <dsp:txXfrm>
        <a:off x="54944" y="2588263"/>
        <a:ext cx="6034879" cy="1015652"/>
      </dsp:txXfrm>
    </dsp:sp>
    <dsp:sp modelId="{E536AA51-CA3A-A048-9AD3-62B25815DF46}">
      <dsp:nvSpPr>
        <dsp:cNvPr id="0" name=""/>
        <dsp:cNvSpPr/>
      </dsp:nvSpPr>
      <dsp:spPr>
        <a:xfrm>
          <a:off x="0" y="3696300"/>
          <a:ext cx="6144767" cy="1125540"/>
        </a:xfrm>
        <a:prstGeom prst="roundRect">
          <a:avLst/>
        </a:prstGeom>
        <a:solidFill>
          <a:schemeClr val="accent5">
            <a:hueOff val="8375402"/>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Foucault shows through this formation that our sexuality and sexual behaviour becomes a category of personhood and we are formed through classifications – “the sodomite had been a temporary aberration; the homosexual was now a species” (1979, pg. 43)</a:t>
          </a:r>
        </a:p>
      </dsp:txBody>
      <dsp:txXfrm>
        <a:off x="54944" y="3751244"/>
        <a:ext cx="6034879" cy="10156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FF6F3-83B2-4CB8-975C-694CB1681013}">
      <dsp:nvSpPr>
        <dsp:cNvPr id="0" name=""/>
        <dsp:cNvSpPr/>
      </dsp:nvSpPr>
      <dsp:spPr>
        <a:xfrm>
          <a:off x="23743" y="92605"/>
          <a:ext cx="1470756" cy="14707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CE68E3-1409-4FE8-8D7B-023988307E95}">
      <dsp:nvSpPr>
        <dsp:cNvPr id="0" name=""/>
        <dsp:cNvSpPr/>
      </dsp:nvSpPr>
      <dsp:spPr>
        <a:xfrm>
          <a:off x="332601" y="401464"/>
          <a:ext cx="853038" cy="853038"/>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F7F731-E6BD-43B4-8F87-2C54339B0A29}">
      <dsp:nvSpPr>
        <dsp:cNvPr id="0" name=""/>
        <dsp:cNvSpPr/>
      </dsp:nvSpPr>
      <dsp:spPr>
        <a:xfrm>
          <a:off x="1809661" y="92605"/>
          <a:ext cx="3466783" cy="1470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The sexual subject formation doesn’t just stay within religion originally it was managed through Christian confession, however it expands in modern time to “a regulated and polymorphous incitement to discourse” (1979, pg. 34). This shows the movement from traditional Christian control, to confession which leads to sexuality being something that is constantly examined through medicine, education and even in the family.</a:t>
          </a:r>
        </a:p>
      </dsp:txBody>
      <dsp:txXfrm>
        <a:off x="1809661" y="92605"/>
        <a:ext cx="3466783" cy="1470756"/>
      </dsp:txXfrm>
    </dsp:sp>
    <dsp:sp modelId="{A9FA9C4F-F8C2-4806-9465-F910FF27F341}">
      <dsp:nvSpPr>
        <dsp:cNvPr id="0" name=""/>
        <dsp:cNvSpPr/>
      </dsp:nvSpPr>
      <dsp:spPr>
        <a:xfrm>
          <a:off x="5880505" y="92605"/>
          <a:ext cx="1470756" cy="1470756"/>
        </a:xfrm>
        <a:prstGeom prst="ellipse">
          <a:avLst/>
        </a:prstGeom>
        <a:solidFill>
          <a:schemeClr val="accent1"/>
        </a:solidFill>
        <a:ln>
          <a:noFill/>
        </a:ln>
        <a:effectLst/>
      </dsp:spPr>
      <dsp:style>
        <a:lnRef idx="0">
          <a:scrgbClr r="0" g="0" b="0"/>
        </a:lnRef>
        <a:fillRef idx="1">
          <a:scrgbClr r="0" g="0" b="0"/>
        </a:fillRef>
        <a:effectRef idx="0">
          <a:scrgbClr r="0" g="0" b="0"/>
        </a:effectRef>
        <a:fontRef idx="minor"/>
      </dsp:style>
    </dsp:sp>
    <dsp:sp modelId="{5F862E93-BF7B-4C6D-B12D-33B19DA8F03B}">
      <dsp:nvSpPr>
        <dsp:cNvPr id="0" name=""/>
        <dsp:cNvSpPr/>
      </dsp:nvSpPr>
      <dsp:spPr>
        <a:xfrm>
          <a:off x="6189364" y="401464"/>
          <a:ext cx="853038" cy="8530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BE05EE-9D97-46B3-955B-11BCFB9D7FB8}">
      <dsp:nvSpPr>
        <dsp:cNvPr id="0" name=""/>
        <dsp:cNvSpPr/>
      </dsp:nvSpPr>
      <dsp:spPr>
        <a:xfrm>
          <a:off x="7666423" y="92605"/>
          <a:ext cx="3466783" cy="1470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“the obligation to confess is now relayed though so many different points…” (1979, pg. 60) Confession is no longer linked to religion, we can confess in private or in secret. It is through confession, for Foucault that we gain the truth about our sexuality, sexual truth as confession frees and power reduces that freedom to speak one’s truth.</a:t>
          </a:r>
        </a:p>
      </dsp:txBody>
      <dsp:txXfrm>
        <a:off x="7666423" y="92605"/>
        <a:ext cx="3466783" cy="1470756"/>
      </dsp:txXfrm>
    </dsp:sp>
    <dsp:sp modelId="{1AB9AC76-6BC6-4EC5-B4F6-BC04D6DB22CC}">
      <dsp:nvSpPr>
        <dsp:cNvPr id="0" name=""/>
        <dsp:cNvSpPr/>
      </dsp:nvSpPr>
      <dsp:spPr>
        <a:xfrm>
          <a:off x="23743" y="2203775"/>
          <a:ext cx="1470756" cy="147075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E573C-AC31-40D1-AB56-36A25B7F51F5}">
      <dsp:nvSpPr>
        <dsp:cNvPr id="0" name=""/>
        <dsp:cNvSpPr/>
      </dsp:nvSpPr>
      <dsp:spPr>
        <a:xfrm>
          <a:off x="332601" y="2512634"/>
          <a:ext cx="853038" cy="853038"/>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8A3365-0F12-4926-ADFB-432388D990EA}">
      <dsp:nvSpPr>
        <dsp:cNvPr id="0" name=""/>
        <dsp:cNvSpPr/>
      </dsp:nvSpPr>
      <dsp:spPr>
        <a:xfrm>
          <a:off x="1809661" y="2203775"/>
          <a:ext cx="3466783" cy="1470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Another institute beyond religion is classification as “homosexuality became a personage, a pat, a case history…being a new type of life” (1979, pg. 43).  It is through the identification that the formation of the self is produced.</a:t>
          </a:r>
        </a:p>
      </dsp:txBody>
      <dsp:txXfrm>
        <a:off x="1809661" y="2203775"/>
        <a:ext cx="3466783" cy="1470756"/>
      </dsp:txXfrm>
    </dsp:sp>
    <dsp:sp modelId="{A492CCD0-790B-4011-B5F3-75CD2D92CF27}">
      <dsp:nvSpPr>
        <dsp:cNvPr id="0" name=""/>
        <dsp:cNvSpPr/>
      </dsp:nvSpPr>
      <dsp:spPr>
        <a:xfrm>
          <a:off x="5880505" y="2203775"/>
          <a:ext cx="1470756" cy="1470756"/>
        </a:xfrm>
        <a:prstGeom prst="ellipse">
          <a:avLst/>
        </a:prstGeom>
        <a:solidFill>
          <a:srgbClr val="FF0000"/>
        </a:solidFill>
        <a:ln>
          <a:noFill/>
        </a:ln>
        <a:effectLst/>
      </dsp:spPr>
      <dsp:style>
        <a:lnRef idx="0">
          <a:scrgbClr r="0" g="0" b="0"/>
        </a:lnRef>
        <a:fillRef idx="1">
          <a:scrgbClr r="0" g="0" b="0"/>
        </a:fillRef>
        <a:effectRef idx="0">
          <a:scrgbClr r="0" g="0" b="0"/>
        </a:effectRef>
        <a:fontRef idx="minor"/>
      </dsp:style>
    </dsp:sp>
    <dsp:sp modelId="{921F7A2C-B250-4E95-AA03-9EB92969E3AB}">
      <dsp:nvSpPr>
        <dsp:cNvPr id="0" name=""/>
        <dsp:cNvSpPr/>
      </dsp:nvSpPr>
      <dsp:spPr>
        <a:xfrm>
          <a:off x="6189364" y="2512634"/>
          <a:ext cx="853038" cy="8530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43F0C4-6788-4178-914B-09A05085E1F8}">
      <dsp:nvSpPr>
        <dsp:cNvPr id="0" name=""/>
        <dsp:cNvSpPr/>
      </dsp:nvSpPr>
      <dsp:spPr>
        <a:xfrm>
          <a:off x="7666423" y="2203775"/>
          <a:ext cx="3466783" cy="1470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t>All three institutes above show that there has been a shift from the conventional secrecy of things, to expression to show that religion and governments once had power, but it is through our use of speech that we take control of our sexuality, truth and identification.</a:t>
          </a:r>
        </a:p>
      </dsp:txBody>
      <dsp:txXfrm>
        <a:off x="7666423" y="2203775"/>
        <a:ext cx="3466783" cy="14707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16B5A-2D4A-D64C-817E-37851240E359}">
      <dsp:nvSpPr>
        <dsp:cNvPr id="0" name=""/>
        <dsp:cNvSpPr/>
      </dsp:nvSpPr>
      <dsp:spPr>
        <a:xfrm>
          <a:off x="0" y="56530"/>
          <a:ext cx="11155680" cy="14741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Volume 1 of The History of Sexuality has shown that the self is formed through institutions and confessions. “we demand that sex speak the truth…and that it tell us our truth” (1979, pg. 69) This shows that sexuality became central to the formation of the self, as the truth becomes known and is brought into sexuality.</a:t>
          </a:r>
        </a:p>
      </dsp:txBody>
      <dsp:txXfrm>
        <a:off x="71964" y="128494"/>
        <a:ext cx="11011752" cy="1330271"/>
      </dsp:txXfrm>
    </dsp:sp>
    <dsp:sp modelId="{7B18EEA9-8F54-F342-92AC-65E7C7703741}">
      <dsp:nvSpPr>
        <dsp:cNvPr id="0" name=""/>
        <dsp:cNvSpPr/>
      </dsp:nvSpPr>
      <dsp:spPr>
        <a:xfrm>
          <a:off x="0" y="1591210"/>
          <a:ext cx="11155680" cy="14741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To fully grasp the formation of the self, in The History of Sexuality, Volume 2, Foucault shows how the self is actively shaped as we move from how power makes subjects to how subjects work on themselves and break the ”power” cycle.</a:t>
          </a:r>
        </a:p>
      </dsp:txBody>
      <dsp:txXfrm>
        <a:off x="71964" y="1663174"/>
        <a:ext cx="11011752" cy="1330271"/>
      </dsp:txXfrm>
    </dsp:sp>
    <dsp:sp modelId="{AFC083D2-7C93-2F4E-A113-FBBC9BA1E0DC}">
      <dsp:nvSpPr>
        <dsp:cNvPr id="0" name=""/>
        <dsp:cNvSpPr/>
      </dsp:nvSpPr>
      <dsp:spPr>
        <a:xfrm>
          <a:off x="0" y="3125890"/>
          <a:ext cx="11155680" cy="14741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“There is no specific moral action that does not refer to a united moral conduct…forming of oneself as an ethical subject” (1987, pg. 28). This statement by Foucault shows that it is through ethical practices that the self can be constructed, and that the self can be formed through repeated activity, it isn’t down to being discovered.</a:t>
          </a:r>
        </a:p>
      </dsp:txBody>
      <dsp:txXfrm>
        <a:off x="71964" y="3197854"/>
        <a:ext cx="11011752" cy="13302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5635E-0979-F943-9404-85BF49965A56}">
      <dsp:nvSpPr>
        <dsp:cNvPr id="0" name=""/>
        <dsp:cNvSpPr/>
      </dsp:nvSpPr>
      <dsp:spPr>
        <a:xfrm>
          <a:off x="0" y="175445"/>
          <a:ext cx="6620255" cy="150929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In conclusion, Foucault shows that sexuality is not a natural or private truth waiting to be discovered, it is something produced through discourse, confession and institutional practices. Modern institutions, such as law, medicine and education can encourage individuals to speak their sexual truth. This truth shapes how individuals understand and express themselves, and that the self is historically formed through power.</a:t>
          </a:r>
        </a:p>
      </dsp:txBody>
      <dsp:txXfrm>
        <a:off x="73678" y="249123"/>
        <a:ext cx="6472899" cy="1361943"/>
      </dsp:txXfrm>
    </dsp:sp>
    <dsp:sp modelId="{344C1033-ECCC-1A48-8FD8-27A4A80C1E44}">
      <dsp:nvSpPr>
        <dsp:cNvPr id="0" name=""/>
        <dsp:cNvSpPr/>
      </dsp:nvSpPr>
      <dsp:spPr>
        <a:xfrm>
          <a:off x="0" y="1727945"/>
          <a:ext cx="6620255" cy="1509299"/>
        </a:xfrm>
        <a:prstGeom prst="roundRect">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Although Volume 1 in the critiques is seen as deterministic in some aspects, it is the use of Volume 2 that the formation of self takes place through ethical subjects.</a:t>
          </a:r>
        </a:p>
      </dsp:txBody>
      <dsp:txXfrm>
        <a:off x="73678" y="1801623"/>
        <a:ext cx="6472899" cy="1361943"/>
      </dsp:txXfrm>
    </dsp:sp>
    <dsp:sp modelId="{3685C994-554C-2440-87B4-A9DA3D44BF9E}">
      <dsp:nvSpPr>
        <dsp:cNvPr id="0" name=""/>
        <dsp:cNvSpPr/>
      </dsp:nvSpPr>
      <dsp:spPr>
        <a:xfrm>
          <a:off x="0" y="3280445"/>
          <a:ext cx="6620255" cy="1509299"/>
        </a:xfrm>
        <a:prstGeom prst="roundRect">
          <a:avLst/>
        </a:prstGeom>
        <a:solidFill>
          <a:schemeClr val="accent5">
            <a:hueOff val="8375402"/>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Overall, Foucault presents the three main points of sexuality, the truth and the self as deeply interconnected, it seems you can not experience one without the other. We are shaped by both external systems of power and by our own practices of self understanding.</a:t>
          </a:r>
        </a:p>
      </dsp:txBody>
      <dsp:txXfrm>
        <a:off x="73678" y="3354123"/>
        <a:ext cx="6472899" cy="136194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D12173-BF48-1649-B755-1EA6EC7D564F}" type="datetimeFigureOut">
              <a:rPr lang="en-US" smtClean="0"/>
              <a:t>5/10/26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971349-3BCE-2845-967F-764CDF0DF580}" type="slidenum">
              <a:rPr lang="en-US" smtClean="0"/>
              <a:t>‹#›</a:t>
            </a:fld>
            <a:endParaRPr lang="en-US" dirty="0"/>
          </a:p>
        </p:txBody>
      </p:sp>
    </p:spTree>
    <p:extLst>
      <p:ext uri="{BB962C8B-B14F-4D97-AF65-F5344CB8AC3E}">
        <p14:creationId xmlns:p14="http://schemas.microsoft.com/office/powerpoint/2010/main" val="1481816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ritannica.com/biography/Michel-Foucault?utm_source=chatgpt.com"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r>
              <a:rPr lang="en-US" dirty="0"/>
              <a:t>Photo Provided by: </a:t>
            </a:r>
            <a:r>
              <a:rPr lang="en-GB" sz="1200" b="0" i="0" u="none" strike="noStrike" kern="1200" dirty="0">
                <a:solidFill>
                  <a:schemeClr val="tx1"/>
                </a:solidFill>
                <a:effectLst/>
                <a:latin typeface="+mn-lt"/>
                <a:ea typeface="+mn-ea"/>
                <a:cs typeface="+mn-cs"/>
              </a:rPr>
              <a:t>Encyclopaedia Britannica (2026) </a:t>
            </a:r>
            <a:r>
              <a:rPr lang="en-GB" sz="1200" b="0" i="1" kern="1200" dirty="0">
                <a:solidFill>
                  <a:schemeClr val="tx1"/>
                </a:solidFill>
                <a:effectLst/>
                <a:latin typeface="+mn-lt"/>
                <a:ea typeface="+mn-ea"/>
                <a:cs typeface="+mn-cs"/>
              </a:rPr>
              <a:t>Michel Foucault</a:t>
            </a:r>
            <a:r>
              <a:rPr lang="en-GB" sz="1200" b="0" i="0" u="none" strike="noStrike" kern="1200" dirty="0">
                <a:solidFill>
                  <a:schemeClr val="tx1"/>
                </a:solidFill>
                <a:effectLst/>
                <a:latin typeface="+mn-lt"/>
                <a:ea typeface="+mn-ea"/>
                <a:cs typeface="+mn-cs"/>
              </a:rPr>
              <a:t>. Available at: </a:t>
            </a:r>
            <a:r>
              <a:rPr lang="en-GB" b="0" i="0" dirty="0">
                <a:effectLst/>
                <a:hlinkClick r:id="rId3"/>
              </a:rPr>
              <a:t>https://www.britannica.com/biography/Michel-Foucault</a:t>
            </a:r>
            <a:r>
              <a:rPr lang="en-GB" sz="1200" b="0" i="0" u="none" strike="noStrike" kern="1200" dirty="0">
                <a:solidFill>
                  <a:schemeClr val="tx1"/>
                </a:solidFill>
                <a:effectLst/>
                <a:latin typeface="+mn-lt"/>
                <a:ea typeface="+mn-ea"/>
                <a:cs typeface="+mn-cs"/>
              </a:rPr>
              <a:t> (Accessed: 6 May 2026).</a:t>
            </a:r>
            <a:endParaRPr lang="en-US" dirty="0"/>
          </a:p>
        </p:txBody>
      </p:sp>
      <p:sp>
        <p:nvSpPr>
          <p:cNvPr id="4" name="Slide Number Placeholder 3"/>
          <p:cNvSpPr>
            <a:spLocks noGrp="1"/>
          </p:cNvSpPr>
          <p:nvPr>
            <p:ph type="sldNum" sz="quarter" idx="5"/>
          </p:nvPr>
        </p:nvSpPr>
        <p:spPr/>
        <p:txBody>
          <a:bodyPr/>
          <a:lstStyle/>
          <a:p>
            <a:fld id="{B1971349-3BCE-2845-967F-764CDF0DF580}" type="slidenum">
              <a:rPr lang="en-US" smtClean="0"/>
              <a:t>4</a:t>
            </a:fld>
            <a:endParaRPr lang="en-US" dirty="0"/>
          </a:p>
        </p:txBody>
      </p:sp>
    </p:spTree>
    <p:extLst>
      <p:ext uri="{BB962C8B-B14F-4D97-AF65-F5344CB8AC3E}">
        <p14:creationId xmlns:p14="http://schemas.microsoft.com/office/powerpoint/2010/main" val="666911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642860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08555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84517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082557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700555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288011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417116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559068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14027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19863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5/10/26</a:t>
            </a:fld>
            <a:endParaRPr lang="en-US" dirty="0"/>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3122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5/10/26</a:t>
            </a:fld>
            <a:endParaRPr lang="en-US" dirty="0"/>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dirty="0"/>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2178401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hyperlink" Target="https://www.britannica.com/biography/Michel-Foucaul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Picture 23" descr="Two people holding hands while sitting on a bench">
            <a:extLst>
              <a:ext uri="{FF2B5EF4-FFF2-40B4-BE49-F238E27FC236}">
                <a16:creationId xmlns:a16="http://schemas.microsoft.com/office/drawing/2014/main" id="{4195BC3C-046A-91D6-BDB3-C1356022B732}"/>
              </a:ext>
            </a:extLst>
          </p:cNvPr>
          <p:cNvPicPr>
            <a:picLocks noChangeAspect="1"/>
          </p:cNvPicPr>
          <p:nvPr/>
        </p:nvPicPr>
        <p:blipFill>
          <a:blip r:embed="rId2">
            <a:alphaModFix amt="40000"/>
          </a:blip>
          <a:srcRect t="15414"/>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D4607D0A-5B02-0BBD-0841-03EB9D5CCB2E}"/>
              </a:ext>
            </a:extLst>
          </p:cNvPr>
          <p:cNvSpPr>
            <a:spLocks noGrp="1"/>
          </p:cNvSpPr>
          <p:nvPr>
            <p:ph type="ctrTitle"/>
          </p:nvPr>
        </p:nvSpPr>
        <p:spPr>
          <a:xfrm>
            <a:off x="517870" y="978407"/>
            <a:ext cx="5021182" cy="3290107"/>
          </a:xfrm>
        </p:spPr>
        <p:txBody>
          <a:bodyPr anchor="t">
            <a:normAutofit fontScale="90000"/>
          </a:bodyPr>
          <a:lstStyle/>
          <a:p>
            <a:r>
              <a:rPr lang="en-US" sz="6000" dirty="0">
                <a:solidFill>
                  <a:srgbClr val="FFFFFF"/>
                </a:solidFill>
              </a:rPr>
              <a:t>Sexuality, Truth and the Formation of the Self in Foucault</a:t>
            </a:r>
          </a:p>
        </p:txBody>
      </p:sp>
      <p:sp>
        <p:nvSpPr>
          <p:cNvPr id="3" name="Subtitle 2">
            <a:extLst>
              <a:ext uri="{FF2B5EF4-FFF2-40B4-BE49-F238E27FC236}">
                <a16:creationId xmlns:a16="http://schemas.microsoft.com/office/drawing/2014/main" id="{02F509B3-316B-29E5-7B29-0265F0850583}"/>
              </a:ext>
            </a:extLst>
          </p:cNvPr>
          <p:cNvSpPr>
            <a:spLocks noGrp="1"/>
          </p:cNvSpPr>
          <p:nvPr>
            <p:ph type="subTitle" idx="1"/>
          </p:nvPr>
        </p:nvSpPr>
        <p:spPr>
          <a:xfrm>
            <a:off x="517870" y="5017578"/>
            <a:ext cx="5040785" cy="1724029"/>
          </a:xfrm>
        </p:spPr>
        <p:txBody>
          <a:bodyPr anchor="t">
            <a:normAutofit/>
          </a:bodyPr>
          <a:lstStyle/>
          <a:p>
            <a:r>
              <a:rPr lang="en-US" sz="2400" dirty="0">
                <a:solidFill>
                  <a:srgbClr val="FFFFFF"/>
                </a:solidFill>
              </a:rPr>
              <a:t>By Kelsey Stephens-Hockridge</a:t>
            </a:r>
          </a:p>
        </p:txBody>
      </p:sp>
      <p:sp>
        <p:nvSpPr>
          <p:cNvPr id="25" name="Rectangle 24">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958460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BB5D0E-B063-1FA2-3884-F4D1A65D5915}"/>
              </a:ext>
            </a:extLst>
          </p:cNvPr>
          <p:cNvSpPr>
            <a:spLocks noGrp="1"/>
          </p:cNvSpPr>
          <p:nvPr>
            <p:ph type="title"/>
          </p:nvPr>
        </p:nvSpPr>
        <p:spPr>
          <a:xfrm>
            <a:off x="6153912" y="978408"/>
            <a:ext cx="5513832" cy="1463040"/>
          </a:xfrm>
        </p:spPr>
        <p:txBody>
          <a:bodyPr>
            <a:normAutofit/>
          </a:bodyPr>
          <a:lstStyle/>
          <a:p>
            <a:r>
              <a:rPr lang="en-US" dirty="0"/>
              <a:t>Who is Michel Foucault?</a:t>
            </a:r>
          </a:p>
        </p:txBody>
      </p:sp>
      <p:pic>
        <p:nvPicPr>
          <p:cNvPr id="7" name="Graphic 6" descr="Diploma Roll">
            <a:extLst>
              <a:ext uri="{FF2B5EF4-FFF2-40B4-BE49-F238E27FC236}">
                <a16:creationId xmlns:a16="http://schemas.microsoft.com/office/drawing/2014/main" id="{E1C2EE34-5FAD-B443-981E-FB8FB87BED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947138"/>
            <a:ext cx="4959823" cy="4959823"/>
          </a:xfrm>
          <a:prstGeom prst="rect">
            <a:avLst/>
          </a:prstGeom>
        </p:spPr>
      </p:pic>
      <p:sp>
        <p:nvSpPr>
          <p:cNvPr id="12" name="Freeform: Shape 11">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2771BE7-6843-1E66-0702-FD59C7F88AE6}"/>
              </a:ext>
            </a:extLst>
          </p:cNvPr>
          <p:cNvSpPr>
            <a:spLocks noGrp="1"/>
          </p:cNvSpPr>
          <p:nvPr>
            <p:ph idx="1"/>
          </p:nvPr>
        </p:nvSpPr>
        <p:spPr>
          <a:xfrm>
            <a:off x="6153912" y="2578608"/>
            <a:ext cx="5513832" cy="3767328"/>
          </a:xfrm>
        </p:spPr>
        <p:txBody>
          <a:bodyPr>
            <a:normAutofit fontScale="92500" lnSpcReduction="10000"/>
          </a:bodyPr>
          <a:lstStyle/>
          <a:p>
            <a:pPr>
              <a:buFontTx/>
              <a:buChar char="-"/>
            </a:pPr>
            <a:r>
              <a:rPr lang="en-US" dirty="0"/>
              <a:t>Prominent French Philosopher (1926-1984).</a:t>
            </a:r>
          </a:p>
          <a:p>
            <a:pPr>
              <a:buFontTx/>
              <a:buChar char="-"/>
            </a:pPr>
            <a:r>
              <a:rPr lang="en-US" dirty="0"/>
              <a:t>Born into an upper-middle class environment.</a:t>
            </a:r>
          </a:p>
          <a:p>
            <a:pPr>
              <a:buFontTx/>
              <a:buChar char="-"/>
            </a:pPr>
            <a:r>
              <a:rPr lang="en-US" dirty="0"/>
              <a:t>Studies at ENS, then became a Professor at the renowned College de France in 1969.</a:t>
            </a:r>
          </a:p>
          <a:p>
            <a:pPr>
              <a:buFontTx/>
              <a:buChar char="-"/>
            </a:pPr>
            <a:r>
              <a:rPr lang="en-US" dirty="0"/>
              <a:t>Author of various books such as “The History of Sexuality”</a:t>
            </a:r>
          </a:p>
          <a:p>
            <a:pPr>
              <a:buFontTx/>
              <a:buChar char="-"/>
            </a:pPr>
            <a:r>
              <a:rPr lang="en-US" dirty="0"/>
              <a:t>Taught at many other universities in places such as Sweden, Poland and Germany.</a:t>
            </a:r>
          </a:p>
          <a:p>
            <a:pPr>
              <a:buFontTx/>
              <a:buChar char="-"/>
            </a:pPr>
            <a:r>
              <a:rPr lang="en-US" dirty="0"/>
              <a:t>Social theorist who is well known for his critical studies of power, knowledge and social institutions.</a:t>
            </a:r>
          </a:p>
          <a:p>
            <a:pPr>
              <a:buFontTx/>
              <a:buChar char="-"/>
            </a:pPr>
            <a:r>
              <a:rPr lang="en-US" dirty="0"/>
              <a:t>Died in June 1984, due to complications from AIDS</a:t>
            </a:r>
          </a:p>
          <a:p>
            <a:pPr>
              <a:buFontTx/>
              <a:buChar char="-"/>
            </a:pPr>
            <a:endParaRPr lang="en-US" dirty="0"/>
          </a:p>
          <a:p>
            <a:pPr>
              <a:buFontTx/>
              <a:buChar char="-"/>
            </a:pPr>
            <a:endParaRPr lang="en-US" dirty="0"/>
          </a:p>
          <a:p>
            <a:pPr marL="0" indent="0">
              <a:buNone/>
            </a:pPr>
            <a:endParaRPr lang="en-US" dirty="0"/>
          </a:p>
        </p:txBody>
      </p:sp>
    </p:spTree>
    <p:extLst>
      <p:ext uri="{BB962C8B-B14F-4D97-AF65-F5344CB8AC3E}">
        <p14:creationId xmlns:p14="http://schemas.microsoft.com/office/powerpoint/2010/main" val="3098040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3F792-A2A8-E143-6CF8-7360CAA02675}"/>
              </a:ext>
            </a:extLst>
          </p:cNvPr>
          <p:cNvSpPr>
            <a:spLocks noGrp="1"/>
          </p:cNvSpPr>
          <p:nvPr>
            <p:ph type="title"/>
          </p:nvPr>
        </p:nvSpPr>
        <p:spPr/>
        <p:txBody>
          <a:bodyPr/>
          <a:lstStyle/>
          <a:p>
            <a:r>
              <a:rPr lang="en-US" dirty="0"/>
              <a:t>Core Questions:</a:t>
            </a:r>
          </a:p>
        </p:txBody>
      </p:sp>
      <p:graphicFrame>
        <p:nvGraphicFramePr>
          <p:cNvPr id="5" name="Content Placeholder 2">
            <a:extLst>
              <a:ext uri="{FF2B5EF4-FFF2-40B4-BE49-F238E27FC236}">
                <a16:creationId xmlns:a16="http://schemas.microsoft.com/office/drawing/2014/main" id="{D73B23E2-CE32-9355-E82E-3A633D232782}"/>
              </a:ext>
            </a:extLst>
          </p:cNvPr>
          <p:cNvGraphicFramePr>
            <a:graphicFrameLocks noGrp="1"/>
          </p:cNvGraphicFramePr>
          <p:nvPr>
            <p:ph idx="1"/>
            <p:extLst>
              <p:ext uri="{D42A27DB-BD31-4B8C-83A1-F6EECF244321}">
                <p14:modId xmlns:p14="http://schemas.microsoft.com/office/powerpoint/2010/main" val="997013149"/>
              </p:ext>
            </p:extLst>
          </p:nvPr>
        </p:nvGraphicFramePr>
        <p:xfrm>
          <a:off x="521208" y="2578608"/>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941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08EBC3-FFF9-A5B3-42A6-776AF1FD4D5A}"/>
              </a:ext>
            </a:extLst>
          </p:cNvPr>
          <p:cNvSpPr>
            <a:spLocks noGrp="1"/>
          </p:cNvSpPr>
          <p:nvPr>
            <p:ph type="title"/>
          </p:nvPr>
        </p:nvSpPr>
        <p:spPr>
          <a:xfrm>
            <a:off x="5431536" y="978408"/>
            <a:ext cx="6236208" cy="1463040"/>
          </a:xfrm>
        </p:spPr>
        <p:txBody>
          <a:bodyPr>
            <a:normAutofit/>
          </a:bodyPr>
          <a:lstStyle/>
          <a:p>
            <a:r>
              <a:rPr lang="en-US" dirty="0"/>
              <a:t>Repressive Hypothesis:</a:t>
            </a:r>
          </a:p>
        </p:txBody>
      </p:sp>
      <p:pic>
        <p:nvPicPr>
          <p:cNvPr id="5" name="Picture 4" descr="A person wearing a suit and tie&#10;&#10;AI-generated content may be incorrect.">
            <a:extLst>
              <a:ext uri="{FF2B5EF4-FFF2-40B4-BE49-F238E27FC236}">
                <a16:creationId xmlns:a16="http://schemas.microsoft.com/office/drawing/2014/main" id="{F0558384-6E4F-778D-89D0-5FADECEB9B19}"/>
              </a:ext>
            </a:extLst>
          </p:cNvPr>
          <p:cNvPicPr>
            <a:picLocks noChangeAspect="1"/>
          </p:cNvPicPr>
          <p:nvPr/>
        </p:nvPicPr>
        <p:blipFill>
          <a:blip r:embed="rId3"/>
          <a:srcRect l="20549" r="28066" b="-1"/>
          <a:stretch>
            <a:fillRect/>
          </a:stretch>
        </p:blipFill>
        <p:spPr>
          <a:xfrm>
            <a:off x="517869" y="508091"/>
            <a:ext cx="4221911" cy="5837918"/>
          </a:xfrm>
          <a:prstGeom prst="rect">
            <a:avLst/>
          </a:prstGeom>
        </p:spPr>
      </p:pic>
      <p:sp>
        <p:nvSpPr>
          <p:cNvPr id="17" name="Freeform: Shape 16">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95E94823-2B49-8F76-581E-42AB18ED7409}"/>
              </a:ext>
            </a:extLst>
          </p:cNvPr>
          <p:cNvSpPr>
            <a:spLocks noGrp="1"/>
          </p:cNvSpPr>
          <p:nvPr>
            <p:ph idx="1"/>
          </p:nvPr>
        </p:nvSpPr>
        <p:spPr>
          <a:xfrm>
            <a:off x="5431536" y="1915064"/>
            <a:ext cx="6236208" cy="4430872"/>
          </a:xfrm>
        </p:spPr>
        <p:txBody>
          <a:bodyPr>
            <a:normAutofit/>
          </a:bodyPr>
          <a:lstStyle/>
          <a:p>
            <a:pPr>
              <a:lnSpc>
                <a:spcPct val="100000"/>
              </a:lnSpc>
            </a:pPr>
            <a:r>
              <a:rPr lang="en-US" sz="1400" dirty="0"/>
              <a:t>Foucault begins by challenging the “repressive hypothesis”. This is the belief that modern societies suppress sex and only recently began to talk about it freely.</a:t>
            </a:r>
          </a:p>
          <a:p>
            <a:pPr>
              <a:lnSpc>
                <a:spcPct val="100000"/>
              </a:lnSpc>
            </a:pPr>
            <a:r>
              <a:rPr lang="en-US" sz="1400" dirty="0"/>
              <a:t>Foucault puts forward the idea that Western societies have actually produced an explosion of discourse about sex.</a:t>
            </a:r>
          </a:p>
          <a:p>
            <a:pPr>
              <a:lnSpc>
                <a:spcPct val="100000"/>
              </a:lnSpc>
            </a:pPr>
            <a:r>
              <a:rPr lang="en-US" sz="1400" dirty="0"/>
              <a:t>Sex started to be suppressed around the 17</a:t>
            </a:r>
            <a:r>
              <a:rPr lang="en-US" sz="1400" baseline="30000" dirty="0"/>
              <a:t>th</a:t>
            </a:r>
            <a:r>
              <a:rPr lang="en-US" sz="1400" dirty="0"/>
              <a:t> century as sex was “by way of insult or mockery of the new code of decency” (1990, pg.18) , but later there became a “multiplication of discourses concerning sex in the field of exercise of power itself” (1979, pg.18)</a:t>
            </a:r>
          </a:p>
          <a:p>
            <a:pPr>
              <a:lnSpc>
                <a:spcPct val="100000"/>
              </a:lnSpc>
            </a:pPr>
            <a:r>
              <a:rPr lang="en-US" sz="1400" dirty="0"/>
              <a:t>This highlights that conversation of sex were never silenced, but they led to this multiplication meaning more people were speaking freely about sex.</a:t>
            </a:r>
          </a:p>
          <a:p>
            <a:pPr>
              <a:lnSpc>
                <a:spcPct val="100000"/>
              </a:lnSpc>
            </a:pPr>
            <a:r>
              <a:rPr lang="en-US" sz="1400" dirty="0"/>
              <a:t>This reframes sexuality not as silenced because believing in our own repression is liberating, almost making us feel like we are revolting, but we are constantly talking about sex.</a:t>
            </a:r>
          </a:p>
        </p:txBody>
      </p:sp>
    </p:spTree>
    <p:extLst>
      <p:ext uri="{BB962C8B-B14F-4D97-AF65-F5344CB8AC3E}">
        <p14:creationId xmlns:p14="http://schemas.microsoft.com/office/powerpoint/2010/main" val="4001662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2" name="Rectangle 21">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1299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2" name="Rectangle 11">
            <a:extLst>
              <a:ext uri="{FF2B5EF4-FFF2-40B4-BE49-F238E27FC236}">
                <a16:creationId xmlns:a16="http://schemas.microsoft.com/office/drawing/2014/main" id="{5B3B7A5C-39EE-77A0-28F9-DF513723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611650"/>
            <a:ext cx="703173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29B1D5E-66FB-7E45-B25F-E0EA30949CA5}"/>
              </a:ext>
            </a:extLst>
          </p:cNvPr>
          <p:cNvSpPr>
            <a:spLocks noGrp="1"/>
          </p:cNvSpPr>
          <p:nvPr>
            <p:ph type="title"/>
          </p:nvPr>
        </p:nvSpPr>
        <p:spPr>
          <a:xfrm>
            <a:off x="521208" y="978408"/>
            <a:ext cx="3410712" cy="5376672"/>
          </a:xfrm>
        </p:spPr>
        <p:txBody>
          <a:bodyPr>
            <a:normAutofit/>
          </a:bodyPr>
          <a:lstStyle/>
          <a:p>
            <a:r>
              <a:rPr lang="en-US" sz="4000" dirty="0"/>
              <a:t>Sexuality as Discourse:</a:t>
            </a:r>
          </a:p>
        </p:txBody>
      </p:sp>
      <p:sp>
        <p:nvSpPr>
          <p:cNvPr id="23" name="Content Placeholder 2">
            <a:extLst>
              <a:ext uri="{FF2B5EF4-FFF2-40B4-BE49-F238E27FC236}">
                <a16:creationId xmlns:a16="http://schemas.microsoft.com/office/drawing/2014/main" id="{4120D23A-2339-3418-F752-E3EA0E834915}"/>
              </a:ext>
            </a:extLst>
          </p:cNvPr>
          <p:cNvSpPr>
            <a:spLocks noGrp="1"/>
          </p:cNvSpPr>
          <p:nvPr>
            <p:ph idx="1"/>
          </p:nvPr>
        </p:nvSpPr>
        <p:spPr>
          <a:xfrm>
            <a:off x="4636008" y="1042416"/>
            <a:ext cx="7031736" cy="5312664"/>
          </a:xfrm>
        </p:spPr>
        <p:txBody>
          <a:bodyPr>
            <a:normAutofit/>
          </a:bodyPr>
          <a:lstStyle/>
          <a:p>
            <a:pPr>
              <a:lnSpc>
                <a:spcPct val="100000"/>
              </a:lnSpc>
            </a:pPr>
            <a:r>
              <a:rPr lang="en-US" dirty="0"/>
              <a:t>“Sex must not be named imprudently, but its aspects…and its effects must be pursued down to their silent ramifications…everything had to be told” (1979, pg. 19)</a:t>
            </a:r>
          </a:p>
          <a:p>
            <a:pPr>
              <a:lnSpc>
                <a:spcPct val="100000"/>
              </a:lnSpc>
            </a:pPr>
            <a:r>
              <a:rPr lang="en-US" dirty="0"/>
              <a:t>This indicates that even when sex was ‘silent’, institutions such as medicine, schools and even the church seek for more details.</a:t>
            </a:r>
          </a:p>
          <a:p>
            <a:pPr>
              <a:lnSpc>
                <a:spcPct val="100000"/>
              </a:lnSpc>
            </a:pPr>
            <a:r>
              <a:rPr lang="en-US" dirty="0"/>
              <a:t>Some examples could be that in religion, priests ask for sexual confessions. In schools, they monitor sexual development through PSE lessons. It seems that there is almost a deep investigation into every detail of one’s sexuality in almost every institution.</a:t>
            </a:r>
          </a:p>
          <a:p>
            <a:pPr>
              <a:lnSpc>
                <a:spcPct val="100000"/>
              </a:lnSpc>
            </a:pPr>
            <a:r>
              <a:rPr lang="en-US" dirty="0"/>
              <a:t>“Discourse on sex -for reasons that will have to be examined- became essential” (1979, pg. 23)</a:t>
            </a:r>
          </a:p>
          <a:p>
            <a:pPr>
              <a:lnSpc>
                <a:spcPct val="100000"/>
              </a:lnSpc>
            </a:pPr>
            <a:r>
              <a:rPr lang="en-US" dirty="0"/>
              <a:t>This shows that sexuality depends on discourse to exist as a ‘thing’. For Foucault sexuality isn't a natural force sitting their waiting to be described. Without discourse there would be no categories such as homosexuality and this would lead to no sexual identity.</a:t>
            </a:r>
          </a:p>
          <a:p>
            <a:pPr>
              <a:lnSpc>
                <a:spcPct val="100000"/>
              </a:lnSpc>
            </a:pPr>
            <a:endParaRPr lang="en-US" dirty="0"/>
          </a:p>
          <a:p>
            <a:pPr>
              <a:lnSpc>
                <a:spcPct val="100000"/>
              </a:lnSpc>
            </a:pPr>
            <a:endParaRPr lang="en-US" dirty="0"/>
          </a:p>
        </p:txBody>
      </p:sp>
    </p:spTree>
    <p:extLst>
      <p:ext uri="{BB962C8B-B14F-4D97-AF65-F5344CB8AC3E}">
        <p14:creationId xmlns:p14="http://schemas.microsoft.com/office/powerpoint/2010/main" val="2565632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B3E31-1003-4DBC-B767-D016526CDF06}"/>
              </a:ext>
            </a:extLst>
          </p:cNvPr>
          <p:cNvSpPr>
            <a:spLocks noGrp="1"/>
          </p:cNvSpPr>
          <p:nvPr>
            <p:ph type="title"/>
          </p:nvPr>
        </p:nvSpPr>
        <p:spPr>
          <a:xfrm>
            <a:off x="518160" y="713714"/>
            <a:ext cx="11155680" cy="1463040"/>
          </a:xfrm>
        </p:spPr>
        <p:txBody>
          <a:bodyPr/>
          <a:lstStyle/>
          <a:p>
            <a:r>
              <a:rPr lang="en-US" dirty="0"/>
              <a:t>Religion and Sexual Knowledge:</a:t>
            </a:r>
          </a:p>
        </p:txBody>
      </p:sp>
      <p:graphicFrame>
        <p:nvGraphicFramePr>
          <p:cNvPr id="5" name="Content Placeholder 2">
            <a:extLst>
              <a:ext uri="{FF2B5EF4-FFF2-40B4-BE49-F238E27FC236}">
                <a16:creationId xmlns:a16="http://schemas.microsoft.com/office/drawing/2014/main" id="{924BEFEB-53C7-610E-2C02-D0FA13B48516}"/>
              </a:ext>
            </a:extLst>
          </p:cNvPr>
          <p:cNvGraphicFramePr>
            <a:graphicFrameLocks noGrp="1"/>
          </p:cNvGraphicFramePr>
          <p:nvPr>
            <p:ph idx="1"/>
            <p:extLst>
              <p:ext uri="{D42A27DB-BD31-4B8C-83A1-F6EECF244321}">
                <p14:modId xmlns:p14="http://schemas.microsoft.com/office/powerpoint/2010/main" val="1341408084"/>
              </p:ext>
            </p:extLst>
          </p:nvPr>
        </p:nvGraphicFramePr>
        <p:xfrm>
          <a:off x="518160" y="1579024"/>
          <a:ext cx="11155680" cy="5278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4095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35966-5310-58BD-FC6B-B582FA142315}"/>
              </a:ext>
            </a:extLst>
          </p:cNvPr>
          <p:cNvSpPr>
            <a:spLocks noGrp="1"/>
          </p:cNvSpPr>
          <p:nvPr>
            <p:ph type="title"/>
          </p:nvPr>
        </p:nvSpPr>
        <p:spPr>
          <a:xfrm>
            <a:off x="521208" y="978408"/>
            <a:ext cx="3154680" cy="4069080"/>
          </a:xfrm>
        </p:spPr>
        <p:txBody>
          <a:bodyPr>
            <a:normAutofit/>
          </a:bodyPr>
          <a:lstStyle/>
          <a:p>
            <a:r>
              <a:rPr lang="en-US" sz="3700" dirty="0"/>
              <a:t>Religion and Sexual Knowledge – Continuation:</a:t>
            </a:r>
          </a:p>
        </p:txBody>
      </p:sp>
      <p:sp>
        <p:nvSpPr>
          <p:cNvPr id="96" name="Rectangle 95">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Rectangle 96">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98" name="Content Placeholder 2">
            <a:extLst>
              <a:ext uri="{FF2B5EF4-FFF2-40B4-BE49-F238E27FC236}">
                <a16:creationId xmlns:a16="http://schemas.microsoft.com/office/drawing/2014/main" id="{EFAE6EC9-884A-DDB2-83A4-2AE802D53814}"/>
              </a:ext>
            </a:extLst>
          </p:cNvPr>
          <p:cNvGraphicFramePr>
            <a:graphicFrameLocks noGrp="1"/>
          </p:cNvGraphicFramePr>
          <p:nvPr>
            <p:ph idx="1"/>
            <p:extLst>
              <p:ext uri="{D42A27DB-BD31-4B8C-83A1-F6EECF244321}">
                <p14:modId xmlns:p14="http://schemas.microsoft.com/office/powerpoint/2010/main" val="2414207148"/>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708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ACD1B0-BE96-535D-4E79-8DB437226C1A}"/>
              </a:ext>
            </a:extLst>
          </p:cNvPr>
          <p:cNvSpPr>
            <a:spLocks noGrp="1"/>
          </p:cNvSpPr>
          <p:nvPr>
            <p:ph type="title"/>
          </p:nvPr>
        </p:nvSpPr>
        <p:spPr>
          <a:xfrm>
            <a:off x="5413248" y="978408"/>
            <a:ext cx="6263640" cy="1463040"/>
          </a:xfrm>
        </p:spPr>
        <p:txBody>
          <a:bodyPr>
            <a:normAutofit/>
          </a:bodyPr>
          <a:lstStyle/>
          <a:p>
            <a:r>
              <a:rPr lang="en-US" dirty="0"/>
              <a:t>Ethics of the Self:</a:t>
            </a:r>
          </a:p>
        </p:txBody>
      </p:sp>
      <p:sp>
        <p:nvSpPr>
          <p:cNvPr id="24" name="Freeform: Shape 20">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Graphic 4" descr="Reflection outline">
            <a:extLst>
              <a:ext uri="{FF2B5EF4-FFF2-40B4-BE49-F238E27FC236}">
                <a16:creationId xmlns:a16="http://schemas.microsoft.com/office/drawing/2014/main" id="{267CB756-AE38-FDDF-BCBB-705462431CE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7869" y="1320938"/>
            <a:ext cx="4454725" cy="4454725"/>
          </a:xfrm>
          <a:prstGeom prst="rect">
            <a:avLst/>
          </a:prstGeom>
        </p:spPr>
      </p:pic>
      <p:sp>
        <p:nvSpPr>
          <p:cNvPr id="3" name="Content Placeholder 2">
            <a:extLst>
              <a:ext uri="{FF2B5EF4-FFF2-40B4-BE49-F238E27FC236}">
                <a16:creationId xmlns:a16="http://schemas.microsoft.com/office/drawing/2014/main" id="{08106D9C-4ED5-8EAF-B6BE-72A6325D6B2F}"/>
              </a:ext>
            </a:extLst>
          </p:cNvPr>
          <p:cNvSpPr>
            <a:spLocks noGrp="1"/>
          </p:cNvSpPr>
          <p:nvPr>
            <p:ph idx="1"/>
          </p:nvPr>
        </p:nvSpPr>
        <p:spPr>
          <a:xfrm>
            <a:off x="5448953" y="1759352"/>
            <a:ext cx="6263640" cy="4019210"/>
          </a:xfrm>
        </p:spPr>
        <p:txBody>
          <a:bodyPr>
            <a:noAutofit/>
          </a:bodyPr>
          <a:lstStyle/>
          <a:p>
            <a:pPr>
              <a:lnSpc>
                <a:spcPct val="100000"/>
              </a:lnSpc>
            </a:pPr>
            <a:r>
              <a:rPr lang="en-US" sz="1400" dirty="0"/>
              <a:t>The ethics of the self is seeking what is good for us, what shapes our character through behaviour and other agents.</a:t>
            </a:r>
          </a:p>
          <a:p>
            <a:pPr>
              <a:lnSpc>
                <a:spcPct val="100000"/>
              </a:lnSpc>
            </a:pPr>
            <a:r>
              <a:rPr lang="en-US" sz="1400" dirty="0"/>
              <a:t>Foucault uses ethics to form oneself, this is highlighted in “The History of Sexuality: Volume 2” as “the manner in which one ought to form oneself as an ethical subject” (1987, pg. 26). This is important for Foucault because we experience a shift in Volume 1, from power and confession to moving into Volume 2, which asks the questions how do we shift ourselves into ethical subjects?</a:t>
            </a:r>
          </a:p>
          <a:p>
            <a:pPr>
              <a:lnSpc>
                <a:spcPct val="100000"/>
              </a:lnSpc>
            </a:pPr>
            <a:r>
              <a:rPr lang="en-US" sz="1400" dirty="0"/>
              <a:t>One of Foucault’s important factors is the “practices of the self” (1987,pg. 28). Foucault uses this phrase to show how these “forms of self-activity” (1987, pg.26) can help individuals work on the self through examination, reflection and self-discipline. These are internalized and practiced, which makes the self an active project.</a:t>
            </a:r>
          </a:p>
          <a:p>
            <a:pPr>
              <a:lnSpc>
                <a:spcPct val="100000"/>
              </a:lnSpc>
            </a:pPr>
            <a:r>
              <a:rPr lang="en-US" sz="1400" dirty="0"/>
              <a:t>It is through the ethics of the self that we get subject formation. In earlier works by Foucault he mentions how institutions such as sexuality shape subjects, but it is now showing how subjects also participate in the making themselves and this is what practices of the self aims to explain through ethics.</a:t>
            </a:r>
          </a:p>
        </p:txBody>
      </p:sp>
    </p:spTree>
    <p:extLst>
      <p:ext uri="{BB962C8B-B14F-4D97-AF65-F5344CB8AC3E}">
        <p14:creationId xmlns:p14="http://schemas.microsoft.com/office/powerpoint/2010/main" val="1393295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29B9FCE-81C9-EAB1-AEA6-BE11A29A66BF}"/>
              </a:ext>
            </a:extLst>
          </p:cNvPr>
          <p:cNvSpPr>
            <a:spLocks noGrp="1"/>
          </p:cNvSpPr>
          <p:nvPr>
            <p:ph type="title"/>
          </p:nvPr>
        </p:nvSpPr>
        <p:spPr>
          <a:xfrm>
            <a:off x="950976" y="1709928"/>
            <a:ext cx="4389120" cy="2980944"/>
          </a:xfrm>
        </p:spPr>
        <p:txBody>
          <a:bodyPr>
            <a:normAutofit/>
          </a:bodyPr>
          <a:lstStyle/>
          <a:p>
            <a:r>
              <a:rPr lang="en-US" dirty="0"/>
              <a:t>Power and Truth:</a:t>
            </a:r>
          </a:p>
        </p:txBody>
      </p:sp>
      <p:sp>
        <p:nvSpPr>
          <p:cNvPr id="3" name="Content Placeholder 2">
            <a:extLst>
              <a:ext uri="{FF2B5EF4-FFF2-40B4-BE49-F238E27FC236}">
                <a16:creationId xmlns:a16="http://schemas.microsoft.com/office/drawing/2014/main" id="{1D44BE9F-7291-AC86-2609-C01ECA7B46C3}"/>
              </a:ext>
            </a:extLst>
          </p:cNvPr>
          <p:cNvSpPr>
            <a:spLocks noGrp="1"/>
          </p:cNvSpPr>
          <p:nvPr>
            <p:ph idx="1"/>
          </p:nvPr>
        </p:nvSpPr>
        <p:spPr>
          <a:xfrm>
            <a:off x="5340096" y="1063690"/>
            <a:ext cx="6016752" cy="5289160"/>
          </a:xfrm>
        </p:spPr>
        <p:txBody>
          <a:bodyPr>
            <a:normAutofit/>
          </a:bodyPr>
          <a:lstStyle/>
          <a:p>
            <a:pPr>
              <a:lnSpc>
                <a:spcPct val="100000"/>
              </a:lnSpc>
            </a:pPr>
            <a:r>
              <a:rPr lang="en-US" sz="1400" dirty="0"/>
              <a:t>“More than old taboos, this form of power demanded constant, attentive…presence for its exercise” (1979, pg. 44). and “the West has placed a never ending demand for truth” 1990, pg. 77)</a:t>
            </a:r>
          </a:p>
          <a:p>
            <a:pPr>
              <a:lnSpc>
                <a:spcPct val="100000"/>
              </a:lnSpc>
            </a:pPr>
            <a:r>
              <a:rPr lang="en-US" sz="1400" dirty="0"/>
              <a:t>In this passage Foucault discusses old form of power, such as laws and ‘don’t do x’ taboos and how it transforms into new forms of power “though examination and insistent observation” (1979, pg. 44). This shows power isn’t a rule that we break, it is something that is constantly shaping or behaviour while we are being observed or studied. This is Foucaults disciplinary power. This also forms truth because power produces our knowledge, and it is through that knowledge that we gain a truth.</a:t>
            </a:r>
          </a:p>
          <a:p>
            <a:pPr>
              <a:lnSpc>
                <a:spcPct val="100000"/>
              </a:lnSpc>
            </a:pPr>
            <a:r>
              <a:rPr lang="en-US" sz="1400" dirty="0"/>
              <a:t>An example of power leading to truth is a water bottle, I could say this is a water bottle, and if I have the power to convince others, we then gain that knowledge, this knowledge convinces other people to call the product a water bottle, therefore its through my power we gain that truth.</a:t>
            </a:r>
          </a:p>
          <a:p>
            <a:pPr>
              <a:lnSpc>
                <a:spcPct val="100000"/>
              </a:lnSpc>
            </a:pPr>
            <a:r>
              <a:rPr lang="en-US" sz="1400" dirty="0"/>
              <a:t>This chain I produced above shows constant power -&gt; observation -&gt; knowledge -&gt; truth.</a:t>
            </a:r>
          </a:p>
          <a:p>
            <a:pPr>
              <a:lnSpc>
                <a:spcPct val="100000"/>
              </a:lnSpc>
            </a:pPr>
            <a:r>
              <a:rPr lang="en-US" sz="1400" dirty="0"/>
              <a:t>Overall, truth is not independent of power, but is generated through operation</a:t>
            </a:r>
          </a:p>
        </p:txBody>
      </p:sp>
    </p:spTree>
    <p:extLst>
      <p:ext uri="{BB962C8B-B14F-4D97-AF65-F5344CB8AC3E}">
        <p14:creationId xmlns:p14="http://schemas.microsoft.com/office/powerpoint/2010/main" val="580405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6A8B8A-9E35-70EA-A784-CD1D3BE0F4D4}"/>
              </a:ext>
            </a:extLst>
          </p:cNvPr>
          <p:cNvSpPr>
            <a:spLocks noGrp="1"/>
          </p:cNvSpPr>
          <p:nvPr>
            <p:ph type="title"/>
          </p:nvPr>
        </p:nvSpPr>
        <p:spPr>
          <a:xfrm>
            <a:off x="521208" y="978408"/>
            <a:ext cx="6263640" cy="1463040"/>
          </a:xfrm>
        </p:spPr>
        <p:txBody>
          <a:bodyPr>
            <a:normAutofit/>
          </a:bodyPr>
          <a:lstStyle/>
          <a:p>
            <a:r>
              <a:rPr lang="en-US" dirty="0"/>
              <a:t>Encouraging to Speak</a:t>
            </a:r>
          </a:p>
        </p:txBody>
      </p:sp>
      <p:sp>
        <p:nvSpPr>
          <p:cNvPr id="17" name="Freeform: Shape 16">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F6451033-7ECD-BD8B-49CE-AC12209A8E43}"/>
              </a:ext>
            </a:extLst>
          </p:cNvPr>
          <p:cNvSpPr>
            <a:spLocks noGrp="1"/>
          </p:cNvSpPr>
          <p:nvPr>
            <p:ph idx="1"/>
          </p:nvPr>
        </p:nvSpPr>
        <p:spPr>
          <a:xfrm>
            <a:off x="521208" y="1828800"/>
            <a:ext cx="6263640" cy="4517136"/>
          </a:xfrm>
        </p:spPr>
        <p:txBody>
          <a:bodyPr>
            <a:normAutofit fontScale="92500"/>
          </a:bodyPr>
          <a:lstStyle/>
          <a:p>
            <a:pPr>
              <a:lnSpc>
                <a:spcPct val="100000"/>
              </a:lnSpc>
            </a:pPr>
            <a:r>
              <a:rPr lang="en-US" sz="1600" dirty="0"/>
              <a:t>The encouragement to speak was mentioned earlier on through the repressive hypothesis and sexuality and discourse.</a:t>
            </a:r>
          </a:p>
          <a:p>
            <a:pPr>
              <a:lnSpc>
                <a:spcPct val="100000"/>
              </a:lnSpc>
            </a:pPr>
            <a:r>
              <a:rPr lang="en-US" sz="1600" dirty="0"/>
              <a:t>In “Understanding Foucault” it explains that “things are not just the way they are…they are by social norms and practices, by the institutions and discourses that regulate our behaviour, and by the way we regulate ourselves” (2005, pg. 136)</a:t>
            </a:r>
          </a:p>
          <a:p>
            <a:pPr>
              <a:lnSpc>
                <a:spcPct val="100000"/>
              </a:lnSpc>
            </a:pPr>
            <a:r>
              <a:rPr lang="en-US" sz="1600" dirty="0"/>
              <a:t>It is evident that Foucault sees sexuality as constructed, not natural or self-evident. Foucault argues that sexuality isn’t something that is waiting to be expressed. Modern society creates these systems that makes us talk about it, such as through confession, education, medicine and law.</a:t>
            </a:r>
          </a:p>
          <a:p>
            <a:pPr>
              <a:lnSpc>
                <a:spcPct val="100000"/>
              </a:lnSpc>
            </a:pPr>
            <a:r>
              <a:rPr lang="en-US" sz="1600" dirty="0"/>
              <a:t>The encouragement to speak, or incitement is processed through discourse which produces this sexual “truth”.</a:t>
            </a:r>
          </a:p>
          <a:p>
            <a:pPr>
              <a:lnSpc>
                <a:spcPct val="100000"/>
              </a:lnSpc>
            </a:pPr>
            <a:r>
              <a:rPr lang="en-US" sz="1600" dirty="0"/>
              <a:t>This is linked to our title “Sexuality, Truth and the Formation of the Self in Foucault” as power makes you speak, speech/discourse creates truth about sexuality, this truth leads us to understand ourselves and this ultimately forms the self, as it is formed through that truth.</a:t>
            </a:r>
          </a:p>
          <a:p>
            <a:pPr>
              <a:lnSpc>
                <a:spcPct val="100000"/>
              </a:lnSpc>
            </a:pPr>
            <a:endParaRPr lang="en-US" sz="1300" dirty="0"/>
          </a:p>
        </p:txBody>
      </p:sp>
      <p:pic>
        <p:nvPicPr>
          <p:cNvPr id="5" name="Graphic 4" descr="Radio microphone with solid fill">
            <a:extLst>
              <a:ext uri="{FF2B5EF4-FFF2-40B4-BE49-F238E27FC236}">
                <a16:creationId xmlns:a16="http://schemas.microsoft.com/office/drawing/2014/main" id="{6DE9BC09-35AA-6DFE-A534-170DB63AA65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01219" y="1246702"/>
            <a:ext cx="4364590" cy="4364590"/>
          </a:xfrm>
          <a:prstGeom prst="rect">
            <a:avLst/>
          </a:prstGeom>
        </p:spPr>
      </p:pic>
    </p:spTree>
    <p:extLst>
      <p:ext uri="{BB962C8B-B14F-4D97-AF65-F5344CB8AC3E}">
        <p14:creationId xmlns:p14="http://schemas.microsoft.com/office/powerpoint/2010/main" val="2570905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52A022-8F77-7A75-A725-0862412B5DCB}"/>
              </a:ext>
            </a:extLst>
          </p:cNvPr>
          <p:cNvSpPr>
            <a:spLocks noGrp="1"/>
          </p:cNvSpPr>
          <p:nvPr>
            <p:ph type="title"/>
          </p:nvPr>
        </p:nvSpPr>
        <p:spPr>
          <a:xfrm>
            <a:off x="521208" y="978408"/>
            <a:ext cx="4288536" cy="3364992"/>
          </a:xfrm>
        </p:spPr>
        <p:txBody>
          <a:bodyPr>
            <a:normAutofit/>
          </a:bodyPr>
          <a:lstStyle/>
          <a:p>
            <a:r>
              <a:rPr lang="en-US" dirty="0"/>
              <a:t>Sexual Subject Formation:</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3D668D4D-51DA-1946-A2AA-5765411B6806}"/>
              </a:ext>
            </a:extLst>
          </p:cNvPr>
          <p:cNvGraphicFramePr>
            <a:graphicFrameLocks noGrp="1"/>
          </p:cNvGraphicFramePr>
          <p:nvPr>
            <p:ph idx="1"/>
            <p:extLst>
              <p:ext uri="{D42A27DB-BD31-4B8C-83A1-F6EECF244321}">
                <p14:modId xmlns:p14="http://schemas.microsoft.com/office/powerpoint/2010/main" val="3256469402"/>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0955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EB0C94-F375-AD4C-041E-54A2A7A3EDE5}"/>
              </a:ext>
            </a:extLst>
          </p:cNvPr>
          <p:cNvSpPr>
            <a:spLocks noGrp="1"/>
          </p:cNvSpPr>
          <p:nvPr>
            <p:ph type="title"/>
          </p:nvPr>
        </p:nvSpPr>
        <p:spPr>
          <a:xfrm>
            <a:off x="521208" y="978408"/>
            <a:ext cx="11155680" cy="1463040"/>
          </a:xfrm>
        </p:spPr>
        <p:txBody>
          <a:bodyPr>
            <a:normAutofit/>
          </a:bodyPr>
          <a:lstStyle/>
          <a:p>
            <a:r>
              <a:rPr lang="en-US" dirty="0"/>
              <a:t>Institutions Beyond Religion:</a:t>
            </a:r>
          </a:p>
        </p:txBody>
      </p:sp>
      <p:sp>
        <p:nvSpPr>
          <p:cNvPr id="18" name="Rectangle 17">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41B07136-97EE-9D4E-3B2C-42BD7EA1589A}"/>
              </a:ext>
            </a:extLst>
          </p:cNvPr>
          <p:cNvGraphicFramePr>
            <a:graphicFrameLocks noGrp="1"/>
          </p:cNvGraphicFramePr>
          <p:nvPr>
            <p:ph idx="1"/>
            <p:extLst>
              <p:ext uri="{D42A27DB-BD31-4B8C-83A1-F6EECF244321}">
                <p14:modId xmlns:p14="http://schemas.microsoft.com/office/powerpoint/2010/main" val="1724206950"/>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923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EF435-3CBF-5933-6E27-D9CFCFF22237}"/>
              </a:ext>
            </a:extLst>
          </p:cNvPr>
          <p:cNvSpPr>
            <a:spLocks noGrp="1"/>
          </p:cNvSpPr>
          <p:nvPr>
            <p:ph type="title"/>
          </p:nvPr>
        </p:nvSpPr>
        <p:spPr/>
        <p:txBody>
          <a:bodyPr/>
          <a:lstStyle/>
          <a:p>
            <a:r>
              <a:rPr lang="en-US" dirty="0"/>
              <a:t>Formation of Self:</a:t>
            </a:r>
          </a:p>
        </p:txBody>
      </p:sp>
      <p:graphicFrame>
        <p:nvGraphicFramePr>
          <p:cNvPr id="5" name="Content Placeholder 2">
            <a:extLst>
              <a:ext uri="{FF2B5EF4-FFF2-40B4-BE49-F238E27FC236}">
                <a16:creationId xmlns:a16="http://schemas.microsoft.com/office/drawing/2014/main" id="{25CE4FC5-7863-CDDA-B26C-59163CDF4709}"/>
              </a:ext>
            </a:extLst>
          </p:cNvPr>
          <p:cNvGraphicFramePr>
            <a:graphicFrameLocks noGrp="1"/>
          </p:cNvGraphicFramePr>
          <p:nvPr>
            <p:ph idx="1"/>
            <p:extLst>
              <p:ext uri="{D42A27DB-BD31-4B8C-83A1-F6EECF244321}">
                <p14:modId xmlns:p14="http://schemas.microsoft.com/office/powerpoint/2010/main" val="1491597093"/>
              </p:ext>
            </p:extLst>
          </p:nvPr>
        </p:nvGraphicFramePr>
        <p:xfrm>
          <a:off x="521208" y="1689315"/>
          <a:ext cx="11155680" cy="4656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1571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FF2EC2-E428-BB01-FA3F-F8D5E67AD358}"/>
              </a:ext>
            </a:extLst>
          </p:cNvPr>
          <p:cNvSpPr>
            <a:spLocks noGrp="1"/>
          </p:cNvSpPr>
          <p:nvPr>
            <p:ph type="title"/>
          </p:nvPr>
        </p:nvSpPr>
        <p:spPr>
          <a:xfrm>
            <a:off x="521208" y="978408"/>
            <a:ext cx="6263640" cy="1463040"/>
          </a:xfrm>
        </p:spPr>
        <p:txBody>
          <a:bodyPr>
            <a:normAutofit/>
          </a:bodyPr>
          <a:lstStyle/>
          <a:p>
            <a:r>
              <a:rPr lang="en-US" dirty="0"/>
              <a:t>Critiques:</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BA763C-F8EA-8F06-427F-7AA39A82B705}"/>
              </a:ext>
            </a:extLst>
          </p:cNvPr>
          <p:cNvSpPr>
            <a:spLocks noGrp="1"/>
          </p:cNvSpPr>
          <p:nvPr>
            <p:ph idx="1"/>
          </p:nvPr>
        </p:nvSpPr>
        <p:spPr>
          <a:xfrm>
            <a:off x="1" y="1716505"/>
            <a:ext cx="7828546" cy="4629431"/>
          </a:xfrm>
        </p:spPr>
        <p:txBody>
          <a:bodyPr>
            <a:noAutofit/>
          </a:bodyPr>
          <a:lstStyle/>
          <a:p>
            <a:pPr>
              <a:lnSpc>
                <a:spcPct val="100000"/>
              </a:lnSpc>
            </a:pPr>
            <a:r>
              <a:rPr lang="en-US" sz="1500" dirty="0"/>
              <a:t>Here are some general critiques that I have found within Michel Foucault’s work. I will be using his own quotes to source these limitations, as he can sometimes be unclear.</a:t>
            </a:r>
          </a:p>
          <a:p>
            <a:pPr>
              <a:lnSpc>
                <a:spcPct val="100000"/>
              </a:lnSpc>
            </a:pPr>
            <a:r>
              <a:rPr lang="en-US" sz="1500" dirty="0"/>
              <a:t> The first being that it seems that there is too much emphasis on power as “power is everywhere; not because it embraces everything, but because it comes from everything” (1979, pg. 93). If power is everywhere and everything, then surely nothing can exist outside of power?</a:t>
            </a:r>
          </a:p>
          <a:p>
            <a:pPr>
              <a:lnSpc>
                <a:spcPct val="100000"/>
              </a:lnSpc>
            </a:pPr>
            <a:r>
              <a:rPr lang="en-US" sz="1500" dirty="0"/>
              <a:t>This leads to resistance being asserted but underexplained by Foucault as “where there is power, there is resistance” (1979, pg. 95). Foucault says there is resistance, but how? He recognizes resistance, but leaves it underdeveloped.</a:t>
            </a:r>
          </a:p>
          <a:p>
            <a:pPr>
              <a:lnSpc>
                <a:spcPct val="100000"/>
              </a:lnSpc>
            </a:pPr>
            <a:r>
              <a:rPr lang="en-US" sz="1500" dirty="0"/>
              <a:t>Another critique is that confession as truth can be challenged as “western man has become a confessing animal” (1990, pg. 59). It feels like Foucault is </a:t>
            </a:r>
            <a:r>
              <a:rPr lang="en-US" sz="1500" dirty="0" err="1"/>
              <a:t>overgeneralising</a:t>
            </a:r>
            <a:r>
              <a:rPr lang="en-US" sz="1500" dirty="0"/>
              <a:t> Western subjectivity especially as it leads to many questions such as does all selfhood depend on confession? Foucault mainly focusses on confession to gain truth, but what about the subjects who do not use confession?</a:t>
            </a:r>
          </a:p>
          <a:p>
            <a:pPr>
              <a:lnSpc>
                <a:spcPct val="100000"/>
              </a:lnSpc>
            </a:pPr>
            <a:r>
              <a:rPr lang="en-US" sz="1500" dirty="0"/>
              <a:t>Finally, Volume 2 seems to critique Volume 1 as “no moral conduct…does not call for the forming of oneself as an ethical subject” (1987, </a:t>
            </a:r>
            <a:r>
              <a:rPr lang="en-US" sz="1500" dirty="0" err="1"/>
              <a:t>pg</a:t>
            </a:r>
            <a:r>
              <a:rPr lang="en-US" sz="1500" dirty="0"/>
              <a:t> 28). This shows how in Volume 2 people are not only controlled by power, but also play a role in creating themselves, which weaken the picture of volume 1 as it sounds like we do not have much control over who we become.</a:t>
            </a:r>
          </a:p>
        </p:txBody>
      </p:sp>
      <p:pic>
        <p:nvPicPr>
          <p:cNvPr id="7" name="Graphic 6" descr="Thought bubble">
            <a:extLst>
              <a:ext uri="{FF2B5EF4-FFF2-40B4-BE49-F238E27FC236}">
                <a16:creationId xmlns:a16="http://schemas.microsoft.com/office/drawing/2014/main" id="{65C14231-2E31-8655-6004-F8D5FECA4A1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27410" y="1395466"/>
            <a:ext cx="4364590" cy="4364590"/>
          </a:xfrm>
          <a:prstGeom prst="rect">
            <a:avLst/>
          </a:prstGeom>
        </p:spPr>
      </p:pic>
    </p:spTree>
    <p:extLst>
      <p:ext uri="{BB962C8B-B14F-4D97-AF65-F5344CB8AC3E}">
        <p14:creationId xmlns:p14="http://schemas.microsoft.com/office/powerpoint/2010/main" val="3102869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63B1DF-42EA-15E2-5834-03C14E85F4CD}"/>
              </a:ext>
            </a:extLst>
          </p:cNvPr>
          <p:cNvSpPr>
            <a:spLocks noGrp="1"/>
          </p:cNvSpPr>
          <p:nvPr>
            <p:ph type="title"/>
          </p:nvPr>
        </p:nvSpPr>
        <p:spPr>
          <a:xfrm>
            <a:off x="521208" y="978408"/>
            <a:ext cx="4032504" cy="3364992"/>
          </a:xfrm>
        </p:spPr>
        <p:txBody>
          <a:bodyPr>
            <a:normAutofit/>
          </a:bodyPr>
          <a:lstStyle/>
          <a:p>
            <a:r>
              <a:rPr lang="en-US" dirty="0"/>
              <a:t>Conclusion:</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4621FDED-3A1D-138A-3155-DB3BDD513BCE}"/>
              </a:ext>
            </a:extLst>
          </p:cNvPr>
          <p:cNvGraphicFramePr>
            <a:graphicFrameLocks noGrp="1"/>
          </p:cNvGraphicFramePr>
          <p:nvPr>
            <p:ph idx="1"/>
            <p:extLst>
              <p:ext uri="{D42A27DB-BD31-4B8C-83A1-F6EECF244321}">
                <p14:modId xmlns:p14="http://schemas.microsoft.com/office/powerpoint/2010/main" val="802001482"/>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438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B1E1E917-576C-81AD-DED0-9D66EF71CE0F}"/>
              </a:ext>
            </a:extLst>
          </p:cNvPr>
          <p:cNvSpPr>
            <a:spLocks noGrp="1"/>
          </p:cNvSpPr>
          <p:nvPr>
            <p:ph type="title"/>
          </p:nvPr>
        </p:nvSpPr>
        <p:spPr>
          <a:xfrm>
            <a:off x="950976" y="2240280"/>
            <a:ext cx="4389120" cy="2468880"/>
          </a:xfrm>
        </p:spPr>
        <p:txBody>
          <a:bodyPr>
            <a:normAutofit/>
          </a:bodyPr>
          <a:lstStyle/>
          <a:p>
            <a:r>
              <a:rPr lang="en-US" dirty="0"/>
              <a:t>References:</a:t>
            </a:r>
          </a:p>
        </p:txBody>
      </p:sp>
      <p:sp>
        <p:nvSpPr>
          <p:cNvPr id="6" name="Rectangle 2">
            <a:extLst>
              <a:ext uri="{FF2B5EF4-FFF2-40B4-BE49-F238E27FC236}">
                <a16:creationId xmlns:a16="http://schemas.microsoft.com/office/drawing/2014/main" id="{A2E2A4DD-E639-1226-9AD8-05FAD3477351}"/>
              </a:ext>
            </a:extLst>
          </p:cNvPr>
          <p:cNvSpPr>
            <a:spLocks noGrp="1" noChangeArrowheads="1"/>
          </p:cNvSpPr>
          <p:nvPr>
            <p:ph idx="1"/>
          </p:nvPr>
        </p:nvSpPr>
        <p:spPr bwMode="auto">
          <a:xfrm>
            <a:off x="6096000" y="1247491"/>
            <a:ext cx="5266944" cy="531318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defTabSz="914400" rtl="0" eaLnBrk="0" fontAlgn="base" latinLnBrk="0" hangingPunct="0">
              <a:spcBef>
                <a:spcPct val="0"/>
              </a:spcBef>
              <a:spcAft>
                <a:spcPts val="600"/>
              </a:spcAft>
              <a:buClrTx/>
              <a:buSzTx/>
              <a:buFontTx/>
              <a:buAutoNum type="arabicPeriod"/>
              <a:tabLst/>
            </a:pPr>
            <a:r>
              <a:rPr kumimoji="0" lang="en-US" altLang="en-US" b="0" i="0" u="none" strike="noStrike" cap="none" normalizeH="0" baseline="0" dirty="0">
                <a:ln>
                  <a:noFill/>
                </a:ln>
                <a:effectLst/>
                <a:latin typeface="-webkit-standard"/>
              </a:rPr>
              <a:t>Foucault, M. (1979) </a:t>
            </a:r>
            <a:r>
              <a:rPr kumimoji="0" lang="en-US" altLang="en-US" b="0" i="1" u="none" strike="noStrike" cap="none" normalizeH="0" baseline="0" dirty="0">
                <a:ln>
                  <a:noFill/>
                </a:ln>
                <a:effectLst/>
              </a:rPr>
              <a:t>The History of Sexuality: Volume 1</a:t>
            </a:r>
            <a:r>
              <a:rPr kumimoji="0" lang="en-US" altLang="en-US" b="0" i="0" u="none" strike="noStrike" cap="none" normalizeH="0" baseline="0" dirty="0">
                <a:ln>
                  <a:noFill/>
                </a:ln>
                <a:effectLst/>
                <a:latin typeface="-webkit-standard"/>
              </a:rPr>
              <a:t>. </a:t>
            </a:r>
            <a:r>
              <a:rPr kumimoji="0" lang="en-US" altLang="en-US" b="0" i="0" u="none" strike="noStrike" cap="none" normalizeH="0" baseline="0">
                <a:ln>
                  <a:noFill/>
                </a:ln>
                <a:effectLst/>
                <a:latin typeface="-webkit-standard"/>
              </a:rPr>
              <a:t>London</a:t>
            </a:r>
            <a:r>
              <a:rPr kumimoji="0" lang="en-US" altLang="en-US" b="0" i="0" u="none" strike="noStrike" cap="none" normalizeH="0" baseline="0" dirty="0">
                <a:ln>
                  <a:noFill/>
                </a:ln>
                <a:effectLst/>
                <a:latin typeface="-webkit-standard"/>
              </a:rPr>
              <a:t>: </a:t>
            </a:r>
            <a:r>
              <a:rPr kumimoji="0" lang="en-US" altLang="en-US" b="0" i="0" u="none" strike="noStrike" cap="none" normalizeH="0" baseline="0">
                <a:ln>
                  <a:noFill/>
                </a:ln>
                <a:effectLst/>
                <a:latin typeface="-webkit-standard"/>
              </a:rPr>
              <a:t>Penguin </a:t>
            </a:r>
            <a:r>
              <a:rPr lang="en-US" altLang="en-US">
                <a:latin typeface="-webkit-standard"/>
              </a:rPr>
              <a:t>Classic</a:t>
            </a:r>
            <a:r>
              <a:rPr kumimoji="0" lang="en-US" altLang="en-US" b="0" i="0" u="none" strike="noStrike" cap="none" normalizeH="0" baseline="0">
                <a:ln>
                  <a:noFill/>
                </a:ln>
                <a:effectLst/>
                <a:latin typeface="-webkit-standard"/>
              </a:rPr>
              <a:t>s</a:t>
            </a:r>
            <a:r>
              <a:rPr kumimoji="0" lang="en-US" altLang="en-US" b="0" i="0" u="none" strike="noStrike" cap="none" normalizeH="0" baseline="0" dirty="0">
                <a:ln>
                  <a:noFill/>
                </a:ln>
                <a:effectLst/>
                <a:latin typeface="-webkit-standard"/>
              </a:rPr>
              <a:t>.</a:t>
            </a:r>
          </a:p>
          <a:p>
            <a:pPr marL="342900" marR="0" lvl="0" indent="-342900" defTabSz="914400" rtl="0" eaLnBrk="0" fontAlgn="base" latinLnBrk="0" hangingPunct="0">
              <a:spcBef>
                <a:spcPct val="0"/>
              </a:spcBef>
              <a:spcAft>
                <a:spcPts val="600"/>
              </a:spcAft>
              <a:buClrTx/>
              <a:buSzTx/>
              <a:buFontTx/>
              <a:buAutoNum type="arabicPeriod"/>
              <a:tabLst/>
            </a:pPr>
            <a:r>
              <a:rPr kumimoji="0" lang="en-US" altLang="en-US" b="0" i="0" u="none" strike="noStrike" cap="none" normalizeH="0" baseline="0" dirty="0">
                <a:ln>
                  <a:noFill/>
                </a:ln>
                <a:effectLst/>
                <a:latin typeface="-webkit-standard"/>
              </a:rPr>
              <a:t>Encyclopedia Britannica (2026) Michel Foucault. Available at: </a:t>
            </a:r>
            <a:r>
              <a:rPr kumimoji="0" lang="en-US" altLang="en-US" b="0" i="0" u="none" strike="noStrike" cap="none" normalizeH="0" baseline="0" dirty="0">
                <a:ln>
                  <a:noFill/>
                </a:ln>
                <a:effectLst/>
                <a:latin typeface="-webkit-standard"/>
                <a:hlinkClick r:id="rId2"/>
              </a:rPr>
              <a:t>https://www.Britannica.com/biography/Michel-Foucault</a:t>
            </a:r>
            <a:r>
              <a:rPr kumimoji="0" lang="en-US" altLang="en-US" b="0" i="0" u="none" strike="noStrike" cap="none" normalizeH="0" baseline="0" dirty="0">
                <a:ln>
                  <a:noFill/>
                </a:ln>
                <a:effectLst/>
                <a:latin typeface="-webkit-standard"/>
              </a:rPr>
              <a:t> (Assesses 6th May 2026)</a:t>
            </a:r>
          </a:p>
          <a:p>
            <a:pPr marL="342900" indent="-342900">
              <a:spcAft>
                <a:spcPts val="600"/>
              </a:spcAft>
              <a:buFontTx/>
              <a:buAutoNum type="arabicPeriod"/>
            </a:pPr>
            <a:r>
              <a:rPr lang="en-US" altLang="en-US" dirty="0">
                <a:latin typeface="-webkit-standard"/>
              </a:rPr>
              <a:t>Foucault, M. (1987) </a:t>
            </a:r>
            <a:r>
              <a:rPr lang="en-US" altLang="en-US" i="1" dirty="0"/>
              <a:t>The History of Sexuality: Volume 2</a:t>
            </a:r>
            <a:r>
              <a:rPr lang="en-US" altLang="en-US" dirty="0">
                <a:latin typeface="-webkit-standard"/>
              </a:rPr>
              <a:t>. Translated by R. Hurley. London: Penguin Books.</a:t>
            </a:r>
          </a:p>
          <a:p>
            <a:pPr marL="342900" indent="-342900">
              <a:spcAft>
                <a:spcPts val="600"/>
              </a:spcAft>
              <a:buFontTx/>
              <a:buAutoNum type="arabicPeriod"/>
            </a:pPr>
            <a:r>
              <a:rPr lang="en-US" altLang="en-US" dirty="0">
                <a:latin typeface="-webkit-standard"/>
              </a:rPr>
              <a:t>Gutting, G (2005) Foucault: A very short introduction. Oxford: Oxford University Press</a:t>
            </a:r>
          </a:p>
          <a:p>
            <a:pPr marL="342900" marR="0" lvl="0" indent="-342900" defTabSz="914400" rtl="0" eaLnBrk="0" fontAlgn="base" latinLnBrk="0" hangingPunct="0">
              <a:spcBef>
                <a:spcPct val="0"/>
              </a:spcBef>
              <a:spcAft>
                <a:spcPts val="600"/>
              </a:spcAft>
              <a:buClrTx/>
              <a:buSzTx/>
              <a:buFontTx/>
              <a:buAutoNum type="arabicPeriod"/>
              <a:tabLst/>
            </a:pPr>
            <a:endParaRPr kumimoji="0" lang="en-US" altLang="en-US" b="0" i="0" u="none" strike="noStrike" cap="none" normalizeH="0" baseline="0" dirty="0">
              <a:ln>
                <a:noFill/>
              </a:ln>
              <a:effectLst/>
              <a:latin typeface="-webkit-standard"/>
            </a:endParaRPr>
          </a:p>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307242331"/>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17353</TotalTime>
  <Words>2789</Words>
  <Application>Microsoft Macintosh PowerPoint</Application>
  <PresentationFormat>Widescreen</PresentationFormat>
  <Paragraphs>86</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-webkit-standard</vt:lpstr>
      <vt:lpstr>Aptos</vt:lpstr>
      <vt:lpstr>Arial</vt:lpstr>
      <vt:lpstr>Bierstadt</vt:lpstr>
      <vt:lpstr>GestaltVTI</vt:lpstr>
      <vt:lpstr>Sexuality, Truth and the Formation of the Self in Foucault</vt:lpstr>
      <vt:lpstr>Who is Michel Foucault?</vt:lpstr>
      <vt:lpstr>Core Questions:</vt:lpstr>
      <vt:lpstr>Repressive Hypothesis:</vt:lpstr>
      <vt:lpstr>Sexuality as Discourse:</vt:lpstr>
      <vt:lpstr>Religion and Sexual Knowledge:</vt:lpstr>
      <vt:lpstr>Religion and Sexual Knowledge – Continuation:</vt:lpstr>
      <vt:lpstr>Ethics of the Self:</vt:lpstr>
      <vt:lpstr>Power and Truth:</vt:lpstr>
      <vt:lpstr>Encouraging to Speak</vt:lpstr>
      <vt:lpstr>Sexual Subject Formation:</vt:lpstr>
      <vt:lpstr>Institutions Beyond Religion:</vt:lpstr>
      <vt:lpstr>Formation of Self:</vt:lpstr>
      <vt:lpstr>Critiques: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Kelsey Stephens-Hockridge (2405276)</dc:creator>
  <cp:lastModifiedBy>Kelsey Stephens-Hockridge (2405276)</cp:lastModifiedBy>
  <cp:revision>2</cp:revision>
  <dcterms:created xsi:type="dcterms:W3CDTF">2026-04-26T20:04:24Z</dcterms:created>
  <dcterms:modified xsi:type="dcterms:W3CDTF">2026-05-10T20:48:14Z</dcterms:modified>
</cp:coreProperties>
</file>