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72" r:id="rId1"/>
  </p:sldMasterIdLst>
  <p:notesMasterIdLst>
    <p:notesMasterId r:id="rId31"/>
  </p:notesMasterIdLst>
  <p:sldIdLst>
    <p:sldId id="256" r:id="rId2"/>
    <p:sldId id="273" r:id="rId3"/>
    <p:sldId id="275" r:id="rId4"/>
    <p:sldId id="288" r:id="rId5"/>
    <p:sldId id="289" r:id="rId6"/>
    <p:sldId id="290" r:id="rId7"/>
    <p:sldId id="274" r:id="rId8"/>
    <p:sldId id="276" r:id="rId9"/>
    <p:sldId id="277" r:id="rId10"/>
    <p:sldId id="291" r:id="rId11"/>
    <p:sldId id="292" r:id="rId12"/>
    <p:sldId id="293" r:id="rId13"/>
    <p:sldId id="294" r:id="rId14"/>
    <p:sldId id="295" r:id="rId15"/>
    <p:sldId id="278" r:id="rId16"/>
    <p:sldId id="296" r:id="rId17"/>
    <p:sldId id="297" r:id="rId18"/>
    <p:sldId id="298" r:id="rId19"/>
    <p:sldId id="279" r:id="rId20"/>
    <p:sldId id="280" r:id="rId21"/>
    <p:sldId id="281" r:id="rId22"/>
    <p:sldId id="282" r:id="rId23"/>
    <p:sldId id="283" r:id="rId24"/>
    <p:sldId id="284" r:id="rId25"/>
    <p:sldId id="285" r:id="rId26"/>
    <p:sldId id="286" r:id="rId27"/>
    <p:sldId id="287" r:id="rId28"/>
    <p:sldId id="271" r:id="rId29"/>
    <p:sldId id="272" r:id="rId3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0532" autoAdjust="0"/>
  </p:normalViewPr>
  <p:slideViewPr>
    <p:cSldViewPr>
      <p:cViewPr varScale="1">
        <p:scale>
          <a:sx n="52" d="100"/>
          <a:sy n="52" d="100"/>
        </p:scale>
        <p:origin x="1700" y="4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B26B340-1F62-4FB0-BB75-DBAD127E276D}" type="datetimeFigureOut">
              <a:rPr lang="en-US" smtClean="0"/>
              <a:pPr/>
              <a:t>2/17/2026</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AF73CD3-8614-414D-B46E-05B9848ED3BD}" type="slidenum">
              <a:rPr lang="en-GB" smtClean="0"/>
              <a:pPr/>
              <a:t>‹#›</a:t>
            </a:fld>
            <a:endParaRPr lang="en-GB"/>
          </a:p>
        </p:txBody>
      </p:sp>
    </p:spTree>
    <p:extLst>
      <p:ext uri="{BB962C8B-B14F-4D97-AF65-F5344CB8AC3E}">
        <p14:creationId xmlns:p14="http://schemas.microsoft.com/office/powerpoint/2010/main" val="104561280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Operational systems = where the data is created</a:t>
            </a:r>
          </a:p>
          <a:p>
            <a:r>
              <a:rPr lang="en-GB" dirty="0"/>
              <a:t>“Operational systems provide the source material for any BI system”</a:t>
            </a:r>
          </a:p>
          <a:p>
            <a:r>
              <a:rPr lang="en-GB" dirty="0"/>
              <a:t>Operational systems are the </a:t>
            </a:r>
            <a:r>
              <a:rPr lang="en-GB" b="1" dirty="0"/>
              <a:t>day-to-day systems that run the business</a:t>
            </a:r>
            <a:r>
              <a:rPr lang="en-GB" dirty="0"/>
              <a:t>.</a:t>
            </a:r>
          </a:p>
          <a:p>
            <a:r>
              <a:rPr lang="en-GB" dirty="0"/>
              <a:t>They record transactions and activities such as:</a:t>
            </a:r>
          </a:p>
          <a:p>
            <a:r>
              <a:rPr lang="en-GB" dirty="0"/>
              <a:t>Sales orders</a:t>
            </a:r>
          </a:p>
          <a:p>
            <a:r>
              <a:rPr lang="en-GB" dirty="0"/>
              <a:t>Payments</a:t>
            </a:r>
          </a:p>
          <a:p>
            <a:r>
              <a:rPr lang="en-GB" dirty="0"/>
              <a:t>Inventory updates</a:t>
            </a:r>
          </a:p>
          <a:p>
            <a:r>
              <a:rPr lang="en-GB" dirty="0"/>
              <a:t>Customer registrations</a:t>
            </a:r>
          </a:p>
          <a:p>
            <a:r>
              <a:rPr lang="en-GB" dirty="0"/>
              <a:t>Employee records</a:t>
            </a:r>
          </a:p>
          <a:p>
            <a:r>
              <a:rPr lang="en-GB" dirty="0"/>
              <a:t>These systems generate the </a:t>
            </a:r>
            <a:r>
              <a:rPr lang="en-GB" b="1" dirty="0"/>
              <a:t>raw data</a:t>
            </a:r>
            <a:r>
              <a:rPr lang="en-GB" dirty="0"/>
              <a:t> that BI later analyses.</a:t>
            </a:r>
          </a:p>
          <a:p>
            <a:r>
              <a:rPr lang="en-GB" dirty="0"/>
              <a:t>Think of it like this:</a:t>
            </a:r>
          </a:p>
          <a:p>
            <a:r>
              <a:rPr lang="en-GB" dirty="0"/>
              <a:t>Operational systems = data factory</a:t>
            </a:r>
            <a:br>
              <a:rPr lang="en-GB" dirty="0"/>
            </a:br>
            <a:r>
              <a:rPr lang="en-GB" dirty="0"/>
              <a:t>BI system = data analyser</a:t>
            </a:r>
          </a:p>
          <a:p>
            <a:endParaRPr lang="en-GB" dirty="0"/>
          </a:p>
        </p:txBody>
      </p:sp>
      <p:sp>
        <p:nvSpPr>
          <p:cNvPr id="4" name="Slide Number Placeholder 3"/>
          <p:cNvSpPr>
            <a:spLocks noGrp="1"/>
          </p:cNvSpPr>
          <p:nvPr>
            <p:ph type="sldNum" sz="quarter" idx="5"/>
          </p:nvPr>
        </p:nvSpPr>
        <p:spPr/>
        <p:txBody>
          <a:bodyPr/>
          <a:lstStyle/>
          <a:p>
            <a:fld id="{BAF73CD3-8614-414D-B46E-05B9848ED3BD}" type="slidenum">
              <a:rPr lang="en-GB" smtClean="0"/>
              <a:pPr/>
              <a:t>3</a:t>
            </a:fld>
            <a:endParaRPr lang="en-GB"/>
          </a:p>
        </p:txBody>
      </p:sp>
    </p:spTree>
    <p:extLst>
      <p:ext uri="{BB962C8B-B14F-4D97-AF65-F5344CB8AC3E}">
        <p14:creationId xmlns:p14="http://schemas.microsoft.com/office/powerpoint/2010/main" val="303250668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Problems arise because:</a:t>
            </a:r>
          </a:p>
          <a:p>
            <a:pPr marL="171450" indent="-171450">
              <a:buFont typeface="Arial" panose="020B0604020202020204" pitchFamily="34" charset="0"/>
              <a:buChar char="•"/>
            </a:pPr>
            <a:r>
              <a:rPr lang="en-GB" dirty="0"/>
              <a:t>Different systems may define the same thing differently.</a:t>
            </a:r>
          </a:p>
          <a:p>
            <a:pPr marL="171450" indent="-171450">
              <a:buFont typeface="Arial" panose="020B0604020202020204" pitchFamily="34" charset="0"/>
              <a:buChar char="•"/>
            </a:pPr>
            <a:r>
              <a:rPr lang="en-GB" dirty="0"/>
              <a:t>The same customer might be labelled differently.</a:t>
            </a:r>
          </a:p>
          <a:p>
            <a:pPr marL="171450" indent="-171450">
              <a:buFont typeface="Arial" panose="020B0604020202020204" pitchFamily="34" charset="0"/>
              <a:buChar char="•"/>
            </a:pPr>
            <a:r>
              <a:rPr lang="en-GB" dirty="0"/>
              <a:t>“Revenue” might be calculated differently across systems.</a:t>
            </a:r>
          </a:p>
          <a:p>
            <a:r>
              <a:rPr lang="en-GB" b="1" dirty="0"/>
              <a:t>This creates:</a:t>
            </a:r>
          </a:p>
          <a:p>
            <a:pPr marL="171450" indent="-171450">
              <a:buFont typeface="Arial" panose="020B0604020202020204" pitchFamily="34" charset="0"/>
              <a:buChar char="•"/>
            </a:pPr>
            <a:r>
              <a:rPr lang="en-GB" dirty="0"/>
              <a:t>Data inconsistency</a:t>
            </a:r>
          </a:p>
          <a:p>
            <a:pPr marL="171450" indent="-171450">
              <a:buFont typeface="Arial" panose="020B0604020202020204" pitchFamily="34" charset="0"/>
              <a:buChar char="•"/>
            </a:pPr>
            <a:r>
              <a:rPr lang="en-GB" dirty="0"/>
              <a:t>Integration challenges</a:t>
            </a:r>
          </a:p>
          <a:p>
            <a:pPr marL="171450" indent="-171450">
              <a:buFont typeface="Arial" panose="020B0604020202020204" pitchFamily="34" charset="0"/>
              <a:buChar char="•"/>
            </a:pPr>
            <a:r>
              <a:rPr lang="en-GB" dirty="0"/>
              <a:t>Confusion in reporting</a:t>
            </a:r>
          </a:p>
          <a:p>
            <a:r>
              <a:rPr lang="en-GB" dirty="0"/>
              <a:t>This is one major reason why BI and data warehousing exist — to </a:t>
            </a:r>
            <a:r>
              <a:rPr lang="en-GB" b="1" dirty="0"/>
              <a:t>standardise and integrate data</a:t>
            </a:r>
            <a:r>
              <a:rPr lang="en-GB" dirty="0"/>
              <a:t>.</a:t>
            </a:r>
          </a:p>
          <a:p>
            <a:endParaRPr lang="en-GB" dirty="0"/>
          </a:p>
        </p:txBody>
      </p:sp>
      <p:sp>
        <p:nvSpPr>
          <p:cNvPr id="4" name="Slide Number Placeholder 3"/>
          <p:cNvSpPr>
            <a:spLocks noGrp="1"/>
          </p:cNvSpPr>
          <p:nvPr>
            <p:ph type="sldNum" sz="quarter" idx="5"/>
          </p:nvPr>
        </p:nvSpPr>
        <p:spPr/>
        <p:txBody>
          <a:bodyPr/>
          <a:lstStyle/>
          <a:p>
            <a:fld id="{BAF73CD3-8614-414D-B46E-05B9848ED3BD}" type="slidenum">
              <a:rPr lang="en-GB" smtClean="0"/>
              <a:pPr/>
              <a:t>5</a:t>
            </a:fld>
            <a:endParaRPr lang="en-GB"/>
          </a:p>
        </p:txBody>
      </p:sp>
    </p:spTree>
    <p:extLst>
      <p:ext uri="{BB962C8B-B14F-4D97-AF65-F5344CB8AC3E}">
        <p14:creationId xmlns:p14="http://schemas.microsoft.com/office/powerpoint/2010/main" val="154495912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Operational Systems → ETL → Data Warehouse → BI Tools</a:t>
            </a:r>
          </a:p>
        </p:txBody>
      </p:sp>
      <p:sp>
        <p:nvSpPr>
          <p:cNvPr id="4" name="Slide Number Placeholder 3"/>
          <p:cNvSpPr>
            <a:spLocks noGrp="1"/>
          </p:cNvSpPr>
          <p:nvPr>
            <p:ph type="sldNum" sz="quarter" idx="5"/>
          </p:nvPr>
        </p:nvSpPr>
        <p:spPr/>
        <p:txBody>
          <a:bodyPr/>
          <a:lstStyle/>
          <a:p>
            <a:fld id="{BAF73CD3-8614-414D-B46E-05B9848ED3BD}" type="slidenum">
              <a:rPr lang="en-GB" smtClean="0"/>
              <a:pPr/>
              <a:t>6</a:t>
            </a:fld>
            <a:endParaRPr lang="en-GB"/>
          </a:p>
        </p:txBody>
      </p:sp>
    </p:spTree>
    <p:extLst>
      <p:ext uri="{BB962C8B-B14F-4D97-AF65-F5344CB8AC3E}">
        <p14:creationId xmlns:p14="http://schemas.microsoft.com/office/powerpoint/2010/main" val="426382757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b="1" dirty="0"/>
              <a:t>What “Operational BI” Means Here</a:t>
            </a:r>
          </a:p>
          <a:p>
            <a:r>
              <a:rPr lang="en-GB" dirty="0"/>
              <a:t>This diagram is illustrating:</a:t>
            </a:r>
          </a:p>
          <a:p>
            <a:r>
              <a:rPr lang="en-GB" dirty="0"/>
              <a:t>BI capabilities embedded inside operational systems.</a:t>
            </a:r>
          </a:p>
          <a:p>
            <a:r>
              <a:rPr lang="en-GB" dirty="0"/>
              <a:t>For example:</a:t>
            </a:r>
          </a:p>
          <a:p>
            <a:r>
              <a:rPr lang="en-GB" dirty="0"/>
              <a:t>A sales dashboard built into the order system</a:t>
            </a:r>
          </a:p>
          <a:p>
            <a:r>
              <a:rPr lang="en-GB" dirty="0"/>
              <a:t>Real-time performance metrics in accounting</a:t>
            </a:r>
          </a:p>
          <a:p>
            <a:r>
              <a:rPr lang="en-GB" dirty="0"/>
              <a:t>Alerts during supply chain processing</a:t>
            </a:r>
          </a:p>
        </p:txBody>
      </p:sp>
      <p:sp>
        <p:nvSpPr>
          <p:cNvPr id="4" name="Slide Number Placeholder 3"/>
          <p:cNvSpPr>
            <a:spLocks noGrp="1"/>
          </p:cNvSpPr>
          <p:nvPr>
            <p:ph type="sldNum" sz="quarter" idx="10"/>
          </p:nvPr>
        </p:nvSpPr>
        <p:spPr/>
        <p:txBody>
          <a:bodyPr/>
          <a:lstStyle/>
          <a:p>
            <a:fld id="{BAF73CD3-8614-414D-B46E-05B9848ED3BD}" type="slidenum">
              <a:rPr lang="en-GB" smtClean="0"/>
              <a:pPr/>
              <a:t>8</a:t>
            </a:fld>
            <a:endParaRPr lang="en-GB"/>
          </a:p>
        </p:txBody>
      </p:sp>
    </p:spTree>
    <p:extLst>
      <p:ext uri="{BB962C8B-B14F-4D97-AF65-F5344CB8AC3E}">
        <p14:creationId xmlns:p14="http://schemas.microsoft.com/office/powerpoint/2010/main" val="12566324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Why ETL Was Used Traditionally</a:t>
            </a:r>
          </a:p>
          <a:p>
            <a:r>
              <a:rPr lang="en-GB" b="1" dirty="0"/>
              <a:t>Older systems:</a:t>
            </a:r>
          </a:p>
          <a:p>
            <a:r>
              <a:rPr lang="en-GB" dirty="0"/>
              <a:t>Had limited storage</a:t>
            </a:r>
          </a:p>
          <a:p>
            <a:r>
              <a:rPr lang="en-GB" dirty="0"/>
              <a:t>Had limited processing power</a:t>
            </a:r>
          </a:p>
          <a:p>
            <a:r>
              <a:rPr lang="en-GB" dirty="0"/>
              <a:t>Required data to be cleaned before loading</a:t>
            </a:r>
          </a:p>
          <a:p>
            <a:r>
              <a:rPr lang="en-GB" dirty="0"/>
              <a:t>So transformation happened first to:</a:t>
            </a:r>
          </a:p>
          <a:p>
            <a:r>
              <a:rPr lang="en-GB" dirty="0"/>
              <a:t>Reduce volume</a:t>
            </a:r>
          </a:p>
          <a:p>
            <a:r>
              <a:rPr lang="en-GB" dirty="0"/>
              <a:t>Standardise definitions</a:t>
            </a:r>
          </a:p>
          <a:p>
            <a:r>
              <a:rPr lang="en-GB" dirty="0"/>
              <a:t>Improve performance</a:t>
            </a:r>
          </a:p>
          <a:p>
            <a:r>
              <a:rPr lang="en-GB" b="1" dirty="0"/>
              <a:t>Historically:</a:t>
            </a:r>
          </a:p>
          <a:p>
            <a:r>
              <a:rPr lang="en-GB" dirty="0"/>
              <a:t>The </a:t>
            </a:r>
            <a:r>
              <a:rPr lang="en-GB" b="1" dirty="0"/>
              <a:t>data warehouse did NOT provide the ETL engine</a:t>
            </a:r>
            <a:r>
              <a:rPr lang="en-GB" dirty="0"/>
              <a:t>.</a:t>
            </a:r>
          </a:p>
          <a:p>
            <a:r>
              <a:rPr lang="en-GB" dirty="0"/>
              <a:t>ETL was handled by separate tools.</a:t>
            </a:r>
          </a:p>
          <a:p>
            <a:r>
              <a:rPr lang="en-GB" b="1" dirty="0"/>
              <a:t>Examples of traditional ETL tools:</a:t>
            </a:r>
          </a:p>
          <a:p>
            <a:pPr marL="171450" indent="-171450">
              <a:buFont typeface="Arial" panose="020B0604020202020204" pitchFamily="34" charset="0"/>
              <a:buChar char="•"/>
            </a:pPr>
            <a:r>
              <a:rPr lang="en-GB" dirty="0"/>
              <a:t>Informatica</a:t>
            </a:r>
          </a:p>
          <a:p>
            <a:pPr marL="171450" indent="-171450">
              <a:buFont typeface="Arial" panose="020B0604020202020204" pitchFamily="34" charset="0"/>
              <a:buChar char="•"/>
            </a:pPr>
            <a:r>
              <a:rPr lang="en-GB" dirty="0"/>
              <a:t>IBM DataStage</a:t>
            </a:r>
          </a:p>
          <a:p>
            <a:pPr marL="171450" indent="-171450">
              <a:buFont typeface="Arial" panose="020B0604020202020204" pitchFamily="34" charset="0"/>
              <a:buChar char="•"/>
            </a:pPr>
            <a:r>
              <a:rPr lang="en-GB" dirty="0"/>
              <a:t>Microsoft SSIS</a:t>
            </a:r>
          </a:p>
          <a:p>
            <a:r>
              <a:rPr lang="en-GB" dirty="0"/>
              <a:t>So in classic architecture:</a:t>
            </a:r>
          </a:p>
          <a:p>
            <a:r>
              <a:rPr lang="en-GB" dirty="0"/>
              <a:t>The ETL engine was external to the warehouse.</a:t>
            </a:r>
          </a:p>
          <a:p>
            <a:endParaRPr lang="en-GB" dirty="0"/>
          </a:p>
        </p:txBody>
      </p:sp>
      <p:sp>
        <p:nvSpPr>
          <p:cNvPr id="4" name="Slide Number Placeholder 3"/>
          <p:cNvSpPr>
            <a:spLocks noGrp="1"/>
          </p:cNvSpPr>
          <p:nvPr>
            <p:ph type="sldNum" sz="quarter" idx="5"/>
          </p:nvPr>
        </p:nvSpPr>
        <p:spPr/>
        <p:txBody>
          <a:bodyPr/>
          <a:lstStyle/>
          <a:p>
            <a:fld id="{BAF73CD3-8614-414D-B46E-05B9848ED3BD}" type="slidenum">
              <a:rPr lang="en-GB" smtClean="0"/>
              <a:pPr/>
              <a:t>10</a:t>
            </a:fld>
            <a:endParaRPr lang="en-GB"/>
          </a:p>
        </p:txBody>
      </p:sp>
    </p:spTree>
    <p:extLst>
      <p:ext uri="{BB962C8B-B14F-4D97-AF65-F5344CB8AC3E}">
        <p14:creationId xmlns:p14="http://schemas.microsoft.com/office/powerpoint/2010/main" val="362404685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Why ELT Is Common Today</a:t>
            </a:r>
          </a:p>
          <a:p>
            <a:r>
              <a:rPr lang="en-GB" dirty="0"/>
              <a:t>Modern cloud data warehouses:</a:t>
            </a:r>
          </a:p>
          <a:p>
            <a:r>
              <a:rPr lang="en-GB" dirty="0"/>
              <a:t>Have massive storage</a:t>
            </a:r>
          </a:p>
          <a:p>
            <a:r>
              <a:rPr lang="en-GB" dirty="0"/>
              <a:t>Have strong processing power</a:t>
            </a:r>
          </a:p>
          <a:p>
            <a:r>
              <a:rPr lang="en-GB" dirty="0"/>
              <a:t>Can handle raw data efficiently</a:t>
            </a:r>
          </a:p>
          <a:p>
            <a:r>
              <a:rPr lang="en-GB" dirty="0"/>
              <a:t>So we:</a:t>
            </a:r>
          </a:p>
          <a:p>
            <a:r>
              <a:rPr lang="en-GB" dirty="0"/>
              <a:t>Load everything first</a:t>
            </a:r>
          </a:p>
          <a:p>
            <a:r>
              <a:rPr lang="en-GB" dirty="0"/>
              <a:t>Transform later as needed</a:t>
            </a:r>
          </a:p>
          <a:p>
            <a:endParaRPr lang="en-GB" dirty="0"/>
          </a:p>
        </p:txBody>
      </p:sp>
      <p:sp>
        <p:nvSpPr>
          <p:cNvPr id="4" name="Slide Number Placeholder 3"/>
          <p:cNvSpPr>
            <a:spLocks noGrp="1"/>
          </p:cNvSpPr>
          <p:nvPr>
            <p:ph type="sldNum" sz="quarter" idx="5"/>
          </p:nvPr>
        </p:nvSpPr>
        <p:spPr/>
        <p:txBody>
          <a:bodyPr/>
          <a:lstStyle/>
          <a:p>
            <a:fld id="{BAF73CD3-8614-414D-B46E-05B9848ED3BD}" type="slidenum">
              <a:rPr lang="en-GB" smtClean="0"/>
              <a:pPr/>
              <a:t>11</a:t>
            </a:fld>
            <a:endParaRPr lang="en-GB"/>
          </a:p>
        </p:txBody>
      </p:sp>
    </p:spTree>
    <p:extLst>
      <p:ext uri="{BB962C8B-B14F-4D97-AF65-F5344CB8AC3E}">
        <p14:creationId xmlns:p14="http://schemas.microsoft.com/office/powerpoint/2010/main" val="281737398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 Why This Is Useful</a:t>
            </a:r>
          </a:p>
          <a:p>
            <a:r>
              <a:rPr lang="en-GB" dirty="0"/>
              <a:t>Keeping raw data allows:</a:t>
            </a:r>
          </a:p>
          <a:p>
            <a:r>
              <a:rPr lang="en-GB" b="1" dirty="0"/>
              <a:t>✅ Reprocessing</a:t>
            </a:r>
          </a:p>
          <a:p>
            <a:r>
              <a:rPr lang="en-GB" dirty="0"/>
              <a:t>If business rules change, you can rebuild transformed tables.</a:t>
            </a:r>
          </a:p>
          <a:p>
            <a:r>
              <a:rPr lang="en-GB" b="1" dirty="0"/>
              <a:t>✅ Auditability</a:t>
            </a:r>
          </a:p>
          <a:p>
            <a:r>
              <a:rPr lang="en-GB" dirty="0"/>
              <a:t>You can trace metrics back to original source records.</a:t>
            </a:r>
          </a:p>
          <a:p>
            <a:r>
              <a:rPr lang="en-GB" b="1" dirty="0"/>
              <a:t>✅ Flexibility</a:t>
            </a:r>
          </a:p>
          <a:p>
            <a:r>
              <a:rPr lang="en-GB" dirty="0"/>
              <a:t>Different teams (BI, data science) can transform data differently.</a:t>
            </a:r>
          </a:p>
          <a:p>
            <a:r>
              <a:rPr lang="en-GB" b="1" dirty="0"/>
              <a:t>✅ Data Science</a:t>
            </a:r>
          </a:p>
          <a:p>
            <a:r>
              <a:rPr lang="en-GB" dirty="0"/>
              <a:t>Raw granular data is useful for ML models.</a:t>
            </a:r>
          </a:p>
          <a:p>
            <a:endParaRPr lang="en-GB" dirty="0"/>
          </a:p>
        </p:txBody>
      </p:sp>
      <p:sp>
        <p:nvSpPr>
          <p:cNvPr id="4" name="Slide Number Placeholder 3"/>
          <p:cNvSpPr>
            <a:spLocks noGrp="1"/>
          </p:cNvSpPr>
          <p:nvPr>
            <p:ph type="sldNum" sz="quarter" idx="5"/>
          </p:nvPr>
        </p:nvSpPr>
        <p:spPr/>
        <p:txBody>
          <a:bodyPr/>
          <a:lstStyle/>
          <a:p>
            <a:fld id="{BAF73CD3-8614-414D-B46E-05B9848ED3BD}" type="slidenum">
              <a:rPr lang="en-GB" smtClean="0"/>
              <a:pPr/>
              <a:t>13</a:t>
            </a:fld>
            <a:endParaRPr lang="en-GB"/>
          </a:p>
        </p:txBody>
      </p:sp>
    </p:spTree>
    <p:extLst>
      <p:ext uri="{BB962C8B-B14F-4D97-AF65-F5344CB8AC3E}">
        <p14:creationId xmlns:p14="http://schemas.microsoft.com/office/powerpoint/2010/main" val="108739312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a:t>Ask what other types of metadata might be stored</a:t>
            </a:r>
          </a:p>
        </p:txBody>
      </p:sp>
      <p:sp>
        <p:nvSpPr>
          <p:cNvPr id="4" name="Slide Number Placeholder 3"/>
          <p:cNvSpPr>
            <a:spLocks noGrp="1"/>
          </p:cNvSpPr>
          <p:nvPr>
            <p:ph type="sldNum" sz="quarter" idx="10"/>
          </p:nvPr>
        </p:nvSpPr>
        <p:spPr/>
        <p:txBody>
          <a:bodyPr/>
          <a:lstStyle/>
          <a:p>
            <a:fld id="{BAF73CD3-8614-414D-B46E-05B9848ED3BD}" type="slidenum">
              <a:rPr lang="en-GB" smtClean="0"/>
              <a:pPr/>
              <a:t>21</a:t>
            </a:fld>
            <a:endParaRPr lang="en-GB"/>
          </a:p>
        </p:txBody>
      </p:sp>
    </p:spTree>
    <p:extLst>
      <p:ext uri="{BB962C8B-B14F-4D97-AF65-F5344CB8AC3E}">
        <p14:creationId xmlns:p14="http://schemas.microsoft.com/office/powerpoint/2010/main" val="181143460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3" name="Rectangle 22"/>
          <p:cNvSpPr/>
          <p:nvPr/>
        </p:nvSpPr>
        <p:spPr>
          <a:xfrm flipV="1">
            <a:off x="5410182" y="3810000"/>
            <a:ext cx="3733819" cy="910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4" name="Rectangle 23"/>
          <p:cNvSpPr/>
          <p:nvPr/>
        </p:nvSpPr>
        <p:spPr>
          <a:xfrm flipV="1">
            <a:off x="5410200" y="3897010"/>
            <a:ext cx="3733801" cy="192024"/>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5" name="Rectangle 24"/>
          <p:cNvSpPr/>
          <p:nvPr/>
        </p:nvSpPr>
        <p:spPr>
          <a:xfrm flipV="1">
            <a:off x="5410200" y="4115167"/>
            <a:ext cx="3733801" cy="9144"/>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6" name="Rectangle 25"/>
          <p:cNvSpPr/>
          <p:nvPr/>
        </p:nvSpPr>
        <p:spPr>
          <a:xfrm flipV="1">
            <a:off x="5410200" y="4164403"/>
            <a:ext cx="1965960" cy="18288"/>
          </a:xfrm>
          <a:prstGeom prst="rect">
            <a:avLst/>
          </a:prstGeom>
          <a:solidFill>
            <a:schemeClr val="accent2">
              <a:alpha val="6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7" name="Rectangle 26"/>
          <p:cNvSpPr/>
          <p:nvPr/>
        </p:nvSpPr>
        <p:spPr>
          <a:xfrm flipV="1">
            <a:off x="5410200" y="4199572"/>
            <a:ext cx="1965960" cy="9144"/>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0" name="Rounded Rectangle 29"/>
          <p:cNvSpPr/>
          <p:nvPr/>
        </p:nvSpPr>
        <p:spPr bwMode="white">
          <a:xfrm>
            <a:off x="5410200" y="3962400"/>
            <a:ext cx="3063240" cy="27432"/>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1" name="Rounded Rectangle 30"/>
          <p:cNvSpPr/>
          <p:nvPr/>
        </p:nvSpPr>
        <p:spPr bwMode="white">
          <a:xfrm>
            <a:off x="7376507" y="4060983"/>
            <a:ext cx="1600200" cy="36576"/>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Rectangle 6"/>
          <p:cNvSpPr/>
          <p:nvPr/>
        </p:nvSpPr>
        <p:spPr>
          <a:xfrm>
            <a:off x="1" y="3649662"/>
            <a:ext cx="9144000" cy="244170"/>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0" y="3675527"/>
            <a:ext cx="9144001" cy="14067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flipV="1">
            <a:off x="6414051" y="3643090"/>
            <a:ext cx="2729950" cy="248432"/>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Rectangle 18"/>
          <p:cNvSpPr/>
          <p:nvPr/>
        </p:nvSpPr>
        <p:spPr>
          <a:xfrm>
            <a:off x="0" y="0"/>
            <a:ext cx="9144000" cy="3701700"/>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457200" y="2401887"/>
            <a:ext cx="8458200" cy="1470025"/>
          </a:xfrm>
        </p:spPr>
        <p:txBody>
          <a:bodyPr anchor="b"/>
          <a:lstStyle>
            <a:lvl1pPr>
              <a:defRPr sz="4400">
                <a:solidFill>
                  <a:schemeClr val="bg1"/>
                </a:solidFill>
              </a:defRPr>
            </a:lvl1pPr>
          </a:lstStyle>
          <a:p>
            <a:r>
              <a:rPr kumimoji="0" lang="en-US"/>
              <a:t>Click to edit Master title style</a:t>
            </a:r>
          </a:p>
        </p:txBody>
      </p:sp>
      <p:sp>
        <p:nvSpPr>
          <p:cNvPr id="9" name="Subtitle 8"/>
          <p:cNvSpPr>
            <a:spLocks noGrp="1"/>
          </p:cNvSpPr>
          <p:nvPr>
            <p:ph type="subTitle" idx="1"/>
          </p:nvPr>
        </p:nvSpPr>
        <p:spPr>
          <a:xfrm>
            <a:off x="457200" y="3899938"/>
            <a:ext cx="4953000" cy="1752600"/>
          </a:xfrm>
        </p:spPr>
        <p:txBody>
          <a:bodyPr/>
          <a:lstStyle>
            <a:lvl1pPr marL="64008" indent="0" algn="l">
              <a:buNone/>
              <a:defRPr sz="24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sp>
        <p:nvSpPr>
          <p:cNvPr id="29" name="Slide Number Placeholder 28"/>
          <p:cNvSpPr>
            <a:spLocks noGrp="1"/>
          </p:cNvSpPr>
          <p:nvPr>
            <p:ph type="sldNum" sz="quarter" idx="12"/>
          </p:nvPr>
        </p:nvSpPr>
        <p:spPr>
          <a:xfrm>
            <a:off x="8320088" y="1136"/>
            <a:ext cx="747712" cy="365760"/>
          </a:xfrm>
        </p:spPr>
        <p:txBody>
          <a:bodyPr/>
          <a:lstStyle>
            <a:lvl1pPr algn="r">
              <a:defRPr sz="1800">
                <a:solidFill>
                  <a:schemeClr val="bg1"/>
                </a:solidFill>
              </a:defRPr>
            </a:lvl1pPr>
          </a:lstStyle>
          <a:p>
            <a:fld id="{B32D2D4F-B262-4018-8594-6B1FE2F875A5}" type="slidenum">
              <a:rPr lang="en-GB" smtClean="0"/>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Slide Number Placeholder 5"/>
          <p:cNvSpPr>
            <a:spLocks noGrp="1"/>
          </p:cNvSpPr>
          <p:nvPr>
            <p:ph type="sldNum" sz="quarter" idx="12"/>
          </p:nvPr>
        </p:nvSpPr>
        <p:spPr/>
        <p:txBody>
          <a:bodyPr/>
          <a:lstStyle/>
          <a:p>
            <a:fld id="{B32D2D4F-B262-4018-8594-6B1FE2F875A5}" type="slidenum">
              <a:rPr lang="en-GB" smtClean="0"/>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1981200"/>
            <a:ext cx="7772400" cy="1362075"/>
          </a:xfrm>
        </p:spPr>
        <p:txBody>
          <a:bodyPr anchor="b">
            <a:noAutofit/>
          </a:bodyPr>
          <a:lstStyle>
            <a:lvl1pPr algn="l">
              <a:buNone/>
              <a:defRPr sz="4300" b="1" cap="none" baseline="0">
                <a:ln w="12700">
                  <a:solidFill>
                    <a:schemeClr val="accent2">
                      <a:shade val="90000"/>
                      <a:satMod val="150000"/>
                    </a:schemeClr>
                  </a:solidFill>
                </a:ln>
                <a:solidFill>
                  <a:srgbClr val="FFFFFF"/>
                </a:solidFill>
                <a:effectLst>
                  <a:outerShdw blurRad="38100" dist="38100" dir="5400000" algn="tl" rotWithShape="0">
                    <a:srgbClr val="000000">
                      <a:alpha val="25000"/>
                    </a:srgbClr>
                  </a:outerShdw>
                </a:effectLst>
              </a:defRPr>
            </a:lvl1pPr>
          </a:lstStyle>
          <a:p>
            <a:r>
              <a:rPr kumimoji="0" lang="en-US"/>
              <a:t>Click to edit Master title style</a:t>
            </a:r>
          </a:p>
        </p:txBody>
      </p:sp>
      <p:sp>
        <p:nvSpPr>
          <p:cNvPr id="3" name="Text Placeholder 2"/>
          <p:cNvSpPr>
            <a:spLocks noGrp="1"/>
          </p:cNvSpPr>
          <p:nvPr>
            <p:ph type="body" idx="1"/>
          </p:nvPr>
        </p:nvSpPr>
        <p:spPr>
          <a:xfrm>
            <a:off x="722313" y="3367088"/>
            <a:ext cx="7772400" cy="1509712"/>
          </a:xfrm>
        </p:spPr>
        <p:txBody>
          <a:bodyPr anchor="t"/>
          <a:lstStyle>
            <a:lvl1pPr marL="45720" indent="0">
              <a:buNone/>
              <a:defRPr sz="2100" b="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Click to edit Master text styles</a:t>
            </a:r>
          </a:p>
        </p:txBody>
      </p:sp>
      <p:sp>
        <p:nvSpPr>
          <p:cNvPr id="6" name="Slide Number Placeholder 5"/>
          <p:cNvSpPr>
            <a:spLocks noGrp="1"/>
          </p:cNvSpPr>
          <p:nvPr>
            <p:ph type="sldNum" sz="quarter" idx="12"/>
          </p:nvPr>
        </p:nvSpPr>
        <p:spPr/>
        <p:txBody>
          <a:bodyPr/>
          <a:lstStyle/>
          <a:p>
            <a:fld id="{B32D2D4F-B262-4018-8594-6B1FE2F875A5}" type="slidenum">
              <a:rPr lang="en-GB" smtClean="0"/>
              <a:pPr/>
              <a:t>‹#›</a:t>
            </a:fld>
            <a:endParaRPr lang="en-GB"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sz="half" idx="1"/>
          </p:nvPr>
        </p:nvSpPr>
        <p:spPr>
          <a:xfrm>
            <a:off x="457200" y="980728"/>
            <a:ext cx="4038600" cy="5794659"/>
          </a:xfrm>
        </p:spPr>
        <p:txBody>
          <a:bodyPr/>
          <a:lstStyle>
            <a:lvl1pPr>
              <a:defRPr sz="2000"/>
            </a:lvl1pPr>
            <a:lvl2pPr>
              <a:defRPr sz="1900"/>
            </a:lvl2pPr>
            <a:lvl3pPr>
              <a:defRPr sz="18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4648200" y="980728"/>
            <a:ext cx="4038600" cy="5794659"/>
          </a:xfrm>
        </p:spPr>
        <p:txBody>
          <a:bodyPr/>
          <a:lstStyle>
            <a:lvl1pPr>
              <a:defRPr sz="2000"/>
            </a:lvl1pPr>
            <a:lvl2pPr>
              <a:defRPr sz="1900"/>
            </a:lvl2pPr>
            <a:lvl3pPr>
              <a:defRPr sz="18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dirty="0"/>
          </a:p>
        </p:txBody>
      </p:sp>
      <p:sp>
        <p:nvSpPr>
          <p:cNvPr id="7" name="Slide Number Placeholder 6"/>
          <p:cNvSpPr>
            <a:spLocks noGrp="1"/>
          </p:cNvSpPr>
          <p:nvPr>
            <p:ph type="sldNum" sz="quarter" idx="12"/>
          </p:nvPr>
        </p:nvSpPr>
        <p:spPr/>
        <p:txBody>
          <a:bodyPr/>
          <a:lstStyle/>
          <a:p>
            <a:fld id="{B32D2D4F-B262-4018-8594-6B1FE2F875A5}" type="slidenum">
              <a:rPr lang="en-GB" smtClean="0"/>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81000" y="404664"/>
            <a:ext cx="8382000" cy="1069848"/>
          </a:xfrm>
        </p:spPr>
        <p:txBody>
          <a:bodyPr anchor="ctr"/>
          <a:lstStyle>
            <a:lvl1pPr>
              <a:defRPr sz="4000" b="0" i="0" cap="none" baseline="0"/>
            </a:lvl1pPr>
          </a:lstStyle>
          <a:p>
            <a:r>
              <a:rPr kumimoji="0" lang="en-US"/>
              <a:t>Click to edit Master title style</a:t>
            </a:r>
          </a:p>
        </p:txBody>
      </p:sp>
      <p:sp>
        <p:nvSpPr>
          <p:cNvPr id="3" name="Text Placeholder 2"/>
          <p:cNvSpPr>
            <a:spLocks noGrp="1"/>
          </p:cNvSpPr>
          <p:nvPr>
            <p:ph type="body" idx="1"/>
          </p:nvPr>
        </p:nvSpPr>
        <p:spPr>
          <a:xfrm>
            <a:off x="381000" y="1484784"/>
            <a:ext cx="4041648" cy="457200"/>
          </a:xfrm>
          <a:solidFill>
            <a:schemeClr val="accent2">
              <a:satMod val="150000"/>
              <a:alpha val="25000"/>
            </a:schemeClr>
          </a:solidFill>
          <a:ln w="12700">
            <a:solidFill>
              <a:schemeClr val="accent2"/>
            </a:solidFill>
          </a:ln>
        </p:spPr>
        <p:txBody>
          <a:bodyPr anchor="ctr">
            <a:noAutofit/>
          </a:bodyPr>
          <a:lstStyle>
            <a:lvl1pPr marL="45720" indent="0">
              <a:buNone/>
              <a:defRPr sz="1900" b="1">
                <a:solidFill>
                  <a:schemeClr val="tx1">
                    <a:tint val="95000"/>
                  </a:schemeClr>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721225" y="1484784"/>
            <a:ext cx="4041775" cy="457200"/>
          </a:xfrm>
          <a:solidFill>
            <a:schemeClr val="accent2">
              <a:satMod val="150000"/>
              <a:alpha val="25000"/>
            </a:schemeClr>
          </a:solidFill>
          <a:ln w="12700">
            <a:solidFill>
              <a:schemeClr val="accent2"/>
            </a:solidFill>
          </a:ln>
        </p:spPr>
        <p:txBody>
          <a:bodyPr anchor="ctr">
            <a:noAutofit/>
          </a:bodyPr>
          <a:lstStyle>
            <a:lvl1pPr marL="45720" indent="0">
              <a:buNone/>
              <a:defRPr sz="1900" b="1">
                <a:solidFill>
                  <a:schemeClr val="tx1">
                    <a:tint val="95000"/>
                  </a:schemeClr>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381000" y="1988840"/>
            <a:ext cx="4041648" cy="4605879"/>
          </a:xfrm>
        </p:spPr>
        <p:txBody>
          <a:bodyPr/>
          <a:lstStyle>
            <a:lvl1pPr>
              <a:defRPr sz="20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718304" y="1988840"/>
            <a:ext cx="4041775" cy="4605879"/>
          </a:xfrm>
        </p:spPr>
        <p:txBody>
          <a:bodyPr/>
          <a:lstStyle>
            <a:lvl1pPr>
              <a:defRPr sz="20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27" name="Slide Number Placeholder 26"/>
          <p:cNvSpPr>
            <a:spLocks noGrp="1"/>
          </p:cNvSpPr>
          <p:nvPr>
            <p:ph type="sldNum" sz="quarter" idx="11"/>
          </p:nvPr>
        </p:nvSpPr>
        <p:spPr/>
        <p:txBody>
          <a:bodyPr rtlCol="0"/>
          <a:lstStyle/>
          <a:p>
            <a:fld id="{B32D2D4F-B262-4018-8594-6B1FE2F875A5}" type="slidenum">
              <a:rPr lang="en-GB" smtClean="0"/>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404664"/>
            <a:ext cx="8229600" cy="576064"/>
          </a:xfrm>
        </p:spPr>
        <p:txBody>
          <a:bodyPr anchor="ctr"/>
          <a:lstStyle>
            <a:lvl1pPr>
              <a:defRPr sz="4000">
                <a:solidFill>
                  <a:schemeClr val="tx2"/>
                </a:solidFill>
              </a:defRPr>
            </a:lvl1pPr>
          </a:lstStyle>
          <a:p>
            <a:r>
              <a:rPr kumimoji="0" lang="en-US"/>
              <a:t>Click to edit Master title style</a:t>
            </a:r>
            <a:endParaRPr kumimoji="0" lang="en-US" dirty="0"/>
          </a:p>
        </p:txBody>
      </p:sp>
      <p:sp>
        <p:nvSpPr>
          <p:cNvPr id="5" name="Slide Number Placeholder 4"/>
          <p:cNvSpPr>
            <a:spLocks noGrp="1"/>
          </p:cNvSpPr>
          <p:nvPr>
            <p:ph type="sldNum" sz="quarter" idx="12"/>
          </p:nvPr>
        </p:nvSpPr>
        <p:spPr>
          <a:xfrm>
            <a:off x="8174736" y="2272"/>
            <a:ext cx="762000" cy="365760"/>
          </a:xfrm>
        </p:spPr>
        <p:txBody>
          <a:bodyPr/>
          <a:lstStyle/>
          <a:p>
            <a:fld id="{B32D2D4F-B262-4018-8594-6B1FE2F875A5}"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B32D2D4F-B262-4018-8594-6B1FE2F875A5}"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353496" y="620688"/>
            <a:ext cx="3383280" cy="877824"/>
          </a:xfrm>
        </p:spPr>
        <p:txBody>
          <a:bodyPr anchor="b"/>
          <a:lstStyle>
            <a:lvl1pPr algn="l">
              <a:buNone/>
              <a:defRPr sz="1800" b="1"/>
            </a:lvl1pPr>
          </a:lstStyle>
          <a:p>
            <a:r>
              <a:rPr kumimoji="0" lang="en-US"/>
              <a:t>Click to edit Master title style</a:t>
            </a:r>
          </a:p>
        </p:txBody>
      </p:sp>
      <p:sp>
        <p:nvSpPr>
          <p:cNvPr id="3" name="Text Placeholder 2"/>
          <p:cNvSpPr>
            <a:spLocks noGrp="1"/>
          </p:cNvSpPr>
          <p:nvPr>
            <p:ph type="body" idx="2"/>
          </p:nvPr>
        </p:nvSpPr>
        <p:spPr>
          <a:xfrm>
            <a:off x="5353496" y="1556792"/>
            <a:ext cx="3383280" cy="5071655"/>
          </a:xfrm>
        </p:spPr>
        <p:txBody>
          <a:bodyPr/>
          <a:lstStyle>
            <a:lvl1pPr marL="9144"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a:t>Click to edit Master text styles</a:t>
            </a:r>
          </a:p>
        </p:txBody>
      </p:sp>
      <p:sp>
        <p:nvSpPr>
          <p:cNvPr id="4" name="Content Placeholder 3"/>
          <p:cNvSpPr>
            <a:spLocks noGrp="1"/>
          </p:cNvSpPr>
          <p:nvPr>
            <p:ph sz="half" idx="1"/>
          </p:nvPr>
        </p:nvSpPr>
        <p:spPr>
          <a:xfrm>
            <a:off x="152400" y="476672"/>
            <a:ext cx="5102352" cy="6151775"/>
          </a:xfrm>
        </p:spPr>
        <p:txBody>
          <a:bodyPr/>
          <a:lstStyle>
            <a:lvl1pPr>
              <a:defRPr sz="3200"/>
            </a:lvl1pPr>
            <a:lvl2pPr>
              <a:defRPr sz="2800"/>
            </a:lvl2pPr>
            <a:lvl3pPr>
              <a:defRPr sz="2400"/>
            </a:lvl3pPr>
            <a:lvl4pPr>
              <a:defRPr sz="2000"/>
            </a:lvl4pPr>
            <a:lvl5pPr>
              <a:defRPr sz="20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Slide Number Placeholder 6"/>
          <p:cNvSpPr>
            <a:spLocks noGrp="1"/>
          </p:cNvSpPr>
          <p:nvPr>
            <p:ph type="sldNum" sz="quarter" idx="12"/>
          </p:nvPr>
        </p:nvSpPr>
        <p:spPr/>
        <p:txBody>
          <a:bodyPr/>
          <a:lstStyle/>
          <a:p>
            <a:fld id="{B32D2D4F-B262-4018-8594-6B1FE2F875A5}" type="slidenum">
              <a:rPr lang="en-GB" smtClean="0"/>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440434" y="1109160"/>
            <a:ext cx="586803" cy="4681637"/>
          </a:xfrm>
        </p:spPr>
        <p:txBody>
          <a:bodyPr vert="vert270" lIns="45720" tIns="0" rIns="45720" anchor="t"/>
          <a:lstStyle>
            <a:lvl1pPr algn="ctr">
              <a:buNone/>
              <a:defRPr sz="2000" b="1"/>
            </a:lvl1pPr>
          </a:lstStyle>
          <a:p>
            <a:r>
              <a:rPr kumimoji="0" lang="en-US"/>
              <a:t>Click to edit Master title style</a:t>
            </a:r>
          </a:p>
        </p:txBody>
      </p:sp>
      <p:sp>
        <p:nvSpPr>
          <p:cNvPr id="3" name="Picture Placeholder 2"/>
          <p:cNvSpPr>
            <a:spLocks noGrp="1"/>
          </p:cNvSpPr>
          <p:nvPr>
            <p:ph type="pic" idx="1"/>
          </p:nvPr>
        </p:nvSpPr>
        <p:spPr>
          <a:xfrm>
            <a:off x="403671" y="1143000"/>
            <a:ext cx="4572000" cy="4572000"/>
          </a:xfrm>
          <a:solidFill>
            <a:srgbClr val="EAEAEA"/>
          </a:solidFill>
          <a:ln w="50800">
            <a:solidFill>
              <a:srgbClr val="FFFFFF"/>
            </a:solidFill>
            <a:miter lim="800000"/>
          </a:ln>
          <a:effectLst>
            <a:outerShdw blurRad="57150" dist="31750" dir="4800000" algn="tl" rotWithShape="0">
              <a:srgbClr val="000000">
                <a:alpha val="25000"/>
              </a:srgbClr>
            </a:outerShdw>
          </a:effectLst>
          <a:scene3d>
            <a:camera prst="orthographicFront"/>
            <a:lightRig rig="twoPt" dir="t">
              <a:rot lat="0" lon="0" rev="7200000"/>
            </a:lightRig>
          </a:scene3d>
          <a:sp3d contourW="2540">
            <a:bevelT w="25400" h="19050"/>
            <a:contourClr>
              <a:srgbClr val="AEAEAE"/>
            </a:contourClr>
          </a:sp3d>
        </p:spPr>
        <p:txBody>
          <a:bodyPr/>
          <a:lstStyle>
            <a:lvl1pPr marL="0" indent="0">
              <a:buNone/>
              <a:defRPr sz="3200"/>
            </a:lvl1pPr>
          </a:lstStyle>
          <a:p>
            <a:r>
              <a:rPr kumimoji="0" lang="en-US"/>
              <a:t>Click icon to add picture</a:t>
            </a:r>
            <a:endParaRPr kumimoji="0" lang="en-US" dirty="0"/>
          </a:p>
        </p:txBody>
      </p:sp>
      <p:sp>
        <p:nvSpPr>
          <p:cNvPr id="4" name="Text Placeholder 3"/>
          <p:cNvSpPr>
            <a:spLocks noGrp="1"/>
          </p:cNvSpPr>
          <p:nvPr>
            <p:ph type="body" sz="half" idx="2"/>
          </p:nvPr>
        </p:nvSpPr>
        <p:spPr>
          <a:xfrm>
            <a:off x="6088443" y="3274308"/>
            <a:ext cx="2590800" cy="2516489"/>
          </a:xfrm>
        </p:spPr>
        <p:txBody>
          <a:bodyPr lIns="0" tIns="0" rIns="45720" anchor="t"/>
          <a:lstStyle>
            <a:lvl1pPr marL="0" indent="0">
              <a:lnSpc>
                <a:spcPct val="100000"/>
              </a:lnSpc>
              <a:spcBef>
                <a:spcPts val="0"/>
              </a:spcBef>
              <a:buFontTx/>
              <a:buNone/>
              <a:defRPr sz="13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en-US"/>
              <a:t>Click to edit Master text styles</a:t>
            </a:r>
          </a:p>
        </p:txBody>
      </p:sp>
      <p:sp>
        <p:nvSpPr>
          <p:cNvPr id="7" name="Slide Number Placeholder 6"/>
          <p:cNvSpPr>
            <a:spLocks noGrp="1"/>
          </p:cNvSpPr>
          <p:nvPr>
            <p:ph type="sldNum" sz="quarter" idx="12"/>
          </p:nvPr>
        </p:nvSpPr>
        <p:spPr/>
        <p:txBody>
          <a:bodyPr/>
          <a:lstStyle/>
          <a:p>
            <a:fld id="{B32D2D4F-B262-4018-8594-6B1FE2F875A5}" type="slidenum">
              <a:rPr lang="en-GB" smtClean="0"/>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Slide Number Placeholder 5"/>
          <p:cNvSpPr>
            <a:spLocks noGrp="1"/>
          </p:cNvSpPr>
          <p:nvPr>
            <p:ph type="sldNum" sz="quarter" idx="12"/>
          </p:nvPr>
        </p:nvSpPr>
        <p:spPr/>
        <p:txBody>
          <a:bodyPr/>
          <a:lstStyle/>
          <a:p>
            <a:fld id="{B32D2D4F-B262-4018-8594-6B1FE2F875A5}"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81800" y="620688"/>
            <a:ext cx="1905000" cy="6008712"/>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457200" y="620688"/>
            <a:ext cx="6248400" cy="6008712"/>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Slide Number Placeholder 5"/>
          <p:cNvSpPr>
            <a:spLocks noGrp="1"/>
          </p:cNvSpPr>
          <p:nvPr>
            <p:ph type="sldNum" sz="quarter" idx="12"/>
          </p:nvPr>
        </p:nvSpPr>
        <p:spPr/>
        <p:txBody>
          <a:bodyPr/>
          <a:lstStyle/>
          <a:p>
            <a:fld id="{B32D2D4F-B262-4018-8594-6B1FE2F875A5}" type="slidenum">
              <a:rPr lang="en-GB" smtClean="0"/>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8" name="Rectangle 27"/>
          <p:cNvSpPr/>
          <p:nvPr/>
        </p:nvSpPr>
        <p:spPr>
          <a:xfrm>
            <a:off x="1" y="366818"/>
            <a:ext cx="9144000" cy="84407"/>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9" name="Rectangle 28"/>
          <p:cNvSpPr/>
          <p:nvPr/>
        </p:nvSpPr>
        <p:spPr>
          <a:xfrm>
            <a:off x="0" y="-1"/>
            <a:ext cx="9144000" cy="310663"/>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0" name="Rectangle 29"/>
          <p:cNvSpPr/>
          <p:nvPr/>
        </p:nvSpPr>
        <p:spPr>
          <a:xfrm>
            <a:off x="0" y="308276"/>
            <a:ext cx="9144001" cy="91441"/>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1" name="Rectangle 30"/>
          <p:cNvSpPr/>
          <p:nvPr/>
        </p:nvSpPr>
        <p:spPr>
          <a:xfrm flipV="1">
            <a:off x="5410182" y="360246"/>
            <a:ext cx="3733819" cy="910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2" name="Rectangle 31"/>
          <p:cNvSpPr/>
          <p:nvPr/>
        </p:nvSpPr>
        <p:spPr>
          <a:xfrm flipV="1">
            <a:off x="5410200" y="440112"/>
            <a:ext cx="3733801" cy="180035"/>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3" name="Rounded Rectangle 32"/>
          <p:cNvSpPr/>
          <p:nvPr/>
        </p:nvSpPr>
        <p:spPr bwMode="white">
          <a:xfrm>
            <a:off x="5407339" y="497504"/>
            <a:ext cx="3063240" cy="27432"/>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4" name="Rounded Rectangle 33"/>
          <p:cNvSpPr/>
          <p:nvPr/>
        </p:nvSpPr>
        <p:spPr bwMode="white">
          <a:xfrm>
            <a:off x="7373646" y="588943"/>
            <a:ext cx="1600200" cy="36576"/>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5" name="Rectangle 34"/>
          <p:cNvSpPr/>
          <p:nvPr/>
        </p:nvSpPr>
        <p:spPr bwMode="invGray">
          <a:xfrm>
            <a:off x="9084966" y="-2001"/>
            <a:ext cx="57626" cy="621792"/>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6" name="Rectangle 35"/>
          <p:cNvSpPr/>
          <p:nvPr/>
        </p:nvSpPr>
        <p:spPr bwMode="invGray">
          <a:xfrm>
            <a:off x="9044481" y="-2001"/>
            <a:ext cx="27432" cy="621792"/>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7" name="Rectangle 36"/>
          <p:cNvSpPr/>
          <p:nvPr/>
        </p:nvSpPr>
        <p:spPr bwMode="invGray">
          <a:xfrm>
            <a:off x="9025428" y="-2001"/>
            <a:ext cx="9144" cy="621792"/>
          </a:xfrm>
          <a:prstGeom prst="rect">
            <a:avLst/>
          </a:prstGeom>
          <a:solidFill>
            <a:srgbClr val="FFFFFF">
              <a:alpha val="6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8" name="Rectangle 37"/>
          <p:cNvSpPr/>
          <p:nvPr/>
        </p:nvSpPr>
        <p:spPr bwMode="invGray">
          <a:xfrm>
            <a:off x="8975423" y="-2001"/>
            <a:ext cx="27432" cy="621792"/>
          </a:xfrm>
          <a:prstGeom prst="rect">
            <a:avLst/>
          </a:prstGeom>
          <a:solidFill>
            <a:srgbClr val="FFFFFF">
              <a:alpha val="4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9" name="Rectangle 38"/>
          <p:cNvSpPr/>
          <p:nvPr/>
        </p:nvSpPr>
        <p:spPr bwMode="invGray">
          <a:xfrm>
            <a:off x="8915677" y="380"/>
            <a:ext cx="54864" cy="585216"/>
          </a:xfrm>
          <a:prstGeom prst="rect">
            <a:avLst/>
          </a:prstGeom>
          <a:solidFill>
            <a:srgbClr val="FFFFFF">
              <a:alpha val="2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40" name="Rectangle 39"/>
          <p:cNvSpPr/>
          <p:nvPr/>
        </p:nvSpPr>
        <p:spPr bwMode="invGray">
          <a:xfrm>
            <a:off x="8873475" y="380"/>
            <a:ext cx="9144" cy="585216"/>
          </a:xfrm>
          <a:prstGeom prst="rect">
            <a:avLst/>
          </a:prstGeom>
          <a:solidFill>
            <a:srgbClr val="FFFFFF">
              <a:alpha val="30196"/>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Title Placeholder 21"/>
          <p:cNvSpPr>
            <a:spLocks noGrp="1"/>
          </p:cNvSpPr>
          <p:nvPr>
            <p:ph type="title"/>
          </p:nvPr>
        </p:nvSpPr>
        <p:spPr>
          <a:xfrm>
            <a:off x="457200" y="404664"/>
            <a:ext cx="8229600" cy="576064"/>
          </a:xfrm>
          <a:prstGeom prst="rect">
            <a:avLst/>
          </a:prstGeom>
        </p:spPr>
        <p:txBody>
          <a:bodyPr vert="horz" anchor="ctr">
            <a:normAutofit/>
          </a:bodyPr>
          <a:lstStyle/>
          <a:p>
            <a:r>
              <a:rPr kumimoji="0" lang="en-US"/>
              <a:t>Click to edit Master title style</a:t>
            </a:r>
            <a:endParaRPr kumimoji="0" lang="en-US" dirty="0"/>
          </a:p>
        </p:txBody>
      </p:sp>
      <p:sp>
        <p:nvSpPr>
          <p:cNvPr id="13" name="Text Placeholder 12"/>
          <p:cNvSpPr>
            <a:spLocks noGrp="1"/>
          </p:cNvSpPr>
          <p:nvPr>
            <p:ph type="body" idx="1"/>
          </p:nvPr>
        </p:nvSpPr>
        <p:spPr>
          <a:xfrm>
            <a:off x="457200" y="980728"/>
            <a:ext cx="8229600" cy="5593808"/>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endParaRPr kumimoji="0" lang="en-US" dirty="0"/>
          </a:p>
        </p:txBody>
      </p:sp>
      <p:sp>
        <p:nvSpPr>
          <p:cNvPr id="23" name="Slide Number Placeholder 22"/>
          <p:cNvSpPr>
            <a:spLocks noGrp="1"/>
          </p:cNvSpPr>
          <p:nvPr>
            <p:ph type="sldNum" sz="quarter" idx="4"/>
          </p:nvPr>
        </p:nvSpPr>
        <p:spPr>
          <a:xfrm>
            <a:off x="8174736" y="2272"/>
            <a:ext cx="762000" cy="365760"/>
          </a:xfrm>
          <a:prstGeom prst="rect">
            <a:avLst/>
          </a:prstGeom>
        </p:spPr>
        <p:txBody>
          <a:bodyPr vert="horz" anchor="b"/>
          <a:lstStyle>
            <a:lvl1pPr algn="r" eaLnBrk="1" latinLnBrk="0" hangingPunct="1">
              <a:defRPr kumimoji="0" sz="1800">
                <a:solidFill>
                  <a:srgbClr val="FFFFFF"/>
                </a:solidFill>
              </a:defRPr>
            </a:lvl1pPr>
          </a:lstStyle>
          <a:p>
            <a:fld id="{B32D2D4F-B262-4018-8594-6B1FE2F875A5}"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hdr="0" ftr="0" dt="0"/>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365760" indent="-256032" algn="l" rtl="0" eaLnBrk="1" latinLnBrk="0" hangingPunct="1">
        <a:spcBef>
          <a:spcPts val="300"/>
        </a:spcBef>
        <a:buClr>
          <a:schemeClr val="accent3"/>
        </a:buClr>
        <a:buFont typeface="Georgia"/>
        <a:buChar char="•"/>
        <a:defRPr kumimoji="0" sz="2800" kern="1200">
          <a:solidFill>
            <a:schemeClr val="tx1"/>
          </a:solidFill>
          <a:latin typeface="+mn-lt"/>
          <a:ea typeface="+mn-ea"/>
          <a:cs typeface="+mn-cs"/>
        </a:defRPr>
      </a:lvl1pPr>
      <a:lvl2pPr marL="658368" indent="-246888" algn="l" rtl="0" eaLnBrk="1" latinLnBrk="0" hangingPunct="1">
        <a:spcBef>
          <a:spcPts val="300"/>
        </a:spcBef>
        <a:buClr>
          <a:schemeClr val="accent2"/>
        </a:buClr>
        <a:buFont typeface="Georgia"/>
        <a:buChar char="▫"/>
        <a:defRPr kumimoji="0" sz="2600" kern="1200">
          <a:solidFill>
            <a:schemeClr val="accent2">
              <a:lumMod val="50000"/>
            </a:schemeClr>
          </a:solidFill>
          <a:latin typeface="+mn-lt"/>
          <a:ea typeface="+mn-ea"/>
          <a:cs typeface="+mn-cs"/>
        </a:defRPr>
      </a:lvl2pPr>
      <a:lvl3pPr marL="923544" indent="-219456" algn="l" rtl="0" eaLnBrk="1" latinLnBrk="0" hangingPunct="1">
        <a:spcBef>
          <a:spcPts val="300"/>
        </a:spcBef>
        <a:buClr>
          <a:schemeClr val="accent1"/>
        </a:buClr>
        <a:buFont typeface="Wingdings 2"/>
        <a:buChar char=""/>
        <a:defRPr kumimoji="0" sz="2400" kern="1200">
          <a:solidFill>
            <a:schemeClr val="accent1"/>
          </a:solidFill>
          <a:latin typeface="+mn-lt"/>
          <a:ea typeface="+mn-ea"/>
          <a:cs typeface="+mn-cs"/>
        </a:defRPr>
      </a:lvl3pPr>
      <a:lvl4pPr marL="1179576" indent="-201168" algn="l" rtl="0" eaLnBrk="1" latinLnBrk="0" hangingPunct="1">
        <a:spcBef>
          <a:spcPts val="300"/>
        </a:spcBef>
        <a:buClr>
          <a:schemeClr val="accent1"/>
        </a:buClr>
        <a:buFont typeface="Wingdings 2"/>
        <a:buChar char=""/>
        <a:defRPr kumimoji="0" sz="2200" kern="1200">
          <a:solidFill>
            <a:schemeClr val="accent1"/>
          </a:solidFill>
          <a:latin typeface="+mn-lt"/>
          <a:ea typeface="+mn-ea"/>
          <a:cs typeface="+mn-cs"/>
        </a:defRPr>
      </a:lvl4pPr>
      <a:lvl5pPr marL="1389888" indent="-182880" algn="l" rtl="0" eaLnBrk="1" latinLnBrk="0" hangingPunct="1">
        <a:spcBef>
          <a:spcPts val="300"/>
        </a:spcBef>
        <a:buClr>
          <a:schemeClr val="accent3"/>
        </a:buClr>
        <a:buFont typeface="Georgia"/>
        <a:buChar char="▫"/>
        <a:defRPr kumimoji="0" sz="2000" kern="1200">
          <a:solidFill>
            <a:schemeClr val="accent3"/>
          </a:solidFill>
          <a:latin typeface="+mn-lt"/>
          <a:ea typeface="+mn-ea"/>
          <a:cs typeface="+mn-cs"/>
        </a:defRPr>
      </a:lvl5pPr>
      <a:lvl6pPr marL="1609344" indent="-182880" algn="l" rtl="0" eaLnBrk="1" latinLnBrk="0" hangingPunct="1">
        <a:spcBef>
          <a:spcPts val="300"/>
        </a:spcBef>
        <a:buClr>
          <a:schemeClr val="accent3"/>
        </a:buClr>
        <a:buFont typeface="Georgia"/>
        <a:buChar char="▫"/>
        <a:defRPr kumimoji="0" sz="1800" kern="1200">
          <a:solidFill>
            <a:schemeClr val="accent3"/>
          </a:solidFill>
          <a:latin typeface="+mn-lt"/>
          <a:ea typeface="+mn-ea"/>
          <a:cs typeface="+mn-cs"/>
        </a:defRPr>
      </a:lvl6pPr>
      <a:lvl7pPr marL="1828800" indent="-182880" algn="l" rtl="0" eaLnBrk="1" latinLnBrk="0" hangingPunct="1">
        <a:spcBef>
          <a:spcPts val="300"/>
        </a:spcBef>
        <a:buClr>
          <a:schemeClr val="accent3"/>
        </a:buClr>
        <a:buFont typeface="Georgia"/>
        <a:buChar char="▫"/>
        <a:defRPr kumimoji="0" sz="1600" kern="1200">
          <a:solidFill>
            <a:schemeClr val="accent3"/>
          </a:solidFill>
          <a:latin typeface="+mn-lt"/>
          <a:ea typeface="+mn-ea"/>
          <a:cs typeface="+mn-cs"/>
        </a:defRPr>
      </a:lvl7pPr>
      <a:lvl8pPr marL="2029968" indent="-182880" algn="l" rtl="0" eaLnBrk="1" latinLnBrk="0" hangingPunct="1">
        <a:spcBef>
          <a:spcPts val="300"/>
        </a:spcBef>
        <a:buClr>
          <a:schemeClr val="accent3"/>
        </a:buClr>
        <a:buFont typeface="Georgia"/>
        <a:buChar char="◦"/>
        <a:defRPr kumimoji="0" sz="1500" kern="1200">
          <a:solidFill>
            <a:schemeClr val="accent3"/>
          </a:solidFill>
          <a:latin typeface="+mn-lt"/>
          <a:ea typeface="+mn-ea"/>
          <a:cs typeface="+mn-cs"/>
        </a:defRPr>
      </a:lvl8pPr>
      <a:lvl9pPr marL="2240280" indent="-182880" algn="l" rtl="0" eaLnBrk="1" latinLnBrk="0" hangingPunct="1">
        <a:spcBef>
          <a:spcPts val="300"/>
        </a:spcBef>
        <a:buClr>
          <a:schemeClr val="accent3"/>
        </a:buClr>
        <a:buFont typeface="Georgia"/>
        <a:buChar char="◦"/>
        <a:defRPr kumimoji="0" sz="1400" kern="1200" baseline="0">
          <a:solidFill>
            <a:schemeClr val="accent3"/>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wmf"/><Relationship Id="rId1" Type="http://schemas.openxmlformats.org/officeDocument/2006/relationships/slideLayout" Target="../slideLayouts/slideLayout2.xml"/><Relationship Id="rId5" Type="http://schemas.openxmlformats.org/officeDocument/2006/relationships/image" Target="../media/image6.wmf"/><Relationship Id="rId4" Type="http://schemas.openxmlformats.org/officeDocument/2006/relationships/image" Target="../media/image5.wmf"/></Relationships>
</file>

<file path=ppt/slides/_rels/slide8.x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6.wmf"/><Relationship Id="rId5" Type="http://schemas.openxmlformats.org/officeDocument/2006/relationships/image" Target="../media/image5.wmf"/><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t>Data Warehousing &amp; Data Mining</a:t>
            </a:r>
          </a:p>
        </p:txBody>
      </p:sp>
      <p:sp>
        <p:nvSpPr>
          <p:cNvPr id="3" name="Subtitle 2"/>
          <p:cNvSpPr>
            <a:spLocks noGrp="1"/>
          </p:cNvSpPr>
          <p:nvPr>
            <p:ph type="subTitle" idx="1"/>
          </p:nvPr>
        </p:nvSpPr>
        <p:spPr>
          <a:xfrm>
            <a:off x="457200" y="3899938"/>
            <a:ext cx="6563072" cy="1752600"/>
          </a:xfrm>
        </p:spPr>
        <p:txBody>
          <a:bodyPr>
            <a:normAutofit/>
          </a:bodyPr>
          <a:lstStyle/>
          <a:p>
            <a:r>
              <a:rPr lang="en-GB" dirty="0"/>
              <a:t>ACCA6026</a:t>
            </a:r>
          </a:p>
          <a:p>
            <a:r>
              <a:rPr lang="en-GB" dirty="0"/>
              <a:t>Lecture 2 – Business Intelligence Architecture</a:t>
            </a:r>
          </a:p>
          <a:p>
            <a:endParaRPr lang="en-GB" dirty="0"/>
          </a:p>
          <a:p>
            <a:r>
              <a:rPr lang="en-GB"/>
              <a:t>Balendran Kandasamy</a:t>
            </a:r>
            <a:endParaRPr lang="en-GB"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Introduction</a:t>
            </a:r>
          </a:p>
        </p:txBody>
      </p:sp>
      <p:sp>
        <p:nvSpPr>
          <p:cNvPr id="3" name="Content Placeholder 2"/>
          <p:cNvSpPr>
            <a:spLocks noGrp="1"/>
          </p:cNvSpPr>
          <p:nvPr>
            <p:ph idx="1"/>
          </p:nvPr>
        </p:nvSpPr>
        <p:spPr/>
        <p:txBody>
          <a:bodyPr/>
          <a:lstStyle/>
          <a:p>
            <a:r>
              <a:rPr lang="en-GB" dirty="0"/>
              <a:t>This is a very high level description of a BI system </a:t>
            </a:r>
          </a:p>
          <a:p>
            <a:r>
              <a:rPr lang="en-GB" dirty="0"/>
              <a:t>Lower level descriptions will come as we start to design a data warehouse</a:t>
            </a:r>
          </a:p>
          <a:p>
            <a:r>
              <a:rPr lang="en-GB" dirty="0"/>
              <a:t>This lecture looks at the back end; the next lecture will look at the front end</a:t>
            </a:r>
          </a:p>
          <a:p>
            <a:endParaRPr lang="en-GB" dirty="0"/>
          </a:p>
          <a:p>
            <a:r>
              <a:rPr lang="en-GB" dirty="0"/>
              <a:t>Major architectural components of small/new and large/mature BI system</a:t>
            </a:r>
          </a:p>
          <a:p>
            <a:r>
              <a:rPr lang="en-GB" dirty="0"/>
              <a:t>Large/mature BI systems are sometimes known as Enterprise Intelligence Systems</a:t>
            </a:r>
          </a:p>
        </p:txBody>
      </p:sp>
      <p:sp>
        <p:nvSpPr>
          <p:cNvPr id="4" name="Slide Number Placeholder 3"/>
          <p:cNvSpPr>
            <a:spLocks noGrp="1"/>
          </p:cNvSpPr>
          <p:nvPr>
            <p:ph type="sldNum" sz="quarter" idx="12"/>
          </p:nvPr>
        </p:nvSpPr>
        <p:spPr/>
        <p:txBody>
          <a:bodyPr/>
          <a:lstStyle/>
          <a:p>
            <a:fld id="{B32D2D4F-B262-4018-8594-6B1FE2F875A5}" type="slidenum">
              <a:rPr lang="en-GB" smtClean="0"/>
              <a:pPr/>
              <a:t>2</a:t>
            </a:fld>
            <a:endParaRPr lang="en-GB"/>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Operational &amp; Source Systems</a:t>
            </a:r>
          </a:p>
        </p:txBody>
      </p:sp>
      <p:sp>
        <p:nvSpPr>
          <p:cNvPr id="3" name="Content Placeholder 2"/>
          <p:cNvSpPr>
            <a:spLocks noGrp="1"/>
          </p:cNvSpPr>
          <p:nvPr>
            <p:ph idx="1"/>
          </p:nvPr>
        </p:nvSpPr>
        <p:spPr/>
        <p:txBody>
          <a:bodyPr>
            <a:normAutofit lnSpcReduction="10000"/>
          </a:bodyPr>
          <a:lstStyle/>
          <a:p>
            <a:r>
              <a:rPr lang="en-GB" dirty="0"/>
              <a:t>Operational systems provide the source material for any BI system</a:t>
            </a:r>
          </a:p>
          <a:p>
            <a:r>
              <a:rPr lang="en-GB" dirty="0"/>
              <a:t>These may also be known as </a:t>
            </a:r>
            <a:r>
              <a:rPr lang="en-GB" i="1" dirty="0"/>
              <a:t>source systems</a:t>
            </a:r>
            <a:r>
              <a:rPr lang="en-GB" dirty="0"/>
              <a:t>, </a:t>
            </a:r>
            <a:r>
              <a:rPr lang="en-GB" i="1" dirty="0"/>
              <a:t>transaction processing systems</a:t>
            </a:r>
            <a:r>
              <a:rPr lang="en-GB" dirty="0"/>
              <a:t>, </a:t>
            </a:r>
            <a:r>
              <a:rPr lang="en-GB" i="1" dirty="0"/>
              <a:t>enterprise resource planning (ERP) systems</a:t>
            </a:r>
          </a:p>
          <a:p>
            <a:r>
              <a:rPr lang="en-GB" dirty="0"/>
              <a:t>There may be many systems in a company, each dealing with different types of data and, even where they use the same information, using different terms to describe the data</a:t>
            </a:r>
          </a:p>
          <a:p>
            <a:endParaRPr lang="en-GB" dirty="0"/>
          </a:p>
          <a:p>
            <a:r>
              <a:rPr lang="en-GB" dirty="0"/>
              <a:t>When business intelligence is integrated with an operational system or supports an operational task, it is referred to as </a:t>
            </a:r>
            <a:r>
              <a:rPr lang="en-GB" i="1" dirty="0"/>
              <a:t>operational business intelligence</a:t>
            </a:r>
            <a:endParaRPr lang="en-GB" dirty="0"/>
          </a:p>
        </p:txBody>
      </p:sp>
      <p:sp>
        <p:nvSpPr>
          <p:cNvPr id="4" name="Slide Number Placeholder 3"/>
          <p:cNvSpPr>
            <a:spLocks noGrp="1"/>
          </p:cNvSpPr>
          <p:nvPr>
            <p:ph type="sldNum" sz="quarter" idx="12"/>
          </p:nvPr>
        </p:nvSpPr>
        <p:spPr/>
        <p:txBody>
          <a:bodyPr/>
          <a:lstStyle/>
          <a:p>
            <a:fld id="{B32D2D4F-B262-4018-8594-6B1FE2F875A5}" type="slidenum">
              <a:rPr lang="en-GB" smtClean="0"/>
              <a:pPr/>
              <a:t>3</a:t>
            </a:fld>
            <a:endParaRPr lang="en-GB"/>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4BC3934-1FA3-257A-E96D-132C9C8EE0BC}"/>
              </a:ext>
            </a:extLst>
          </p:cNvPr>
          <p:cNvSpPr>
            <a:spLocks noGrp="1"/>
          </p:cNvSpPr>
          <p:nvPr>
            <p:ph idx="1"/>
          </p:nvPr>
        </p:nvSpPr>
        <p:spPr>
          <a:xfrm>
            <a:off x="457200" y="548680"/>
            <a:ext cx="8229600" cy="6025856"/>
          </a:xfrm>
        </p:spPr>
        <p:txBody>
          <a:bodyPr>
            <a:normAutofit fontScale="92500" lnSpcReduction="10000"/>
          </a:bodyPr>
          <a:lstStyle/>
          <a:p>
            <a:pPr marL="109728" indent="0">
              <a:buNone/>
            </a:pPr>
            <a:r>
              <a:rPr lang="en-GB" b="1" dirty="0" err="1"/>
              <a:t>Tansaction</a:t>
            </a:r>
            <a:r>
              <a:rPr lang="en-GB" b="1" dirty="0"/>
              <a:t> Processing Systems (TPS)</a:t>
            </a:r>
            <a:endParaRPr lang="en-GB" dirty="0"/>
          </a:p>
          <a:p>
            <a:pPr marL="109728" indent="0">
              <a:buNone/>
            </a:pPr>
            <a:r>
              <a:rPr lang="en-GB" dirty="0"/>
              <a:t>Systems that handle routine, day-to-day transactions.</a:t>
            </a:r>
            <a:br>
              <a:rPr lang="en-GB" dirty="0"/>
            </a:br>
            <a:r>
              <a:rPr lang="en-GB" b="1" dirty="0"/>
              <a:t>Example</a:t>
            </a:r>
            <a:r>
              <a:rPr lang="en-GB" dirty="0"/>
              <a:t>:</a:t>
            </a:r>
          </a:p>
          <a:p>
            <a:r>
              <a:rPr lang="en-GB" dirty="0"/>
              <a:t>A supermarket checkout system</a:t>
            </a:r>
          </a:p>
          <a:p>
            <a:r>
              <a:rPr lang="en-GB" dirty="0"/>
              <a:t>Online order processing</a:t>
            </a:r>
          </a:p>
          <a:p>
            <a:pPr marL="109728" indent="0">
              <a:buNone/>
            </a:pPr>
            <a:r>
              <a:rPr lang="en-GB" b="1" dirty="0"/>
              <a:t>Enterprise resource planning systems (ERP) </a:t>
            </a:r>
          </a:p>
          <a:p>
            <a:pPr marL="109728" indent="0">
              <a:buNone/>
            </a:pPr>
            <a:r>
              <a:rPr lang="en-GB" dirty="0"/>
              <a:t>Integrated systems that manage multiple business functions:</a:t>
            </a:r>
          </a:p>
          <a:p>
            <a:r>
              <a:rPr lang="en-GB" dirty="0"/>
              <a:t>Finance</a:t>
            </a:r>
          </a:p>
          <a:p>
            <a:r>
              <a:rPr lang="en-GB" dirty="0"/>
              <a:t>HR</a:t>
            </a:r>
          </a:p>
          <a:p>
            <a:r>
              <a:rPr lang="en-GB" dirty="0"/>
              <a:t>Operations</a:t>
            </a:r>
          </a:p>
          <a:p>
            <a:r>
              <a:rPr lang="en-GB" dirty="0"/>
              <a:t>Supply chain</a:t>
            </a:r>
          </a:p>
          <a:p>
            <a:pPr marL="109728" indent="0">
              <a:buNone/>
            </a:pPr>
            <a:r>
              <a:rPr lang="en-GB" b="1" dirty="0"/>
              <a:t>Example</a:t>
            </a:r>
            <a:r>
              <a:rPr lang="en-GB" dirty="0"/>
              <a:t>: SAP, Oracle ERP, Microsoft Dynamics</a:t>
            </a:r>
          </a:p>
          <a:p>
            <a:r>
              <a:rPr lang="en-GB" dirty="0"/>
              <a:t>ERP systems are often </a:t>
            </a:r>
            <a:r>
              <a:rPr lang="en-GB" b="1" dirty="0"/>
              <a:t>large integrated operational systems</a:t>
            </a:r>
            <a:r>
              <a:rPr lang="en-GB" dirty="0"/>
              <a:t>.</a:t>
            </a:r>
          </a:p>
          <a:p>
            <a:endParaRPr lang="en-GB" dirty="0"/>
          </a:p>
        </p:txBody>
      </p:sp>
      <p:sp>
        <p:nvSpPr>
          <p:cNvPr id="4" name="Slide Number Placeholder 3">
            <a:extLst>
              <a:ext uri="{FF2B5EF4-FFF2-40B4-BE49-F238E27FC236}">
                <a16:creationId xmlns:a16="http://schemas.microsoft.com/office/drawing/2014/main" id="{0A4EF55F-ED28-6F41-DCF6-D23A581A0220}"/>
              </a:ext>
            </a:extLst>
          </p:cNvPr>
          <p:cNvSpPr>
            <a:spLocks noGrp="1"/>
          </p:cNvSpPr>
          <p:nvPr>
            <p:ph type="sldNum" sz="quarter" idx="12"/>
          </p:nvPr>
        </p:nvSpPr>
        <p:spPr/>
        <p:txBody>
          <a:bodyPr/>
          <a:lstStyle/>
          <a:p>
            <a:fld id="{B32D2D4F-B262-4018-8594-6B1FE2F875A5}" type="slidenum">
              <a:rPr lang="en-GB" smtClean="0"/>
              <a:pPr/>
              <a:t>4</a:t>
            </a:fld>
            <a:endParaRPr lang="en-GB"/>
          </a:p>
        </p:txBody>
      </p:sp>
    </p:spTree>
    <p:extLst>
      <p:ext uri="{BB962C8B-B14F-4D97-AF65-F5344CB8AC3E}">
        <p14:creationId xmlns:p14="http://schemas.microsoft.com/office/powerpoint/2010/main" val="256184121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D66C75-A683-412F-0CD4-49756831A619}"/>
              </a:ext>
            </a:extLst>
          </p:cNvPr>
          <p:cNvSpPr>
            <a:spLocks noGrp="1"/>
          </p:cNvSpPr>
          <p:nvPr>
            <p:ph type="title"/>
          </p:nvPr>
        </p:nvSpPr>
        <p:spPr>
          <a:xfrm>
            <a:off x="466463" y="797848"/>
            <a:ext cx="8229600" cy="365760"/>
          </a:xfrm>
        </p:spPr>
        <p:txBody>
          <a:bodyPr>
            <a:normAutofit fontScale="90000"/>
          </a:bodyPr>
          <a:lstStyle/>
          <a:p>
            <a:r>
              <a:rPr lang="en-GB" sz="3100" b="1" dirty="0"/>
              <a:t>Multiple systems = multiple definitions of data</a:t>
            </a:r>
            <a:br>
              <a:rPr lang="en-GB" b="1" dirty="0"/>
            </a:br>
            <a:endParaRPr lang="en-GB" dirty="0"/>
          </a:p>
        </p:txBody>
      </p:sp>
      <p:sp>
        <p:nvSpPr>
          <p:cNvPr id="3" name="Content Placeholder 2">
            <a:extLst>
              <a:ext uri="{FF2B5EF4-FFF2-40B4-BE49-F238E27FC236}">
                <a16:creationId xmlns:a16="http://schemas.microsoft.com/office/drawing/2014/main" id="{D0B47A2E-D557-6473-A736-1D3A6DCBDB15}"/>
              </a:ext>
            </a:extLst>
          </p:cNvPr>
          <p:cNvSpPr>
            <a:spLocks noGrp="1"/>
          </p:cNvSpPr>
          <p:nvPr>
            <p:ph idx="1"/>
          </p:nvPr>
        </p:nvSpPr>
        <p:spPr/>
        <p:txBody>
          <a:bodyPr/>
          <a:lstStyle/>
          <a:p>
            <a:pPr marL="109728" indent="0">
              <a:buNone/>
            </a:pPr>
            <a:r>
              <a:rPr lang="en-GB" b="1" dirty="0"/>
              <a:t>There may be many systems in a company…</a:t>
            </a:r>
          </a:p>
          <a:p>
            <a:r>
              <a:rPr lang="en-GB" dirty="0"/>
              <a:t>In reality, organisations don’t usually have just one system.</a:t>
            </a:r>
          </a:p>
          <a:p>
            <a:pPr marL="109728" indent="0">
              <a:buNone/>
            </a:pPr>
            <a:r>
              <a:rPr lang="en-GB" b="1" dirty="0"/>
              <a:t>They might have:</a:t>
            </a:r>
          </a:p>
          <a:p>
            <a:r>
              <a:rPr lang="en-GB" dirty="0"/>
              <a:t>A CRM for customers</a:t>
            </a:r>
          </a:p>
          <a:p>
            <a:r>
              <a:rPr lang="en-GB" dirty="0"/>
              <a:t>An accounting system for finance</a:t>
            </a:r>
          </a:p>
          <a:p>
            <a:r>
              <a:rPr lang="en-GB" dirty="0"/>
              <a:t>A warehouse system for logistics</a:t>
            </a:r>
          </a:p>
          <a:p>
            <a:r>
              <a:rPr lang="en-GB" dirty="0"/>
              <a:t>A separate HR system</a:t>
            </a:r>
          </a:p>
          <a:p>
            <a:endParaRPr lang="en-GB" dirty="0"/>
          </a:p>
        </p:txBody>
      </p:sp>
      <p:sp>
        <p:nvSpPr>
          <p:cNvPr id="4" name="Slide Number Placeholder 3">
            <a:extLst>
              <a:ext uri="{FF2B5EF4-FFF2-40B4-BE49-F238E27FC236}">
                <a16:creationId xmlns:a16="http://schemas.microsoft.com/office/drawing/2014/main" id="{2AFCCC2E-730E-C929-7FB1-135D27405262}"/>
              </a:ext>
            </a:extLst>
          </p:cNvPr>
          <p:cNvSpPr>
            <a:spLocks noGrp="1"/>
          </p:cNvSpPr>
          <p:nvPr>
            <p:ph type="sldNum" sz="quarter" idx="12"/>
          </p:nvPr>
        </p:nvSpPr>
        <p:spPr/>
        <p:txBody>
          <a:bodyPr/>
          <a:lstStyle/>
          <a:p>
            <a:fld id="{B32D2D4F-B262-4018-8594-6B1FE2F875A5}" type="slidenum">
              <a:rPr lang="en-GB" smtClean="0"/>
              <a:pPr/>
              <a:t>5</a:t>
            </a:fld>
            <a:endParaRPr lang="en-GB"/>
          </a:p>
        </p:txBody>
      </p:sp>
    </p:spTree>
    <p:extLst>
      <p:ext uri="{BB962C8B-B14F-4D97-AF65-F5344CB8AC3E}">
        <p14:creationId xmlns:p14="http://schemas.microsoft.com/office/powerpoint/2010/main" val="275618715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What Is Data Warehouse &amp; Business Intelligence - How Does It Deliver Value?">
            <a:extLst>
              <a:ext uri="{FF2B5EF4-FFF2-40B4-BE49-F238E27FC236}">
                <a16:creationId xmlns:a16="http://schemas.microsoft.com/office/drawing/2014/main" id="{E5FEB015-63E2-8B97-BFCD-23EEC144F102}"/>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tretch>
            <a:fillRect/>
          </a:stretch>
        </p:blipFill>
        <p:spPr bwMode="auto">
          <a:xfrm>
            <a:off x="457200" y="1061864"/>
            <a:ext cx="8229600" cy="5431535"/>
          </a:xfrm>
          <a:prstGeom prst="rect">
            <a:avLst/>
          </a:prstGeom>
          <a:solidFill>
            <a:srgbClr val="FFFFFF"/>
          </a:solidFill>
        </p:spPr>
      </p:pic>
      <p:sp>
        <p:nvSpPr>
          <p:cNvPr id="4" name="Slide Number Placeholder 3">
            <a:extLst>
              <a:ext uri="{FF2B5EF4-FFF2-40B4-BE49-F238E27FC236}">
                <a16:creationId xmlns:a16="http://schemas.microsoft.com/office/drawing/2014/main" id="{F660E3EB-CCBF-EA19-9C4E-282285EF8856}"/>
              </a:ext>
            </a:extLst>
          </p:cNvPr>
          <p:cNvSpPr>
            <a:spLocks noGrp="1"/>
          </p:cNvSpPr>
          <p:nvPr>
            <p:ph type="sldNum" sz="quarter" idx="12"/>
          </p:nvPr>
        </p:nvSpPr>
        <p:spPr>
          <a:xfrm>
            <a:off x="8174736" y="2272"/>
            <a:ext cx="762000" cy="365760"/>
          </a:xfrm>
        </p:spPr>
        <p:txBody>
          <a:bodyPr anchor="b">
            <a:normAutofit/>
          </a:bodyPr>
          <a:lstStyle/>
          <a:p>
            <a:pPr>
              <a:spcAft>
                <a:spcPts val="600"/>
              </a:spcAft>
            </a:pPr>
            <a:fld id="{B32D2D4F-B262-4018-8594-6B1FE2F875A5}" type="slidenum">
              <a:rPr lang="en-GB" smtClean="0"/>
              <a:pPr>
                <a:spcAft>
                  <a:spcPts val="600"/>
                </a:spcAft>
              </a:pPr>
              <a:t>6</a:t>
            </a:fld>
            <a:endParaRPr lang="en-GB"/>
          </a:p>
        </p:txBody>
      </p:sp>
      <p:sp>
        <p:nvSpPr>
          <p:cNvPr id="6" name="Title 5">
            <a:extLst>
              <a:ext uri="{FF2B5EF4-FFF2-40B4-BE49-F238E27FC236}">
                <a16:creationId xmlns:a16="http://schemas.microsoft.com/office/drawing/2014/main" id="{6AAEF587-BD40-2F49-F95A-A929717BF00D}"/>
              </a:ext>
            </a:extLst>
          </p:cNvPr>
          <p:cNvSpPr>
            <a:spLocks noGrp="1"/>
          </p:cNvSpPr>
          <p:nvPr>
            <p:ph type="title"/>
          </p:nvPr>
        </p:nvSpPr>
        <p:spPr/>
        <p:txBody>
          <a:bodyPr>
            <a:normAutofit fontScale="90000"/>
          </a:bodyPr>
          <a:lstStyle/>
          <a:p>
            <a:r>
              <a:rPr lang="en-GB" dirty="0"/>
              <a:t>Architecture</a:t>
            </a:r>
          </a:p>
        </p:txBody>
      </p:sp>
    </p:spTree>
    <p:extLst>
      <p:ext uri="{BB962C8B-B14F-4D97-AF65-F5344CB8AC3E}">
        <p14:creationId xmlns:p14="http://schemas.microsoft.com/office/powerpoint/2010/main" val="93168091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Operational &amp; Source Systems</a:t>
            </a:r>
          </a:p>
        </p:txBody>
      </p:sp>
      <p:sp>
        <p:nvSpPr>
          <p:cNvPr id="4" name="Slide Number Placeholder 3"/>
          <p:cNvSpPr>
            <a:spLocks noGrp="1"/>
          </p:cNvSpPr>
          <p:nvPr>
            <p:ph type="sldNum" sz="quarter" idx="12"/>
          </p:nvPr>
        </p:nvSpPr>
        <p:spPr/>
        <p:txBody>
          <a:bodyPr/>
          <a:lstStyle/>
          <a:p>
            <a:fld id="{B32D2D4F-B262-4018-8594-6B1FE2F875A5}" type="slidenum">
              <a:rPr lang="en-GB" smtClean="0"/>
              <a:pPr/>
              <a:t>7</a:t>
            </a:fld>
            <a:endParaRPr lang="en-GB"/>
          </a:p>
        </p:txBody>
      </p:sp>
      <p:sp>
        <p:nvSpPr>
          <p:cNvPr id="6" name="Flowchart: Magnetic Disk 5"/>
          <p:cNvSpPr/>
          <p:nvPr/>
        </p:nvSpPr>
        <p:spPr>
          <a:xfrm>
            <a:off x="285720" y="1178703"/>
            <a:ext cx="1857388" cy="1785950"/>
          </a:xfrm>
          <a:prstGeom prst="flowChartMagneticDisk">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TextBox 16"/>
          <p:cNvSpPr txBox="1"/>
          <p:nvPr/>
        </p:nvSpPr>
        <p:spPr>
          <a:xfrm>
            <a:off x="642910" y="2071678"/>
            <a:ext cx="1216487" cy="646331"/>
          </a:xfrm>
          <a:prstGeom prst="rect">
            <a:avLst/>
          </a:prstGeom>
          <a:solidFill>
            <a:schemeClr val="accent1"/>
          </a:solidFill>
          <a:ln>
            <a:noFill/>
          </a:ln>
        </p:spPr>
        <p:txBody>
          <a:bodyPr wrap="none" rtlCol="0">
            <a:spAutoFit/>
          </a:bodyPr>
          <a:lstStyle/>
          <a:p>
            <a:r>
              <a:rPr lang="en-GB" dirty="0">
                <a:solidFill>
                  <a:schemeClr val="bg1"/>
                </a:solidFill>
              </a:rPr>
              <a:t>Production</a:t>
            </a:r>
          </a:p>
          <a:p>
            <a:pPr algn="ctr"/>
            <a:r>
              <a:rPr lang="en-GB" dirty="0">
                <a:solidFill>
                  <a:schemeClr val="bg1"/>
                </a:solidFill>
              </a:rPr>
              <a:t>Orders</a:t>
            </a:r>
          </a:p>
        </p:txBody>
      </p:sp>
      <p:sp>
        <p:nvSpPr>
          <p:cNvPr id="18" name="Flowchart: Magnetic Disk 17"/>
          <p:cNvSpPr/>
          <p:nvPr/>
        </p:nvSpPr>
        <p:spPr>
          <a:xfrm>
            <a:off x="2500298" y="1178703"/>
            <a:ext cx="1857388" cy="1785950"/>
          </a:xfrm>
          <a:prstGeom prst="flowChartMagneticDisk">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Flowchart: Magnetic Disk 18"/>
          <p:cNvSpPr/>
          <p:nvPr/>
        </p:nvSpPr>
        <p:spPr>
          <a:xfrm>
            <a:off x="4786314" y="1178703"/>
            <a:ext cx="1857388" cy="1785950"/>
          </a:xfrm>
          <a:prstGeom prst="flowChartMagneticDisk">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Flowchart: Magnetic Disk 19"/>
          <p:cNvSpPr/>
          <p:nvPr/>
        </p:nvSpPr>
        <p:spPr>
          <a:xfrm>
            <a:off x="7000892" y="1178703"/>
            <a:ext cx="1857388" cy="1785950"/>
          </a:xfrm>
          <a:prstGeom prst="flowChartMagneticDisk">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TextBox 21"/>
          <p:cNvSpPr txBox="1"/>
          <p:nvPr/>
        </p:nvSpPr>
        <p:spPr>
          <a:xfrm>
            <a:off x="642910" y="1259468"/>
            <a:ext cx="1197764" cy="369332"/>
          </a:xfrm>
          <a:prstGeom prst="rect">
            <a:avLst/>
          </a:prstGeom>
          <a:solidFill>
            <a:schemeClr val="accent1"/>
          </a:solidFill>
          <a:ln>
            <a:noFill/>
          </a:ln>
        </p:spPr>
        <p:txBody>
          <a:bodyPr wrap="none" rtlCol="0">
            <a:normAutofit/>
          </a:bodyPr>
          <a:lstStyle/>
          <a:p>
            <a:pPr algn="ctr"/>
            <a:r>
              <a:rPr lang="en-GB" dirty="0">
                <a:solidFill>
                  <a:schemeClr val="bg1"/>
                </a:solidFill>
              </a:rPr>
              <a:t>Product</a:t>
            </a:r>
          </a:p>
        </p:txBody>
      </p:sp>
      <p:sp>
        <p:nvSpPr>
          <p:cNvPr id="23" name="TextBox 22"/>
          <p:cNvSpPr txBox="1"/>
          <p:nvPr/>
        </p:nvSpPr>
        <p:spPr>
          <a:xfrm>
            <a:off x="7358082" y="1928802"/>
            <a:ext cx="1197764" cy="369332"/>
          </a:xfrm>
          <a:prstGeom prst="rect">
            <a:avLst/>
          </a:prstGeom>
          <a:solidFill>
            <a:schemeClr val="accent1"/>
          </a:solidFill>
          <a:ln>
            <a:noFill/>
          </a:ln>
        </p:spPr>
        <p:txBody>
          <a:bodyPr wrap="none" rtlCol="0">
            <a:normAutofit/>
          </a:bodyPr>
          <a:lstStyle/>
          <a:p>
            <a:pPr algn="ctr"/>
            <a:r>
              <a:rPr lang="en-GB" dirty="0">
                <a:solidFill>
                  <a:schemeClr val="bg1"/>
                </a:solidFill>
              </a:rPr>
              <a:t>Customer</a:t>
            </a:r>
          </a:p>
        </p:txBody>
      </p:sp>
      <p:sp>
        <p:nvSpPr>
          <p:cNvPr id="24" name="TextBox 23"/>
          <p:cNvSpPr txBox="1"/>
          <p:nvPr/>
        </p:nvSpPr>
        <p:spPr>
          <a:xfrm>
            <a:off x="2880081" y="1268760"/>
            <a:ext cx="1197764" cy="369332"/>
          </a:xfrm>
          <a:prstGeom prst="rect">
            <a:avLst/>
          </a:prstGeom>
          <a:solidFill>
            <a:schemeClr val="accent1"/>
          </a:solidFill>
          <a:ln>
            <a:noFill/>
          </a:ln>
        </p:spPr>
        <p:txBody>
          <a:bodyPr wrap="none" rtlCol="0">
            <a:normAutofit/>
          </a:bodyPr>
          <a:lstStyle/>
          <a:p>
            <a:pPr algn="ctr"/>
            <a:r>
              <a:rPr lang="en-GB" dirty="0">
                <a:solidFill>
                  <a:schemeClr val="bg1"/>
                </a:solidFill>
              </a:rPr>
              <a:t>Product</a:t>
            </a:r>
          </a:p>
        </p:txBody>
      </p:sp>
      <p:sp>
        <p:nvSpPr>
          <p:cNvPr id="25" name="TextBox 24"/>
          <p:cNvSpPr txBox="1"/>
          <p:nvPr/>
        </p:nvSpPr>
        <p:spPr>
          <a:xfrm>
            <a:off x="5125021" y="1268760"/>
            <a:ext cx="1197764" cy="369332"/>
          </a:xfrm>
          <a:prstGeom prst="rect">
            <a:avLst/>
          </a:prstGeom>
          <a:solidFill>
            <a:schemeClr val="accent1"/>
          </a:solidFill>
          <a:ln>
            <a:noFill/>
          </a:ln>
        </p:spPr>
        <p:txBody>
          <a:bodyPr wrap="none" rtlCol="0">
            <a:normAutofit/>
          </a:bodyPr>
          <a:lstStyle/>
          <a:p>
            <a:pPr algn="ctr"/>
            <a:r>
              <a:rPr lang="en-GB" dirty="0">
                <a:solidFill>
                  <a:schemeClr val="bg1"/>
                </a:solidFill>
              </a:rPr>
              <a:t>Product</a:t>
            </a:r>
          </a:p>
        </p:txBody>
      </p:sp>
      <p:sp>
        <p:nvSpPr>
          <p:cNvPr id="26" name="TextBox 25"/>
          <p:cNvSpPr txBox="1"/>
          <p:nvPr/>
        </p:nvSpPr>
        <p:spPr>
          <a:xfrm>
            <a:off x="7358082" y="1268760"/>
            <a:ext cx="1197764" cy="369332"/>
          </a:xfrm>
          <a:prstGeom prst="rect">
            <a:avLst/>
          </a:prstGeom>
          <a:solidFill>
            <a:schemeClr val="accent1"/>
          </a:solidFill>
          <a:ln>
            <a:noFill/>
          </a:ln>
        </p:spPr>
        <p:txBody>
          <a:bodyPr wrap="none" rtlCol="0">
            <a:normAutofit/>
          </a:bodyPr>
          <a:lstStyle/>
          <a:p>
            <a:pPr algn="ctr"/>
            <a:r>
              <a:rPr lang="en-GB" dirty="0">
                <a:solidFill>
                  <a:schemeClr val="bg1"/>
                </a:solidFill>
              </a:rPr>
              <a:t>Product</a:t>
            </a:r>
          </a:p>
        </p:txBody>
      </p:sp>
      <p:sp>
        <p:nvSpPr>
          <p:cNvPr id="27" name="TextBox 26"/>
          <p:cNvSpPr txBox="1"/>
          <p:nvPr/>
        </p:nvSpPr>
        <p:spPr>
          <a:xfrm>
            <a:off x="5166097" y="1928802"/>
            <a:ext cx="1197764" cy="369332"/>
          </a:xfrm>
          <a:prstGeom prst="rect">
            <a:avLst/>
          </a:prstGeom>
          <a:solidFill>
            <a:schemeClr val="accent1"/>
          </a:solidFill>
          <a:ln>
            <a:noFill/>
          </a:ln>
        </p:spPr>
        <p:txBody>
          <a:bodyPr wrap="none" rtlCol="0">
            <a:normAutofit/>
          </a:bodyPr>
          <a:lstStyle/>
          <a:p>
            <a:pPr algn="ctr"/>
            <a:r>
              <a:rPr lang="en-GB" dirty="0">
                <a:solidFill>
                  <a:schemeClr val="bg1"/>
                </a:solidFill>
              </a:rPr>
              <a:t>Customer</a:t>
            </a:r>
          </a:p>
        </p:txBody>
      </p:sp>
      <p:sp>
        <p:nvSpPr>
          <p:cNvPr id="28" name="TextBox 27"/>
          <p:cNvSpPr txBox="1"/>
          <p:nvPr/>
        </p:nvSpPr>
        <p:spPr>
          <a:xfrm>
            <a:off x="2880081" y="1928802"/>
            <a:ext cx="1197764" cy="369332"/>
          </a:xfrm>
          <a:prstGeom prst="rect">
            <a:avLst/>
          </a:prstGeom>
          <a:solidFill>
            <a:schemeClr val="accent1"/>
          </a:solidFill>
          <a:ln>
            <a:noFill/>
          </a:ln>
        </p:spPr>
        <p:txBody>
          <a:bodyPr wrap="none" rtlCol="0">
            <a:normAutofit/>
          </a:bodyPr>
          <a:lstStyle/>
          <a:p>
            <a:pPr algn="ctr"/>
            <a:r>
              <a:rPr lang="en-GB" dirty="0">
                <a:solidFill>
                  <a:schemeClr val="bg1"/>
                </a:solidFill>
              </a:rPr>
              <a:t>Customer</a:t>
            </a:r>
          </a:p>
        </p:txBody>
      </p:sp>
      <p:sp>
        <p:nvSpPr>
          <p:cNvPr id="29" name="TextBox 28"/>
          <p:cNvSpPr txBox="1"/>
          <p:nvPr/>
        </p:nvSpPr>
        <p:spPr>
          <a:xfrm>
            <a:off x="2880081" y="2357430"/>
            <a:ext cx="1197764" cy="369332"/>
          </a:xfrm>
          <a:prstGeom prst="rect">
            <a:avLst/>
          </a:prstGeom>
          <a:solidFill>
            <a:schemeClr val="accent1"/>
          </a:solidFill>
          <a:ln>
            <a:noFill/>
          </a:ln>
        </p:spPr>
        <p:txBody>
          <a:bodyPr wrap="none" rtlCol="0">
            <a:normAutofit/>
          </a:bodyPr>
          <a:lstStyle/>
          <a:p>
            <a:pPr algn="ctr"/>
            <a:r>
              <a:rPr lang="en-GB" dirty="0">
                <a:solidFill>
                  <a:schemeClr val="bg1"/>
                </a:solidFill>
              </a:rPr>
              <a:t>Orders</a:t>
            </a:r>
          </a:p>
        </p:txBody>
      </p:sp>
      <p:sp>
        <p:nvSpPr>
          <p:cNvPr id="30" name="TextBox 29"/>
          <p:cNvSpPr txBox="1"/>
          <p:nvPr/>
        </p:nvSpPr>
        <p:spPr>
          <a:xfrm>
            <a:off x="5166097" y="2357430"/>
            <a:ext cx="1197764" cy="369332"/>
          </a:xfrm>
          <a:prstGeom prst="rect">
            <a:avLst/>
          </a:prstGeom>
          <a:solidFill>
            <a:schemeClr val="accent1"/>
          </a:solidFill>
          <a:ln>
            <a:noFill/>
          </a:ln>
        </p:spPr>
        <p:txBody>
          <a:bodyPr wrap="none" rtlCol="0">
            <a:normAutofit/>
          </a:bodyPr>
          <a:lstStyle/>
          <a:p>
            <a:pPr algn="ctr"/>
            <a:r>
              <a:rPr lang="en-GB" dirty="0">
                <a:solidFill>
                  <a:schemeClr val="bg1"/>
                </a:solidFill>
              </a:rPr>
              <a:t>Shipments</a:t>
            </a:r>
          </a:p>
        </p:txBody>
      </p:sp>
      <p:sp>
        <p:nvSpPr>
          <p:cNvPr id="31" name="TextBox 30"/>
          <p:cNvSpPr txBox="1"/>
          <p:nvPr/>
        </p:nvSpPr>
        <p:spPr>
          <a:xfrm>
            <a:off x="7358082" y="2357430"/>
            <a:ext cx="1197764" cy="369332"/>
          </a:xfrm>
          <a:prstGeom prst="rect">
            <a:avLst/>
          </a:prstGeom>
          <a:solidFill>
            <a:schemeClr val="accent1"/>
          </a:solidFill>
          <a:ln>
            <a:noFill/>
          </a:ln>
        </p:spPr>
        <p:txBody>
          <a:bodyPr wrap="none" rtlCol="0">
            <a:normAutofit/>
          </a:bodyPr>
          <a:lstStyle/>
          <a:p>
            <a:pPr algn="ctr"/>
            <a:r>
              <a:rPr lang="en-GB" dirty="0">
                <a:solidFill>
                  <a:schemeClr val="bg1"/>
                </a:solidFill>
              </a:rPr>
              <a:t>Invoices</a:t>
            </a:r>
          </a:p>
        </p:txBody>
      </p:sp>
      <p:pic>
        <p:nvPicPr>
          <p:cNvPr id="1026" name="Picture 2" descr="C:\Users\PROJECTOR\AppData\Local\Microsoft\Windows\Temporary Internet Files\Content.IE5\3SH2TMWI\MC900335566[1].wmf"/>
          <p:cNvPicPr>
            <a:picLocks noChangeAspect="1" noChangeArrowheads="1"/>
          </p:cNvPicPr>
          <p:nvPr/>
        </p:nvPicPr>
        <p:blipFill>
          <a:blip r:embed="rId2"/>
          <a:srcRect/>
          <a:stretch>
            <a:fillRect/>
          </a:stretch>
        </p:blipFill>
        <p:spPr bwMode="auto">
          <a:xfrm>
            <a:off x="428596" y="5000636"/>
            <a:ext cx="1417834" cy="1402200"/>
          </a:xfrm>
          <a:prstGeom prst="rect">
            <a:avLst/>
          </a:prstGeom>
          <a:noFill/>
        </p:spPr>
      </p:pic>
      <p:pic>
        <p:nvPicPr>
          <p:cNvPr id="1027" name="Picture 3" descr="C:\Users\PROJECTOR\AppData\Local\Microsoft\Windows\Temporary Internet Files\Content.IE5\TIU9DAW9\MC900440379[1].png"/>
          <p:cNvPicPr>
            <a:picLocks noChangeAspect="1" noChangeArrowheads="1"/>
          </p:cNvPicPr>
          <p:nvPr/>
        </p:nvPicPr>
        <p:blipFill>
          <a:blip r:embed="rId3"/>
          <a:srcRect/>
          <a:stretch>
            <a:fillRect/>
          </a:stretch>
        </p:blipFill>
        <p:spPr bwMode="auto">
          <a:xfrm>
            <a:off x="2643174" y="5143512"/>
            <a:ext cx="1514476" cy="1514476"/>
          </a:xfrm>
          <a:prstGeom prst="rect">
            <a:avLst/>
          </a:prstGeom>
          <a:noFill/>
        </p:spPr>
      </p:pic>
      <p:pic>
        <p:nvPicPr>
          <p:cNvPr id="1028" name="Picture 4" descr="C:\Users\PROJECTOR\AppData\Local\Microsoft\Windows\Temporary Internet Files\Content.IE5\TIU9DAW9\MC900413496[1].wmf"/>
          <p:cNvPicPr>
            <a:picLocks noChangeAspect="1" noChangeArrowheads="1"/>
          </p:cNvPicPr>
          <p:nvPr/>
        </p:nvPicPr>
        <p:blipFill>
          <a:blip r:embed="rId4"/>
          <a:srcRect/>
          <a:stretch>
            <a:fillRect/>
          </a:stretch>
        </p:blipFill>
        <p:spPr bwMode="auto">
          <a:xfrm>
            <a:off x="4786314" y="5429264"/>
            <a:ext cx="1928826" cy="1066930"/>
          </a:xfrm>
          <a:prstGeom prst="rect">
            <a:avLst/>
          </a:prstGeom>
          <a:noFill/>
        </p:spPr>
      </p:pic>
      <p:pic>
        <p:nvPicPr>
          <p:cNvPr id="1029" name="Picture 5" descr="C:\Users\PROJECTOR\AppData\Local\Microsoft\Windows\Temporary Internet Files\Content.IE5\HHDPI4U9\MC900233874[1].wmf"/>
          <p:cNvPicPr>
            <a:picLocks noChangeAspect="1" noChangeArrowheads="1"/>
          </p:cNvPicPr>
          <p:nvPr/>
        </p:nvPicPr>
        <p:blipFill>
          <a:blip r:embed="rId5"/>
          <a:srcRect/>
          <a:stretch>
            <a:fillRect/>
          </a:stretch>
        </p:blipFill>
        <p:spPr bwMode="auto">
          <a:xfrm>
            <a:off x="7429520" y="5241962"/>
            <a:ext cx="928694" cy="1249013"/>
          </a:xfrm>
          <a:prstGeom prst="rect">
            <a:avLst/>
          </a:prstGeom>
          <a:noFill/>
        </p:spPr>
      </p:pic>
      <p:sp>
        <p:nvSpPr>
          <p:cNvPr id="36" name="TextBox 35"/>
          <p:cNvSpPr txBox="1"/>
          <p:nvPr/>
        </p:nvSpPr>
        <p:spPr>
          <a:xfrm>
            <a:off x="428596" y="6488668"/>
            <a:ext cx="1556836" cy="369332"/>
          </a:xfrm>
          <a:prstGeom prst="rect">
            <a:avLst/>
          </a:prstGeom>
          <a:noFill/>
        </p:spPr>
        <p:txBody>
          <a:bodyPr wrap="none" rtlCol="0">
            <a:spAutoFit/>
          </a:bodyPr>
          <a:lstStyle/>
          <a:p>
            <a:r>
              <a:rPr lang="en-GB" dirty="0"/>
              <a:t>Manufacturing</a:t>
            </a:r>
          </a:p>
        </p:txBody>
      </p:sp>
      <p:sp>
        <p:nvSpPr>
          <p:cNvPr id="37" name="TextBox 36"/>
          <p:cNvSpPr txBox="1"/>
          <p:nvPr/>
        </p:nvSpPr>
        <p:spPr>
          <a:xfrm>
            <a:off x="3042765" y="6488668"/>
            <a:ext cx="671979" cy="369332"/>
          </a:xfrm>
          <a:prstGeom prst="rect">
            <a:avLst/>
          </a:prstGeom>
          <a:noFill/>
        </p:spPr>
        <p:txBody>
          <a:bodyPr wrap="none" rtlCol="0">
            <a:spAutoFit/>
          </a:bodyPr>
          <a:lstStyle/>
          <a:p>
            <a:r>
              <a:rPr lang="en-GB" dirty="0"/>
              <a:t>Sales</a:t>
            </a:r>
          </a:p>
        </p:txBody>
      </p:sp>
      <p:sp>
        <p:nvSpPr>
          <p:cNvPr id="38" name="TextBox 37"/>
          <p:cNvSpPr txBox="1"/>
          <p:nvPr/>
        </p:nvSpPr>
        <p:spPr>
          <a:xfrm>
            <a:off x="4981556" y="6488668"/>
            <a:ext cx="1447832" cy="369332"/>
          </a:xfrm>
          <a:prstGeom prst="rect">
            <a:avLst/>
          </a:prstGeom>
          <a:noFill/>
        </p:spPr>
        <p:txBody>
          <a:bodyPr wrap="none" rtlCol="0">
            <a:spAutoFit/>
          </a:bodyPr>
          <a:lstStyle/>
          <a:p>
            <a:r>
              <a:rPr lang="en-GB" dirty="0"/>
              <a:t>Supply Chain</a:t>
            </a:r>
          </a:p>
        </p:txBody>
      </p:sp>
      <p:sp>
        <p:nvSpPr>
          <p:cNvPr id="39" name="TextBox 38"/>
          <p:cNvSpPr txBox="1"/>
          <p:nvPr/>
        </p:nvSpPr>
        <p:spPr>
          <a:xfrm>
            <a:off x="7239206" y="6488668"/>
            <a:ext cx="1261884" cy="369332"/>
          </a:xfrm>
          <a:prstGeom prst="rect">
            <a:avLst/>
          </a:prstGeom>
          <a:noFill/>
        </p:spPr>
        <p:txBody>
          <a:bodyPr wrap="none" rtlCol="0">
            <a:spAutoFit/>
          </a:bodyPr>
          <a:lstStyle/>
          <a:p>
            <a:r>
              <a:rPr lang="en-GB" dirty="0"/>
              <a:t>Accounting</a:t>
            </a:r>
          </a:p>
        </p:txBody>
      </p:sp>
      <p:grpSp>
        <p:nvGrpSpPr>
          <p:cNvPr id="42" name="Group 41"/>
          <p:cNvGrpSpPr/>
          <p:nvPr/>
        </p:nvGrpSpPr>
        <p:grpSpPr>
          <a:xfrm>
            <a:off x="2928926" y="3429000"/>
            <a:ext cx="914400" cy="914400"/>
            <a:chOff x="3857620" y="3571876"/>
            <a:chExt cx="914400" cy="914400"/>
          </a:xfrm>
        </p:grpSpPr>
        <p:sp>
          <p:nvSpPr>
            <p:cNvPr id="40" name="Folded Corner 39"/>
            <p:cNvSpPr/>
            <p:nvPr/>
          </p:nvSpPr>
          <p:spPr>
            <a:xfrm rot="10800000">
              <a:off x="3857620" y="3571876"/>
              <a:ext cx="914400" cy="914400"/>
            </a:xfrm>
            <a:prstGeom prst="foldedCorner">
              <a:avLst/>
            </a:prstGeom>
          </p:spPr>
          <p:style>
            <a:lnRef idx="2">
              <a:schemeClr val="accent1"/>
            </a:lnRef>
            <a:fillRef idx="1">
              <a:schemeClr val="lt1"/>
            </a:fillRef>
            <a:effectRef idx="0">
              <a:schemeClr val="accent1"/>
            </a:effectRef>
            <a:fontRef idx="minor">
              <a:schemeClr val="dk1"/>
            </a:fontRef>
          </p:style>
          <p:txBody>
            <a:bodyPr rtlCol="0" anchor="ctr"/>
            <a:lstStyle/>
            <a:p>
              <a:pPr algn="ctr"/>
              <a:endParaRPr lang="en-GB" dirty="0"/>
            </a:p>
          </p:txBody>
        </p:sp>
        <p:sp>
          <p:nvSpPr>
            <p:cNvPr id="41" name="TextBox 40"/>
            <p:cNvSpPr txBox="1"/>
            <p:nvPr/>
          </p:nvSpPr>
          <p:spPr>
            <a:xfrm>
              <a:off x="3929058" y="3857628"/>
              <a:ext cx="723275" cy="369332"/>
            </a:xfrm>
            <a:prstGeom prst="rect">
              <a:avLst/>
            </a:prstGeom>
            <a:noFill/>
          </p:spPr>
          <p:txBody>
            <a:bodyPr wrap="none" rtlCol="0">
              <a:spAutoFit/>
            </a:bodyPr>
            <a:lstStyle/>
            <a:p>
              <a:r>
                <a:rPr lang="en-GB" dirty="0">
                  <a:solidFill>
                    <a:schemeClr val="bg1"/>
                  </a:solidFill>
                </a:rPr>
                <a:t>Order</a:t>
              </a:r>
            </a:p>
          </p:txBody>
        </p:sp>
      </p:grpSp>
      <p:grpSp>
        <p:nvGrpSpPr>
          <p:cNvPr id="43" name="Group 42"/>
          <p:cNvGrpSpPr/>
          <p:nvPr/>
        </p:nvGrpSpPr>
        <p:grpSpPr>
          <a:xfrm>
            <a:off x="4929190" y="3357562"/>
            <a:ext cx="914400" cy="914400"/>
            <a:chOff x="3857620" y="3571876"/>
            <a:chExt cx="914400" cy="914400"/>
          </a:xfrm>
        </p:grpSpPr>
        <p:sp>
          <p:nvSpPr>
            <p:cNvPr id="44" name="Folded Corner 43"/>
            <p:cNvSpPr/>
            <p:nvPr/>
          </p:nvSpPr>
          <p:spPr>
            <a:xfrm rot="10800000">
              <a:off x="3857620" y="3571876"/>
              <a:ext cx="914400" cy="914400"/>
            </a:xfrm>
            <a:prstGeom prst="foldedCorner">
              <a:avLst/>
            </a:prstGeom>
          </p:spPr>
          <p:style>
            <a:lnRef idx="2">
              <a:schemeClr val="accent1"/>
            </a:lnRef>
            <a:fillRef idx="1">
              <a:schemeClr val="lt1"/>
            </a:fillRef>
            <a:effectRef idx="0">
              <a:schemeClr val="accent1"/>
            </a:effectRef>
            <a:fontRef idx="minor">
              <a:schemeClr val="dk1"/>
            </a:fontRef>
          </p:style>
          <p:txBody>
            <a:bodyPr rtlCol="0" anchor="ctr"/>
            <a:lstStyle/>
            <a:p>
              <a:pPr algn="ctr"/>
              <a:endParaRPr lang="en-GB" dirty="0"/>
            </a:p>
          </p:txBody>
        </p:sp>
        <p:sp>
          <p:nvSpPr>
            <p:cNvPr id="45" name="TextBox 44"/>
            <p:cNvSpPr txBox="1"/>
            <p:nvPr/>
          </p:nvSpPr>
          <p:spPr>
            <a:xfrm>
              <a:off x="3929058" y="3857628"/>
              <a:ext cx="723275" cy="369332"/>
            </a:xfrm>
            <a:prstGeom prst="rect">
              <a:avLst/>
            </a:prstGeom>
            <a:noFill/>
          </p:spPr>
          <p:txBody>
            <a:bodyPr wrap="none" rtlCol="0">
              <a:spAutoFit/>
            </a:bodyPr>
            <a:lstStyle/>
            <a:p>
              <a:r>
                <a:rPr lang="en-GB" dirty="0">
                  <a:solidFill>
                    <a:schemeClr val="bg1"/>
                  </a:solidFill>
                </a:rPr>
                <a:t>Order</a:t>
              </a:r>
            </a:p>
          </p:txBody>
        </p:sp>
      </p:grpSp>
      <p:grpSp>
        <p:nvGrpSpPr>
          <p:cNvPr id="55" name="Group 54"/>
          <p:cNvGrpSpPr/>
          <p:nvPr/>
        </p:nvGrpSpPr>
        <p:grpSpPr>
          <a:xfrm>
            <a:off x="7000892" y="3071810"/>
            <a:ext cx="914400" cy="914400"/>
            <a:chOff x="3857620" y="3571876"/>
            <a:chExt cx="914400" cy="914400"/>
          </a:xfrm>
        </p:grpSpPr>
        <p:sp>
          <p:nvSpPr>
            <p:cNvPr id="56" name="Folded Corner 55"/>
            <p:cNvSpPr/>
            <p:nvPr/>
          </p:nvSpPr>
          <p:spPr>
            <a:xfrm rot="10800000">
              <a:off x="3857620" y="3571876"/>
              <a:ext cx="914400" cy="914400"/>
            </a:xfrm>
            <a:prstGeom prst="foldedCorner">
              <a:avLst/>
            </a:prstGeom>
          </p:spPr>
          <p:style>
            <a:lnRef idx="2">
              <a:schemeClr val="accent1"/>
            </a:lnRef>
            <a:fillRef idx="1">
              <a:schemeClr val="lt1"/>
            </a:fillRef>
            <a:effectRef idx="0">
              <a:schemeClr val="accent1"/>
            </a:effectRef>
            <a:fontRef idx="minor">
              <a:schemeClr val="dk1"/>
            </a:fontRef>
          </p:style>
          <p:txBody>
            <a:bodyPr rtlCol="0" anchor="ctr"/>
            <a:lstStyle/>
            <a:p>
              <a:pPr algn="ctr"/>
              <a:endParaRPr lang="en-GB" dirty="0"/>
            </a:p>
          </p:txBody>
        </p:sp>
        <p:sp>
          <p:nvSpPr>
            <p:cNvPr id="57" name="TextBox 56"/>
            <p:cNvSpPr txBox="1"/>
            <p:nvPr/>
          </p:nvSpPr>
          <p:spPr>
            <a:xfrm>
              <a:off x="3929058" y="3857628"/>
              <a:ext cx="723275" cy="369332"/>
            </a:xfrm>
            <a:prstGeom prst="rect">
              <a:avLst/>
            </a:prstGeom>
            <a:noFill/>
          </p:spPr>
          <p:txBody>
            <a:bodyPr wrap="none" rtlCol="0">
              <a:spAutoFit/>
            </a:bodyPr>
            <a:lstStyle/>
            <a:p>
              <a:r>
                <a:rPr lang="en-GB" dirty="0">
                  <a:solidFill>
                    <a:schemeClr val="bg1"/>
                  </a:solidFill>
                </a:rPr>
                <a:t>Order</a:t>
              </a:r>
            </a:p>
          </p:txBody>
        </p:sp>
      </p:grpSp>
      <p:grpSp>
        <p:nvGrpSpPr>
          <p:cNvPr id="60" name="Group 59"/>
          <p:cNvGrpSpPr/>
          <p:nvPr/>
        </p:nvGrpSpPr>
        <p:grpSpPr>
          <a:xfrm>
            <a:off x="5429256" y="3929066"/>
            <a:ext cx="1018227" cy="914400"/>
            <a:chOff x="7143768" y="3714752"/>
            <a:chExt cx="1018227" cy="914400"/>
          </a:xfrm>
        </p:grpSpPr>
        <p:sp>
          <p:nvSpPr>
            <p:cNvPr id="61" name="Folded Corner 60"/>
            <p:cNvSpPr/>
            <p:nvPr/>
          </p:nvSpPr>
          <p:spPr>
            <a:xfrm rot="10800000">
              <a:off x="7215206" y="3714752"/>
              <a:ext cx="914400" cy="914400"/>
            </a:xfrm>
            <a:prstGeom prst="foldedCorner">
              <a:avLst/>
            </a:prstGeom>
          </p:spPr>
          <p:style>
            <a:lnRef idx="2">
              <a:schemeClr val="accent1"/>
            </a:lnRef>
            <a:fillRef idx="1">
              <a:schemeClr val="lt1"/>
            </a:fillRef>
            <a:effectRef idx="0">
              <a:schemeClr val="accent1"/>
            </a:effectRef>
            <a:fontRef idx="minor">
              <a:schemeClr val="dk1"/>
            </a:fontRef>
          </p:style>
          <p:txBody>
            <a:bodyPr rtlCol="0" anchor="ctr"/>
            <a:lstStyle/>
            <a:p>
              <a:pPr algn="ctr"/>
              <a:endParaRPr lang="en-GB" dirty="0"/>
            </a:p>
          </p:txBody>
        </p:sp>
        <p:sp>
          <p:nvSpPr>
            <p:cNvPr id="62" name="TextBox 61"/>
            <p:cNvSpPr txBox="1"/>
            <p:nvPr/>
          </p:nvSpPr>
          <p:spPr>
            <a:xfrm>
              <a:off x="7143768" y="3857628"/>
              <a:ext cx="1018227" cy="646331"/>
            </a:xfrm>
            <a:prstGeom prst="rect">
              <a:avLst/>
            </a:prstGeom>
            <a:noFill/>
          </p:spPr>
          <p:txBody>
            <a:bodyPr wrap="none" rtlCol="0">
              <a:spAutoFit/>
            </a:bodyPr>
            <a:lstStyle/>
            <a:p>
              <a:r>
                <a:rPr lang="en-GB" dirty="0">
                  <a:solidFill>
                    <a:schemeClr val="bg1"/>
                  </a:solidFill>
                </a:rPr>
                <a:t>Shipping</a:t>
              </a:r>
            </a:p>
            <a:p>
              <a:r>
                <a:rPr lang="en-GB" dirty="0">
                  <a:solidFill>
                    <a:schemeClr val="bg1"/>
                  </a:solidFill>
                </a:rPr>
                <a:t>Details</a:t>
              </a:r>
            </a:p>
          </p:txBody>
        </p:sp>
      </p:grpSp>
      <p:grpSp>
        <p:nvGrpSpPr>
          <p:cNvPr id="59" name="Group 58"/>
          <p:cNvGrpSpPr/>
          <p:nvPr/>
        </p:nvGrpSpPr>
        <p:grpSpPr>
          <a:xfrm>
            <a:off x="7358082" y="3714752"/>
            <a:ext cx="914400" cy="914400"/>
            <a:chOff x="5572132" y="3500438"/>
            <a:chExt cx="914400" cy="914400"/>
          </a:xfrm>
        </p:grpSpPr>
        <p:sp>
          <p:nvSpPr>
            <p:cNvPr id="50" name="Folded Corner 49"/>
            <p:cNvSpPr/>
            <p:nvPr/>
          </p:nvSpPr>
          <p:spPr>
            <a:xfrm rot="10800000">
              <a:off x="5572132" y="3500438"/>
              <a:ext cx="914400" cy="914400"/>
            </a:xfrm>
            <a:prstGeom prst="foldedCorner">
              <a:avLst/>
            </a:prstGeom>
          </p:spPr>
          <p:style>
            <a:lnRef idx="2">
              <a:schemeClr val="accent1"/>
            </a:lnRef>
            <a:fillRef idx="1">
              <a:schemeClr val="lt1"/>
            </a:fillRef>
            <a:effectRef idx="0">
              <a:schemeClr val="accent1"/>
            </a:effectRef>
            <a:fontRef idx="minor">
              <a:schemeClr val="dk1"/>
            </a:fontRef>
          </p:style>
          <p:txBody>
            <a:bodyPr rtlCol="0" anchor="ctr"/>
            <a:lstStyle/>
            <a:p>
              <a:pPr algn="ctr"/>
              <a:endParaRPr lang="en-GB" dirty="0"/>
            </a:p>
          </p:txBody>
        </p:sp>
        <p:sp>
          <p:nvSpPr>
            <p:cNvPr id="51" name="TextBox 50"/>
            <p:cNvSpPr txBox="1"/>
            <p:nvPr/>
          </p:nvSpPr>
          <p:spPr>
            <a:xfrm>
              <a:off x="5572132" y="3786190"/>
              <a:ext cx="877163" cy="369332"/>
            </a:xfrm>
            <a:prstGeom prst="rect">
              <a:avLst/>
            </a:prstGeom>
            <a:noFill/>
          </p:spPr>
          <p:txBody>
            <a:bodyPr wrap="none" rtlCol="0">
              <a:spAutoFit/>
            </a:bodyPr>
            <a:lstStyle/>
            <a:p>
              <a:r>
                <a:rPr lang="en-GB" dirty="0">
                  <a:solidFill>
                    <a:schemeClr val="bg1"/>
                  </a:solidFill>
                </a:rPr>
                <a:t>Invoice</a:t>
              </a:r>
            </a:p>
          </p:txBody>
        </p:sp>
      </p:grpSp>
      <p:grpSp>
        <p:nvGrpSpPr>
          <p:cNvPr id="58" name="Group 57"/>
          <p:cNvGrpSpPr/>
          <p:nvPr/>
        </p:nvGrpSpPr>
        <p:grpSpPr>
          <a:xfrm>
            <a:off x="7643834" y="4357694"/>
            <a:ext cx="1018227" cy="914400"/>
            <a:chOff x="7143768" y="3714752"/>
            <a:chExt cx="1018227" cy="914400"/>
          </a:xfrm>
        </p:grpSpPr>
        <p:sp>
          <p:nvSpPr>
            <p:cNvPr id="53" name="Folded Corner 52"/>
            <p:cNvSpPr/>
            <p:nvPr/>
          </p:nvSpPr>
          <p:spPr>
            <a:xfrm rot="10800000">
              <a:off x="7215206" y="3714752"/>
              <a:ext cx="914400" cy="914400"/>
            </a:xfrm>
            <a:prstGeom prst="foldedCorner">
              <a:avLst/>
            </a:prstGeom>
          </p:spPr>
          <p:style>
            <a:lnRef idx="2">
              <a:schemeClr val="accent1"/>
            </a:lnRef>
            <a:fillRef idx="1">
              <a:schemeClr val="lt1"/>
            </a:fillRef>
            <a:effectRef idx="0">
              <a:schemeClr val="accent1"/>
            </a:effectRef>
            <a:fontRef idx="minor">
              <a:schemeClr val="dk1"/>
            </a:fontRef>
          </p:style>
          <p:txBody>
            <a:bodyPr rtlCol="0" anchor="ctr"/>
            <a:lstStyle/>
            <a:p>
              <a:pPr algn="ctr"/>
              <a:endParaRPr lang="en-GB" dirty="0"/>
            </a:p>
          </p:txBody>
        </p:sp>
        <p:sp>
          <p:nvSpPr>
            <p:cNvPr id="54" name="TextBox 53"/>
            <p:cNvSpPr txBox="1"/>
            <p:nvPr/>
          </p:nvSpPr>
          <p:spPr>
            <a:xfrm>
              <a:off x="7143768" y="3857628"/>
              <a:ext cx="1018227" cy="646331"/>
            </a:xfrm>
            <a:prstGeom prst="rect">
              <a:avLst/>
            </a:prstGeom>
            <a:noFill/>
          </p:spPr>
          <p:txBody>
            <a:bodyPr wrap="none" rtlCol="0">
              <a:spAutoFit/>
            </a:bodyPr>
            <a:lstStyle/>
            <a:p>
              <a:r>
                <a:rPr lang="en-GB" dirty="0">
                  <a:solidFill>
                    <a:schemeClr val="bg1"/>
                  </a:solidFill>
                </a:rPr>
                <a:t>Shipping</a:t>
              </a:r>
            </a:p>
            <a:p>
              <a:r>
                <a:rPr lang="en-GB" dirty="0">
                  <a:solidFill>
                    <a:schemeClr val="bg1"/>
                  </a:solidFill>
                </a:rPr>
                <a:t>Details</a:t>
              </a:r>
            </a:p>
          </p:txBody>
        </p:sp>
      </p:grpSp>
      <p:sp>
        <p:nvSpPr>
          <p:cNvPr id="63" name="Rounded Rectangle 62"/>
          <p:cNvSpPr/>
          <p:nvPr/>
        </p:nvSpPr>
        <p:spPr>
          <a:xfrm>
            <a:off x="214282" y="1071546"/>
            <a:ext cx="2000264" cy="5786454"/>
          </a:xfrm>
          <a:prstGeom prst="roundRect">
            <a:avLst/>
          </a:pr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4" name="Rounded Rectangle 63"/>
          <p:cNvSpPr/>
          <p:nvPr/>
        </p:nvSpPr>
        <p:spPr>
          <a:xfrm>
            <a:off x="2428860" y="1071546"/>
            <a:ext cx="2000264" cy="5786454"/>
          </a:xfrm>
          <a:prstGeom prst="roundRect">
            <a:avLst/>
          </a:pr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dirty="0"/>
          </a:p>
        </p:txBody>
      </p:sp>
      <p:sp>
        <p:nvSpPr>
          <p:cNvPr id="65" name="Rounded Rectangle 64"/>
          <p:cNvSpPr/>
          <p:nvPr/>
        </p:nvSpPr>
        <p:spPr>
          <a:xfrm>
            <a:off x="4714876" y="1071546"/>
            <a:ext cx="2000264" cy="5786454"/>
          </a:xfrm>
          <a:prstGeom prst="roundRect">
            <a:avLst/>
          </a:pr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6" name="Rounded Rectangle 65"/>
          <p:cNvSpPr/>
          <p:nvPr/>
        </p:nvSpPr>
        <p:spPr>
          <a:xfrm>
            <a:off x="6929454" y="1071546"/>
            <a:ext cx="2000264" cy="5786454"/>
          </a:xfrm>
          <a:prstGeom prst="roundRect">
            <a:avLst/>
          </a:pr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67" name="Group 66"/>
          <p:cNvGrpSpPr/>
          <p:nvPr/>
        </p:nvGrpSpPr>
        <p:grpSpPr>
          <a:xfrm>
            <a:off x="785786" y="3429000"/>
            <a:ext cx="914400" cy="914400"/>
            <a:chOff x="3857620" y="3571876"/>
            <a:chExt cx="914400" cy="914400"/>
          </a:xfrm>
        </p:grpSpPr>
        <p:sp>
          <p:nvSpPr>
            <p:cNvPr id="68" name="Folded Corner 67"/>
            <p:cNvSpPr/>
            <p:nvPr/>
          </p:nvSpPr>
          <p:spPr>
            <a:xfrm rot="10800000">
              <a:off x="3857620" y="3571876"/>
              <a:ext cx="914400" cy="914400"/>
            </a:xfrm>
            <a:prstGeom prst="foldedCorner">
              <a:avLst/>
            </a:prstGeom>
          </p:spPr>
          <p:style>
            <a:lnRef idx="2">
              <a:schemeClr val="accent1"/>
            </a:lnRef>
            <a:fillRef idx="1">
              <a:schemeClr val="lt1"/>
            </a:fillRef>
            <a:effectRef idx="0">
              <a:schemeClr val="accent1"/>
            </a:effectRef>
            <a:fontRef idx="minor">
              <a:schemeClr val="dk1"/>
            </a:fontRef>
          </p:style>
          <p:txBody>
            <a:bodyPr rtlCol="0" anchor="ctr"/>
            <a:lstStyle/>
            <a:p>
              <a:pPr algn="ctr"/>
              <a:endParaRPr lang="en-GB" dirty="0"/>
            </a:p>
          </p:txBody>
        </p:sp>
        <p:sp>
          <p:nvSpPr>
            <p:cNvPr id="69" name="TextBox 68"/>
            <p:cNvSpPr txBox="1"/>
            <p:nvPr/>
          </p:nvSpPr>
          <p:spPr>
            <a:xfrm>
              <a:off x="3929058" y="3857628"/>
              <a:ext cx="723275" cy="369332"/>
            </a:xfrm>
            <a:prstGeom prst="rect">
              <a:avLst/>
            </a:prstGeom>
            <a:noFill/>
          </p:spPr>
          <p:txBody>
            <a:bodyPr wrap="none" rtlCol="0">
              <a:spAutoFit/>
            </a:bodyPr>
            <a:lstStyle/>
            <a:p>
              <a:r>
                <a:rPr lang="en-GB" dirty="0">
                  <a:solidFill>
                    <a:schemeClr val="bg1"/>
                  </a:solidFill>
                </a:rPr>
                <a:t>Order</a:t>
              </a:r>
            </a:p>
          </p:txBody>
        </p:sp>
      </p:gr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Operational BI System</a:t>
            </a:r>
          </a:p>
        </p:txBody>
      </p:sp>
      <p:sp>
        <p:nvSpPr>
          <p:cNvPr id="4" name="Slide Number Placeholder 3"/>
          <p:cNvSpPr>
            <a:spLocks noGrp="1"/>
          </p:cNvSpPr>
          <p:nvPr>
            <p:ph type="sldNum" sz="quarter" idx="12"/>
          </p:nvPr>
        </p:nvSpPr>
        <p:spPr/>
        <p:txBody>
          <a:bodyPr/>
          <a:lstStyle/>
          <a:p>
            <a:fld id="{B32D2D4F-B262-4018-8594-6B1FE2F875A5}" type="slidenum">
              <a:rPr lang="en-GB" smtClean="0"/>
              <a:pPr/>
              <a:t>8</a:t>
            </a:fld>
            <a:endParaRPr lang="en-GB"/>
          </a:p>
        </p:txBody>
      </p:sp>
      <p:sp>
        <p:nvSpPr>
          <p:cNvPr id="6" name="Flowchart: Magnetic Disk 5"/>
          <p:cNvSpPr/>
          <p:nvPr/>
        </p:nvSpPr>
        <p:spPr>
          <a:xfrm>
            <a:off x="2000232" y="1142984"/>
            <a:ext cx="5072098" cy="2928958"/>
          </a:xfrm>
          <a:prstGeom prst="flowChartMagneticDisk">
            <a:avLst/>
          </a:prstGeom>
          <a:solidFill>
            <a:schemeClr val="accent1"/>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TextBox 21"/>
          <p:cNvSpPr txBox="1"/>
          <p:nvPr/>
        </p:nvSpPr>
        <p:spPr>
          <a:xfrm>
            <a:off x="2531800" y="2488164"/>
            <a:ext cx="1197764" cy="369332"/>
          </a:xfrm>
          <a:prstGeom prst="rect">
            <a:avLst/>
          </a:prstGeom>
          <a:solidFill>
            <a:schemeClr val="accent1"/>
          </a:solidFill>
          <a:ln>
            <a:noFill/>
          </a:ln>
        </p:spPr>
        <p:txBody>
          <a:bodyPr wrap="none" rtlCol="0">
            <a:normAutofit/>
          </a:bodyPr>
          <a:lstStyle/>
          <a:p>
            <a:pPr algn="ctr"/>
            <a:r>
              <a:rPr lang="en-GB" dirty="0">
                <a:solidFill>
                  <a:schemeClr val="bg1"/>
                </a:solidFill>
              </a:rPr>
              <a:t>Product</a:t>
            </a:r>
          </a:p>
        </p:txBody>
      </p:sp>
      <p:sp>
        <p:nvSpPr>
          <p:cNvPr id="27" name="TextBox 26"/>
          <p:cNvSpPr txBox="1"/>
          <p:nvPr/>
        </p:nvSpPr>
        <p:spPr>
          <a:xfrm>
            <a:off x="5246444" y="2488164"/>
            <a:ext cx="1197764" cy="369332"/>
          </a:xfrm>
          <a:prstGeom prst="rect">
            <a:avLst/>
          </a:prstGeom>
          <a:solidFill>
            <a:schemeClr val="accent1"/>
          </a:solidFill>
          <a:ln>
            <a:noFill/>
          </a:ln>
        </p:spPr>
        <p:txBody>
          <a:bodyPr wrap="none" rtlCol="0">
            <a:normAutofit/>
          </a:bodyPr>
          <a:lstStyle/>
          <a:p>
            <a:pPr algn="ctr"/>
            <a:r>
              <a:rPr lang="en-GB" dirty="0">
                <a:solidFill>
                  <a:schemeClr val="bg1"/>
                </a:solidFill>
              </a:rPr>
              <a:t>Accounts</a:t>
            </a:r>
          </a:p>
        </p:txBody>
      </p:sp>
      <p:sp>
        <p:nvSpPr>
          <p:cNvPr id="28" name="TextBox 27"/>
          <p:cNvSpPr txBox="1"/>
          <p:nvPr/>
        </p:nvSpPr>
        <p:spPr>
          <a:xfrm>
            <a:off x="3889122" y="2488164"/>
            <a:ext cx="1197764" cy="369332"/>
          </a:xfrm>
          <a:prstGeom prst="rect">
            <a:avLst/>
          </a:prstGeom>
          <a:solidFill>
            <a:schemeClr val="accent1"/>
          </a:solidFill>
          <a:ln>
            <a:noFill/>
          </a:ln>
        </p:spPr>
        <p:txBody>
          <a:bodyPr wrap="none" rtlCol="0">
            <a:normAutofit/>
          </a:bodyPr>
          <a:lstStyle/>
          <a:p>
            <a:pPr algn="ctr"/>
            <a:r>
              <a:rPr lang="en-GB" dirty="0">
                <a:solidFill>
                  <a:schemeClr val="bg1"/>
                </a:solidFill>
              </a:rPr>
              <a:t>Customer</a:t>
            </a:r>
          </a:p>
        </p:txBody>
      </p:sp>
      <p:sp>
        <p:nvSpPr>
          <p:cNvPr id="29" name="TextBox 28"/>
          <p:cNvSpPr txBox="1"/>
          <p:nvPr/>
        </p:nvSpPr>
        <p:spPr>
          <a:xfrm>
            <a:off x="2285984" y="3286124"/>
            <a:ext cx="2000264" cy="369332"/>
          </a:xfrm>
          <a:prstGeom prst="rect">
            <a:avLst/>
          </a:prstGeom>
          <a:solidFill>
            <a:schemeClr val="accent1"/>
          </a:solidFill>
          <a:ln>
            <a:noFill/>
          </a:ln>
        </p:spPr>
        <p:txBody>
          <a:bodyPr wrap="none" rtlCol="0">
            <a:normAutofit/>
          </a:bodyPr>
          <a:lstStyle/>
          <a:p>
            <a:pPr algn="ctr"/>
            <a:r>
              <a:rPr lang="en-GB" dirty="0">
                <a:solidFill>
                  <a:schemeClr val="bg1"/>
                </a:solidFill>
              </a:rPr>
              <a:t>Order Module</a:t>
            </a:r>
          </a:p>
        </p:txBody>
      </p:sp>
      <p:sp>
        <p:nvSpPr>
          <p:cNvPr id="30" name="TextBox 29"/>
          <p:cNvSpPr txBox="1"/>
          <p:nvPr/>
        </p:nvSpPr>
        <p:spPr>
          <a:xfrm>
            <a:off x="4857752" y="3286124"/>
            <a:ext cx="2000264" cy="369332"/>
          </a:xfrm>
          <a:prstGeom prst="rect">
            <a:avLst/>
          </a:prstGeom>
          <a:solidFill>
            <a:schemeClr val="accent1"/>
          </a:solidFill>
          <a:ln>
            <a:noFill/>
          </a:ln>
        </p:spPr>
        <p:txBody>
          <a:bodyPr wrap="none" rtlCol="0">
            <a:normAutofit/>
          </a:bodyPr>
          <a:lstStyle/>
          <a:p>
            <a:pPr algn="ctr"/>
            <a:r>
              <a:rPr lang="en-GB" dirty="0">
                <a:solidFill>
                  <a:schemeClr val="bg1"/>
                </a:solidFill>
              </a:rPr>
              <a:t>Accounting Module</a:t>
            </a:r>
          </a:p>
        </p:txBody>
      </p:sp>
      <p:pic>
        <p:nvPicPr>
          <p:cNvPr id="1026" name="Picture 2" descr="C:\Users\PROJECTOR\AppData\Local\Microsoft\Windows\Temporary Internet Files\Content.IE5\3SH2TMWI\MC900335566[1].wmf"/>
          <p:cNvPicPr>
            <a:picLocks noChangeAspect="1" noChangeArrowheads="1"/>
          </p:cNvPicPr>
          <p:nvPr/>
        </p:nvPicPr>
        <p:blipFill>
          <a:blip r:embed="rId3"/>
          <a:srcRect/>
          <a:stretch>
            <a:fillRect/>
          </a:stretch>
        </p:blipFill>
        <p:spPr bwMode="auto">
          <a:xfrm>
            <a:off x="428596" y="5000636"/>
            <a:ext cx="1417834" cy="1402200"/>
          </a:xfrm>
          <a:prstGeom prst="rect">
            <a:avLst/>
          </a:prstGeom>
          <a:noFill/>
        </p:spPr>
      </p:pic>
      <p:pic>
        <p:nvPicPr>
          <p:cNvPr id="1027" name="Picture 3" descr="C:\Users\PROJECTOR\AppData\Local\Microsoft\Windows\Temporary Internet Files\Content.IE5\TIU9DAW9\MC900440379[1].png"/>
          <p:cNvPicPr>
            <a:picLocks noChangeAspect="1" noChangeArrowheads="1"/>
          </p:cNvPicPr>
          <p:nvPr/>
        </p:nvPicPr>
        <p:blipFill>
          <a:blip r:embed="rId4"/>
          <a:srcRect/>
          <a:stretch>
            <a:fillRect/>
          </a:stretch>
        </p:blipFill>
        <p:spPr bwMode="auto">
          <a:xfrm>
            <a:off x="2643174" y="5143512"/>
            <a:ext cx="1514476" cy="1514476"/>
          </a:xfrm>
          <a:prstGeom prst="rect">
            <a:avLst/>
          </a:prstGeom>
          <a:noFill/>
        </p:spPr>
      </p:pic>
      <p:pic>
        <p:nvPicPr>
          <p:cNvPr id="1028" name="Picture 4" descr="C:\Users\PROJECTOR\AppData\Local\Microsoft\Windows\Temporary Internet Files\Content.IE5\TIU9DAW9\MC900413496[1].wmf"/>
          <p:cNvPicPr>
            <a:picLocks noChangeAspect="1" noChangeArrowheads="1"/>
          </p:cNvPicPr>
          <p:nvPr/>
        </p:nvPicPr>
        <p:blipFill>
          <a:blip r:embed="rId5"/>
          <a:srcRect/>
          <a:stretch>
            <a:fillRect/>
          </a:stretch>
        </p:blipFill>
        <p:spPr bwMode="auto">
          <a:xfrm>
            <a:off x="4786314" y="5429264"/>
            <a:ext cx="1928826" cy="1066930"/>
          </a:xfrm>
          <a:prstGeom prst="rect">
            <a:avLst/>
          </a:prstGeom>
          <a:noFill/>
        </p:spPr>
      </p:pic>
      <p:pic>
        <p:nvPicPr>
          <p:cNvPr id="1029" name="Picture 5" descr="C:\Users\PROJECTOR\AppData\Local\Microsoft\Windows\Temporary Internet Files\Content.IE5\HHDPI4U9\MC900233874[1].wmf"/>
          <p:cNvPicPr>
            <a:picLocks noChangeAspect="1" noChangeArrowheads="1"/>
          </p:cNvPicPr>
          <p:nvPr/>
        </p:nvPicPr>
        <p:blipFill>
          <a:blip r:embed="rId6"/>
          <a:srcRect/>
          <a:stretch>
            <a:fillRect/>
          </a:stretch>
        </p:blipFill>
        <p:spPr bwMode="auto">
          <a:xfrm>
            <a:off x="7429520" y="5241962"/>
            <a:ext cx="928694" cy="1249013"/>
          </a:xfrm>
          <a:prstGeom prst="rect">
            <a:avLst/>
          </a:prstGeom>
          <a:noFill/>
        </p:spPr>
      </p:pic>
      <p:sp>
        <p:nvSpPr>
          <p:cNvPr id="36" name="TextBox 35"/>
          <p:cNvSpPr txBox="1"/>
          <p:nvPr/>
        </p:nvSpPr>
        <p:spPr>
          <a:xfrm>
            <a:off x="428596" y="6488668"/>
            <a:ext cx="1556836" cy="369332"/>
          </a:xfrm>
          <a:prstGeom prst="rect">
            <a:avLst/>
          </a:prstGeom>
          <a:noFill/>
        </p:spPr>
        <p:txBody>
          <a:bodyPr wrap="none" rtlCol="0">
            <a:spAutoFit/>
          </a:bodyPr>
          <a:lstStyle/>
          <a:p>
            <a:r>
              <a:rPr lang="en-GB" dirty="0"/>
              <a:t>Manufacturing</a:t>
            </a:r>
          </a:p>
        </p:txBody>
      </p:sp>
      <p:sp>
        <p:nvSpPr>
          <p:cNvPr id="37" name="TextBox 36"/>
          <p:cNvSpPr txBox="1"/>
          <p:nvPr/>
        </p:nvSpPr>
        <p:spPr>
          <a:xfrm>
            <a:off x="3042765" y="6488668"/>
            <a:ext cx="671979" cy="369332"/>
          </a:xfrm>
          <a:prstGeom prst="rect">
            <a:avLst/>
          </a:prstGeom>
          <a:noFill/>
        </p:spPr>
        <p:txBody>
          <a:bodyPr wrap="none" rtlCol="0">
            <a:spAutoFit/>
          </a:bodyPr>
          <a:lstStyle/>
          <a:p>
            <a:r>
              <a:rPr lang="en-GB" dirty="0"/>
              <a:t>Sales</a:t>
            </a:r>
          </a:p>
        </p:txBody>
      </p:sp>
      <p:sp>
        <p:nvSpPr>
          <p:cNvPr id="38" name="TextBox 37"/>
          <p:cNvSpPr txBox="1"/>
          <p:nvPr/>
        </p:nvSpPr>
        <p:spPr>
          <a:xfrm>
            <a:off x="4981556" y="6488668"/>
            <a:ext cx="1447832" cy="369332"/>
          </a:xfrm>
          <a:prstGeom prst="rect">
            <a:avLst/>
          </a:prstGeom>
          <a:noFill/>
        </p:spPr>
        <p:txBody>
          <a:bodyPr wrap="none" rtlCol="0">
            <a:spAutoFit/>
          </a:bodyPr>
          <a:lstStyle/>
          <a:p>
            <a:r>
              <a:rPr lang="en-GB" dirty="0"/>
              <a:t>Supply Chain</a:t>
            </a:r>
          </a:p>
        </p:txBody>
      </p:sp>
      <p:sp>
        <p:nvSpPr>
          <p:cNvPr id="39" name="TextBox 38"/>
          <p:cNvSpPr txBox="1"/>
          <p:nvPr/>
        </p:nvSpPr>
        <p:spPr>
          <a:xfrm>
            <a:off x="7239206" y="6488668"/>
            <a:ext cx="1261884" cy="369332"/>
          </a:xfrm>
          <a:prstGeom prst="rect">
            <a:avLst/>
          </a:prstGeom>
          <a:noFill/>
        </p:spPr>
        <p:txBody>
          <a:bodyPr wrap="none" rtlCol="0">
            <a:spAutoFit/>
          </a:bodyPr>
          <a:lstStyle/>
          <a:p>
            <a:r>
              <a:rPr lang="en-GB" dirty="0"/>
              <a:t>Accounting</a:t>
            </a:r>
          </a:p>
        </p:txBody>
      </p:sp>
      <p:grpSp>
        <p:nvGrpSpPr>
          <p:cNvPr id="3" name="Group 41"/>
          <p:cNvGrpSpPr/>
          <p:nvPr/>
        </p:nvGrpSpPr>
        <p:grpSpPr>
          <a:xfrm>
            <a:off x="2928926" y="4357694"/>
            <a:ext cx="914400" cy="914400"/>
            <a:chOff x="3857620" y="3571876"/>
            <a:chExt cx="914400" cy="914400"/>
          </a:xfrm>
        </p:grpSpPr>
        <p:sp>
          <p:nvSpPr>
            <p:cNvPr id="40" name="Folded Corner 39"/>
            <p:cNvSpPr/>
            <p:nvPr/>
          </p:nvSpPr>
          <p:spPr>
            <a:xfrm rot="10800000">
              <a:off x="3857620" y="3571876"/>
              <a:ext cx="914400" cy="914400"/>
            </a:xfrm>
            <a:prstGeom prst="foldedCorner">
              <a:avLst/>
            </a:prstGeom>
          </p:spPr>
          <p:style>
            <a:lnRef idx="2">
              <a:schemeClr val="accent1"/>
            </a:lnRef>
            <a:fillRef idx="1">
              <a:schemeClr val="lt1"/>
            </a:fillRef>
            <a:effectRef idx="0">
              <a:schemeClr val="accent1"/>
            </a:effectRef>
            <a:fontRef idx="minor">
              <a:schemeClr val="dk1"/>
            </a:fontRef>
          </p:style>
          <p:txBody>
            <a:bodyPr rtlCol="0" anchor="ctr"/>
            <a:lstStyle/>
            <a:p>
              <a:pPr algn="ctr"/>
              <a:endParaRPr lang="en-GB" dirty="0"/>
            </a:p>
          </p:txBody>
        </p:sp>
        <p:sp>
          <p:nvSpPr>
            <p:cNvPr id="41" name="TextBox 40"/>
            <p:cNvSpPr txBox="1"/>
            <p:nvPr/>
          </p:nvSpPr>
          <p:spPr>
            <a:xfrm>
              <a:off x="3929058" y="3857628"/>
              <a:ext cx="723275" cy="369332"/>
            </a:xfrm>
            <a:prstGeom prst="rect">
              <a:avLst/>
            </a:prstGeom>
            <a:noFill/>
          </p:spPr>
          <p:txBody>
            <a:bodyPr wrap="none" rtlCol="0">
              <a:spAutoFit/>
            </a:bodyPr>
            <a:lstStyle/>
            <a:p>
              <a:r>
                <a:rPr lang="en-GB" dirty="0">
                  <a:solidFill>
                    <a:schemeClr val="bg1"/>
                  </a:solidFill>
                </a:rPr>
                <a:t>Order</a:t>
              </a:r>
            </a:p>
          </p:txBody>
        </p:sp>
      </p:grpSp>
      <p:grpSp>
        <p:nvGrpSpPr>
          <p:cNvPr id="8" name="Group 59"/>
          <p:cNvGrpSpPr/>
          <p:nvPr/>
        </p:nvGrpSpPr>
        <p:grpSpPr>
          <a:xfrm>
            <a:off x="5000628" y="4357694"/>
            <a:ext cx="1018227" cy="914400"/>
            <a:chOff x="7143768" y="3714752"/>
            <a:chExt cx="1018227" cy="914400"/>
          </a:xfrm>
        </p:grpSpPr>
        <p:sp>
          <p:nvSpPr>
            <p:cNvPr id="61" name="Folded Corner 60"/>
            <p:cNvSpPr/>
            <p:nvPr/>
          </p:nvSpPr>
          <p:spPr>
            <a:xfrm rot="10800000">
              <a:off x="7215206" y="3714752"/>
              <a:ext cx="914400" cy="914400"/>
            </a:xfrm>
            <a:prstGeom prst="foldedCorner">
              <a:avLst/>
            </a:prstGeom>
          </p:spPr>
          <p:style>
            <a:lnRef idx="2">
              <a:schemeClr val="accent1"/>
            </a:lnRef>
            <a:fillRef idx="1">
              <a:schemeClr val="lt1"/>
            </a:fillRef>
            <a:effectRef idx="0">
              <a:schemeClr val="accent1"/>
            </a:effectRef>
            <a:fontRef idx="minor">
              <a:schemeClr val="dk1"/>
            </a:fontRef>
          </p:style>
          <p:txBody>
            <a:bodyPr rtlCol="0" anchor="ctr"/>
            <a:lstStyle/>
            <a:p>
              <a:pPr algn="ctr"/>
              <a:endParaRPr lang="en-GB" dirty="0"/>
            </a:p>
          </p:txBody>
        </p:sp>
        <p:sp>
          <p:nvSpPr>
            <p:cNvPr id="62" name="TextBox 61"/>
            <p:cNvSpPr txBox="1"/>
            <p:nvPr/>
          </p:nvSpPr>
          <p:spPr>
            <a:xfrm>
              <a:off x="7143768" y="3857628"/>
              <a:ext cx="1018227" cy="646331"/>
            </a:xfrm>
            <a:prstGeom prst="rect">
              <a:avLst/>
            </a:prstGeom>
            <a:noFill/>
          </p:spPr>
          <p:txBody>
            <a:bodyPr wrap="none" rtlCol="0">
              <a:spAutoFit/>
            </a:bodyPr>
            <a:lstStyle/>
            <a:p>
              <a:r>
                <a:rPr lang="en-GB" dirty="0">
                  <a:solidFill>
                    <a:schemeClr val="bg1"/>
                  </a:solidFill>
                </a:rPr>
                <a:t>Shipping</a:t>
              </a:r>
            </a:p>
            <a:p>
              <a:r>
                <a:rPr lang="en-GB" dirty="0">
                  <a:solidFill>
                    <a:schemeClr val="bg1"/>
                  </a:solidFill>
                </a:rPr>
                <a:t>Details</a:t>
              </a:r>
            </a:p>
          </p:txBody>
        </p:sp>
      </p:grpSp>
      <p:grpSp>
        <p:nvGrpSpPr>
          <p:cNvPr id="9" name="Group 58"/>
          <p:cNvGrpSpPr/>
          <p:nvPr/>
        </p:nvGrpSpPr>
        <p:grpSpPr>
          <a:xfrm>
            <a:off x="7358082" y="4286256"/>
            <a:ext cx="914400" cy="914400"/>
            <a:chOff x="5572132" y="3500438"/>
            <a:chExt cx="914400" cy="914400"/>
          </a:xfrm>
        </p:grpSpPr>
        <p:sp>
          <p:nvSpPr>
            <p:cNvPr id="50" name="Folded Corner 49"/>
            <p:cNvSpPr/>
            <p:nvPr/>
          </p:nvSpPr>
          <p:spPr>
            <a:xfrm rot="10800000">
              <a:off x="5572132" y="3500438"/>
              <a:ext cx="914400" cy="914400"/>
            </a:xfrm>
            <a:prstGeom prst="foldedCorner">
              <a:avLst/>
            </a:prstGeom>
          </p:spPr>
          <p:style>
            <a:lnRef idx="2">
              <a:schemeClr val="accent1"/>
            </a:lnRef>
            <a:fillRef idx="1">
              <a:schemeClr val="lt1"/>
            </a:fillRef>
            <a:effectRef idx="0">
              <a:schemeClr val="accent1"/>
            </a:effectRef>
            <a:fontRef idx="minor">
              <a:schemeClr val="dk1"/>
            </a:fontRef>
          </p:style>
          <p:txBody>
            <a:bodyPr rtlCol="0" anchor="ctr"/>
            <a:lstStyle/>
            <a:p>
              <a:pPr algn="ctr"/>
              <a:endParaRPr lang="en-GB" dirty="0"/>
            </a:p>
          </p:txBody>
        </p:sp>
        <p:sp>
          <p:nvSpPr>
            <p:cNvPr id="51" name="TextBox 50"/>
            <p:cNvSpPr txBox="1"/>
            <p:nvPr/>
          </p:nvSpPr>
          <p:spPr>
            <a:xfrm>
              <a:off x="5572132" y="3786190"/>
              <a:ext cx="877163" cy="369332"/>
            </a:xfrm>
            <a:prstGeom prst="rect">
              <a:avLst/>
            </a:prstGeom>
            <a:noFill/>
          </p:spPr>
          <p:txBody>
            <a:bodyPr wrap="none" rtlCol="0">
              <a:spAutoFit/>
            </a:bodyPr>
            <a:lstStyle/>
            <a:p>
              <a:r>
                <a:rPr lang="en-GB" dirty="0">
                  <a:solidFill>
                    <a:schemeClr val="bg1"/>
                  </a:solidFill>
                </a:rPr>
                <a:t>Invoice</a:t>
              </a:r>
            </a:p>
          </p:txBody>
        </p:sp>
      </p:grpSp>
      <p:sp>
        <p:nvSpPr>
          <p:cNvPr id="49" name="TextBox 48"/>
          <p:cNvSpPr txBox="1"/>
          <p:nvPr/>
        </p:nvSpPr>
        <p:spPr>
          <a:xfrm>
            <a:off x="2747911" y="1388499"/>
            <a:ext cx="3648178" cy="461665"/>
          </a:xfrm>
          <a:prstGeom prst="rect">
            <a:avLst/>
          </a:prstGeom>
          <a:noFill/>
        </p:spPr>
        <p:txBody>
          <a:bodyPr wrap="none" rtlCol="0">
            <a:spAutoFit/>
          </a:bodyPr>
          <a:lstStyle/>
          <a:p>
            <a:r>
              <a:rPr lang="en-GB" sz="2400" b="1" dirty="0">
                <a:solidFill>
                  <a:schemeClr val="bg1"/>
                </a:solidFill>
              </a:rPr>
              <a:t>Business Rules &amp; Processes</a:t>
            </a:r>
          </a:p>
        </p:txBody>
      </p:sp>
      <p:sp>
        <p:nvSpPr>
          <p:cNvPr id="52" name="TextBox 51"/>
          <p:cNvSpPr txBox="1"/>
          <p:nvPr/>
        </p:nvSpPr>
        <p:spPr>
          <a:xfrm>
            <a:off x="3147150" y="2119815"/>
            <a:ext cx="2778261" cy="400110"/>
          </a:xfrm>
          <a:prstGeom prst="rect">
            <a:avLst/>
          </a:prstGeom>
          <a:noFill/>
        </p:spPr>
        <p:txBody>
          <a:bodyPr wrap="none" rtlCol="0">
            <a:spAutoFit/>
          </a:bodyPr>
          <a:lstStyle/>
          <a:p>
            <a:pPr algn="r"/>
            <a:r>
              <a:rPr lang="en-GB" sz="2000" b="1" dirty="0">
                <a:solidFill>
                  <a:schemeClr val="bg1"/>
                </a:solidFill>
              </a:rPr>
              <a:t>Shared Reference Tables</a:t>
            </a:r>
          </a:p>
        </p:txBody>
      </p:sp>
      <p:sp>
        <p:nvSpPr>
          <p:cNvPr id="55" name="TextBox 54"/>
          <p:cNvSpPr txBox="1"/>
          <p:nvPr/>
        </p:nvSpPr>
        <p:spPr>
          <a:xfrm>
            <a:off x="3929197" y="2870668"/>
            <a:ext cx="1117614" cy="400110"/>
          </a:xfrm>
          <a:prstGeom prst="rect">
            <a:avLst/>
          </a:prstGeom>
          <a:noFill/>
        </p:spPr>
        <p:txBody>
          <a:bodyPr wrap="none" rtlCol="0">
            <a:spAutoFit/>
          </a:bodyPr>
          <a:lstStyle/>
          <a:p>
            <a:pPr algn="r"/>
            <a:r>
              <a:rPr lang="en-GB" sz="2000" b="1" dirty="0">
                <a:solidFill>
                  <a:schemeClr val="bg1"/>
                </a:solidFill>
              </a:rPr>
              <a:t>Modules</a:t>
            </a:r>
          </a:p>
        </p:txBody>
      </p:sp>
      <p:cxnSp>
        <p:nvCxnSpPr>
          <p:cNvPr id="59" name="Straight Arrow Connector 58"/>
          <p:cNvCxnSpPr/>
          <p:nvPr/>
        </p:nvCxnSpPr>
        <p:spPr>
          <a:xfrm rot="10800000">
            <a:off x="4216520" y="3470790"/>
            <a:ext cx="571504" cy="1588"/>
          </a:xfrm>
          <a:prstGeom prst="straightConnector1">
            <a:avLst/>
          </a:prstGeom>
          <a:ln>
            <a:headEnd type="arrow"/>
            <a:tailEnd type="arrow"/>
          </a:ln>
        </p:spPr>
        <p:style>
          <a:lnRef idx="2">
            <a:schemeClr val="dk1"/>
          </a:lnRef>
          <a:fillRef idx="0">
            <a:schemeClr val="dk1"/>
          </a:fillRef>
          <a:effectRef idx="1">
            <a:schemeClr val="dk1"/>
          </a:effectRef>
          <a:fontRef idx="minor">
            <a:schemeClr val="tx1"/>
          </a:fontRef>
        </p:style>
      </p:cxnSp>
      <p:cxnSp>
        <p:nvCxnSpPr>
          <p:cNvPr id="67" name="Straight Arrow Connector 66"/>
          <p:cNvCxnSpPr>
            <a:stCxn id="40" idx="2"/>
            <a:endCxn id="29" idx="2"/>
          </p:cNvCxnSpPr>
          <p:nvPr/>
        </p:nvCxnSpPr>
        <p:spPr>
          <a:xfrm rot="16200000" flipV="1">
            <a:off x="2985002" y="3956570"/>
            <a:ext cx="702238" cy="100010"/>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69" name="Straight Arrow Connector 68"/>
          <p:cNvCxnSpPr>
            <a:stCxn id="61" idx="2"/>
            <a:endCxn id="29" idx="2"/>
          </p:cNvCxnSpPr>
          <p:nvPr/>
        </p:nvCxnSpPr>
        <p:spPr>
          <a:xfrm rot="16200000" flipV="1">
            <a:off x="4056572" y="2885000"/>
            <a:ext cx="702238" cy="2243150"/>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71" name="Straight Arrow Connector 70"/>
          <p:cNvCxnSpPr>
            <a:stCxn id="30" idx="2"/>
            <a:endCxn id="50" idx="2"/>
          </p:cNvCxnSpPr>
          <p:nvPr/>
        </p:nvCxnSpPr>
        <p:spPr>
          <a:xfrm rot="16200000" flipH="1">
            <a:off x="6521183" y="2992157"/>
            <a:ext cx="630800" cy="1957398"/>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grpSp>
        <p:nvGrpSpPr>
          <p:cNvPr id="78" name="Group 41"/>
          <p:cNvGrpSpPr/>
          <p:nvPr/>
        </p:nvGrpSpPr>
        <p:grpSpPr>
          <a:xfrm>
            <a:off x="785786" y="3929066"/>
            <a:ext cx="914400" cy="914400"/>
            <a:chOff x="3857620" y="3571876"/>
            <a:chExt cx="914400" cy="914400"/>
          </a:xfrm>
        </p:grpSpPr>
        <p:sp>
          <p:nvSpPr>
            <p:cNvPr id="79" name="Folded Corner 78"/>
            <p:cNvSpPr/>
            <p:nvPr/>
          </p:nvSpPr>
          <p:spPr>
            <a:xfrm rot="10800000">
              <a:off x="3857620" y="3571876"/>
              <a:ext cx="914400" cy="914400"/>
            </a:xfrm>
            <a:prstGeom prst="foldedCorner">
              <a:avLst/>
            </a:prstGeom>
          </p:spPr>
          <p:style>
            <a:lnRef idx="2">
              <a:schemeClr val="accent1"/>
            </a:lnRef>
            <a:fillRef idx="1">
              <a:schemeClr val="lt1"/>
            </a:fillRef>
            <a:effectRef idx="0">
              <a:schemeClr val="accent1"/>
            </a:effectRef>
            <a:fontRef idx="minor">
              <a:schemeClr val="dk1"/>
            </a:fontRef>
          </p:style>
          <p:txBody>
            <a:bodyPr rtlCol="0" anchor="ctr"/>
            <a:lstStyle/>
            <a:p>
              <a:pPr algn="ctr"/>
              <a:endParaRPr lang="en-GB" dirty="0"/>
            </a:p>
          </p:txBody>
        </p:sp>
        <p:sp>
          <p:nvSpPr>
            <p:cNvPr id="80" name="TextBox 79"/>
            <p:cNvSpPr txBox="1"/>
            <p:nvPr/>
          </p:nvSpPr>
          <p:spPr>
            <a:xfrm>
              <a:off x="3929058" y="3857628"/>
              <a:ext cx="723275" cy="369332"/>
            </a:xfrm>
            <a:prstGeom prst="rect">
              <a:avLst/>
            </a:prstGeom>
            <a:noFill/>
          </p:spPr>
          <p:txBody>
            <a:bodyPr wrap="none" rtlCol="0">
              <a:spAutoFit/>
            </a:bodyPr>
            <a:lstStyle/>
            <a:p>
              <a:r>
                <a:rPr lang="en-GB" dirty="0">
                  <a:solidFill>
                    <a:schemeClr val="bg1"/>
                  </a:solidFill>
                </a:rPr>
                <a:t>Order</a:t>
              </a:r>
            </a:p>
          </p:txBody>
        </p:sp>
      </p:grpSp>
      <p:cxnSp>
        <p:nvCxnSpPr>
          <p:cNvPr id="85" name="Straight Arrow Connector 84"/>
          <p:cNvCxnSpPr>
            <a:stCxn id="79" idx="1"/>
            <a:endCxn id="29" idx="2"/>
          </p:cNvCxnSpPr>
          <p:nvPr/>
        </p:nvCxnSpPr>
        <p:spPr>
          <a:xfrm flipV="1">
            <a:off x="1700186" y="3655456"/>
            <a:ext cx="1585930" cy="730810"/>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Operational BI v. Data Warehouse</a:t>
            </a:r>
          </a:p>
        </p:txBody>
      </p:sp>
      <p:sp>
        <p:nvSpPr>
          <p:cNvPr id="3" name="Content Placeholder 2"/>
          <p:cNvSpPr>
            <a:spLocks noGrp="1"/>
          </p:cNvSpPr>
          <p:nvPr>
            <p:ph idx="1"/>
          </p:nvPr>
        </p:nvSpPr>
        <p:spPr>
          <a:xfrm>
            <a:off x="457200" y="1000108"/>
            <a:ext cx="8229600" cy="5857892"/>
          </a:xfrm>
        </p:spPr>
        <p:txBody>
          <a:bodyPr>
            <a:normAutofit fontScale="92500" lnSpcReduction="10000"/>
          </a:bodyPr>
          <a:lstStyle/>
          <a:p>
            <a:r>
              <a:rPr lang="en-GB" dirty="0"/>
              <a:t>Operational BI systems do not include data warehouses</a:t>
            </a:r>
          </a:p>
          <a:p>
            <a:r>
              <a:rPr lang="en-GB" dirty="0"/>
              <a:t>With an operational BI system all reporting is performed from the system that controls and records day-to-day operations</a:t>
            </a:r>
          </a:p>
          <a:p>
            <a:r>
              <a:rPr lang="en-GB" dirty="0"/>
              <a:t>This can be a problem when running reports takes up so much computer time that it slows down the operational systems</a:t>
            </a:r>
          </a:p>
          <a:p>
            <a:r>
              <a:rPr lang="en-GB" dirty="0"/>
              <a:t>To avoid this, a data warehouse can be used</a:t>
            </a:r>
          </a:p>
          <a:p>
            <a:r>
              <a:rPr lang="en-GB" dirty="0"/>
              <a:t>The data from many operational systems is extracted and loaded into a data warehouse using a process to either</a:t>
            </a:r>
          </a:p>
          <a:p>
            <a:pPr lvl="1"/>
            <a:r>
              <a:rPr lang="en-GB" i="1" dirty="0"/>
              <a:t>ETL – Extract, Transform and Load</a:t>
            </a:r>
          </a:p>
          <a:p>
            <a:pPr lvl="1"/>
            <a:r>
              <a:rPr lang="en-GB" i="1" dirty="0"/>
              <a:t>ELT – Extract, Load and Transform</a:t>
            </a:r>
          </a:p>
          <a:p>
            <a:r>
              <a:rPr lang="en-GB" dirty="0"/>
              <a:t>Data warehouses also contain </a:t>
            </a:r>
            <a:r>
              <a:rPr lang="en-GB" i="1" dirty="0"/>
              <a:t>Online Analytical Processing</a:t>
            </a:r>
            <a:r>
              <a:rPr lang="en-GB" dirty="0"/>
              <a:t> (</a:t>
            </a:r>
            <a:r>
              <a:rPr lang="en-GB" dirty="0">
                <a:solidFill>
                  <a:srgbClr val="FF0000"/>
                </a:solidFill>
              </a:rPr>
              <a:t>OL</a:t>
            </a:r>
            <a:r>
              <a:rPr lang="en-GB" dirty="0"/>
              <a:t>AP) engines to do the querying and reporting</a:t>
            </a:r>
          </a:p>
        </p:txBody>
      </p:sp>
      <p:sp>
        <p:nvSpPr>
          <p:cNvPr id="4" name="Slide Number Placeholder 3"/>
          <p:cNvSpPr>
            <a:spLocks noGrp="1"/>
          </p:cNvSpPr>
          <p:nvPr>
            <p:ph type="sldNum" sz="quarter" idx="12"/>
          </p:nvPr>
        </p:nvSpPr>
        <p:spPr/>
        <p:txBody>
          <a:bodyPr/>
          <a:lstStyle/>
          <a:p>
            <a:fld id="{B32D2D4F-B262-4018-8594-6B1FE2F875A5}" type="slidenum">
              <a:rPr lang="en-GB" smtClean="0"/>
              <a:pPr/>
              <a:t>9</a:t>
            </a:fld>
            <a:endParaRPr lang="en-GB"/>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E4FBC1-6A08-660B-D849-843B90FB624A}"/>
              </a:ext>
            </a:extLst>
          </p:cNvPr>
          <p:cNvSpPr>
            <a:spLocks noGrp="1"/>
          </p:cNvSpPr>
          <p:nvPr>
            <p:ph type="title"/>
          </p:nvPr>
        </p:nvSpPr>
        <p:spPr>
          <a:xfrm>
            <a:off x="457200" y="743528"/>
            <a:ext cx="8229600" cy="365760"/>
          </a:xfrm>
        </p:spPr>
        <p:txBody>
          <a:bodyPr>
            <a:normAutofit fontScale="90000"/>
          </a:bodyPr>
          <a:lstStyle/>
          <a:p>
            <a:r>
              <a:rPr lang="en-GB" b="1" dirty="0"/>
              <a:t>ETL – Extract, Transform, Load</a:t>
            </a:r>
            <a:endParaRPr lang="en-GB" dirty="0"/>
          </a:p>
        </p:txBody>
      </p:sp>
      <p:sp>
        <p:nvSpPr>
          <p:cNvPr id="3" name="Content Placeholder 2">
            <a:extLst>
              <a:ext uri="{FF2B5EF4-FFF2-40B4-BE49-F238E27FC236}">
                <a16:creationId xmlns:a16="http://schemas.microsoft.com/office/drawing/2014/main" id="{DC816E85-F9E5-78C1-4C2C-0CBB5F606E22}"/>
              </a:ext>
            </a:extLst>
          </p:cNvPr>
          <p:cNvSpPr>
            <a:spLocks noGrp="1"/>
          </p:cNvSpPr>
          <p:nvPr>
            <p:ph idx="1"/>
          </p:nvPr>
        </p:nvSpPr>
        <p:spPr>
          <a:xfrm>
            <a:off x="457200" y="1484784"/>
            <a:ext cx="8229600" cy="4752528"/>
          </a:xfrm>
        </p:spPr>
        <p:txBody>
          <a:bodyPr>
            <a:normAutofit/>
          </a:bodyPr>
          <a:lstStyle/>
          <a:p>
            <a:pPr marL="109728" indent="0">
              <a:buNone/>
            </a:pPr>
            <a:r>
              <a:rPr lang="en-GB" b="1" dirty="0"/>
              <a:t>Process Order</a:t>
            </a:r>
          </a:p>
          <a:p>
            <a:r>
              <a:rPr lang="en-GB" b="1" dirty="0"/>
              <a:t>Extract</a:t>
            </a:r>
            <a:r>
              <a:rPr lang="en-GB" dirty="0"/>
              <a:t> data from source systems</a:t>
            </a:r>
          </a:p>
          <a:p>
            <a:r>
              <a:rPr lang="en-GB" b="1" dirty="0"/>
              <a:t>Transform</a:t>
            </a:r>
            <a:r>
              <a:rPr lang="en-GB" dirty="0"/>
              <a:t> it (clean, standardise, aggregate)</a:t>
            </a:r>
          </a:p>
          <a:p>
            <a:r>
              <a:rPr lang="en-GB" b="1" dirty="0"/>
              <a:t>Load</a:t>
            </a:r>
            <a:r>
              <a:rPr lang="en-GB" dirty="0"/>
              <a:t> it into the data warehouse</a:t>
            </a:r>
          </a:p>
          <a:p>
            <a:endParaRPr lang="en-GB" dirty="0"/>
          </a:p>
          <a:p>
            <a:pPr marL="109728" indent="0">
              <a:buNone/>
            </a:pPr>
            <a:r>
              <a:rPr lang="en-GB" b="1" dirty="0"/>
              <a:t>🔎 Where transformation happens:</a:t>
            </a:r>
          </a:p>
          <a:p>
            <a:r>
              <a:rPr lang="en-GB" dirty="0"/>
              <a:t>Outside the data warehouse (in an ETL engine).</a:t>
            </a:r>
          </a:p>
          <a:p>
            <a:endParaRPr lang="en-GB" dirty="0"/>
          </a:p>
          <a:p>
            <a:endParaRPr lang="en-GB" dirty="0"/>
          </a:p>
        </p:txBody>
      </p:sp>
      <p:sp>
        <p:nvSpPr>
          <p:cNvPr id="4" name="Slide Number Placeholder 3">
            <a:extLst>
              <a:ext uri="{FF2B5EF4-FFF2-40B4-BE49-F238E27FC236}">
                <a16:creationId xmlns:a16="http://schemas.microsoft.com/office/drawing/2014/main" id="{08E12861-0ABC-9353-FF3B-93E3E2D06627}"/>
              </a:ext>
            </a:extLst>
          </p:cNvPr>
          <p:cNvSpPr>
            <a:spLocks noGrp="1"/>
          </p:cNvSpPr>
          <p:nvPr>
            <p:ph type="sldNum" sz="quarter" idx="12"/>
          </p:nvPr>
        </p:nvSpPr>
        <p:spPr/>
        <p:txBody>
          <a:bodyPr/>
          <a:lstStyle/>
          <a:p>
            <a:fld id="{B32D2D4F-B262-4018-8594-6B1FE2F875A5}" type="slidenum">
              <a:rPr lang="en-GB" smtClean="0"/>
              <a:pPr/>
              <a:t>10</a:t>
            </a:fld>
            <a:endParaRPr lang="en-GB"/>
          </a:p>
        </p:txBody>
      </p:sp>
    </p:spTree>
    <p:extLst>
      <p:ext uri="{BB962C8B-B14F-4D97-AF65-F5344CB8AC3E}">
        <p14:creationId xmlns:p14="http://schemas.microsoft.com/office/powerpoint/2010/main" val="337936802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53EDC5-03CC-D266-9D6E-4E58FB022CA5}"/>
              </a:ext>
            </a:extLst>
          </p:cNvPr>
          <p:cNvSpPr>
            <a:spLocks noGrp="1"/>
          </p:cNvSpPr>
          <p:nvPr>
            <p:ph type="title"/>
          </p:nvPr>
        </p:nvSpPr>
        <p:spPr/>
        <p:txBody>
          <a:bodyPr>
            <a:normAutofit fontScale="90000"/>
          </a:bodyPr>
          <a:lstStyle/>
          <a:p>
            <a:r>
              <a:rPr lang="en-GB" b="1" dirty="0"/>
              <a:t>ELT – Extract, Load, Transform</a:t>
            </a:r>
            <a:endParaRPr lang="en-GB" dirty="0"/>
          </a:p>
        </p:txBody>
      </p:sp>
      <p:sp>
        <p:nvSpPr>
          <p:cNvPr id="3" name="Content Placeholder 2">
            <a:extLst>
              <a:ext uri="{FF2B5EF4-FFF2-40B4-BE49-F238E27FC236}">
                <a16:creationId xmlns:a16="http://schemas.microsoft.com/office/drawing/2014/main" id="{7B0FDFBF-AB7E-83A0-1E02-07B7D649D5EF}"/>
              </a:ext>
            </a:extLst>
          </p:cNvPr>
          <p:cNvSpPr>
            <a:spLocks noGrp="1"/>
          </p:cNvSpPr>
          <p:nvPr>
            <p:ph idx="1"/>
          </p:nvPr>
        </p:nvSpPr>
        <p:spPr/>
        <p:txBody>
          <a:bodyPr/>
          <a:lstStyle/>
          <a:p>
            <a:pPr marL="109728" indent="0">
              <a:buNone/>
            </a:pPr>
            <a:r>
              <a:rPr lang="en-GB" b="1" dirty="0"/>
              <a:t>Process Order</a:t>
            </a:r>
          </a:p>
          <a:p>
            <a:r>
              <a:rPr lang="en-GB" b="1" dirty="0"/>
              <a:t>Extract</a:t>
            </a:r>
            <a:r>
              <a:rPr lang="en-GB" dirty="0"/>
              <a:t> data</a:t>
            </a:r>
          </a:p>
          <a:p>
            <a:r>
              <a:rPr lang="en-GB" b="1" dirty="0"/>
              <a:t>Load raw data directly into the warehouse</a:t>
            </a:r>
            <a:endParaRPr lang="en-GB" dirty="0"/>
          </a:p>
          <a:p>
            <a:r>
              <a:rPr lang="en-GB" b="1" dirty="0"/>
              <a:t>Transform inside the warehouse</a:t>
            </a:r>
          </a:p>
          <a:p>
            <a:pPr marL="109728" indent="0">
              <a:buNone/>
            </a:pPr>
            <a:endParaRPr lang="en-GB" dirty="0"/>
          </a:p>
          <a:p>
            <a:pPr marL="109728" indent="0">
              <a:buNone/>
            </a:pPr>
            <a:r>
              <a:rPr lang="en-GB" b="1" dirty="0"/>
              <a:t>🔎 Where transformation happens:</a:t>
            </a:r>
          </a:p>
          <a:p>
            <a:r>
              <a:rPr lang="en-GB" dirty="0"/>
              <a:t>Inside the data warehouse using SQL or built-in processing power.</a:t>
            </a:r>
          </a:p>
          <a:p>
            <a:endParaRPr lang="en-GB" dirty="0"/>
          </a:p>
        </p:txBody>
      </p:sp>
      <p:sp>
        <p:nvSpPr>
          <p:cNvPr id="4" name="Slide Number Placeholder 3">
            <a:extLst>
              <a:ext uri="{FF2B5EF4-FFF2-40B4-BE49-F238E27FC236}">
                <a16:creationId xmlns:a16="http://schemas.microsoft.com/office/drawing/2014/main" id="{ACBC16B3-14A0-5192-89F2-48D7BDD9F18A}"/>
              </a:ext>
            </a:extLst>
          </p:cNvPr>
          <p:cNvSpPr>
            <a:spLocks noGrp="1"/>
          </p:cNvSpPr>
          <p:nvPr>
            <p:ph type="sldNum" sz="quarter" idx="12"/>
          </p:nvPr>
        </p:nvSpPr>
        <p:spPr/>
        <p:txBody>
          <a:bodyPr/>
          <a:lstStyle/>
          <a:p>
            <a:fld id="{B32D2D4F-B262-4018-8594-6B1FE2F875A5}" type="slidenum">
              <a:rPr lang="en-GB" smtClean="0"/>
              <a:pPr/>
              <a:t>11</a:t>
            </a:fld>
            <a:endParaRPr lang="en-GB"/>
          </a:p>
        </p:txBody>
      </p:sp>
    </p:spTree>
    <p:extLst>
      <p:ext uri="{BB962C8B-B14F-4D97-AF65-F5344CB8AC3E}">
        <p14:creationId xmlns:p14="http://schemas.microsoft.com/office/powerpoint/2010/main" val="348459190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BE65E9-EC05-5523-17F3-831A0F98F731}"/>
              </a:ext>
            </a:extLst>
          </p:cNvPr>
          <p:cNvSpPr>
            <a:spLocks noGrp="1"/>
          </p:cNvSpPr>
          <p:nvPr>
            <p:ph type="title"/>
          </p:nvPr>
        </p:nvSpPr>
        <p:spPr/>
        <p:txBody>
          <a:bodyPr>
            <a:normAutofit fontScale="90000"/>
          </a:bodyPr>
          <a:lstStyle/>
          <a:p>
            <a:r>
              <a:rPr lang="en-GB" b="1" dirty="0"/>
              <a:t>🏗 Why ELT Is Increasingly Popular</a:t>
            </a:r>
            <a:endParaRPr lang="en-GB" dirty="0"/>
          </a:p>
        </p:txBody>
      </p:sp>
      <p:sp>
        <p:nvSpPr>
          <p:cNvPr id="3" name="Content Placeholder 2">
            <a:extLst>
              <a:ext uri="{FF2B5EF4-FFF2-40B4-BE49-F238E27FC236}">
                <a16:creationId xmlns:a16="http://schemas.microsoft.com/office/drawing/2014/main" id="{B8A738D1-41E3-6CF0-DF42-BCA87142B3CC}"/>
              </a:ext>
            </a:extLst>
          </p:cNvPr>
          <p:cNvSpPr>
            <a:spLocks noGrp="1"/>
          </p:cNvSpPr>
          <p:nvPr>
            <p:ph idx="1"/>
          </p:nvPr>
        </p:nvSpPr>
        <p:spPr/>
        <p:txBody>
          <a:bodyPr/>
          <a:lstStyle/>
          <a:p>
            <a:r>
              <a:rPr lang="en-GB" dirty="0"/>
              <a:t>Because modern platforms (e.g., Snowflake, </a:t>
            </a:r>
            <a:r>
              <a:rPr lang="en-GB" dirty="0" err="1"/>
              <a:t>BigQuery</a:t>
            </a:r>
            <a:r>
              <a:rPr lang="en-GB" dirty="0"/>
              <a:t>, Redshift):</a:t>
            </a:r>
          </a:p>
          <a:p>
            <a:r>
              <a:rPr lang="en-GB" dirty="0"/>
              <a:t>Separate storage and compute</a:t>
            </a:r>
          </a:p>
          <a:p>
            <a:r>
              <a:rPr lang="en-GB" dirty="0"/>
              <a:t>Scale easily</a:t>
            </a:r>
          </a:p>
          <a:p>
            <a:r>
              <a:rPr lang="en-GB" dirty="0"/>
              <a:t>Allow transformation on demand</a:t>
            </a:r>
          </a:p>
          <a:p>
            <a:pPr marL="109728" indent="0">
              <a:buNone/>
            </a:pPr>
            <a:endParaRPr lang="en-GB" dirty="0"/>
          </a:p>
          <a:p>
            <a:pPr marL="109728" indent="0">
              <a:buNone/>
            </a:pPr>
            <a:r>
              <a:rPr lang="en-GB" dirty="0"/>
              <a:t>This supports:</a:t>
            </a:r>
          </a:p>
          <a:p>
            <a:r>
              <a:rPr lang="en-GB" dirty="0"/>
              <a:t>Data science</a:t>
            </a:r>
          </a:p>
          <a:p>
            <a:r>
              <a:rPr lang="en-GB" dirty="0"/>
              <a:t>Machine learning</a:t>
            </a:r>
          </a:p>
          <a:p>
            <a:r>
              <a:rPr lang="en-GB" dirty="0"/>
              <a:t>Exploratory analytics</a:t>
            </a:r>
          </a:p>
          <a:p>
            <a:endParaRPr lang="en-GB" dirty="0"/>
          </a:p>
        </p:txBody>
      </p:sp>
      <p:sp>
        <p:nvSpPr>
          <p:cNvPr id="4" name="Slide Number Placeholder 3">
            <a:extLst>
              <a:ext uri="{FF2B5EF4-FFF2-40B4-BE49-F238E27FC236}">
                <a16:creationId xmlns:a16="http://schemas.microsoft.com/office/drawing/2014/main" id="{D516636A-CAD2-845F-90D8-F37C81212E61}"/>
              </a:ext>
            </a:extLst>
          </p:cNvPr>
          <p:cNvSpPr>
            <a:spLocks noGrp="1"/>
          </p:cNvSpPr>
          <p:nvPr>
            <p:ph type="sldNum" sz="quarter" idx="12"/>
          </p:nvPr>
        </p:nvSpPr>
        <p:spPr/>
        <p:txBody>
          <a:bodyPr/>
          <a:lstStyle/>
          <a:p>
            <a:fld id="{B32D2D4F-B262-4018-8594-6B1FE2F875A5}" type="slidenum">
              <a:rPr lang="en-GB" smtClean="0"/>
              <a:pPr/>
              <a:t>12</a:t>
            </a:fld>
            <a:endParaRPr lang="en-GB"/>
          </a:p>
        </p:txBody>
      </p:sp>
    </p:spTree>
    <p:extLst>
      <p:ext uri="{BB962C8B-B14F-4D97-AF65-F5344CB8AC3E}">
        <p14:creationId xmlns:p14="http://schemas.microsoft.com/office/powerpoint/2010/main" val="332452390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BFCF8F-C8B4-00C2-83E6-0BE50AEE61D0}"/>
              </a:ext>
            </a:extLst>
          </p:cNvPr>
          <p:cNvSpPr>
            <a:spLocks noGrp="1"/>
          </p:cNvSpPr>
          <p:nvPr>
            <p:ph type="title"/>
          </p:nvPr>
        </p:nvSpPr>
        <p:spPr/>
        <p:txBody>
          <a:bodyPr>
            <a:normAutofit fontScale="90000"/>
          </a:bodyPr>
          <a:lstStyle/>
          <a:p>
            <a:r>
              <a:rPr lang="en-GB" b="1" dirty="0"/>
              <a:t>Why ELT Keeps Both</a:t>
            </a:r>
            <a:endParaRPr lang="en-GB" dirty="0"/>
          </a:p>
        </p:txBody>
      </p:sp>
      <p:sp>
        <p:nvSpPr>
          <p:cNvPr id="3" name="Content Placeholder 2">
            <a:extLst>
              <a:ext uri="{FF2B5EF4-FFF2-40B4-BE49-F238E27FC236}">
                <a16:creationId xmlns:a16="http://schemas.microsoft.com/office/drawing/2014/main" id="{A30373BF-1E9F-9152-EFD3-70158E6EEA6B}"/>
              </a:ext>
            </a:extLst>
          </p:cNvPr>
          <p:cNvSpPr>
            <a:spLocks noGrp="1"/>
          </p:cNvSpPr>
          <p:nvPr>
            <p:ph idx="1"/>
          </p:nvPr>
        </p:nvSpPr>
        <p:spPr/>
        <p:txBody>
          <a:bodyPr/>
          <a:lstStyle/>
          <a:p>
            <a:pPr marL="109728" indent="0">
              <a:buNone/>
            </a:pPr>
            <a:r>
              <a:rPr lang="en-GB" dirty="0"/>
              <a:t>In ELT:</a:t>
            </a:r>
          </a:p>
          <a:p>
            <a:r>
              <a:rPr lang="en-GB" dirty="0"/>
              <a:t>Data is extracted</a:t>
            </a:r>
          </a:p>
          <a:p>
            <a:r>
              <a:rPr lang="en-GB" dirty="0"/>
              <a:t>Loaded </a:t>
            </a:r>
            <a:r>
              <a:rPr lang="en-GB" b="1" dirty="0"/>
              <a:t>as-is (raw)</a:t>
            </a:r>
            <a:r>
              <a:rPr lang="en-GB" dirty="0"/>
              <a:t> into the warehouse</a:t>
            </a:r>
          </a:p>
          <a:p>
            <a:r>
              <a:rPr lang="en-GB" dirty="0"/>
              <a:t>Then transformed into analytical structures (e.g., star schemas)</a:t>
            </a:r>
            <a:br>
              <a:rPr lang="en-GB" dirty="0"/>
            </a:br>
            <a:endParaRPr lang="en-GB" dirty="0"/>
          </a:p>
          <a:p>
            <a:pPr marL="109728" indent="0">
              <a:buNone/>
            </a:pPr>
            <a:r>
              <a:rPr lang="en-GB" dirty="0"/>
              <a:t>So typically you will have:</a:t>
            </a:r>
          </a:p>
          <a:p>
            <a:r>
              <a:rPr lang="en-GB" b="1" dirty="0"/>
              <a:t>Raw layer</a:t>
            </a:r>
            <a:r>
              <a:rPr lang="en-GB" dirty="0"/>
              <a:t> (unchanged source data)</a:t>
            </a:r>
          </a:p>
          <a:p>
            <a:r>
              <a:rPr lang="en-GB" b="1" dirty="0"/>
              <a:t>Transformed layer</a:t>
            </a:r>
            <a:r>
              <a:rPr lang="en-GB" dirty="0"/>
              <a:t> (cleaned, structured, business-ready data)</a:t>
            </a:r>
          </a:p>
          <a:p>
            <a:endParaRPr lang="en-GB" dirty="0"/>
          </a:p>
        </p:txBody>
      </p:sp>
      <p:sp>
        <p:nvSpPr>
          <p:cNvPr id="4" name="Slide Number Placeholder 3">
            <a:extLst>
              <a:ext uri="{FF2B5EF4-FFF2-40B4-BE49-F238E27FC236}">
                <a16:creationId xmlns:a16="http://schemas.microsoft.com/office/drawing/2014/main" id="{9A11427A-B599-4027-54D0-9658C2F163CF}"/>
              </a:ext>
            </a:extLst>
          </p:cNvPr>
          <p:cNvSpPr>
            <a:spLocks noGrp="1"/>
          </p:cNvSpPr>
          <p:nvPr>
            <p:ph type="sldNum" sz="quarter" idx="12"/>
          </p:nvPr>
        </p:nvSpPr>
        <p:spPr/>
        <p:txBody>
          <a:bodyPr/>
          <a:lstStyle/>
          <a:p>
            <a:fld id="{B32D2D4F-B262-4018-8594-6B1FE2F875A5}" type="slidenum">
              <a:rPr lang="en-GB" smtClean="0"/>
              <a:pPr/>
              <a:t>13</a:t>
            </a:fld>
            <a:endParaRPr lang="en-GB"/>
          </a:p>
        </p:txBody>
      </p:sp>
    </p:spTree>
    <p:extLst>
      <p:ext uri="{BB962C8B-B14F-4D97-AF65-F5344CB8AC3E}">
        <p14:creationId xmlns:p14="http://schemas.microsoft.com/office/powerpoint/2010/main" val="316206184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C047E5-62F0-6C7F-22F6-D501F9AD6836}"/>
              </a:ext>
            </a:extLst>
          </p:cNvPr>
          <p:cNvSpPr>
            <a:spLocks noGrp="1"/>
          </p:cNvSpPr>
          <p:nvPr>
            <p:ph type="title"/>
          </p:nvPr>
        </p:nvSpPr>
        <p:spPr/>
        <p:txBody>
          <a:bodyPr>
            <a:normAutofit fontScale="90000"/>
          </a:bodyPr>
          <a:lstStyle/>
          <a:p>
            <a:r>
              <a:rPr lang="en-GB" b="1" dirty="0"/>
              <a:t>🎯 Why This Is Useful</a:t>
            </a:r>
            <a:endParaRPr lang="en-GB" dirty="0"/>
          </a:p>
        </p:txBody>
      </p:sp>
      <p:sp>
        <p:nvSpPr>
          <p:cNvPr id="3" name="Content Placeholder 2">
            <a:extLst>
              <a:ext uri="{FF2B5EF4-FFF2-40B4-BE49-F238E27FC236}">
                <a16:creationId xmlns:a16="http://schemas.microsoft.com/office/drawing/2014/main" id="{BB1EF8F8-75BE-658F-E18E-01729052C33A}"/>
              </a:ext>
            </a:extLst>
          </p:cNvPr>
          <p:cNvSpPr>
            <a:spLocks noGrp="1"/>
          </p:cNvSpPr>
          <p:nvPr>
            <p:ph idx="1"/>
          </p:nvPr>
        </p:nvSpPr>
        <p:spPr/>
        <p:txBody>
          <a:bodyPr/>
          <a:lstStyle/>
          <a:p>
            <a:pPr marL="109728" indent="0">
              <a:buNone/>
            </a:pPr>
            <a:r>
              <a:rPr lang="en-GB" dirty="0"/>
              <a:t>Keeping raw data allows:</a:t>
            </a:r>
          </a:p>
          <a:p>
            <a:pPr marL="109728" indent="0">
              <a:buNone/>
            </a:pPr>
            <a:r>
              <a:rPr lang="en-GB" b="1" dirty="0"/>
              <a:t>✅ Reprocessing</a:t>
            </a:r>
          </a:p>
          <a:p>
            <a:r>
              <a:rPr lang="en-GB" dirty="0"/>
              <a:t>If business rules change, you can rebuild transformed tables.</a:t>
            </a:r>
          </a:p>
          <a:p>
            <a:pPr marL="109728" indent="0">
              <a:buNone/>
            </a:pPr>
            <a:r>
              <a:rPr lang="en-GB" b="1" dirty="0"/>
              <a:t>✅ Auditability</a:t>
            </a:r>
          </a:p>
          <a:p>
            <a:r>
              <a:rPr lang="en-GB" dirty="0"/>
              <a:t>You can trace metrics back to original source records.</a:t>
            </a:r>
          </a:p>
          <a:p>
            <a:pPr marL="109728" indent="0">
              <a:buNone/>
            </a:pPr>
            <a:r>
              <a:rPr lang="en-GB" b="1" dirty="0"/>
              <a:t>✅ Flexibility</a:t>
            </a:r>
          </a:p>
          <a:p>
            <a:r>
              <a:rPr lang="en-GB" dirty="0"/>
              <a:t>Different teams (BI, data science) can transform data differently.</a:t>
            </a:r>
          </a:p>
          <a:p>
            <a:pPr marL="109728" indent="0">
              <a:buNone/>
            </a:pPr>
            <a:r>
              <a:rPr lang="en-GB" b="1" dirty="0"/>
              <a:t>✅ Data Science</a:t>
            </a:r>
          </a:p>
          <a:p>
            <a:r>
              <a:rPr lang="en-GB" dirty="0"/>
              <a:t>Raw granular data is useful for ML models.</a:t>
            </a:r>
          </a:p>
          <a:p>
            <a:endParaRPr lang="en-GB" dirty="0"/>
          </a:p>
        </p:txBody>
      </p:sp>
      <p:sp>
        <p:nvSpPr>
          <p:cNvPr id="4" name="Slide Number Placeholder 3">
            <a:extLst>
              <a:ext uri="{FF2B5EF4-FFF2-40B4-BE49-F238E27FC236}">
                <a16:creationId xmlns:a16="http://schemas.microsoft.com/office/drawing/2014/main" id="{727D53E5-CCEE-A7CD-1EC0-1BBBFED96D11}"/>
              </a:ext>
            </a:extLst>
          </p:cNvPr>
          <p:cNvSpPr>
            <a:spLocks noGrp="1"/>
          </p:cNvSpPr>
          <p:nvPr>
            <p:ph type="sldNum" sz="quarter" idx="12"/>
          </p:nvPr>
        </p:nvSpPr>
        <p:spPr/>
        <p:txBody>
          <a:bodyPr/>
          <a:lstStyle/>
          <a:p>
            <a:fld id="{B32D2D4F-B262-4018-8594-6B1FE2F875A5}" type="slidenum">
              <a:rPr lang="en-GB" smtClean="0"/>
              <a:pPr/>
              <a:t>14</a:t>
            </a:fld>
            <a:endParaRPr lang="en-GB"/>
          </a:p>
        </p:txBody>
      </p:sp>
    </p:spTree>
    <p:extLst>
      <p:ext uri="{BB962C8B-B14F-4D97-AF65-F5344CB8AC3E}">
        <p14:creationId xmlns:p14="http://schemas.microsoft.com/office/powerpoint/2010/main" val="284359177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BI with a data warehouse</a:t>
            </a:r>
          </a:p>
        </p:txBody>
      </p:sp>
      <p:sp>
        <p:nvSpPr>
          <p:cNvPr id="4" name="Slide Number Placeholder 3"/>
          <p:cNvSpPr>
            <a:spLocks noGrp="1"/>
          </p:cNvSpPr>
          <p:nvPr>
            <p:ph type="sldNum" sz="quarter" idx="12"/>
          </p:nvPr>
        </p:nvSpPr>
        <p:spPr/>
        <p:txBody>
          <a:bodyPr/>
          <a:lstStyle/>
          <a:p>
            <a:fld id="{B32D2D4F-B262-4018-8594-6B1FE2F875A5}" type="slidenum">
              <a:rPr lang="en-GB" smtClean="0"/>
              <a:pPr/>
              <a:t>15</a:t>
            </a:fld>
            <a:endParaRPr lang="en-GB"/>
          </a:p>
        </p:txBody>
      </p:sp>
      <p:sp>
        <p:nvSpPr>
          <p:cNvPr id="5" name="Flowchart: Magnetic Disk 4"/>
          <p:cNvSpPr/>
          <p:nvPr/>
        </p:nvSpPr>
        <p:spPr>
          <a:xfrm>
            <a:off x="321439" y="1857364"/>
            <a:ext cx="1357322" cy="642942"/>
          </a:xfrm>
          <a:prstGeom prst="flowChartMagneticDisk">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bg1"/>
                </a:solidFill>
              </a:rPr>
              <a:t>ORDERS</a:t>
            </a:r>
          </a:p>
        </p:txBody>
      </p:sp>
      <p:sp>
        <p:nvSpPr>
          <p:cNvPr id="6" name="Flowchart: Magnetic Disk 5"/>
          <p:cNvSpPr/>
          <p:nvPr/>
        </p:nvSpPr>
        <p:spPr>
          <a:xfrm>
            <a:off x="321439" y="2589604"/>
            <a:ext cx="1357322" cy="642942"/>
          </a:xfrm>
          <a:prstGeom prst="flowChartMagneticDisk">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bg1"/>
                </a:solidFill>
              </a:rPr>
              <a:t>INVOICES</a:t>
            </a:r>
          </a:p>
        </p:txBody>
      </p:sp>
      <p:sp>
        <p:nvSpPr>
          <p:cNvPr id="7" name="Flowchart: Magnetic Disk 6"/>
          <p:cNvSpPr/>
          <p:nvPr/>
        </p:nvSpPr>
        <p:spPr>
          <a:xfrm>
            <a:off x="321439" y="3321844"/>
            <a:ext cx="1357322" cy="642942"/>
          </a:xfrm>
          <a:prstGeom prst="flowChartMagneticDisk">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bg1"/>
                </a:solidFill>
              </a:rPr>
              <a:t>SHIPPING</a:t>
            </a:r>
          </a:p>
        </p:txBody>
      </p:sp>
      <p:sp>
        <p:nvSpPr>
          <p:cNvPr id="8" name="Rounded Rectangle 7"/>
          <p:cNvSpPr/>
          <p:nvPr/>
        </p:nvSpPr>
        <p:spPr>
          <a:xfrm>
            <a:off x="142844" y="4054084"/>
            <a:ext cx="1714512" cy="42862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bg1"/>
                </a:solidFill>
              </a:rPr>
              <a:t>WEB CLICKS</a:t>
            </a:r>
          </a:p>
        </p:txBody>
      </p:sp>
      <p:sp>
        <p:nvSpPr>
          <p:cNvPr id="9" name="Folded Corner 8"/>
          <p:cNvSpPr/>
          <p:nvPr/>
        </p:nvSpPr>
        <p:spPr>
          <a:xfrm>
            <a:off x="250001" y="4572008"/>
            <a:ext cx="1500198" cy="571504"/>
          </a:xfrm>
          <a:prstGeom prst="foldedCorner">
            <a:avLst/>
          </a:prstGeom>
        </p:spPr>
        <p:style>
          <a:lnRef idx="2">
            <a:schemeClr val="accent1">
              <a:shade val="50000"/>
            </a:schemeClr>
          </a:lnRef>
          <a:fillRef idx="1">
            <a:schemeClr val="accent1"/>
          </a:fillRef>
          <a:effectRef idx="0">
            <a:schemeClr val="accent1"/>
          </a:effectRef>
          <a:fontRef idx="minor">
            <a:schemeClr val="lt1"/>
          </a:fontRef>
        </p:style>
        <p:txBody>
          <a:bodyPr bIns="0" rtlCol="0" anchor="ctr"/>
          <a:lstStyle/>
          <a:p>
            <a:pPr algn="ctr"/>
            <a:r>
              <a:rPr lang="en-GB" sz="1600" b="1" dirty="0">
                <a:solidFill>
                  <a:schemeClr val="bg1"/>
                </a:solidFill>
              </a:rPr>
              <a:t>EXTERNAL DATA</a:t>
            </a:r>
          </a:p>
        </p:txBody>
      </p:sp>
      <p:sp>
        <p:nvSpPr>
          <p:cNvPr id="10" name="Flowchart: Magnetic Disk 9"/>
          <p:cNvSpPr/>
          <p:nvPr/>
        </p:nvSpPr>
        <p:spPr>
          <a:xfrm>
            <a:off x="3214678" y="1214422"/>
            <a:ext cx="2928958" cy="4643470"/>
          </a:xfrm>
          <a:prstGeom prst="flowChartMagneticDisk">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dirty="0">
              <a:solidFill>
                <a:schemeClr val="tx1"/>
              </a:solidFill>
            </a:endParaRPr>
          </a:p>
        </p:txBody>
      </p:sp>
      <p:pic>
        <p:nvPicPr>
          <p:cNvPr id="1026" name="Picture 2" descr="C:\Users\PROJECTOR\AppData\Local\Microsoft\Windows\Temporary Internet Files\Content.IE5\3SH2TMWI\MC900441452[1].png"/>
          <p:cNvPicPr>
            <a:picLocks noChangeAspect="1" noChangeArrowheads="1"/>
          </p:cNvPicPr>
          <p:nvPr/>
        </p:nvPicPr>
        <p:blipFill>
          <a:blip r:embed="rId2"/>
          <a:srcRect/>
          <a:stretch>
            <a:fillRect/>
          </a:stretch>
        </p:blipFill>
        <p:spPr bwMode="auto">
          <a:xfrm>
            <a:off x="7544151" y="2857496"/>
            <a:ext cx="1599849" cy="1599849"/>
          </a:xfrm>
          <a:prstGeom prst="rect">
            <a:avLst/>
          </a:prstGeom>
          <a:noFill/>
        </p:spPr>
      </p:pic>
      <p:sp>
        <p:nvSpPr>
          <p:cNvPr id="12" name="Rectangle 11"/>
          <p:cNvSpPr/>
          <p:nvPr/>
        </p:nvSpPr>
        <p:spPr>
          <a:xfrm>
            <a:off x="5214942" y="2142546"/>
            <a:ext cx="714380" cy="785818"/>
          </a:xfrm>
          <a:prstGeom prst="rect">
            <a:avLst/>
          </a:prstGeom>
        </p:spPr>
        <p:style>
          <a:lnRef idx="2">
            <a:schemeClr val="accent4"/>
          </a:lnRef>
          <a:fillRef idx="1">
            <a:schemeClr val="lt1"/>
          </a:fillRef>
          <a:effectRef idx="0">
            <a:schemeClr val="accent4"/>
          </a:effectRef>
          <a:fontRef idx="minor">
            <a:schemeClr val="dk1"/>
          </a:fontRef>
        </p:style>
        <p:txBody>
          <a:bodyPr rtlCol="0" anchor="ctr"/>
          <a:lstStyle/>
          <a:p>
            <a:pPr algn="ctr"/>
            <a:endParaRPr lang="en-GB"/>
          </a:p>
        </p:txBody>
      </p:sp>
      <p:sp>
        <p:nvSpPr>
          <p:cNvPr id="13" name="Rectangle 12"/>
          <p:cNvSpPr/>
          <p:nvPr/>
        </p:nvSpPr>
        <p:spPr>
          <a:xfrm>
            <a:off x="4572000" y="1785356"/>
            <a:ext cx="714380" cy="785818"/>
          </a:xfrm>
          <a:prstGeom prst="rect">
            <a:avLst/>
          </a:prstGeom>
        </p:spPr>
        <p:style>
          <a:lnRef idx="2">
            <a:schemeClr val="accent4"/>
          </a:lnRef>
          <a:fillRef idx="1">
            <a:schemeClr val="lt1"/>
          </a:fillRef>
          <a:effectRef idx="0">
            <a:schemeClr val="accent4"/>
          </a:effectRef>
          <a:fontRef idx="minor">
            <a:schemeClr val="dk1"/>
          </a:fontRef>
        </p:style>
        <p:txBody>
          <a:bodyPr rtlCol="0" anchor="ctr"/>
          <a:lstStyle/>
          <a:p>
            <a:pPr algn="ctr"/>
            <a:endParaRPr lang="en-GB"/>
          </a:p>
        </p:txBody>
      </p:sp>
      <p:sp>
        <p:nvSpPr>
          <p:cNvPr id="14" name="Rectangle 13"/>
          <p:cNvSpPr/>
          <p:nvPr/>
        </p:nvSpPr>
        <p:spPr>
          <a:xfrm>
            <a:off x="4000496" y="2142546"/>
            <a:ext cx="714380" cy="785818"/>
          </a:xfrm>
          <a:prstGeom prst="rect">
            <a:avLst/>
          </a:prstGeom>
        </p:spPr>
        <p:style>
          <a:lnRef idx="2">
            <a:schemeClr val="accent4"/>
          </a:lnRef>
          <a:fillRef idx="1">
            <a:schemeClr val="lt1"/>
          </a:fillRef>
          <a:effectRef idx="0">
            <a:schemeClr val="accent4"/>
          </a:effectRef>
          <a:fontRef idx="minor">
            <a:schemeClr val="dk1"/>
          </a:fontRef>
        </p:style>
        <p:txBody>
          <a:bodyPr rtlCol="0" anchor="ctr"/>
          <a:lstStyle/>
          <a:p>
            <a:pPr algn="ctr"/>
            <a:endParaRPr lang="en-GB"/>
          </a:p>
        </p:txBody>
      </p:sp>
      <p:sp>
        <p:nvSpPr>
          <p:cNvPr id="15" name="Rectangle 14"/>
          <p:cNvSpPr/>
          <p:nvPr/>
        </p:nvSpPr>
        <p:spPr>
          <a:xfrm>
            <a:off x="3428992" y="1785356"/>
            <a:ext cx="714380" cy="785818"/>
          </a:xfrm>
          <a:prstGeom prst="rect">
            <a:avLst/>
          </a:prstGeom>
        </p:spPr>
        <p:style>
          <a:lnRef idx="2">
            <a:schemeClr val="accent4"/>
          </a:lnRef>
          <a:fillRef idx="1">
            <a:schemeClr val="lt1"/>
          </a:fillRef>
          <a:effectRef idx="0">
            <a:schemeClr val="accent4"/>
          </a:effectRef>
          <a:fontRef idx="minor">
            <a:schemeClr val="dk1"/>
          </a:fontRef>
        </p:style>
        <p:txBody>
          <a:bodyPr rtlCol="0" anchor="ctr"/>
          <a:lstStyle/>
          <a:p>
            <a:pPr algn="ctr"/>
            <a:endParaRPr lang="en-GB"/>
          </a:p>
        </p:txBody>
      </p:sp>
      <p:pic>
        <p:nvPicPr>
          <p:cNvPr id="1028" name="Picture 4" descr="http://www.bi-lite.com/images/CIZLOGO_100100.png"/>
          <p:cNvPicPr>
            <a:picLocks noChangeAspect="1" noChangeArrowheads="1"/>
          </p:cNvPicPr>
          <p:nvPr/>
        </p:nvPicPr>
        <p:blipFill>
          <a:blip r:embed="rId3"/>
          <a:srcRect/>
          <a:stretch>
            <a:fillRect/>
          </a:stretch>
        </p:blipFill>
        <p:spPr bwMode="auto">
          <a:xfrm>
            <a:off x="3976690" y="3714752"/>
            <a:ext cx="1452566" cy="1452566"/>
          </a:xfrm>
          <a:prstGeom prst="rect">
            <a:avLst/>
          </a:prstGeom>
          <a:noFill/>
        </p:spPr>
      </p:pic>
      <p:sp>
        <p:nvSpPr>
          <p:cNvPr id="17" name="TextBox 16"/>
          <p:cNvSpPr txBox="1"/>
          <p:nvPr/>
        </p:nvSpPr>
        <p:spPr>
          <a:xfrm>
            <a:off x="4286248" y="5143512"/>
            <a:ext cx="700833" cy="369332"/>
          </a:xfrm>
          <a:prstGeom prst="rect">
            <a:avLst/>
          </a:prstGeom>
          <a:noFill/>
        </p:spPr>
        <p:txBody>
          <a:bodyPr wrap="none" rtlCol="0">
            <a:spAutoFit/>
          </a:bodyPr>
          <a:lstStyle/>
          <a:p>
            <a:r>
              <a:rPr lang="en-GB" b="1" dirty="0">
                <a:solidFill>
                  <a:schemeClr val="bg1"/>
                </a:solidFill>
              </a:rPr>
              <a:t>OLAP</a:t>
            </a:r>
          </a:p>
        </p:txBody>
      </p:sp>
      <p:sp>
        <p:nvSpPr>
          <p:cNvPr id="18" name="TextBox 17"/>
          <p:cNvSpPr txBox="1"/>
          <p:nvPr/>
        </p:nvSpPr>
        <p:spPr>
          <a:xfrm>
            <a:off x="3687962" y="2987660"/>
            <a:ext cx="1796774" cy="369332"/>
          </a:xfrm>
          <a:prstGeom prst="rect">
            <a:avLst/>
          </a:prstGeom>
          <a:noFill/>
        </p:spPr>
        <p:txBody>
          <a:bodyPr wrap="none" rtlCol="0">
            <a:spAutoFit/>
          </a:bodyPr>
          <a:lstStyle/>
          <a:p>
            <a:r>
              <a:rPr lang="en-GB" b="1" dirty="0">
                <a:solidFill>
                  <a:schemeClr val="bg1"/>
                </a:solidFill>
              </a:rPr>
              <a:t>Relational</a:t>
            </a:r>
            <a:r>
              <a:rPr lang="en-GB" b="1" dirty="0"/>
              <a:t> </a:t>
            </a:r>
            <a:r>
              <a:rPr lang="en-GB" b="1" dirty="0">
                <a:solidFill>
                  <a:schemeClr val="bg1"/>
                </a:solidFill>
              </a:rPr>
              <a:t>Tables</a:t>
            </a:r>
          </a:p>
        </p:txBody>
      </p:sp>
      <p:sp>
        <p:nvSpPr>
          <p:cNvPr id="19" name="Right Arrow 18"/>
          <p:cNvSpPr/>
          <p:nvPr/>
        </p:nvSpPr>
        <p:spPr>
          <a:xfrm>
            <a:off x="1928794" y="2571744"/>
            <a:ext cx="1571636" cy="1928826"/>
          </a:xfrm>
          <a:prstGeom prst="rightArrow">
            <a:avLst>
              <a:gd name="adj1" fmla="val 57577"/>
              <a:gd name="adj2" fmla="val 1715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600" b="1" dirty="0">
                <a:solidFill>
                  <a:schemeClr val="bg1"/>
                </a:solidFill>
              </a:rPr>
              <a:t>Extract</a:t>
            </a:r>
          </a:p>
          <a:p>
            <a:r>
              <a:rPr lang="en-GB" sz="1600" b="1" dirty="0">
                <a:solidFill>
                  <a:schemeClr val="bg1"/>
                </a:solidFill>
              </a:rPr>
              <a:t>Transform</a:t>
            </a:r>
          </a:p>
          <a:p>
            <a:r>
              <a:rPr lang="en-GB" sz="1600" b="1" dirty="0">
                <a:solidFill>
                  <a:schemeClr val="bg1"/>
                </a:solidFill>
              </a:rPr>
              <a:t>Load</a:t>
            </a:r>
          </a:p>
        </p:txBody>
      </p:sp>
      <p:sp>
        <p:nvSpPr>
          <p:cNvPr id="20" name="Right Arrow 19"/>
          <p:cNvSpPr/>
          <p:nvPr/>
        </p:nvSpPr>
        <p:spPr>
          <a:xfrm flipH="1">
            <a:off x="5857884" y="2571744"/>
            <a:ext cx="1571636" cy="1928826"/>
          </a:xfrm>
          <a:prstGeom prst="rightArrow">
            <a:avLst>
              <a:gd name="adj1" fmla="val 63694"/>
              <a:gd name="adj2" fmla="val 19970"/>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r"/>
            <a:r>
              <a:rPr lang="en-GB" sz="1600" b="1" dirty="0">
                <a:solidFill>
                  <a:schemeClr val="bg1"/>
                </a:solidFill>
              </a:rPr>
              <a:t>Query</a:t>
            </a:r>
          </a:p>
          <a:p>
            <a:pPr algn="r"/>
            <a:r>
              <a:rPr lang="en-GB" sz="1600" b="1" dirty="0">
                <a:solidFill>
                  <a:schemeClr val="bg1"/>
                </a:solidFill>
              </a:rPr>
              <a:t>Report</a:t>
            </a:r>
          </a:p>
          <a:p>
            <a:pPr algn="r"/>
            <a:r>
              <a:rPr lang="en-GB" sz="1600" b="1" dirty="0">
                <a:solidFill>
                  <a:schemeClr val="bg1"/>
                </a:solidFill>
              </a:rPr>
              <a:t>Analyse</a:t>
            </a:r>
          </a:p>
          <a:p>
            <a:pPr algn="r"/>
            <a:r>
              <a:rPr lang="en-GB" sz="1600" b="1" dirty="0">
                <a:solidFill>
                  <a:schemeClr val="bg1"/>
                </a:solidFill>
              </a:rPr>
              <a:t>Alert</a:t>
            </a:r>
          </a:p>
        </p:txBody>
      </p:sp>
      <p:sp>
        <p:nvSpPr>
          <p:cNvPr id="21" name="TextBox 20"/>
          <p:cNvSpPr txBox="1"/>
          <p:nvPr/>
        </p:nvSpPr>
        <p:spPr>
          <a:xfrm>
            <a:off x="285720" y="5572140"/>
            <a:ext cx="1422185" cy="954107"/>
          </a:xfrm>
          <a:prstGeom prst="rect">
            <a:avLst/>
          </a:prstGeom>
          <a:noFill/>
        </p:spPr>
        <p:txBody>
          <a:bodyPr wrap="none" rtlCol="0">
            <a:spAutoFit/>
          </a:bodyPr>
          <a:lstStyle/>
          <a:p>
            <a:pPr algn="ctr"/>
            <a:r>
              <a:rPr lang="en-GB" sz="2800" b="1" dirty="0"/>
              <a:t>Source</a:t>
            </a:r>
          </a:p>
          <a:p>
            <a:pPr algn="ctr"/>
            <a:r>
              <a:rPr lang="en-GB" sz="2800" b="1" dirty="0"/>
              <a:t>Systems</a:t>
            </a:r>
          </a:p>
        </p:txBody>
      </p:sp>
      <p:sp>
        <p:nvSpPr>
          <p:cNvPr id="22" name="TextBox 21"/>
          <p:cNvSpPr txBox="1"/>
          <p:nvPr/>
        </p:nvSpPr>
        <p:spPr>
          <a:xfrm>
            <a:off x="3357554" y="5903893"/>
            <a:ext cx="2715102" cy="523220"/>
          </a:xfrm>
          <a:prstGeom prst="rect">
            <a:avLst/>
          </a:prstGeom>
          <a:noFill/>
        </p:spPr>
        <p:txBody>
          <a:bodyPr wrap="none" rtlCol="0">
            <a:spAutoFit/>
          </a:bodyPr>
          <a:lstStyle/>
          <a:p>
            <a:pPr algn="ctr"/>
            <a:r>
              <a:rPr lang="en-GB" sz="2800" b="1" dirty="0"/>
              <a:t>Data Warehouse</a:t>
            </a:r>
          </a:p>
        </p:txBody>
      </p:sp>
      <p:sp>
        <p:nvSpPr>
          <p:cNvPr id="23" name="TextBox 22"/>
          <p:cNvSpPr txBox="1"/>
          <p:nvPr/>
        </p:nvSpPr>
        <p:spPr>
          <a:xfrm>
            <a:off x="7786710" y="5500702"/>
            <a:ext cx="988476" cy="954107"/>
          </a:xfrm>
          <a:prstGeom prst="rect">
            <a:avLst/>
          </a:prstGeom>
          <a:noFill/>
        </p:spPr>
        <p:txBody>
          <a:bodyPr wrap="none" rtlCol="0">
            <a:spAutoFit/>
          </a:bodyPr>
          <a:lstStyle/>
          <a:p>
            <a:pPr algn="ctr"/>
            <a:r>
              <a:rPr lang="en-GB" sz="2800" b="1" dirty="0"/>
              <a:t>BI</a:t>
            </a:r>
          </a:p>
          <a:p>
            <a:pPr algn="ctr"/>
            <a:r>
              <a:rPr lang="en-GB" sz="2800" b="1" dirty="0"/>
              <a:t>Tools</a:t>
            </a:r>
          </a:p>
        </p:txBody>
      </p:sp>
      <p:sp>
        <p:nvSpPr>
          <p:cNvPr id="24" name="TextBox 23"/>
          <p:cNvSpPr txBox="1"/>
          <p:nvPr/>
        </p:nvSpPr>
        <p:spPr>
          <a:xfrm>
            <a:off x="1214414" y="857232"/>
            <a:ext cx="2040943" cy="954107"/>
          </a:xfrm>
          <a:prstGeom prst="rect">
            <a:avLst/>
          </a:prstGeom>
          <a:noFill/>
        </p:spPr>
        <p:txBody>
          <a:bodyPr wrap="none" rtlCol="0">
            <a:spAutoFit/>
          </a:bodyPr>
          <a:lstStyle/>
          <a:p>
            <a:pPr algn="ctr"/>
            <a:r>
              <a:rPr lang="en-GB" sz="2800" b="1" dirty="0"/>
              <a:t>IT</a:t>
            </a:r>
          </a:p>
          <a:p>
            <a:pPr algn="ctr"/>
            <a:r>
              <a:rPr lang="en-GB" sz="2800" b="1" dirty="0"/>
              <a:t>Department</a:t>
            </a:r>
          </a:p>
        </p:txBody>
      </p:sp>
      <p:sp>
        <p:nvSpPr>
          <p:cNvPr id="25" name="TextBox 24"/>
          <p:cNvSpPr txBox="1"/>
          <p:nvPr/>
        </p:nvSpPr>
        <p:spPr>
          <a:xfrm>
            <a:off x="5929322" y="857232"/>
            <a:ext cx="1500732" cy="954107"/>
          </a:xfrm>
          <a:prstGeom prst="rect">
            <a:avLst/>
          </a:prstGeom>
          <a:noFill/>
        </p:spPr>
        <p:txBody>
          <a:bodyPr wrap="none" rtlCol="0">
            <a:spAutoFit/>
          </a:bodyPr>
          <a:lstStyle/>
          <a:p>
            <a:pPr algn="ctr"/>
            <a:r>
              <a:rPr lang="en-GB" sz="2800" b="1" dirty="0"/>
              <a:t>Business</a:t>
            </a:r>
          </a:p>
          <a:p>
            <a:pPr algn="ctr"/>
            <a:r>
              <a:rPr lang="en-GB" sz="2800" b="1" dirty="0"/>
              <a:t>Users</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BDCFBC-2098-6E07-07CF-54D799A49825}"/>
              </a:ext>
            </a:extLst>
          </p:cNvPr>
          <p:cNvSpPr>
            <a:spLocks noGrp="1"/>
          </p:cNvSpPr>
          <p:nvPr>
            <p:ph type="title"/>
          </p:nvPr>
        </p:nvSpPr>
        <p:spPr/>
        <p:txBody>
          <a:bodyPr>
            <a:normAutofit fontScale="90000"/>
          </a:bodyPr>
          <a:lstStyle/>
          <a:p>
            <a:r>
              <a:rPr lang="en-GB" b="1" dirty="0"/>
              <a:t>OLAP (Online Analytical Processing)</a:t>
            </a:r>
            <a:endParaRPr lang="en-GB" dirty="0"/>
          </a:p>
        </p:txBody>
      </p:sp>
      <p:sp>
        <p:nvSpPr>
          <p:cNvPr id="3" name="Content Placeholder 2">
            <a:extLst>
              <a:ext uri="{FF2B5EF4-FFF2-40B4-BE49-F238E27FC236}">
                <a16:creationId xmlns:a16="http://schemas.microsoft.com/office/drawing/2014/main" id="{7681D28A-6887-E5EE-6F36-07628DB8EEDC}"/>
              </a:ext>
            </a:extLst>
          </p:cNvPr>
          <p:cNvSpPr>
            <a:spLocks noGrp="1"/>
          </p:cNvSpPr>
          <p:nvPr>
            <p:ph idx="1"/>
          </p:nvPr>
        </p:nvSpPr>
        <p:spPr/>
        <p:txBody>
          <a:bodyPr/>
          <a:lstStyle/>
          <a:p>
            <a:pPr marL="109728" indent="0">
              <a:buNone/>
            </a:pPr>
            <a:r>
              <a:rPr lang="en-GB" dirty="0"/>
              <a:t>is a technology used to </a:t>
            </a:r>
            <a:r>
              <a:rPr lang="en-GB" b="1" dirty="0"/>
              <a:t>analyse large volumes of data quickly from multiple dimensions.</a:t>
            </a:r>
          </a:p>
          <a:p>
            <a:pPr marL="109728" indent="0">
              <a:buNone/>
            </a:pPr>
            <a:endParaRPr lang="en-GB" dirty="0"/>
          </a:p>
          <a:p>
            <a:pPr marL="109728" indent="0">
              <a:buNone/>
            </a:pPr>
            <a:r>
              <a:rPr lang="en-GB" dirty="0"/>
              <a:t>In simple terms:</a:t>
            </a:r>
          </a:p>
          <a:p>
            <a:r>
              <a:rPr lang="en-GB" dirty="0"/>
              <a:t>OLAP allows users to explore data interactively and answer complex analytical questions.</a:t>
            </a:r>
          </a:p>
          <a:p>
            <a:pPr marL="109728" indent="0">
              <a:buNone/>
            </a:pPr>
            <a:endParaRPr lang="en-GB" dirty="0"/>
          </a:p>
          <a:p>
            <a:pPr marL="109728" indent="0">
              <a:buNone/>
            </a:pPr>
            <a:r>
              <a:rPr lang="en-GB" dirty="0"/>
              <a:t>It is designed for:</a:t>
            </a:r>
          </a:p>
          <a:p>
            <a:r>
              <a:rPr lang="en-GB" dirty="0"/>
              <a:t>Aggregations</a:t>
            </a:r>
          </a:p>
          <a:p>
            <a:r>
              <a:rPr lang="en-GB" dirty="0"/>
              <a:t>Trends</a:t>
            </a:r>
          </a:p>
          <a:p>
            <a:r>
              <a:rPr lang="en-GB" dirty="0"/>
              <a:t>Comparisons</a:t>
            </a:r>
          </a:p>
          <a:p>
            <a:r>
              <a:rPr lang="en-GB" dirty="0"/>
              <a:t>Multi-dimensional analysis</a:t>
            </a:r>
          </a:p>
          <a:p>
            <a:endParaRPr lang="en-GB" dirty="0"/>
          </a:p>
        </p:txBody>
      </p:sp>
      <p:sp>
        <p:nvSpPr>
          <p:cNvPr id="4" name="Slide Number Placeholder 3">
            <a:extLst>
              <a:ext uri="{FF2B5EF4-FFF2-40B4-BE49-F238E27FC236}">
                <a16:creationId xmlns:a16="http://schemas.microsoft.com/office/drawing/2014/main" id="{21BB9967-7255-AABD-BD77-8D854E767819}"/>
              </a:ext>
            </a:extLst>
          </p:cNvPr>
          <p:cNvSpPr>
            <a:spLocks noGrp="1"/>
          </p:cNvSpPr>
          <p:nvPr>
            <p:ph type="sldNum" sz="quarter" idx="12"/>
          </p:nvPr>
        </p:nvSpPr>
        <p:spPr/>
        <p:txBody>
          <a:bodyPr/>
          <a:lstStyle/>
          <a:p>
            <a:fld id="{B32D2D4F-B262-4018-8594-6B1FE2F875A5}" type="slidenum">
              <a:rPr lang="en-GB" smtClean="0"/>
              <a:pPr/>
              <a:t>16</a:t>
            </a:fld>
            <a:endParaRPr lang="en-GB"/>
          </a:p>
        </p:txBody>
      </p:sp>
    </p:spTree>
    <p:extLst>
      <p:ext uri="{BB962C8B-B14F-4D97-AF65-F5344CB8AC3E}">
        <p14:creationId xmlns:p14="http://schemas.microsoft.com/office/powerpoint/2010/main" val="298371102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75D95B-5417-2C32-4AD5-31A00632BABE}"/>
              </a:ext>
            </a:extLst>
          </p:cNvPr>
          <p:cNvSpPr>
            <a:spLocks noGrp="1"/>
          </p:cNvSpPr>
          <p:nvPr>
            <p:ph type="title"/>
          </p:nvPr>
        </p:nvSpPr>
        <p:spPr/>
        <p:txBody>
          <a:bodyPr>
            <a:normAutofit/>
          </a:bodyPr>
          <a:lstStyle/>
          <a:p>
            <a:r>
              <a:rPr lang="en-GB" sz="3100" b="1" dirty="0"/>
              <a:t>What Does “Multi-Dimensional” Mean?</a:t>
            </a:r>
            <a:endParaRPr lang="en-GB" dirty="0"/>
          </a:p>
        </p:txBody>
      </p:sp>
      <p:sp>
        <p:nvSpPr>
          <p:cNvPr id="3" name="Content Placeholder 2">
            <a:extLst>
              <a:ext uri="{FF2B5EF4-FFF2-40B4-BE49-F238E27FC236}">
                <a16:creationId xmlns:a16="http://schemas.microsoft.com/office/drawing/2014/main" id="{96ADEAF8-C077-6158-D426-A2E488A9E611}"/>
              </a:ext>
            </a:extLst>
          </p:cNvPr>
          <p:cNvSpPr>
            <a:spLocks noGrp="1"/>
          </p:cNvSpPr>
          <p:nvPr>
            <p:ph idx="1"/>
          </p:nvPr>
        </p:nvSpPr>
        <p:spPr/>
        <p:txBody>
          <a:bodyPr/>
          <a:lstStyle/>
          <a:p>
            <a:pPr marL="109728" indent="0">
              <a:buNone/>
            </a:pPr>
            <a:r>
              <a:rPr lang="en-GB" dirty="0"/>
              <a:t>In business analysis, data is not just one table.</a:t>
            </a:r>
          </a:p>
          <a:p>
            <a:pPr marL="109728" indent="0">
              <a:buNone/>
            </a:pPr>
            <a:r>
              <a:rPr lang="en-GB" dirty="0"/>
              <a:t>Example:</a:t>
            </a:r>
          </a:p>
          <a:p>
            <a:r>
              <a:rPr lang="en-GB" dirty="0"/>
              <a:t>Sales data can be analysed by:</a:t>
            </a:r>
          </a:p>
          <a:p>
            <a:r>
              <a:rPr lang="en-GB" dirty="0"/>
              <a:t>Time (day, month, year)</a:t>
            </a:r>
          </a:p>
          <a:p>
            <a:r>
              <a:rPr lang="en-GB" dirty="0"/>
              <a:t>Product</a:t>
            </a:r>
          </a:p>
          <a:p>
            <a:r>
              <a:rPr lang="en-GB" dirty="0"/>
              <a:t>Region</a:t>
            </a:r>
          </a:p>
          <a:p>
            <a:r>
              <a:rPr lang="en-GB" dirty="0"/>
              <a:t>Customer segment</a:t>
            </a:r>
          </a:p>
          <a:p>
            <a:r>
              <a:rPr lang="en-GB" dirty="0"/>
              <a:t>Salesperson</a:t>
            </a:r>
          </a:p>
          <a:p>
            <a:endParaRPr lang="en-GB" dirty="0"/>
          </a:p>
          <a:p>
            <a:pPr marL="109728" indent="0">
              <a:buNone/>
            </a:pPr>
            <a:r>
              <a:rPr lang="en-GB" dirty="0"/>
              <a:t>Each of these is a </a:t>
            </a:r>
            <a:r>
              <a:rPr lang="en-GB" b="1" dirty="0"/>
              <a:t>dimension</a:t>
            </a:r>
            <a:r>
              <a:rPr lang="en-GB" dirty="0"/>
              <a:t>.</a:t>
            </a:r>
          </a:p>
          <a:p>
            <a:pPr marL="109728" indent="0">
              <a:buNone/>
            </a:pPr>
            <a:r>
              <a:rPr lang="en-GB" dirty="0"/>
              <a:t>OLAP allows you to combine them easily:</a:t>
            </a:r>
          </a:p>
          <a:p>
            <a:endParaRPr lang="en-GB" dirty="0"/>
          </a:p>
        </p:txBody>
      </p:sp>
      <p:sp>
        <p:nvSpPr>
          <p:cNvPr id="4" name="Slide Number Placeholder 3">
            <a:extLst>
              <a:ext uri="{FF2B5EF4-FFF2-40B4-BE49-F238E27FC236}">
                <a16:creationId xmlns:a16="http://schemas.microsoft.com/office/drawing/2014/main" id="{49C192D2-E230-83E3-651F-86BEAA113AB7}"/>
              </a:ext>
            </a:extLst>
          </p:cNvPr>
          <p:cNvSpPr>
            <a:spLocks noGrp="1"/>
          </p:cNvSpPr>
          <p:nvPr>
            <p:ph type="sldNum" sz="quarter" idx="12"/>
          </p:nvPr>
        </p:nvSpPr>
        <p:spPr/>
        <p:txBody>
          <a:bodyPr/>
          <a:lstStyle/>
          <a:p>
            <a:fld id="{B32D2D4F-B262-4018-8594-6B1FE2F875A5}" type="slidenum">
              <a:rPr lang="en-GB" smtClean="0"/>
              <a:pPr/>
              <a:t>17</a:t>
            </a:fld>
            <a:endParaRPr lang="en-GB"/>
          </a:p>
        </p:txBody>
      </p:sp>
    </p:spTree>
    <p:extLst>
      <p:ext uri="{BB962C8B-B14F-4D97-AF65-F5344CB8AC3E}">
        <p14:creationId xmlns:p14="http://schemas.microsoft.com/office/powerpoint/2010/main" val="384960314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Three-dimensional cube of sales data, with the dimensions Store, Time... |  Download Scientific Diagram">
            <a:extLst>
              <a:ext uri="{FF2B5EF4-FFF2-40B4-BE49-F238E27FC236}">
                <a16:creationId xmlns:a16="http://schemas.microsoft.com/office/drawing/2014/main" id="{AF96B533-4109-5C68-07DB-9DAD7A6FFF1F}"/>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90488" y="1441728"/>
            <a:ext cx="8693150" cy="4600019"/>
          </a:xfrm>
          <a:prstGeom prst="rect">
            <a:avLst/>
          </a:prstGeom>
          <a:solidFill>
            <a:srgbClr val="FFFFFF"/>
          </a:solidFill>
        </p:spPr>
      </p:pic>
      <p:sp>
        <p:nvSpPr>
          <p:cNvPr id="4" name="Slide Number Placeholder 3" hidden="1">
            <a:extLst>
              <a:ext uri="{FF2B5EF4-FFF2-40B4-BE49-F238E27FC236}">
                <a16:creationId xmlns:a16="http://schemas.microsoft.com/office/drawing/2014/main" id="{91CD0BDC-1FCC-963F-433F-E6DBD92BCFAE}"/>
              </a:ext>
            </a:extLst>
          </p:cNvPr>
          <p:cNvSpPr>
            <a:spLocks noGrp="1"/>
          </p:cNvSpPr>
          <p:nvPr>
            <p:ph type="sldNum" sz="quarter" idx="12"/>
          </p:nvPr>
        </p:nvSpPr>
        <p:spPr/>
        <p:txBody>
          <a:bodyPr/>
          <a:lstStyle/>
          <a:p>
            <a:pPr>
              <a:spcAft>
                <a:spcPts val="600"/>
              </a:spcAft>
            </a:pPr>
            <a:fld id="{B32D2D4F-B262-4018-8594-6B1FE2F875A5}" type="slidenum">
              <a:rPr lang="en-GB" smtClean="0"/>
              <a:pPr>
                <a:spcAft>
                  <a:spcPts val="600"/>
                </a:spcAft>
              </a:pPr>
              <a:t>18</a:t>
            </a:fld>
            <a:endParaRPr lang="en-GB"/>
          </a:p>
        </p:txBody>
      </p:sp>
    </p:spTree>
    <p:extLst>
      <p:ext uri="{BB962C8B-B14F-4D97-AF65-F5344CB8AC3E}">
        <p14:creationId xmlns:p14="http://schemas.microsoft.com/office/powerpoint/2010/main" val="358600268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ETL</a:t>
            </a:r>
          </a:p>
        </p:txBody>
      </p:sp>
      <p:sp>
        <p:nvSpPr>
          <p:cNvPr id="3" name="Content Placeholder 2"/>
          <p:cNvSpPr>
            <a:spLocks noGrp="1"/>
          </p:cNvSpPr>
          <p:nvPr>
            <p:ph idx="1"/>
          </p:nvPr>
        </p:nvSpPr>
        <p:spPr/>
        <p:txBody>
          <a:bodyPr>
            <a:normAutofit fontScale="92500" lnSpcReduction="20000"/>
          </a:bodyPr>
          <a:lstStyle/>
          <a:p>
            <a:r>
              <a:rPr lang="en-GB" dirty="0"/>
              <a:t>Data must be </a:t>
            </a:r>
            <a:r>
              <a:rPr lang="en-GB" i="1" dirty="0"/>
              <a:t>extracted</a:t>
            </a:r>
            <a:r>
              <a:rPr lang="en-GB" dirty="0"/>
              <a:t> from the source systems, </a:t>
            </a:r>
            <a:r>
              <a:rPr lang="en-GB" i="1" dirty="0"/>
              <a:t>transformed</a:t>
            </a:r>
            <a:r>
              <a:rPr lang="en-GB" dirty="0"/>
              <a:t> so that it is all in the same format, then </a:t>
            </a:r>
            <a:r>
              <a:rPr lang="en-GB" i="1" dirty="0"/>
              <a:t>loaded</a:t>
            </a:r>
            <a:r>
              <a:rPr lang="en-GB" dirty="0"/>
              <a:t> into the data warehouse</a:t>
            </a:r>
          </a:p>
          <a:p>
            <a:r>
              <a:rPr lang="en-GB" dirty="0"/>
              <a:t>Data must be transformed because different systems may use different field names, domains or coding systems</a:t>
            </a:r>
          </a:p>
          <a:p>
            <a:r>
              <a:rPr lang="en-GB" dirty="0"/>
              <a:t>Most transformation is custom-coded, although systems like Oracle Data Integrator and Microsoft Integration Services can automate the process to a degree</a:t>
            </a:r>
          </a:p>
          <a:p>
            <a:r>
              <a:rPr lang="en-GB" dirty="0"/>
              <a:t>Careful thought must be given to what data is to be extracted</a:t>
            </a:r>
          </a:p>
          <a:p>
            <a:r>
              <a:rPr lang="en-GB" dirty="0"/>
              <a:t>Extracting everything often isn’t an option due to </a:t>
            </a:r>
          </a:p>
          <a:p>
            <a:pPr lvl="1"/>
            <a:r>
              <a:rPr lang="en-GB" dirty="0"/>
              <a:t>Cost of storage</a:t>
            </a:r>
          </a:p>
          <a:p>
            <a:pPr lvl="1"/>
            <a:r>
              <a:rPr lang="en-GB" dirty="0"/>
              <a:t>Extractions must be done rapidly to keep up to date</a:t>
            </a:r>
          </a:p>
          <a:p>
            <a:pPr lvl="1"/>
            <a:r>
              <a:rPr lang="en-GB" dirty="0"/>
              <a:t>Too much data slows down the DW query process</a:t>
            </a:r>
          </a:p>
        </p:txBody>
      </p:sp>
      <p:sp>
        <p:nvSpPr>
          <p:cNvPr id="4" name="Slide Number Placeholder 3"/>
          <p:cNvSpPr>
            <a:spLocks noGrp="1"/>
          </p:cNvSpPr>
          <p:nvPr>
            <p:ph type="sldNum" sz="quarter" idx="12"/>
          </p:nvPr>
        </p:nvSpPr>
        <p:spPr/>
        <p:txBody>
          <a:bodyPr/>
          <a:lstStyle/>
          <a:p>
            <a:fld id="{B32D2D4F-B262-4018-8594-6B1FE2F875A5}" type="slidenum">
              <a:rPr lang="en-GB" smtClean="0"/>
              <a:pPr/>
              <a:t>19</a:t>
            </a:fld>
            <a:endParaRPr lang="en-GB"/>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Enterprise Information Management</a:t>
            </a:r>
          </a:p>
        </p:txBody>
      </p:sp>
      <p:sp>
        <p:nvSpPr>
          <p:cNvPr id="3" name="Content Placeholder 2"/>
          <p:cNvSpPr>
            <a:spLocks noGrp="1"/>
          </p:cNvSpPr>
          <p:nvPr>
            <p:ph idx="1"/>
          </p:nvPr>
        </p:nvSpPr>
        <p:spPr/>
        <p:txBody>
          <a:bodyPr>
            <a:normAutofit/>
          </a:bodyPr>
          <a:lstStyle/>
          <a:p>
            <a:r>
              <a:rPr lang="en-GB" sz="2400" dirty="0"/>
              <a:t>The term ‘Enterprise Information Management’ (EIM) is beginning to replace the term ‘data warehouse’ in some businesses</a:t>
            </a:r>
            <a:endParaRPr lang="en-GB" sz="2400" i="1" dirty="0"/>
          </a:p>
          <a:p>
            <a:r>
              <a:rPr lang="en-GB" sz="2400" dirty="0"/>
              <a:t>An EIM generally includes </a:t>
            </a:r>
          </a:p>
          <a:p>
            <a:pPr lvl="1"/>
            <a:r>
              <a:rPr lang="en-GB" sz="2400" dirty="0"/>
              <a:t>The data warehouse</a:t>
            </a:r>
          </a:p>
          <a:p>
            <a:pPr lvl="1"/>
            <a:r>
              <a:rPr lang="en-GB" sz="2400" dirty="0"/>
              <a:t> ETL tools</a:t>
            </a:r>
          </a:p>
          <a:p>
            <a:pPr lvl="1"/>
            <a:r>
              <a:rPr lang="en-GB" sz="2400" dirty="0"/>
              <a:t>Data modelling tools</a:t>
            </a:r>
          </a:p>
          <a:p>
            <a:pPr lvl="1"/>
            <a:r>
              <a:rPr lang="en-GB" sz="2400" dirty="0"/>
              <a:t>Data quality tools</a:t>
            </a:r>
          </a:p>
          <a:p>
            <a:pPr lvl="1"/>
            <a:r>
              <a:rPr lang="en-GB" sz="2400" dirty="0"/>
              <a:t>Data profiling tools</a:t>
            </a:r>
          </a:p>
          <a:p>
            <a:pPr lvl="1"/>
            <a:r>
              <a:rPr lang="en-GB" sz="2400" dirty="0"/>
              <a:t>Metadata management tools</a:t>
            </a:r>
          </a:p>
          <a:p>
            <a:pPr lvl="1"/>
            <a:r>
              <a:rPr lang="en-GB" sz="2400" dirty="0"/>
              <a:t>Master data management tools</a:t>
            </a:r>
          </a:p>
          <a:p>
            <a:r>
              <a:rPr lang="en-GB" sz="2400" dirty="0"/>
              <a:t>These tools may all be from the same package, such as Microsoft’s SQL Server range, or from different vendors</a:t>
            </a:r>
          </a:p>
          <a:p>
            <a:pPr>
              <a:buNone/>
            </a:pPr>
            <a:endParaRPr lang="en-GB" i="1" dirty="0"/>
          </a:p>
        </p:txBody>
      </p:sp>
      <p:sp>
        <p:nvSpPr>
          <p:cNvPr id="4" name="Slide Number Placeholder 3"/>
          <p:cNvSpPr>
            <a:spLocks noGrp="1"/>
          </p:cNvSpPr>
          <p:nvPr>
            <p:ph type="sldNum" sz="quarter" idx="12"/>
          </p:nvPr>
        </p:nvSpPr>
        <p:spPr/>
        <p:txBody>
          <a:bodyPr/>
          <a:lstStyle/>
          <a:p>
            <a:fld id="{B32D2D4F-B262-4018-8594-6B1FE2F875A5}" type="slidenum">
              <a:rPr lang="en-GB" smtClean="0"/>
              <a:pPr/>
              <a:t>20</a:t>
            </a:fld>
            <a:endParaRPr lang="en-GB"/>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Metadata</a:t>
            </a:r>
          </a:p>
        </p:txBody>
      </p:sp>
      <p:sp>
        <p:nvSpPr>
          <p:cNvPr id="3" name="Content Placeholder 2"/>
          <p:cNvSpPr>
            <a:spLocks noGrp="1"/>
          </p:cNvSpPr>
          <p:nvPr>
            <p:ph idx="1"/>
          </p:nvPr>
        </p:nvSpPr>
        <p:spPr/>
        <p:txBody>
          <a:bodyPr/>
          <a:lstStyle/>
          <a:p>
            <a:r>
              <a:rPr lang="en-GB" dirty="0"/>
              <a:t>Metadata is the data about the data</a:t>
            </a:r>
          </a:p>
          <a:p>
            <a:r>
              <a:rPr lang="en-GB" dirty="0"/>
              <a:t>This may include:</a:t>
            </a:r>
          </a:p>
          <a:p>
            <a:pPr lvl="1"/>
            <a:r>
              <a:rPr lang="en-GB" dirty="0"/>
              <a:t>When the data was extracted from the source system</a:t>
            </a:r>
          </a:p>
          <a:p>
            <a:pPr lvl="1"/>
            <a:r>
              <a:rPr lang="en-GB" dirty="0"/>
              <a:t>Which source system the data was extracted from</a:t>
            </a:r>
          </a:p>
          <a:p>
            <a:pPr lvl="1"/>
            <a:r>
              <a:rPr lang="en-GB" dirty="0"/>
              <a:t>When the data was loaded into the warehouse</a:t>
            </a:r>
          </a:p>
          <a:p>
            <a:pPr lvl="1"/>
            <a:r>
              <a:rPr lang="en-GB" dirty="0"/>
              <a:t>Which tables/fields in a source originally held the data</a:t>
            </a:r>
          </a:p>
          <a:p>
            <a:pPr lvl="1"/>
            <a:r>
              <a:rPr lang="en-GB" dirty="0"/>
              <a:t>Which tables/fields in a source were used to calculate data</a:t>
            </a:r>
          </a:p>
          <a:p>
            <a:pPr lvl="1"/>
            <a:r>
              <a:rPr lang="en-GB" dirty="0"/>
              <a:t>What an item means in the business context</a:t>
            </a:r>
          </a:p>
          <a:p>
            <a:pPr lvl="1"/>
            <a:r>
              <a:rPr lang="en-GB" dirty="0"/>
              <a:t>...</a:t>
            </a:r>
          </a:p>
        </p:txBody>
      </p:sp>
      <p:sp>
        <p:nvSpPr>
          <p:cNvPr id="4" name="Slide Number Placeholder 3"/>
          <p:cNvSpPr>
            <a:spLocks noGrp="1"/>
          </p:cNvSpPr>
          <p:nvPr>
            <p:ph type="sldNum" sz="quarter" idx="12"/>
          </p:nvPr>
        </p:nvSpPr>
        <p:spPr/>
        <p:txBody>
          <a:bodyPr/>
          <a:lstStyle/>
          <a:p>
            <a:fld id="{B32D2D4F-B262-4018-8594-6B1FE2F875A5}" type="slidenum">
              <a:rPr lang="en-GB" smtClean="0"/>
              <a:pPr/>
              <a:t>21</a:t>
            </a:fld>
            <a:endParaRPr lang="en-GB"/>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Master Data Management</a:t>
            </a:r>
          </a:p>
        </p:txBody>
      </p:sp>
      <p:sp>
        <p:nvSpPr>
          <p:cNvPr id="3" name="Content Placeholder 2"/>
          <p:cNvSpPr>
            <a:spLocks noGrp="1"/>
          </p:cNvSpPr>
          <p:nvPr>
            <p:ph idx="1"/>
          </p:nvPr>
        </p:nvSpPr>
        <p:spPr/>
        <p:txBody>
          <a:bodyPr>
            <a:normAutofit fontScale="92500"/>
          </a:bodyPr>
          <a:lstStyle/>
          <a:p>
            <a:r>
              <a:rPr lang="en-GB" dirty="0"/>
              <a:t>Master Data Management (MDM) is comprised of the business applications, methods and tools that implement the policies, procedures and infrastructure to support the capture, integration and subsequent shared use of accurate, timely, consistent and complete master data</a:t>
            </a:r>
          </a:p>
          <a:p>
            <a:r>
              <a:rPr lang="en-GB" dirty="0"/>
              <a:t>i.e. It is all of the code and descriptions for customers, products, accounts and so on</a:t>
            </a:r>
          </a:p>
          <a:p>
            <a:r>
              <a:rPr lang="en-GB" dirty="0"/>
              <a:t>The MDM ensures, for example, that the same product ID is used throughout the system</a:t>
            </a:r>
          </a:p>
          <a:p>
            <a:pPr lvl="1"/>
            <a:r>
              <a:rPr lang="en-GB" dirty="0"/>
              <a:t>This is often done by including translation tables that map the manufacturing product IDs to the sales product Ids</a:t>
            </a:r>
          </a:p>
          <a:p>
            <a:r>
              <a:rPr lang="en-GB" dirty="0"/>
              <a:t>Master data is stored in a set of tables that are available to the rest of the data warehouse</a:t>
            </a:r>
          </a:p>
        </p:txBody>
      </p:sp>
      <p:sp>
        <p:nvSpPr>
          <p:cNvPr id="4" name="Slide Number Placeholder 3"/>
          <p:cNvSpPr>
            <a:spLocks noGrp="1"/>
          </p:cNvSpPr>
          <p:nvPr>
            <p:ph type="sldNum" sz="quarter" idx="12"/>
          </p:nvPr>
        </p:nvSpPr>
        <p:spPr/>
        <p:txBody>
          <a:bodyPr/>
          <a:lstStyle/>
          <a:p>
            <a:fld id="{B32D2D4F-B262-4018-8594-6B1FE2F875A5}" type="slidenum">
              <a:rPr lang="en-GB" smtClean="0"/>
              <a:pPr/>
              <a:t>22</a:t>
            </a:fld>
            <a:endParaRPr lang="en-GB"/>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Data warehouses &amp; Data marts</a:t>
            </a:r>
          </a:p>
        </p:txBody>
      </p:sp>
      <p:sp>
        <p:nvSpPr>
          <p:cNvPr id="3" name="Content Placeholder 2"/>
          <p:cNvSpPr>
            <a:spLocks noGrp="1"/>
          </p:cNvSpPr>
          <p:nvPr>
            <p:ph idx="1"/>
          </p:nvPr>
        </p:nvSpPr>
        <p:spPr/>
        <p:txBody>
          <a:bodyPr>
            <a:normAutofit fontScale="92500"/>
          </a:bodyPr>
          <a:lstStyle/>
          <a:p>
            <a:r>
              <a:rPr lang="en-GB" dirty="0"/>
              <a:t>A data warehouse consists of data that has been </a:t>
            </a:r>
            <a:r>
              <a:rPr lang="en-GB" i="1" dirty="0"/>
              <a:t>extracted</a:t>
            </a:r>
            <a:r>
              <a:rPr lang="en-GB" dirty="0"/>
              <a:t> from the source systems, </a:t>
            </a:r>
            <a:r>
              <a:rPr lang="en-GB" i="1" dirty="0"/>
              <a:t>transformed</a:t>
            </a:r>
            <a:r>
              <a:rPr lang="en-GB" dirty="0"/>
              <a:t> so that it is all in the same format, then </a:t>
            </a:r>
            <a:r>
              <a:rPr lang="en-GB" i="1" dirty="0"/>
              <a:t>loaded</a:t>
            </a:r>
            <a:r>
              <a:rPr lang="en-GB" dirty="0"/>
              <a:t> for analysis</a:t>
            </a:r>
          </a:p>
          <a:p>
            <a:r>
              <a:rPr lang="en-GB" i="1" dirty="0"/>
              <a:t>Data Marts</a:t>
            </a:r>
            <a:r>
              <a:rPr lang="en-GB" dirty="0"/>
              <a:t> are extracts from the main data warehouse tailored to the needs of individual sections of the organisation</a:t>
            </a:r>
          </a:p>
          <a:p>
            <a:r>
              <a:rPr lang="en-GB" dirty="0"/>
              <a:t>It is possible to create data marts based directly upon an operational business intelligence system but this is generally viewed as having higher long-term costs than using a data warehouse</a:t>
            </a:r>
          </a:p>
          <a:p>
            <a:r>
              <a:rPr lang="en-GB" dirty="0"/>
              <a:t>Data marts may be used to feed data back to the data warehouse, e.g. Updating of VAT rates</a:t>
            </a:r>
          </a:p>
          <a:p>
            <a:r>
              <a:rPr lang="en-GB" dirty="0"/>
              <a:t>Data warehouses may be used to update source systems</a:t>
            </a:r>
          </a:p>
          <a:p>
            <a:endParaRPr lang="en-GB" dirty="0"/>
          </a:p>
        </p:txBody>
      </p:sp>
      <p:sp>
        <p:nvSpPr>
          <p:cNvPr id="4" name="Slide Number Placeholder 3"/>
          <p:cNvSpPr>
            <a:spLocks noGrp="1"/>
          </p:cNvSpPr>
          <p:nvPr>
            <p:ph type="sldNum" sz="quarter" idx="12"/>
          </p:nvPr>
        </p:nvSpPr>
        <p:spPr/>
        <p:txBody>
          <a:bodyPr/>
          <a:lstStyle/>
          <a:p>
            <a:fld id="{B32D2D4F-B262-4018-8594-6B1FE2F875A5}" type="slidenum">
              <a:rPr lang="en-GB" smtClean="0"/>
              <a:pPr/>
              <a:t>23</a:t>
            </a:fld>
            <a:endParaRPr lang="en-GB"/>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Data warehouse with data marts</a:t>
            </a:r>
          </a:p>
        </p:txBody>
      </p:sp>
      <p:sp>
        <p:nvSpPr>
          <p:cNvPr id="4" name="Slide Number Placeholder 3"/>
          <p:cNvSpPr>
            <a:spLocks noGrp="1"/>
          </p:cNvSpPr>
          <p:nvPr>
            <p:ph type="sldNum" sz="quarter" idx="12"/>
          </p:nvPr>
        </p:nvSpPr>
        <p:spPr/>
        <p:txBody>
          <a:bodyPr/>
          <a:lstStyle/>
          <a:p>
            <a:fld id="{B32D2D4F-B262-4018-8594-6B1FE2F875A5}" type="slidenum">
              <a:rPr lang="en-GB" smtClean="0"/>
              <a:pPr/>
              <a:t>24</a:t>
            </a:fld>
            <a:endParaRPr lang="en-GB"/>
          </a:p>
        </p:txBody>
      </p:sp>
      <p:sp>
        <p:nvSpPr>
          <p:cNvPr id="5" name="Flowchart: Magnetic Disk 4"/>
          <p:cNvSpPr/>
          <p:nvPr/>
        </p:nvSpPr>
        <p:spPr>
          <a:xfrm>
            <a:off x="321439" y="2071678"/>
            <a:ext cx="1357322" cy="642942"/>
          </a:xfrm>
          <a:prstGeom prst="flowChartMagneticDisk">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bg1"/>
                </a:solidFill>
              </a:rPr>
              <a:t>ORDERS</a:t>
            </a:r>
          </a:p>
        </p:txBody>
      </p:sp>
      <p:sp>
        <p:nvSpPr>
          <p:cNvPr id="6" name="Flowchart: Magnetic Disk 5"/>
          <p:cNvSpPr/>
          <p:nvPr/>
        </p:nvSpPr>
        <p:spPr>
          <a:xfrm>
            <a:off x="321439" y="2803918"/>
            <a:ext cx="1357322" cy="642942"/>
          </a:xfrm>
          <a:prstGeom prst="flowChartMagneticDisk">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bg1"/>
                </a:solidFill>
              </a:rPr>
              <a:t>INVOICES</a:t>
            </a:r>
          </a:p>
        </p:txBody>
      </p:sp>
      <p:sp>
        <p:nvSpPr>
          <p:cNvPr id="7" name="Flowchart: Magnetic Disk 6"/>
          <p:cNvSpPr/>
          <p:nvPr/>
        </p:nvSpPr>
        <p:spPr>
          <a:xfrm>
            <a:off x="321439" y="3536158"/>
            <a:ext cx="1357322" cy="642942"/>
          </a:xfrm>
          <a:prstGeom prst="flowChartMagneticDisk">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bg1"/>
                </a:solidFill>
              </a:rPr>
              <a:t>SHIPPING</a:t>
            </a:r>
          </a:p>
        </p:txBody>
      </p:sp>
      <p:sp>
        <p:nvSpPr>
          <p:cNvPr id="8" name="Rounded Rectangle 7"/>
          <p:cNvSpPr/>
          <p:nvPr/>
        </p:nvSpPr>
        <p:spPr>
          <a:xfrm>
            <a:off x="142844" y="4268398"/>
            <a:ext cx="1714512" cy="42862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bg1"/>
                </a:solidFill>
              </a:rPr>
              <a:t>WEB CLICKS</a:t>
            </a:r>
          </a:p>
        </p:txBody>
      </p:sp>
      <p:sp>
        <p:nvSpPr>
          <p:cNvPr id="9" name="Folded Corner 8"/>
          <p:cNvSpPr/>
          <p:nvPr/>
        </p:nvSpPr>
        <p:spPr>
          <a:xfrm>
            <a:off x="250001" y="4786322"/>
            <a:ext cx="1500198" cy="571504"/>
          </a:xfrm>
          <a:prstGeom prst="foldedCorner">
            <a:avLst/>
          </a:prstGeom>
        </p:spPr>
        <p:style>
          <a:lnRef idx="2">
            <a:schemeClr val="accent1">
              <a:shade val="50000"/>
            </a:schemeClr>
          </a:lnRef>
          <a:fillRef idx="1">
            <a:schemeClr val="accent1"/>
          </a:fillRef>
          <a:effectRef idx="0">
            <a:schemeClr val="accent1"/>
          </a:effectRef>
          <a:fontRef idx="minor">
            <a:schemeClr val="lt1"/>
          </a:fontRef>
        </p:style>
        <p:txBody>
          <a:bodyPr bIns="0" rtlCol="0" anchor="ctr"/>
          <a:lstStyle/>
          <a:p>
            <a:pPr algn="ctr"/>
            <a:r>
              <a:rPr lang="en-GB" sz="1600" b="1" dirty="0">
                <a:solidFill>
                  <a:schemeClr val="bg1"/>
                </a:solidFill>
              </a:rPr>
              <a:t>EXTERNAL DATA</a:t>
            </a:r>
          </a:p>
        </p:txBody>
      </p:sp>
      <p:sp>
        <p:nvSpPr>
          <p:cNvPr id="10" name="Flowchart: Magnetic Disk 9"/>
          <p:cNvSpPr/>
          <p:nvPr/>
        </p:nvSpPr>
        <p:spPr>
          <a:xfrm>
            <a:off x="2428860" y="1214422"/>
            <a:ext cx="2928958" cy="4643470"/>
          </a:xfrm>
          <a:prstGeom prst="flowChartMagneticDisk">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dirty="0"/>
          </a:p>
        </p:txBody>
      </p:sp>
      <p:pic>
        <p:nvPicPr>
          <p:cNvPr id="1026" name="Picture 2" descr="C:\Users\PROJECTOR\AppData\Local\Microsoft\Windows\Temporary Internet Files\Content.IE5\3SH2TMWI\MC900441452[1].png"/>
          <p:cNvPicPr>
            <a:picLocks noChangeAspect="1" noChangeArrowheads="1"/>
          </p:cNvPicPr>
          <p:nvPr/>
        </p:nvPicPr>
        <p:blipFill>
          <a:blip r:embed="rId2"/>
          <a:srcRect/>
          <a:stretch>
            <a:fillRect/>
          </a:stretch>
        </p:blipFill>
        <p:spPr bwMode="auto">
          <a:xfrm>
            <a:off x="7544151" y="2857496"/>
            <a:ext cx="1599849" cy="1599849"/>
          </a:xfrm>
          <a:prstGeom prst="rect">
            <a:avLst/>
          </a:prstGeom>
          <a:noFill/>
        </p:spPr>
      </p:pic>
      <p:sp>
        <p:nvSpPr>
          <p:cNvPr id="12" name="Rectangle 11"/>
          <p:cNvSpPr/>
          <p:nvPr/>
        </p:nvSpPr>
        <p:spPr>
          <a:xfrm>
            <a:off x="4429124" y="2428868"/>
            <a:ext cx="714380" cy="785818"/>
          </a:xfrm>
          <a:prstGeom prst="rect">
            <a:avLst/>
          </a:prstGeom>
        </p:spPr>
        <p:style>
          <a:lnRef idx="2">
            <a:schemeClr val="accent4"/>
          </a:lnRef>
          <a:fillRef idx="1">
            <a:schemeClr val="lt1"/>
          </a:fillRef>
          <a:effectRef idx="0">
            <a:schemeClr val="accent4"/>
          </a:effectRef>
          <a:fontRef idx="minor">
            <a:schemeClr val="dk1"/>
          </a:fontRef>
        </p:style>
        <p:txBody>
          <a:bodyPr rtlCol="0" anchor="ctr"/>
          <a:lstStyle/>
          <a:p>
            <a:pPr algn="ctr"/>
            <a:endParaRPr lang="en-GB"/>
          </a:p>
        </p:txBody>
      </p:sp>
      <p:sp>
        <p:nvSpPr>
          <p:cNvPr id="13" name="Rectangle 12"/>
          <p:cNvSpPr/>
          <p:nvPr/>
        </p:nvSpPr>
        <p:spPr>
          <a:xfrm>
            <a:off x="3786182" y="2071678"/>
            <a:ext cx="714380" cy="785818"/>
          </a:xfrm>
          <a:prstGeom prst="rect">
            <a:avLst/>
          </a:prstGeom>
        </p:spPr>
        <p:style>
          <a:lnRef idx="2">
            <a:schemeClr val="accent4"/>
          </a:lnRef>
          <a:fillRef idx="1">
            <a:schemeClr val="lt1"/>
          </a:fillRef>
          <a:effectRef idx="0">
            <a:schemeClr val="accent4"/>
          </a:effectRef>
          <a:fontRef idx="minor">
            <a:schemeClr val="dk1"/>
          </a:fontRef>
        </p:style>
        <p:txBody>
          <a:bodyPr rtlCol="0" anchor="ctr"/>
          <a:lstStyle/>
          <a:p>
            <a:pPr algn="ctr"/>
            <a:endParaRPr lang="en-GB"/>
          </a:p>
        </p:txBody>
      </p:sp>
      <p:sp>
        <p:nvSpPr>
          <p:cNvPr id="14" name="Rectangle 13"/>
          <p:cNvSpPr/>
          <p:nvPr/>
        </p:nvSpPr>
        <p:spPr>
          <a:xfrm>
            <a:off x="3214678" y="2428868"/>
            <a:ext cx="714380" cy="785818"/>
          </a:xfrm>
          <a:prstGeom prst="rect">
            <a:avLst/>
          </a:prstGeom>
        </p:spPr>
        <p:style>
          <a:lnRef idx="2">
            <a:schemeClr val="accent4"/>
          </a:lnRef>
          <a:fillRef idx="1">
            <a:schemeClr val="lt1"/>
          </a:fillRef>
          <a:effectRef idx="0">
            <a:schemeClr val="accent4"/>
          </a:effectRef>
          <a:fontRef idx="minor">
            <a:schemeClr val="dk1"/>
          </a:fontRef>
        </p:style>
        <p:txBody>
          <a:bodyPr rtlCol="0" anchor="ctr"/>
          <a:lstStyle/>
          <a:p>
            <a:pPr algn="ctr"/>
            <a:endParaRPr lang="en-GB"/>
          </a:p>
        </p:txBody>
      </p:sp>
      <p:sp>
        <p:nvSpPr>
          <p:cNvPr id="15" name="Rectangle 14"/>
          <p:cNvSpPr/>
          <p:nvPr/>
        </p:nvSpPr>
        <p:spPr>
          <a:xfrm>
            <a:off x="2643174" y="2071678"/>
            <a:ext cx="714380" cy="785818"/>
          </a:xfrm>
          <a:prstGeom prst="rect">
            <a:avLst/>
          </a:prstGeom>
        </p:spPr>
        <p:style>
          <a:lnRef idx="2">
            <a:schemeClr val="accent4"/>
          </a:lnRef>
          <a:fillRef idx="1">
            <a:schemeClr val="lt1"/>
          </a:fillRef>
          <a:effectRef idx="0">
            <a:schemeClr val="accent4"/>
          </a:effectRef>
          <a:fontRef idx="minor">
            <a:schemeClr val="dk1"/>
          </a:fontRef>
        </p:style>
        <p:txBody>
          <a:bodyPr rtlCol="0" anchor="ctr"/>
          <a:lstStyle/>
          <a:p>
            <a:pPr algn="ctr"/>
            <a:endParaRPr lang="en-GB"/>
          </a:p>
        </p:txBody>
      </p:sp>
      <p:pic>
        <p:nvPicPr>
          <p:cNvPr id="1028" name="Picture 4" descr="http://www.bi-lite.com/images/CIZLOGO_100100.png"/>
          <p:cNvPicPr>
            <a:picLocks noChangeAspect="1" noChangeArrowheads="1"/>
          </p:cNvPicPr>
          <p:nvPr/>
        </p:nvPicPr>
        <p:blipFill>
          <a:blip r:embed="rId3"/>
          <a:srcRect/>
          <a:stretch>
            <a:fillRect/>
          </a:stretch>
        </p:blipFill>
        <p:spPr bwMode="auto">
          <a:xfrm>
            <a:off x="3190872" y="3714752"/>
            <a:ext cx="1452566" cy="1452566"/>
          </a:xfrm>
          <a:prstGeom prst="rect">
            <a:avLst/>
          </a:prstGeom>
          <a:noFill/>
        </p:spPr>
      </p:pic>
      <p:sp>
        <p:nvSpPr>
          <p:cNvPr id="17" name="TextBox 16"/>
          <p:cNvSpPr txBox="1"/>
          <p:nvPr/>
        </p:nvSpPr>
        <p:spPr>
          <a:xfrm>
            <a:off x="3500430" y="5143512"/>
            <a:ext cx="700833" cy="369332"/>
          </a:xfrm>
          <a:prstGeom prst="rect">
            <a:avLst/>
          </a:prstGeom>
          <a:noFill/>
        </p:spPr>
        <p:txBody>
          <a:bodyPr wrap="none" rtlCol="0">
            <a:spAutoFit/>
          </a:bodyPr>
          <a:lstStyle/>
          <a:p>
            <a:r>
              <a:rPr lang="en-GB" b="1" dirty="0">
                <a:solidFill>
                  <a:schemeClr val="bg1"/>
                </a:solidFill>
              </a:rPr>
              <a:t>OLAP</a:t>
            </a:r>
          </a:p>
        </p:txBody>
      </p:sp>
      <p:sp>
        <p:nvSpPr>
          <p:cNvPr id="18" name="TextBox 17"/>
          <p:cNvSpPr txBox="1"/>
          <p:nvPr/>
        </p:nvSpPr>
        <p:spPr>
          <a:xfrm>
            <a:off x="2902144" y="3273982"/>
            <a:ext cx="1796774" cy="369332"/>
          </a:xfrm>
          <a:prstGeom prst="rect">
            <a:avLst/>
          </a:prstGeom>
          <a:noFill/>
        </p:spPr>
        <p:txBody>
          <a:bodyPr wrap="none" rtlCol="0">
            <a:spAutoFit/>
          </a:bodyPr>
          <a:lstStyle/>
          <a:p>
            <a:r>
              <a:rPr lang="en-GB" b="1" dirty="0">
                <a:solidFill>
                  <a:schemeClr val="bg1"/>
                </a:solidFill>
              </a:rPr>
              <a:t>Relational Tables</a:t>
            </a:r>
          </a:p>
        </p:txBody>
      </p:sp>
      <p:sp>
        <p:nvSpPr>
          <p:cNvPr id="21" name="TextBox 20"/>
          <p:cNvSpPr txBox="1"/>
          <p:nvPr/>
        </p:nvSpPr>
        <p:spPr>
          <a:xfrm>
            <a:off x="255263" y="5689603"/>
            <a:ext cx="1483099" cy="830997"/>
          </a:xfrm>
          <a:prstGeom prst="rect">
            <a:avLst/>
          </a:prstGeom>
          <a:noFill/>
        </p:spPr>
        <p:txBody>
          <a:bodyPr wrap="none" rtlCol="0">
            <a:spAutoFit/>
          </a:bodyPr>
          <a:lstStyle/>
          <a:p>
            <a:pPr algn="ctr"/>
            <a:r>
              <a:rPr lang="en-GB" sz="2400" b="1" dirty="0"/>
              <a:t>Source</a:t>
            </a:r>
          </a:p>
          <a:p>
            <a:pPr algn="ctr"/>
            <a:r>
              <a:rPr lang="en-GB" sz="2400" b="1" dirty="0"/>
              <a:t>Systems</a:t>
            </a:r>
          </a:p>
        </p:txBody>
      </p:sp>
      <p:sp>
        <p:nvSpPr>
          <p:cNvPr id="22" name="TextBox 21"/>
          <p:cNvSpPr txBox="1"/>
          <p:nvPr/>
        </p:nvSpPr>
        <p:spPr>
          <a:xfrm>
            <a:off x="2519286" y="5905046"/>
            <a:ext cx="2820003" cy="461665"/>
          </a:xfrm>
          <a:prstGeom prst="rect">
            <a:avLst/>
          </a:prstGeom>
          <a:noFill/>
        </p:spPr>
        <p:txBody>
          <a:bodyPr wrap="none" rtlCol="0">
            <a:spAutoFit/>
          </a:bodyPr>
          <a:lstStyle/>
          <a:p>
            <a:pPr algn="ctr"/>
            <a:r>
              <a:rPr lang="en-GB" sz="2400" b="1" dirty="0"/>
              <a:t>Data Warehouse</a:t>
            </a:r>
          </a:p>
        </p:txBody>
      </p:sp>
      <p:sp>
        <p:nvSpPr>
          <p:cNvPr id="23" name="TextBox 22"/>
          <p:cNvSpPr txBox="1"/>
          <p:nvPr/>
        </p:nvSpPr>
        <p:spPr>
          <a:xfrm>
            <a:off x="7756606" y="5689603"/>
            <a:ext cx="1048685" cy="830997"/>
          </a:xfrm>
          <a:prstGeom prst="rect">
            <a:avLst/>
          </a:prstGeom>
          <a:noFill/>
        </p:spPr>
        <p:txBody>
          <a:bodyPr wrap="none" rtlCol="0">
            <a:spAutoFit/>
          </a:bodyPr>
          <a:lstStyle/>
          <a:p>
            <a:pPr algn="ctr"/>
            <a:r>
              <a:rPr lang="en-GB" sz="2400" b="1" dirty="0"/>
              <a:t>BI</a:t>
            </a:r>
          </a:p>
          <a:p>
            <a:pPr algn="ctr"/>
            <a:r>
              <a:rPr lang="en-GB" sz="2400" b="1" dirty="0"/>
              <a:t>Tools</a:t>
            </a:r>
          </a:p>
        </p:txBody>
      </p:sp>
      <p:sp>
        <p:nvSpPr>
          <p:cNvPr id="24" name="TextBox 23"/>
          <p:cNvSpPr txBox="1"/>
          <p:nvPr/>
        </p:nvSpPr>
        <p:spPr>
          <a:xfrm>
            <a:off x="538610" y="857232"/>
            <a:ext cx="2106667" cy="830997"/>
          </a:xfrm>
          <a:prstGeom prst="rect">
            <a:avLst/>
          </a:prstGeom>
          <a:noFill/>
        </p:spPr>
        <p:txBody>
          <a:bodyPr wrap="none" rtlCol="0">
            <a:spAutoFit/>
          </a:bodyPr>
          <a:lstStyle/>
          <a:p>
            <a:pPr algn="ctr"/>
            <a:r>
              <a:rPr lang="en-GB" sz="2400" b="1" dirty="0"/>
              <a:t>IT</a:t>
            </a:r>
          </a:p>
          <a:p>
            <a:pPr algn="ctr"/>
            <a:r>
              <a:rPr lang="en-GB" sz="2400" b="1" dirty="0"/>
              <a:t>Department</a:t>
            </a:r>
          </a:p>
        </p:txBody>
      </p:sp>
      <p:sp>
        <p:nvSpPr>
          <p:cNvPr id="25" name="TextBox 24"/>
          <p:cNvSpPr txBox="1"/>
          <p:nvPr/>
        </p:nvSpPr>
        <p:spPr>
          <a:xfrm>
            <a:off x="7596781" y="785794"/>
            <a:ext cx="1593706" cy="830997"/>
          </a:xfrm>
          <a:prstGeom prst="rect">
            <a:avLst/>
          </a:prstGeom>
          <a:noFill/>
        </p:spPr>
        <p:txBody>
          <a:bodyPr wrap="none" rtlCol="0">
            <a:spAutoFit/>
          </a:bodyPr>
          <a:lstStyle/>
          <a:p>
            <a:pPr algn="ctr"/>
            <a:r>
              <a:rPr lang="en-GB" sz="2400" b="1" dirty="0"/>
              <a:t>Business</a:t>
            </a:r>
          </a:p>
          <a:p>
            <a:pPr algn="ctr"/>
            <a:r>
              <a:rPr lang="en-GB" sz="2400" b="1" dirty="0"/>
              <a:t>Users</a:t>
            </a:r>
          </a:p>
        </p:txBody>
      </p:sp>
      <p:pic>
        <p:nvPicPr>
          <p:cNvPr id="26" name="Picture 2" descr="C:\Users\PROJECTOR\AppData\Local\Microsoft\Windows\Temporary Internet Files\Content.IE5\3SH2TMWI\MC900441452[1].png"/>
          <p:cNvPicPr>
            <a:picLocks noChangeAspect="1" noChangeArrowheads="1"/>
          </p:cNvPicPr>
          <p:nvPr/>
        </p:nvPicPr>
        <p:blipFill>
          <a:blip r:embed="rId2"/>
          <a:srcRect/>
          <a:stretch>
            <a:fillRect/>
          </a:stretch>
        </p:blipFill>
        <p:spPr bwMode="auto">
          <a:xfrm>
            <a:off x="7544151" y="4214818"/>
            <a:ext cx="1599849" cy="1599849"/>
          </a:xfrm>
          <a:prstGeom prst="rect">
            <a:avLst/>
          </a:prstGeom>
          <a:noFill/>
        </p:spPr>
      </p:pic>
      <p:pic>
        <p:nvPicPr>
          <p:cNvPr id="27" name="Picture 2" descr="C:\Users\PROJECTOR\AppData\Local\Microsoft\Windows\Temporary Internet Files\Content.IE5\3SH2TMWI\MC900441452[1].png"/>
          <p:cNvPicPr>
            <a:picLocks noChangeAspect="1" noChangeArrowheads="1"/>
          </p:cNvPicPr>
          <p:nvPr/>
        </p:nvPicPr>
        <p:blipFill>
          <a:blip r:embed="rId2"/>
          <a:srcRect/>
          <a:stretch>
            <a:fillRect/>
          </a:stretch>
        </p:blipFill>
        <p:spPr bwMode="auto">
          <a:xfrm>
            <a:off x="7544151" y="1643050"/>
            <a:ext cx="1599849" cy="1599849"/>
          </a:xfrm>
          <a:prstGeom prst="rect">
            <a:avLst/>
          </a:prstGeom>
          <a:noFill/>
        </p:spPr>
      </p:pic>
      <p:sp>
        <p:nvSpPr>
          <p:cNvPr id="28" name="Left-Right Arrow 27"/>
          <p:cNvSpPr/>
          <p:nvPr/>
        </p:nvSpPr>
        <p:spPr>
          <a:xfrm>
            <a:off x="5214942" y="2714620"/>
            <a:ext cx="928694" cy="1928826"/>
          </a:xfrm>
          <a:prstGeom prst="leftRightArrow">
            <a:avLst>
              <a:gd name="adj1" fmla="val 50000"/>
              <a:gd name="adj2" fmla="val 29017"/>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a:p>
        </p:txBody>
      </p:sp>
      <p:sp>
        <p:nvSpPr>
          <p:cNvPr id="29" name="Cube 28"/>
          <p:cNvSpPr/>
          <p:nvPr/>
        </p:nvSpPr>
        <p:spPr>
          <a:xfrm>
            <a:off x="6179355" y="1785926"/>
            <a:ext cx="928694" cy="928694"/>
          </a:xfrm>
          <a:prstGeom prst="cube">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a:p>
        </p:txBody>
      </p:sp>
      <p:sp>
        <p:nvSpPr>
          <p:cNvPr id="30" name="Cube 29"/>
          <p:cNvSpPr/>
          <p:nvPr/>
        </p:nvSpPr>
        <p:spPr>
          <a:xfrm>
            <a:off x="6179355" y="3071810"/>
            <a:ext cx="928694" cy="928694"/>
          </a:xfrm>
          <a:prstGeom prst="cube">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a:p>
        </p:txBody>
      </p:sp>
      <p:sp>
        <p:nvSpPr>
          <p:cNvPr id="31" name="Cube 30"/>
          <p:cNvSpPr/>
          <p:nvPr/>
        </p:nvSpPr>
        <p:spPr>
          <a:xfrm>
            <a:off x="6179355" y="4429132"/>
            <a:ext cx="928694" cy="928694"/>
          </a:xfrm>
          <a:prstGeom prst="cube">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a:p>
        </p:txBody>
      </p:sp>
      <p:sp>
        <p:nvSpPr>
          <p:cNvPr id="32" name="TextBox 31"/>
          <p:cNvSpPr txBox="1"/>
          <p:nvPr/>
        </p:nvSpPr>
        <p:spPr>
          <a:xfrm>
            <a:off x="5645975" y="5905046"/>
            <a:ext cx="1944763" cy="461665"/>
          </a:xfrm>
          <a:prstGeom prst="rect">
            <a:avLst/>
          </a:prstGeom>
          <a:noFill/>
        </p:spPr>
        <p:txBody>
          <a:bodyPr wrap="none" rtlCol="0">
            <a:spAutoFit/>
          </a:bodyPr>
          <a:lstStyle/>
          <a:p>
            <a:pPr algn="ctr"/>
            <a:r>
              <a:rPr lang="en-GB" sz="2400" b="1" dirty="0"/>
              <a:t>Data Marts</a:t>
            </a:r>
          </a:p>
        </p:txBody>
      </p:sp>
      <p:sp>
        <p:nvSpPr>
          <p:cNvPr id="33" name="Left-Right Arrow 32"/>
          <p:cNvSpPr/>
          <p:nvPr/>
        </p:nvSpPr>
        <p:spPr>
          <a:xfrm>
            <a:off x="1643042" y="2714620"/>
            <a:ext cx="928694" cy="1928826"/>
          </a:xfrm>
          <a:prstGeom prst="leftRightArrow">
            <a:avLst>
              <a:gd name="adj1" fmla="val 50000"/>
              <a:gd name="adj2" fmla="val 2901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37" name="Straight Arrow Connector 36"/>
          <p:cNvCxnSpPr>
            <a:stCxn id="29" idx="5"/>
          </p:cNvCxnSpPr>
          <p:nvPr/>
        </p:nvCxnSpPr>
        <p:spPr>
          <a:xfrm>
            <a:off x="7108049" y="2134186"/>
            <a:ext cx="750099" cy="8930"/>
          </a:xfrm>
          <a:prstGeom prst="straightConnector1">
            <a:avLst/>
          </a:prstGeom>
          <a:ln>
            <a:headEnd type="arrow"/>
            <a:tailEnd type="arrow"/>
          </a:ln>
        </p:spPr>
        <p:style>
          <a:lnRef idx="2">
            <a:schemeClr val="accent2"/>
          </a:lnRef>
          <a:fillRef idx="0">
            <a:schemeClr val="accent2"/>
          </a:fillRef>
          <a:effectRef idx="1">
            <a:schemeClr val="accent2"/>
          </a:effectRef>
          <a:fontRef idx="minor">
            <a:schemeClr val="tx1"/>
          </a:fontRef>
        </p:style>
      </p:cxnSp>
      <p:cxnSp>
        <p:nvCxnSpPr>
          <p:cNvPr id="38" name="Straight Arrow Connector 37"/>
          <p:cNvCxnSpPr/>
          <p:nvPr/>
        </p:nvCxnSpPr>
        <p:spPr>
          <a:xfrm>
            <a:off x="7072330" y="4857760"/>
            <a:ext cx="750099" cy="8930"/>
          </a:xfrm>
          <a:prstGeom prst="straightConnector1">
            <a:avLst/>
          </a:prstGeom>
          <a:ln>
            <a:headEnd type="arrow"/>
            <a:tailEnd type="arrow"/>
          </a:ln>
        </p:spPr>
        <p:style>
          <a:lnRef idx="2">
            <a:schemeClr val="accent2"/>
          </a:lnRef>
          <a:fillRef idx="0">
            <a:schemeClr val="accent2"/>
          </a:fillRef>
          <a:effectRef idx="1">
            <a:schemeClr val="accent2"/>
          </a:effectRef>
          <a:fontRef idx="minor">
            <a:schemeClr val="tx1"/>
          </a:fontRef>
        </p:style>
      </p:cxnSp>
      <p:cxnSp>
        <p:nvCxnSpPr>
          <p:cNvPr id="39" name="Straight Arrow Connector 38"/>
          <p:cNvCxnSpPr/>
          <p:nvPr/>
        </p:nvCxnSpPr>
        <p:spPr>
          <a:xfrm>
            <a:off x="7072330" y="3500438"/>
            <a:ext cx="750099" cy="8930"/>
          </a:xfrm>
          <a:prstGeom prst="straightConnector1">
            <a:avLst/>
          </a:prstGeom>
          <a:ln>
            <a:headEnd type="arrow"/>
            <a:tailEnd type="arrow"/>
          </a:ln>
        </p:spPr>
        <p:style>
          <a:lnRef idx="2">
            <a:schemeClr val="accent2"/>
          </a:lnRef>
          <a:fillRef idx="0">
            <a:schemeClr val="accent2"/>
          </a:fillRef>
          <a:effectRef idx="1">
            <a:schemeClr val="accent2"/>
          </a:effectRef>
          <a:fontRef idx="minor">
            <a:schemeClr val="tx1"/>
          </a:fontRef>
        </p:style>
      </p:cxn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Data warehouse tables</a:t>
            </a:r>
          </a:p>
        </p:txBody>
      </p:sp>
      <p:sp>
        <p:nvSpPr>
          <p:cNvPr id="3" name="Content Placeholder 2"/>
          <p:cNvSpPr>
            <a:spLocks noGrp="1"/>
          </p:cNvSpPr>
          <p:nvPr>
            <p:ph idx="1"/>
          </p:nvPr>
        </p:nvSpPr>
        <p:spPr>
          <a:xfrm>
            <a:off x="457200" y="1000108"/>
            <a:ext cx="8229600" cy="5500726"/>
          </a:xfrm>
        </p:spPr>
        <p:txBody>
          <a:bodyPr>
            <a:normAutofit fontScale="92500" lnSpcReduction="10000"/>
          </a:bodyPr>
          <a:lstStyle/>
          <a:p>
            <a:r>
              <a:rPr lang="en-GB" dirty="0"/>
              <a:t>Most data warehouses have two types of table</a:t>
            </a:r>
          </a:p>
          <a:p>
            <a:r>
              <a:rPr lang="en-GB" i="1" dirty="0"/>
              <a:t>Fact tables</a:t>
            </a:r>
            <a:r>
              <a:rPr lang="en-GB" dirty="0"/>
              <a:t> – these are relationship tables containing foreign keys to other look-up tables plus other related data for analysis</a:t>
            </a:r>
          </a:p>
          <a:p>
            <a:pPr lvl="1"/>
            <a:r>
              <a:rPr lang="en-GB" dirty="0"/>
              <a:t>E.g. An orders table might contain foreign key links to look-up tables for products and customers plus other fields for prices and number sold</a:t>
            </a:r>
          </a:p>
          <a:p>
            <a:pPr lvl="1"/>
            <a:r>
              <a:rPr lang="en-GB" dirty="0"/>
              <a:t>These facts are often called </a:t>
            </a:r>
            <a:r>
              <a:rPr lang="en-GB" i="1" dirty="0"/>
              <a:t>measures</a:t>
            </a:r>
          </a:p>
          <a:p>
            <a:pPr lvl="1"/>
            <a:r>
              <a:rPr lang="en-GB" dirty="0"/>
              <a:t>To improve performance, aggregate fact tables are sometimes used, e.g. All sales this quarter</a:t>
            </a:r>
          </a:p>
          <a:p>
            <a:r>
              <a:rPr lang="en-GB" i="1" dirty="0"/>
              <a:t>Dimension tables</a:t>
            </a:r>
            <a:r>
              <a:rPr lang="en-GB" dirty="0"/>
              <a:t> – these are the look-up tables containing the information referred to by the fact tables</a:t>
            </a:r>
          </a:p>
          <a:p>
            <a:endParaRPr lang="en-GB" dirty="0"/>
          </a:p>
          <a:p>
            <a:r>
              <a:rPr lang="en-GB" dirty="0"/>
              <a:t>NB: Data warehouse databases are often </a:t>
            </a:r>
            <a:r>
              <a:rPr lang="en-GB" b="1" dirty="0"/>
              <a:t>not</a:t>
            </a:r>
            <a:r>
              <a:rPr lang="en-GB" dirty="0"/>
              <a:t> normalised</a:t>
            </a:r>
          </a:p>
        </p:txBody>
      </p:sp>
      <p:sp>
        <p:nvSpPr>
          <p:cNvPr id="4" name="Slide Number Placeholder 3"/>
          <p:cNvSpPr>
            <a:spLocks noGrp="1"/>
          </p:cNvSpPr>
          <p:nvPr>
            <p:ph type="sldNum" sz="quarter" idx="12"/>
          </p:nvPr>
        </p:nvSpPr>
        <p:spPr/>
        <p:txBody>
          <a:bodyPr/>
          <a:lstStyle/>
          <a:p>
            <a:fld id="{B32D2D4F-B262-4018-8594-6B1FE2F875A5}" type="slidenum">
              <a:rPr lang="en-GB" smtClean="0"/>
              <a:pPr/>
              <a:t>25</a:t>
            </a:fld>
            <a:endParaRPr lang="en-GB"/>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DW star schema</a:t>
            </a:r>
          </a:p>
        </p:txBody>
      </p:sp>
      <p:sp>
        <p:nvSpPr>
          <p:cNvPr id="4" name="Slide Number Placeholder 3"/>
          <p:cNvSpPr>
            <a:spLocks noGrp="1"/>
          </p:cNvSpPr>
          <p:nvPr>
            <p:ph type="sldNum" sz="quarter" idx="12"/>
          </p:nvPr>
        </p:nvSpPr>
        <p:spPr/>
        <p:txBody>
          <a:bodyPr/>
          <a:lstStyle/>
          <a:p>
            <a:fld id="{B32D2D4F-B262-4018-8594-6B1FE2F875A5}" type="slidenum">
              <a:rPr lang="en-GB" smtClean="0"/>
              <a:pPr/>
              <a:t>26</a:t>
            </a:fld>
            <a:endParaRPr lang="en-GB"/>
          </a:p>
        </p:txBody>
      </p:sp>
      <p:graphicFrame>
        <p:nvGraphicFramePr>
          <p:cNvPr id="5" name="Table 4"/>
          <p:cNvGraphicFramePr>
            <a:graphicFrameLocks noGrp="1"/>
          </p:cNvGraphicFramePr>
          <p:nvPr/>
        </p:nvGraphicFramePr>
        <p:xfrm>
          <a:off x="3286116" y="3286124"/>
          <a:ext cx="1976430" cy="1154893"/>
        </p:xfrm>
        <a:graphic>
          <a:graphicData uri="http://schemas.openxmlformats.org/drawingml/2006/table">
            <a:tbl>
              <a:tblPr firstRow="1" bandRow="1">
                <a:tableStyleId>{5C22544A-7EE6-4342-B048-85BDC9FD1C3A}</a:tableStyleId>
              </a:tblPr>
              <a:tblGrid>
                <a:gridCol w="1976430">
                  <a:extLst>
                    <a:ext uri="{9D8B030D-6E8A-4147-A177-3AD203B41FA5}">
                      <a16:colId xmlns:a16="http://schemas.microsoft.com/office/drawing/2014/main" val="20000"/>
                    </a:ext>
                  </a:extLst>
                </a:gridCol>
              </a:tblGrid>
              <a:tr h="460364">
                <a:tc>
                  <a:txBody>
                    <a:bodyPr/>
                    <a:lstStyle/>
                    <a:p>
                      <a:pPr algn="ctr"/>
                      <a:r>
                        <a:rPr lang="en-GB" dirty="0">
                          <a:solidFill>
                            <a:schemeClr val="bg1"/>
                          </a:solidFill>
                        </a:rPr>
                        <a:t>ORDERS FACT</a:t>
                      </a:r>
                    </a:p>
                  </a:txBody>
                  <a:tcPr/>
                </a:tc>
                <a:extLst>
                  <a:ext uri="{0D108BD9-81ED-4DB2-BD59-A6C34878D82A}">
                    <a16:rowId xmlns:a16="http://schemas.microsoft.com/office/drawing/2014/main" val="10000"/>
                  </a:ext>
                </a:extLst>
              </a:tr>
              <a:tr h="694529">
                <a:tc>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3978668268"/>
              </p:ext>
            </p:extLst>
          </p:nvPr>
        </p:nvGraphicFramePr>
        <p:xfrm>
          <a:off x="214282" y="1142984"/>
          <a:ext cx="3405190" cy="1483360"/>
        </p:xfrm>
        <a:graphic>
          <a:graphicData uri="http://schemas.openxmlformats.org/drawingml/2006/table">
            <a:tbl>
              <a:tblPr firstRow="1" bandRow="1">
                <a:tableStyleId>{5C22544A-7EE6-4342-B048-85BDC9FD1C3A}</a:tableStyleId>
              </a:tblPr>
              <a:tblGrid>
                <a:gridCol w="761984">
                  <a:extLst>
                    <a:ext uri="{9D8B030D-6E8A-4147-A177-3AD203B41FA5}">
                      <a16:colId xmlns:a16="http://schemas.microsoft.com/office/drawing/2014/main" val="20000"/>
                    </a:ext>
                  </a:extLst>
                </a:gridCol>
                <a:gridCol w="714380">
                  <a:extLst>
                    <a:ext uri="{9D8B030D-6E8A-4147-A177-3AD203B41FA5}">
                      <a16:colId xmlns:a16="http://schemas.microsoft.com/office/drawing/2014/main" val="20001"/>
                    </a:ext>
                  </a:extLst>
                </a:gridCol>
                <a:gridCol w="1071570">
                  <a:extLst>
                    <a:ext uri="{9D8B030D-6E8A-4147-A177-3AD203B41FA5}">
                      <a16:colId xmlns:a16="http://schemas.microsoft.com/office/drawing/2014/main" val="20002"/>
                    </a:ext>
                  </a:extLst>
                </a:gridCol>
                <a:gridCol w="857256">
                  <a:extLst>
                    <a:ext uri="{9D8B030D-6E8A-4147-A177-3AD203B41FA5}">
                      <a16:colId xmlns:a16="http://schemas.microsoft.com/office/drawing/2014/main" val="20003"/>
                    </a:ext>
                  </a:extLst>
                </a:gridCol>
              </a:tblGrid>
              <a:tr h="370840">
                <a:tc gridSpan="4">
                  <a:txBody>
                    <a:bodyPr/>
                    <a:lstStyle/>
                    <a:p>
                      <a:pPr algn="ctr"/>
                      <a:r>
                        <a:rPr lang="en-GB" dirty="0">
                          <a:solidFill>
                            <a:schemeClr val="bg1"/>
                          </a:solidFill>
                        </a:rPr>
                        <a:t>TIME</a:t>
                      </a:r>
                    </a:p>
                  </a:txBody>
                  <a:tcPr/>
                </a:tc>
                <a:tc hMerge="1">
                  <a:txBody>
                    <a:bodyPr/>
                    <a:lstStyle/>
                    <a:p>
                      <a:endParaRPr lang="en-GB"/>
                    </a:p>
                  </a:txBody>
                  <a:tcPr/>
                </a:tc>
                <a:tc hMerge="1">
                  <a:txBody>
                    <a:bodyPr/>
                    <a:lstStyle/>
                    <a:p>
                      <a:endParaRPr lang="en-GB"/>
                    </a:p>
                  </a:txBody>
                  <a:tcPr/>
                </a:tc>
                <a:tc hMerge="1">
                  <a:txBody>
                    <a:bodyPr/>
                    <a:lstStyle/>
                    <a:p>
                      <a:endParaRPr lang="en-GB" dirty="0"/>
                    </a:p>
                  </a:txBody>
                  <a:tcPr/>
                </a:tc>
                <a:extLst>
                  <a:ext uri="{0D108BD9-81ED-4DB2-BD59-A6C34878D82A}">
                    <a16:rowId xmlns:a16="http://schemas.microsoft.com/office/drawing/2014/main" val="10000"/>
                  </a:ext>
                </a:extLst>
              </a:tr>
              <a:tr h="370840">
                <a:tc>
                  <a:txBody>
                    <a:bodyPr/>
                    <a:lstStyle/>
                    <a:p>
                      <a:r>
                        <a:rPr lang="en-GB" sz="1600" dirty="0"/>
                        <a:t>KEY</a:t>
                      </a:r>
                    </a:p>
                  </a:txBody>
                  <a:tcPr/>
                </a:tc>
                <a:tc>
                  <a:txBody>
                    <a:bodyPr/>
                    <a:lstStyle/>
                    <a:p>
                      <a:r>
                        <a:rPr lang="en-GB" sz="1600" dirty="0"/>
                        <a:t>DAY</a:t>
                      </a:r>
                    </a:p>
                  </a:txBody>
                  <a:tcPr/>
                </a:tc>
                <a:tc>
                  <a:txBody>
                    <a:bodyPr/>
                    <a:lstStyle/>
                    <a:p>
                      <a:r>
                        <a:rPr lang="en-GB" sz="1600" dirty="0"/>
                        <a:t>MONTH</a:t>
                      </a:r>
                    </a:p>
                  </a:txBody>
                  <a:tcPr/>
                </a:tc>
                <a:tc>
                  <a:txBody>
                    <a:bodyPr/>
                    <a:lstStyle/>
                    <a:p>
                      <a:r>
                        <a:rPr lang="en-GB" sz="1600" dirty="0"/>
                        <a:t>YEAR</a:t>
                      </a:r>
                    </a:p>
                  </a:txBody>
                  <a:tcPr/>
                </a:tc>
                <a:extLst>
                  <a:ext uri="{0D108BD9-81ED-4DB2-BD59-A6C34878D82A}">
                    <a16:rowId xmlns:a16="http://schemas.microsoft.com/office/drawing/2014/main" val="10001"/>
                  </a:ext>
                </a:extLst>
              </a:tr>
              <a:tr h="370840">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10002"/>
                  </a:ext>
                </a:extLst>
              </a:tr>
              <a:tr h="370840">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dirty="0"/>
                    </a:p>
                  </a:txBody>
                  <a:tcPr/>
                </a:tc>
                <a:extLst>
                  <a:ext uri="{0D108BD9-81ED-4DB2-BD59-A6C34878D82A}">
                    <a16:rowId xmlns:a16="http://schemas.microsoft.com/office/drawing/2014/main" val="10003"/>
                  </a:ext>
                </a:extLst>
              </a:tr>
            </a:tbl>
          </a:graphicData>
        </a:graphic>
      </p:graphicFrame>
      <p:graphicFrame>
        <p:nvGraphicFramePr>
          <p:cNvPr id="7" name="Table 6"/>
          <p:cNvGraphicFramePr>
            <a:graphicFrameLocks noGrp="1"/>
          </p:cNvGraphicFramePr>
          <p:nvPr>
            <p:extLst>
              <p:ext uri="{D42A27DB-BD31-4B8C-83A1-F6EECF244321}">
                <p14:modId xmlns:p14="http://schemas.microsoft.com/office/powerpoint/2010/main" val="3924041659"/>
              </p:ext>
            </p:extLst>
          </p:nvPr>
        </p:nvGraphicFramePr>
        <p:xfrm>
          <a:off x="4714876" y="1142984"/>
          <a:ext cx="4048132" cy="1483360"/>
        </p:xfrm>
        <a:graphic>
          <a:graphicData uri="http://schemas.openxmlformats.org/drawingml/2006/table">
            <a:tbl>
              <a:tblPr firstRow="1" bandRow="1">
                <a:tableStyleId>{5C22544A-7EE6-4342-B048-85BDC9FD1C3A}</a:tableStyleId>
              </a:tblPr>
              <a:tblGrid>
                <a:gridCol w="666464">
                  <a:extLst>
                    <a:ext uri="{9D8B030D-6E8A-4147-A177-3AD203B41FA5}">
                      <a16:colId xmlns:a16="http://schemas.microsoft.com/office/drawing/2014/main" val="20000"/>
                    </a:ext>
                  </a:extLst>
                </a:gridCol>
                <a:gridCol w="1332929">
                  <a:extLst>
                    <a:ext uri="{9D8B030D-6E8A-4147-A177-3AD203B41FA5}">
                      <a16:colId xmlns:a16="http://schemas.microsoft.com/office/drawing/2014/main" val="20001"/>
                    </a:ext>
                  </a:extLst>
                </a:gridCol>
                <a:gridCol w="1029622">
                  <a:extLst>
                    <a:ext uri="{9D8B030D-6E8A-4147-A177-3AD203B41FA5}">
                      <a16:colId xmlns:a16="http://schemas.microsoft.com/office/drawing/2014/main" val="20002"/>
                    </a:ext>
                  </a:extLst>
                </a:gridCol>
                <a:gridCol w="1019117">
                  <a:extLst>
                    <a:ext uri="{9D8B030D-6E8A-4147-A177-3AD203B41FA5}">
                      <a16:colId xmlns:a16="http://schemas.microsoft.com/office/drawing/2014/main" val="20003"/>
                    </a:ext>
                  </a:extLst>
                </a:gridCol>
              </a:tblGrid>
              <a:tr h="370840">
                <a:tc gridSpan="4">
                  <a:txBody>
                    <a:bodyPr/>
                    <a:lstStyle/>
                    <a:p>
                      <a:pPr algn="ctr"/>
                      <a:r>
                        <a:rPr lang="en-GB" dirty="0">
                          <a:solidFill>
                            <a:schemeClr val="bg1"/>
                          </a:solidFill>
                        </a:rPr>
                        <a:t>SHIPPING</a:t>
                      </a:r>
                    </a:p>
                  </a:txBody>
                  <a:tcPr/>
                </a:tc>
                <a:tc hMerge="1">
                  <a:txBody>
                    <a:bodyPr/>
                    <a:lstStyle/>
                    <a:p>
                      <a:endParaRPr lang="en-GB"/>
                    </a:p>
                  </a:txBody>
                  <a:tcPr/>
                </a:tc>
                <a:tc hMerge="1">
                  <a:txBody>
                    <a:bodyPr/>
                    <a:lstStyle/>
                    <a:p>
                      <a:endParaRPr lang="en-GB"/>
                    </a:p>
                  </a:txBody>
                  <a:tcPr/>
                </a:tc>
                <a:tc hMerge="1">
                  <a:txBody>
                    <a:bodyPr/>
                    <a:lstStyle/>
                    <a:p>
                      <a:endParaRPr lang="en-GB" dirty="0"/>
                    </a:p>
                  </a:txBody>
                  <a:tcPr/>
                </a:tc>
                <a:extLst>
                  <a:ext uri="{0D108BD9-81ED-4DB2-BD59-A6C34878D82A}">
                    <a16:rowId xmlns:a16="http://schemas.microsoft.com/office/drawing/2014/main" val="10000"/>
                  </a:ext>
                </a:extLst>
              </a:tr>
              <a:tr h="370840">
                <a:tc>
                  <a:txBody>
                    <a:bodyPr/>
                    <a:lstStyle/>
                    <a:p>
                      <a:r>
                        <a:rPr lang="en-GB" sz="1600" dirty="0"/>
                        <a:t>KEY</a:t>
                      </a:r>
                    </a:p>
                  </a:txBody>
                  <a:tcPr/>
                </a:tc>
                <a:tc>
                  <a:txBody>
                    <a:bodyPr/>
                    <a:lstStyle/>
                    <a:p>
                      <a:r>
                        <a:rPr lang="en-GB" sz="1600" dirty="0"/>
                        <a:t>COMPANY</a:t>
                      </a:r>
                    </a:p>
                  </a:txBody>
                  <a:tcPr/>
                </a:tc>
                <a:tc>
                  <a:txBody>
                    <a:bodyPr/>
                    <a:lstStyle/>
                    <a:p>
                      <a:r>
                        <a:rPr lang="en-GB" sz="1600" dirty="0"/>
                        <a:t>STREET</a:t>
                      </a:r>
                    </a:p>
                  </a:txBody>
                  <a:tcPr/>
                </a:tc>
                <a:tc>
                  <a:txBody>
                    <a:bodyPr/>
                    <a:lstStyle/>
                    <a:p>
                      <a:r>
                        <a:rPr lang="en-GB" sz="1600" dirty="0"/>
                        <a:t>TOWN</a:t>
                      </a:r>
                    </a:p>
                  </a:txBody>
                  <a:tcPr/>
                </a:tc>
                <a:extLst>
                  <a:ext uri="{0D108BD9-81ED-4DB2-BD59-A6C34878D82A}">
                    <a16:rowId xmlns:a16="http://schemas.microsoft.com/office/drawing/2014/main" val="10001"/>
                  </a:ext>
                </a:extLst>
              </a:tr>
              <a:tr h="370840">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10002"/>
                  </a:ext>
                </a:extLst>
              </a:tr>
              <a:tr h="370840">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dirty="0"/>
                    </a:p>
                  </a:txBody>
                  <a:tcPr/>
                </a:tc>
                <a:extLst>
                  <a:ext uri="{0D108BD9-81ED-4DB2-BD59-A6C34878D82A}">
                    <a16:rowId xmlns:a16="http://schemas.microsoft.com/office/drawing/2014/main" val="10003"/>
                  </a:ext>
                </a:extLst>
              </a:tr>
            </a:tbl>
          </a:graphicData>
        </a:graphic>
      </p:graphicFrame>
      <p:graphicFrame>
        <p:nvGraphicFramePr>
          <p:cNvPr id="8" name="Table 7"/>
          <p:cNvGraphicFramePr>
            <a:graphicFrameLocks noGrp="1"/>
          </p:cNvGraphicFramePr>
          <p:nvPr>
            <p:extLst>
              <p:ext uri="{D42A27DB-BD31-4B8C-83A1-F6EECF244321}">
                <p14:modId xmlns:p14="http://schemas.microsoft.com/office/powerpoint/2010/main" val="1400004905"/>
              </p:ext>
            </p:extLst>
          </p:nvPr>
        </p:nvGraphicFramePr>
        <p:xfrm>
          <a:off x="214282" y="5143512"/>
          <a:ext cx="3714775" cy="1483360"/>
        </p:xfrm>
        <a:graphic>
          <a:graphicData uri="http://schemas.openxmlformats.org/drawingml/2006/table">
            <a:tbl>
              <a:tblPr firstRow="1" bandRow="1">
                <a:tableStyleId>{5C22544A-7EE6-4342-B048-85BDC9FD1C3A}</a:tableStyleId>
              </a:tblPr>
              <a:tblGrid>
                <a:gridCol w="817250">
                  <a:extLst>
                    <a:ext uri="{9D8B030D-6E8A-4147-A177-3AD203B41FA5}">
                      <a16:colId xmlns:a16="http://schemas.microsoft.com/office/drawing/2014/main" val="20000"/>
                    </a:ext>
                  </a:extLst>
                </a:gridCol>
                <a:gridCol w="1540204">
                  <a:extLst>
                    <a:ext uri="{9D8B030D-6E8A-4147-A177-3AD203B41FA5}">
                      <a16:colId xmlns:a16="http://schemas.microsoft.com/office/drawing/2014/main" val="20001"/>
                    </a:ext>
                  </a:extLst>
                </a:gridCol>
                <a:gridCol w="1357321">
                  <a:extLst>
                    <a:ext uri="{9D8B030D-6E8A-4147-A177-3AD203B41FA5}">
                      <a16:colId xmlns:a16="http://schemas.microsoft.com/office/drawing/2014/main" val="20002"/>
                    </a:ext>
                  </a:extLst>
                </a:gridCol>
              </a:tblGrid>
              <a:tr h="370840">
                <a:tc gridSpan="3">
                  <a:txBody>
                    <a:bodyPr/>
                    <a:lstStyle/>
                    <a:p>
                      <a:pPr algn="ctr"/>
                      <a:r>
                        <a:rPr lang="en-GB" dirty="0">
                          <a:solidFill>
                            <a:schemeClr val="bg1"/>
                          </a:solidFill>
                        </a:rPr>
                        <a:t>CUSTOMER</a:t>
                      </a:r>
                    </a:p>
                  </a:txBody>
                  <a:tcPr/>
                </a:tc>
                <a:tc hMerge="1">
                  <a:txBody>
                    <a:bodyPr/>
                    <a:lstStyle/>
                    <a:p>
                      <a:endParaRPr lang="en-GB"/>
                    </a:p>
                  </a:txBody>
                  <a:tcPr/>
                </a:tc>
                <a:tc hMerge="1">
                  <a:txBody>
                    <a:bodyPr/>
                    <a:lstStyle/>
                    <a:p>
                      <a:endParaRPr lang="en-GB" dirty="0"/>
                    </a:p>
                  </a:txBody>
                  <a:tcPr/>
                </a:tc>
                <a:extLst>
                  <a:ext uri="{0D108BD9-81ED-4DB2-BD59-A6C34878D82A}">
                    <a16:rowId xmlns:a16="http://schemas.microsoft.com/office/drawing/2014/main" val="10000"/>
                  </a:ext>
                </a:extLst>
              </a:tr>
              <a:tr h="370840">
                <a:tc>
                  <a:txBody>
                    <a:bodyPr/>
                    <a:lstStyle/>
                    <a:p>
                      <a:r>
                        <a:rPr lang="en-GB" sz="1600" dirty="0"/>
                        <a:t>KEY</a:t>
                      </a:r>
                    </a:p>
                  </a:txBody>
                  <a:tcPr/>
                </a:tc>
                <a:tc>
                  <a:txBody>
                    <a:bodyPr/>
                    <a:lstStyle/>
                    <a:p>
                      <a:r>
                        <a:rPr lang="en-GB" sz="1600" dirty="0"/>
                        <a:t>CUSTOMER</a:t>
                      </a:r>
                    </a:p>
                  </a:txBody>
                  <a:tcPr/>
                </a:tc>
                <a:tc>
                  <a:txBody>
                    <a:bodyPr/>
                    <a:lstStyle/>
                    <a:p>
                      <a:r>
                        <a:rPr lang="en-GB" sz="1600" dirty="0"/>
                        <a:t>COMPANY</a:t>
                      </a:r>
                    </a:p>
                  </a:txBody>
                  <a:tcPr/>
                </a:tc>
                <a:extLst>
                  <a:ext uri="{0D108BD9-81ED-4DB2-BD59-A6C34878D82A}">
                    <a16:rowId xmlns:a16="http://schemas.microsoft.com/office/drawing/2014/main" val="10001"/>
                  </a:ext>
                </a:extLst>
              </a:tr>
              <a:tr h="370840">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10002"/>
                  </a:ext>
                </a:extLst>
              </a:tr>
              <a:tr h="370840">
                <a:tc>
                  <a:txBody>
                    <a:bodyPr/>
                    <a:lstStyle/>
                    <a:p>
                      <a:endParaRPr lang="en-GB"/>
                    </a:p>
                  </a:txBody>
                  <a:tcPr/>
                </a:tc>
                <a:tc>
                  <a:txBody>
                    <a:bodyPr/>
                    <a:lstStyle/>
                    <a:p>
                      <a:endParaRPr lang="en-GB"/>
                    </a:p>
                  </a:txBody>
                  <a:tcPr/>
                </a:tc>
                <a:tc>
                  <a:txBody>
                    <a:bodyPr/>
                    <a:lstStyle/>
                    <a:p>
                      <a:endParaRPr lang="en-GB" dirty="0"/>
                    </a:p>
                  </a:txBody>
                  <a:tcPr/>
                </a:tc>
                <a:extLst>
                  <a:ext uri="{0D108BD9-81ED-4DB2-BD59-A6C34878D82A}">
                    <a16:rowId xmlns:a16="http://schemas.microsoft.com/office/drawing/2014/main" val="10003"/>
                  </a:ext>
                </a:extLst>
              </a:tr>
            </a:tbl>
          </a:graphicData>
        </a:graphic>
      </p:graphicFrame>
      <p:graphicFrame>
        <p:nvGraphicFramePr>
          <p:cNvPr id="9" name="Table 8"/>
          <p:cNvGraphicFramePr>
            <a:graphicFrameLocks noGrp="1"/>
          </p:cNvGraphicFramePr>
          <p:nvPr>
            <p:extLst>
              <p:ext uri="{D42A27DB-BD31-4B8C-83A1-F6EECF244321}">
                <p14:modId xmlns:p14="http://schemas.microsoft.com/office/powerpoint/2010/main" val="1045317456"/>
              </p:ext>
            </p:extLst>
          </p:nvPr>
        </p:nvGraphicFramePr>
        <p:xfrm>
          <a:off x="5000628" y="5143512"/>
          <a:ext cx="3714775" cy="1483360"/>
        </p:xfrm>
        <a:graphic>
          <a:graphicData uri="http://schemas.openxmlformats.org/drawingml/2006/table">
            <a:tbl>
              <a:tblPr firstRow="1" bandRow="1">
                <a:tableStyleId>{5C22544A-7EE6-4342-B048-85BDC9FD1C3A}</a:tableStyleId>
              </a:tblPr>
              <a:tblGrid>
                <a:gridCol w="817250">
                  <a:extLst>
                    <a:ext uri="{9D8B030D-6E8A-4147-A177-3AD203B41FA5}">
                      <a16:colId xmlns:a16="http://schemas.microsoft.com/office/drawing/2014/main" val="20000"/>
                    </a:ext>
                  </a:extLst>
                </a:gridCol>
                <a:gridCol w="1325890">
                  <a:extLst>
                    <a:ext uri="{9D8B030D-6E8A-4147-A177-3AD203B41FA5}">
                      <a16:colId xmlns:a16="http://schemas.microsoft.com/office/drawing/2014/main" val="20001"/>
                    </a:ext>
                  </a:extLst>
                </a:gridCol>
                <a:gridCol w="1571635">
                  <a:extLst>
                    <a:ext uri="{9D8B030D-6E8A-4147-A177-3AD203B41FA5}">
                      <a16:colId xmlns:a16="http://schemas.microsoft.com/office/drawing/2014/main" val="20002"/>
                    </a:ext>
                  </a:extLst>
                </a:gridCol>
              </a:tblGrid>
              <a:tr h="370840">
                <a:tc gridSpan="3">
                  <a:txBody>
                    <a:bodyPr/>
                    <a:lstStyle/>
                    <a:p>
                      <a:pPr algn="ctr"/>
                      <a:r>
                        <a:rPr lang="en-GB" dirty="0">
                          <a:solidFill>
                            <a:schemeClr val="bg1"/>
                          </a:solidFill>
                        </a:rPr>
                        <a:t>PRODUCT</a:t>
                      </a:r>
                    </a:p>
                  </a:txBody>
                  <a:tcPr/>
                </a:tc>
                <a:tc hMerge="1">
                  <a:txBody>
                    <a:bodyPr/>
                    <a:lstStyle/>
                    <a:p>
                      <a:endParaRPr lang="en-GB"/>
                    </a:p>
                  </a:txBody>
                  <a:tcPr/>
                </a:tc>
                <a:tc hMerge="1">
                  <a:txBody>
                    <a:bodyPr/>
                    <a:lstStyle/>
                    <a:p>
                      <a:endParaRPr lang="en-GB" dirty="0"/>
                    </a:p>
                  </a:txBody>
                  <a:tcPr/>
                </a:tc>
                <a:extLst>
                  <a:ext uri="{0D108BD9-81ED-4DB2-BD59-A6C34878D82A}">
                    <a16:rowId xmlns:a16="http://schemas.microsoft.com/office/drawing/2014/main" val="10000"/>
                  </a:ext>
                </a:extLst>
              </a:tr>
              <a:tr h="370840">
                <a:tc>
                  <a:txBody>
                    <a:bodyPr/>
                    <a:lstStyle/>
                    <a:p>
                      <a:r>
                        <a:rPr lang="en-GB" sz="1600" dirty="0"/>
                        <a:t>KEY</a:t>
                      </a:r>
                    </a:p>
                  </a:txBody>
                  <a:tcPr/>
                </a:tc>
                <a:tc>
                  <a:txBody>
                    <a:bodyPr/>
                    <a:lstStyle/>
                    <a:p>
                      <a:r>
                        <a:rPr lang="en-GB" sz="1600" dirty="0"/>
                        <a:t>PRODUCT</a:t>
                      </a:r>
                    </a:p>
                  </a:txBody>
                  <a:tcPr/>
                </a:tc>
                <a:tc>
                  <a:txBody>
                    <a:bodyPr/>
                    <a:lstStyle/>
                    <a:p>
                      <a:r>
                        <a:rPr lang="en-GB" sz="1600" dirty="0"/>
                        <a:t>CATEGORY</a:t>
                      </a:r>
                    </a:p>
                  </a:txBody>
                  <a:tcPr/>
                </a:tc>
                <a:extLst>
                  <a:ext uri="{0D108BD9-81ED-4DB2-BD59-A6C34878D82A}">
                    <a16:rowId xmlns:a16="http://schemas.microsoft.com/office/drawing/2014/main" val="10001"/>
                  </a:ext>
                </a:extLst>
              </a:tr>
              <a:tr h="370840">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10002"/>
                  </a:ext>
                </a:extLst>
              </a:tr>
              <a:tr h="370840">
                <a:tc>
                  <a:txBody>
                    <a:bodyPr/>
                    <a:lstStyle/>
                    <a:p>
                      <a:endParaRPr lang="en-GB"/>
                    </a:p>
                  </a:txBody>
                  <a:tcPr/>
                </a:tc>
                <a:tc>
                  <a:txBody>
                    <a:bodyPr/>
                    <a:lstStyle/>
                    <a:p>
                      <a:endParaRPr lang="en-GB"/>
                    </a:p>
                  </a:txBody>
                  <a:tcPr/>
                </a:tc>
                <a:tc>
                  <a:txBody>
                    <a:bodyPr/>
                    <a:lstStyle/>
                    <a:p>
                      <a:endParaRPr lang="en-GB" dirty="0"/>
                    </a:p>
                  </a:txBody>
                  <a:tcPr/>
                </a:tc>
                <a:extLst>
                  <a:ext uri="{0D108BD9-81ED-4DB2-BD59-A6C34878D82A}">
                    <a16:rowId xmlns:a16="http://schemas.microsoft.com/office/drawing/2014/main" val="10003"/>
                  </a:ext>
                </a:extLst>
              </a:tr>
            </a:tbl>
          </a:graphicData>
        </a:graphic>
      </p:graphicFrame>
      <p:cxnSp>
        <p:nvCxnSpPr>
          <p:cNvPr id="11" name="Straight Connector 10"/>
          <p:cNvCxnSpPr/>
          <p:nvPr/>
        </p:nvCxnSpPr>
        <p:spPr>
          <a:xfrm>
            <a:off x="2000232" y="2643182"/>
            <a:ext cx="1285884" cy="928694"/>
          </a:xfrm>
          <a:prstGeom prst="line">
            <a:avLst/>
          </a:prstGeom>
        </p:spPr>
        <p:style>
          <a:lnRef idx="2">
            <a:schemeClr val="accent1"/>
          </a:lnRef>
          <a:fillRef idx="0">
            <a:schemeClr val="accent1"/>
          </a:fillRef>
          <a:effectRef idx="1">
            <a:schemeClr val="accent1"/>
          </a:effectRef>
          <a:fontRef idx="minor">
            <a:schemeClr val="tx1"/>
          </a:fontRef>
        </p:style>
      </p:cxnSp>
      <p:cxnSp>
        <p:nvCxnSpPr>
          <p:cNvPr id="13" name="Straight Connector 12"/>
          <p:cNvCxnSpPr/>
          <p:nvPr/>
        </p:nvCxnSpPr>
        <p:spPr>
          <a:xfrm flipV="1">
            <a:off x="5286380" y="2643182"/>
            <a:ext cx="1214446" cy="1000132"/>
          </a:xfrm>
          <a:prstGeom prst="line">
            <a:avLst/>
          </a:prstGeom>
        </p:spPr>
        <p:style>
          <a:lnRef idx="2">
            <a:schemeClr val="accent1"/>
          </a:lnRef>
          <a:fillRef idx="0">
            <a:schemeClr val="accent1"/>
          </a:fillRef>
          <a:effectRef idx="1">
            <a:schemeClr val="accent1"/>
          </a:effectRef>
          <a:fontRef idx="minor">
            <a:schemeClr val="tx1"/>
          </a:fontRef>
        </p:style>
      </p:cxnSp>
      <p:cxnSp>
        <p:nvCxnSpPr>
          <p:cNvPr id="15" name="Straight Connector 14"/>
          <p:cNvCxnSpPr/>
          <p:nvPr/>
        </p:nvCxnSpPr>
        <p:spPr>
          <a:xfrm>
            <a:off x="5286380" y="4143380"/>
            <a:ext cx="1428760" cy="1000132"/>
          </a:xfrm>
          <a:prstGeom prst="line">
            <a:avLst/>
          </a:prstGeom>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rot="10800000" flipV="1">
            <a:off x="1857356" y="4143380"/>
            <a:ext cx="1428760" cy="1000132"/>
          </a:xfrm>
          <a:prstGeom prst="line">
            <a:avLst/>
          </a:prstGeom>
        </p:spPr>
        <p:style>
          <a:lnRef idx="2">
            <a:schemeClr val="accent1"/>
          </a:lnRef>
          <a:fillRef idx="0">
            <a:schemeClr val="accent1"/>
          </a:fillRef>
          <a:effectRef idx="1">
            <a:schemeClr val="accent1"/>
          </a:effectRef>
          <a:fontRef idx="minor">
            <a:schemeClr val="tx1"/>
          </a:fontRef>
        </p:style>
      </p:cxn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DW snowflake schema</a:t>
            </a:r>
          </a:p>
        </p:txBody>
      </p:sp>
      <p:sp>
        <p:nvSpPr>
          <p:cNvPr id="4" name="Slide Number Placeholder 3"/>
          <p:cNvSpPr>
            <a:spLocks noGrp="1"/>
          </p:cNvSpPr>
          <p:nvPr>
            <p:ph type="sldNum" sz="quarter" idx="12"/>
          </p:nvPr>
        </p:nvSpPr>
        <p:spPr/>
        <p:txBody>
          <a:bodyPr/>
          <a:lstStyle/>
          <a:p>
            <a:fld id="{B32D2D4F-B262-4018-8594-6B1FE2F875A5}" type="slidenum">
              <a:rPr lang="en-GB" smtClean="0"/>
              <a:pPr/>
              <a:t>27</a:t>
            </a:fld>
            <a:endParaRPr lang="en-GB"/>
          </a:p>
        </p:txBody>
      </p:sp>
      <p:graphicFrame>
        <p:nvGraphicFramePr>
          <p:cNvPr id="5" name="Table 4"/>
          <p:cNvGraphicFramePr>
            <a:graphicFrameLocks noGrp="1"/>
          </p:cNvGraphicFramePr>
          <p:nvPr>
            <p:extLst>
              <p:ext uri="{D42A27DB-BD31-4B8C-83A1-F6EECF244321}">
                <p14:modId xmlns:p14="http://schemas.microsoft.com/office/powerpoint/2010/main" val="2958843698"/>
              </p:ext>
            </p:extLst>
          </p:nvPr>
        </p:nvGraphicFramePr>
        <p:xfrm>
          <a:off x="3286116" y="3286124"/>
          <a:ext cx="1976430" cy="1154893"/>
        </p:xfrm>
        <a:graphic>
          <a:graphicData uri="http://schemas.openxmlformats.org/drawingml/2006/table">
            <a:tbl>
              <a:tblPr firstRow="1" bandRow="1">
                <a:tableStyleId>{5C22544A-7EE6-4342-B048-85BDC9FD1C3A}</a:tableStyleId>
              </a:tblPr>
              <a:tblGrid>
                <a:gridCol w="1976430">
                  <a:extLst>
                    <a:ext uri="{9D8B030D-6E8A-4147-A177-3AD203B41FA5}">
                      <a16:colId xmlns:a16="http://schemas.microsoft.com/office/drawing/2014/main" val="20000"/>
                    </a:ext>
                  </a:extLst>
                </a:gridCol>
              </a:tblGrid>
              <a:tr h="460364">
                <a:tc>
                  <a:txBody>
                    <a:bodyPr/>
                    <a:lstStyle/>
                    <a:p>
                      <a:pPr algn="ctr"/>
                      <a:r>
                        <a:rPr lang="en-GB" dirty="0">
                          <a:solidFill>
                            <a:schemeClr val="tx1"/>
                          </a:solidFill>
                        </a:rPr>
                        <a:t>ORDERS FACT</a:t>
                      </a:r>
                    </a:p>
                  </a:txBody>
                  <a:tcPr/>
                </a:tc>
                <a:extLst>
                  <a:ext uri="{0D108BD9-81ED-4DB2-BD59-A6C34878D82A}">
                    <a16:rowId xmlns:a16="http://schemas.microsoft.com/office/drawing/2014/main" val="10000"/>
                  </a:ext>
                </a:extLst>
              </a:tr>
              <a:tr h="694529">
                <a:tc>
                  <a:txBody>
                    <a:bodyPr/>
                    <a:lstStyle/>
                    <a:p>
                      <a:endParaRPr lang="en-GB" dirty="0"/>
                    </a:p>
                  </a:txBody>
                  <a:tcPr/>
                </a:tc>
                <a:extLst>
                  <a:ext uri="{0D108BD9-81ED-4DB2-BD59-A6C34878D82A}">
                    <a16:rowId xmlns:a16="http://schemas.microsoft.com/office/drawing/2014/main" val="10001"/>
                  </a:ext>
                </a:extLst>
              </a:tr>
            </a:tbl>
          </a:graphicData>
        </a:graphic>
      </p:graphicFrame>
      <p:cxnSp>
        <p:nvCxnSpPr>
          <p:cNvPr id="11" name="Straight Connector 10"/>
          <p:cNvCxnSpPr/>
          <p:nvPr/>
        </p:nvCxnSpPr>
        <p:spPr>
          <a:xfrm>
            <a:off x="500034" y="1285860"/>
            <a:ext cx="2786082" cy="2286016"/>
          </a:xfrm>
          <a:prstGeom prst="line">
            <a:avLst/>
          </a:prstGeom>
        </p:spPr>
        <p:style>
          <a:lnRef idx="2">
            <a:schemeClr val="accent1"/>
          </a:lnRef>
          <a:fillRef idx="0">
            <a:schemeClr val="accent1"/>
          </a:fillRef>
          <a:effectRef idx="1">
            <a:schemeClr val="accent1"/>
          </a:effectRef>
          <a:fontRef idx="minor">
            <a:schemeClr val="tx1"/>
          </a:fontRef>
        </p:style>
      </p:cxnSp>
      <p:cxnSp>
        <p:nvCxnSpPr>
          <p:cNvPr id="13" name="Straight Connector 12"/>
          <p:cNvCxnSpPr/>
          <p:nvPr/>
        </p:nvCxnSpPr>
        <p:spPr>
          <a:xfrm flipV="1">
            <a:off x="5286380" y="1214422"/>
            <a:ext cx="2857520" cy="2428892"/>
          </a:xfrm>
          <a:prstGeom prst="line">
            <a:avLst/>
          </a:prstGeom>
        </p:spPr>
        <p:style>
          <a:lnRef idx="2">
            <a:schemeClr val="accent1"/>
          </a:lnRef>
          <a:fillRef idx="0">
            <a:schemeClr val="accent1"/>
          </a:fillRef>
          <a:effectRef idx="1">
            <a:schemeClr val="accent1"/>
          </a:effectRef>
          <a:fontRef idx="minor">
            <a:schemeClr val="tx1"/>
          </a:fontRef>
        </p:style>
      </p:cxnSp>
      <p:cxnSp>
        <p:nvCxnSpPr>
          <p:cNvPr id="15" name="Straight Connector 14"/>
          <p:cNvCxnSpPr/>
          <p:nvPr/>
        </p:nvCxnSpPr>
        <p:spPr>
          <a:xfrm>
            <a:off x="5286380" y="4143380"/>
            <a:ext cx="2928958" cy="2071702"/>
          </a:xfrm>
          <a:prstGeom prst="line">
            <a:avLst/>
          </a:prstGeom>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rot="10800000" flipV="1">
            <a:off x="428596" y="4143380"/>
            <a:ext cx="2857520" cy="2214578"/>
          </a:xfrm>
          <a:prstGeom prst="line">
            <a:avLst/>
          </a:prstGeom>
        </p:spPr>
        <p:style>
          <a:lnRef idx="2">
            <a:schemeClr val="accent1"/>
          </a:lnRef>
          <a:fillRef idx="0">
            <a:schemeClr val="accent1"/>
          </a:fillRef>
          <a:effectRef idx="1">
            <a:schemeClr val="accent1"/>
          </a:effectRef>
          <a:fontRef idx="minor">
            <a:schemeClr val="tx1"/>
          </a:fontRef>
        </p:style>
      </p:cxnSp>
      <p:sp>
        <p:nvSpPr>
          <p:cNvPr id="20" name="Rectangle 19"/>
          <p:cNvSpPr/>
          <p:nvPr/>
        </p:nvSpPr>
        <p:spPr>
          <a:xfrm>
            <a:off x="5500694" y="2500306"/>
            <a:ext cx="1214446" cy="71438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Customer</a:t>
            </a:r>
          </a:p>
        </p:txBody>
      </p:sp>
      <p:sp>
        <p:nvSpPr>
          <p:cNvPr id="21" name="Rectangle 20"/>
          <p:cNvSpPr/>
          <p:nvPr/>
        </p:nvSpPr>
        <p:spPr>
          <a:xfrm>
            <a:off x="7429520" y="714356"/>
            <a:ext cx="1214446" cy="71438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Town</a:t>
            </a:r>
          </a:p>
        </p:txBody>
      </p:sp>
      <p:sp>
        <p:nvSpPr>
          <p:cNvPr id="22" name="Rectangle 21"/>
          <p:cNvSpPr/>
          <p:nvPr/>
        </p:nvSpPr>
        <p:spPr>
          <a:xfrm>
            <a:off x="6500826" y="1643050"/>
            <a:ext cx="1214446" cy="71438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Street</a:t>
            </a:r>
          </a:p>
        </p:txBody>
      </p:sp>
      <p:sp>
        <p:nvSpPr>
          <p:cNvPr id="23" name="Rectangle 22"/>
          <p:cNvSpPr/>
          <p:nvPr/>
        </p:nvSpPr>
        <p:spPr>
          <a:xfrm>
            <a:off x="7215206" y="5643578"/>
            <a:ext cx="1214446" cy="71438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Category</a:t>
            </a:r>
          </a:p>
        </p:txBody>
      </p:sp>
      <p:sp>
        <p:nvSpPr>
          <p:cNvPr id="24" name="Rectangle 23"/>
          <p:cNvSpPr/>
          <p:nvPr/>
        </p:nvSpPr>
        <p:spPr>
          <a:xfrm>
            <a:off x="5857884" y="4643446"/>
            <a:ext cx="1214446" cy="71438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Product</a:t>
            </a:r>
          </a:p>
        </p:txBody>
      </p:sp>
      <p:sp>
        <p:nvSpPr>
          <p:cNvPr id="25" name="Rectangle 24"/>
          <p:cNvSpPr/>
          <p:nvPr/>
        </p:nvSpPr>
        <p:spPr>
          <a:xfrm>
            <a:off x="1714480" y="4572008"/>
            <a:ext cx="1214446" cy="71438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Customer</a:t>
            </a:r>
          </a:p>
        </p:txBody>
      </p:sp>
      <p:sp>
        <p:nvSpPr>
          <p:cNvPr id="26" name="Rectangle 25"/>
          <p:cNvSpPr/>
          <p:nvPr/>
        </p:nvSpPr>
        <p:spPr>
          <a:xfrm>
            <a:off x="214282" y="5715016"/>
            <a:ext cx="1214446" cy="71438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Company</a:t>
            </a:r>
          </a:p>
        </p:txBody>
      </p:sp>
      <p:sp>
        <p:nvSpPr>
          <p:cNvPr id="27" name="Rectangle 26"/>
          <p:cNvSpPr/>
          <p:nvPr/>
        </p:nvSpPr>
        <p:spPr>
          <a:xfrm>
            <a:off x="214282" y="1000108"/>
            <a:ext cx="1214446" cy="71438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Year</a:t>
            </a:r>
          </a:p>
        </p:txBody>
      </p:sp>
      <p:sp>
        <p:nvSpPr>
          <p:cNvPr id="28" name="Rectangle 27"/>
          <p:cNvSpPr/>
          <p:nvPr/>
        </p:nvSpPr>
        <p:spPr>
          <a:xfrm>
            <a:off x="1071538" y="1785926"/>
            <a:ext cx="1214446" cy="71438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Month</a:t>
            </a:r>
          </a:p>
        </p:txBody>
      </p:sp>
      <p:sp>
        <p:nvSpPr>
          <p:cNvPr id="29" name="Rectangle 28"/>
          <p:cNvSpPr/>
          <p:nvPr/>
        </p:nvSpPr>
        <p:spPr>
          <a:xfrm>
            <a:off x="1928794" y="2643182"/>
            <a:ext cx="1214446" cy="71438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Day</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Summary</a:t>
            </a:r>
          </a:p>
        </p:txBody>
      </p:sp>
      <p:sp>
        <p:nvSpPr>
          <p:cNvPr id="3" name="Content Placeholder 2"/>
          <p:cNvSpPr>
            <a:spLocks noGrp="1"/>
          </p:cNvSpPr>
          <p:nvPr>
            <p:ph idx="1"/>
          </p:nvPr>
        </p:nvSpPr>
        <p:spPr/>
        <p:txBody>
          <a:bodyPr>
            <a:normAutofit/>
          </a:bodyPr>
          <a:lstStyle/>
          <a:p>
            <a:r>
              <a:rPr lang="en-GB" sz="2400" i="1" dirty="0"/>
              <a:t>Operational business intelligence systems </a:t>
            </a:r>
            <a:r>
              <a:rPr lang="en-GB" sz="2400" dirty="0"/>
              <a:t>do not include data warehouses</a:t>
            </a:r>
          </a:p>
          <a:p>
            <a:r>
              <a:rPr lang="en-GB" sz="2400" dirty="0"/>
              <a:t>A </a:t>
            </a:r>
            <a:r>
              <a:rPr lang="en-GB" sz="2400" i="1" dirty="0"/>
              <a:t>data warehouse </a:t>
            </a:r>
            <a:r>
              <a:rPr lang="en-GB" sz="2400" dirty="0"/>
              <a:t>consists of data that has been </a:t>
            </a:r>
            <a:r>
              <a:rPr lang="en-GB" sz="2400" i="1" dirty="0"/>
              <a:t>extracted</a:t>
            </a:r>
            <a:r>
              <a:rPr lang="en-GB" sz="2400" dirty="0"/>
              <a:t> from the source systems, </a:t>
            </a:r>
            <a:r>
              <a:rPr lang="en-GB" sz="2400" i="1" dirty="0"/>
              <a:t>transformed</a:t>
            </a:r>
            <a:r>
              <a:rPr lang="en-GB" sz="2400" dirty="0"/>
              <a:t> so that it is all in the same format, then </a:t>
            </a:r>
            <a:r>
              <a:rPr lang="en-GB" sz="2400" i="1" dirty="0"/>
              <a:t>loaded</a:t>
            </a:r>
            <a:r>
              <a:rPr lang="en-GB" sz="2400" dirty="0"/>
              <a:t> for analysis</a:t>
            </a:r>
          </a:p>
          <a:p>
            <a:r>
              <a:rPr lang="en-GB" sz="2400" i="1" dirty="0"/>
              <a:t>Data marts</a:t>
            </a:r>
            <a:r>
              <a:rPr lang="en-GB" sz="2400" dirty="0"/>
              <a:t> are extracts from the main data warehouse tailored to the needs of individual sections of the organisation</a:t>
            </a:r>
          </a:p>
          <a:p>
            <a:r>
              <a:rPr lang="en-GB" sz="2400" dirty="0"/>
              <a:t>Data warehouses contain </a:t>
            </a:r>
            <a:r>
              <a:rPr lang="en-GB" sz="2400" i="1" dirty="0"/>
              <a:t>fact tables</a:t>
            </a:r>
            <a:r>
              <a:rPr lang="en-GB" sz="2400" dirty="0"/>
              <a:t> and </a:t>
            </a:r>
            <a:r>
              <a:rPr lang="en-GB" sz="2400" i="1" dirty="0"/>
              <a:t>dimensions</a:t>
            </a:r>
            <a:endParaRPr lang="en-GB" sz="2400" dirty="0"/>
          </a:p>
          <a:p>
            <a:r>
              <a:rPr lang="en-GB" sz="2400" dirty="0"/>
              <a:t>As the data does not need to be normalised, either </a:t>
            </a:r>
            <a:r>
              <a:rPr lang="en-GB" sz="2400" i="1" dirty="0"/>
              <a:t>star schema</a:t>
            </a:r>
            <a:r>
              <a:rPr lang="en-GB" sz="2400" dirty="0"/>
              <a:t> and </a:t>
            </a:r>
            <a:r>
              <a:rPr lang="en-GB" sz="2400" i="1" dirty="0"/>
              <a:t>snowflake schema</a:t>
            </a:r>
            <a:r>
              <a:rPr lang="en-GB" sz="2400" dirty="0"/>
              <a:t> are generally used</a:t>
            </a:r>
          </a:p>
        </p:txBody>
      </p:sp>
      <p:sp>
        <p:nvSpPr>
          <p:cNvPr id="4" name="Slide Number Placeholder 3"/>
          <p:cNvSpPr>
            <a:spLocks noGrp="1"/>
          </p:cNvSpPr>
          <p:nvPr>
            <p:ph type="sldNum" sz="quarter" idx="12"/>
          </p:nvPr>
        </p:nvSpPr>
        <p:spPr/>
        <p:txBody>
          <a:bodyPr/>
          <a:lstStyle/>
          <a:p>
            <a:fld id="{B32D2D4F-B262-4018-8594-6B1FE2F875A5}" type="slidenum">
              <a:rPr lang="en-GB" smtClean="0"/>
              <a:pPr/>
              <a:t>28</a:t>
            </a:fld>
            <a:endParaRPr lang="en-GB"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Looking ahead</a:t>
            </a:r>
          </a:p>
        </p:txBody>
      </p:sp>
      <p:sp>
        <p:nvSpPr>
          <p:cNvPr id="3" name="Content Placeholder 2"/>
          <p:cNvSpPr>
            <a:spLocks noGrp="1"/>
          </p:cNvSpPr>
          <p:nvPr>
            <p:ph idx="1"/>
          </p:nvPr>
        </p:nvSpPr>
        <p:spPr/>
        <p:txBody>
          <a:bodyPr/>
          <a:lstStyle/>
          <a:p>
            <a:r>
              <a:rPr lang="en-GB" dirty="0"/>
              <a:t>Next week: Business Intelligence Front End</a:t>
            </a:r>
          </a:p>
          <a:p>
            <a:endParaRPr lang="en-GB" dirty="0"/>
          </a:p>
          <a:p>
            <a:r>
              <a:rPr lang="en-GB" dirty="0"/>
              <a:t>Homework: Read the following Wikipedia entries</a:t>
            </a:r>
          </a:p>
          <a:p>
            <a:pPr lvl="1"/>
            <a:r>
              <a:rPr lang="en-GB" dirty="0"/>
              <a:t>Star schema </a:t>
            </a:r>
          </a:p>
          <a:p>
            <a:pPr lvl="1"/>
            <a:r>
              <a:rPr lang="en-GB" dirty="0"/>
              <a:t>Snowflake schema</a:t>
            </a:r>
          </a:p>
        </p:txBody>
      </p:sp>
      <p:sp>
        <p:nvSpPr>
          <p:cNvPr id="4" name="Slide Number Placeholder 3"/>
          <p:cNvSpPr>
            <a:spLocks noGrp="1"/>
          </p:cNvSpPr>
          <p:nvPr>
            <p:ph type="sldNum" sz="quarter" idx="12"/>
          </p:nvPr>
        </p:nvSpPr>
        <p:spPr/>
        <p:txBody>
          <a:bodyPr/>
          <a:lstStyle/>
          <a:p>
            <a:fld id="{B32D2D4F-B262-4018-8594-6B1FE2F875A5}" type="slidenum">
              <a:rPr lang="en-GB" smtClean="0"/>
              <a:pPr/>
              <a:t>29</a:t>
            </a:fld>
            <a:endParaRPr lang="en-GB"/>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Nik2013">
  <a:themeElements>
    <a:clrScheme name="Green">
      <a:dk1>
        <a:sysClr val="windowText" lastClr="000000"/>
      </a:dk1>
      <a:lt1>
        <a:sysClr val="window" lastClr="FFFFFF"/>
      </a:lt1>
      <a:dk2>
        <a:srgbClr val="455F51"/>
      </a:dk2>
      <a:lt2>
        <a:srgbClr val="E3DED1"/>
      </a:lt2>
      <a:accent1>
        <a:srgbClr val="549E39"/>
      </a:accent1>
      <a:accent2>
        <a:srgbClr val="8AB833"/>
      </a:accent2>
      <a:accent3>
        <a:srgbClr val="C0CF3A"/>
      </a:accent3>
      <a:accent4>
        <a:srgbClr val="029676"/>
      </a:accent4>
      <a:accent5>
        <a:srgbClr val="4AB5C4"/>
      </a:accent5>
      <a:accent6>
        <a:srgbClr val="0989B1"/>
      </a:accent6>
      <a:hlink>
        <a:srgbClr val="6B9F25"/>
      </a:hlink>
      <a:folHlink>
        <a:srgbClr val="BA6906"/>
      </a:folHlink>
    </a:clrScheme>
    <a:fontScheme name="Cambria-Calibri">
      <a:majorFont>
        <a:latin typeface="Cambria" panose="02040503050406030204"/>
        <a:ea typeface=""/>
        <a:cs typeface=""/>
        <a:font script="Jpan" typeface="ＭＳ Ｐゴシック"/>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Urban">
      <a:fillStyleLst>
        <a:solidFill>
          <a:schemeClr val="phClr"/>
        </a:solidFill>
        <a:gradFill rotWithShape="1">
          <a:gsLst>
            <a:gs pos="0">
              <a:schemeClr val="phClr">
                <a:tint val="1000"/>
                <a:satMod val="255000"/>
              </a:schemeClr>
            </a:gs>
            <a:gs pos="55000">
              <a:schemeClr val="phClr">
                <a:tint val="12000"/>
                <a:satMod val="255000"/>
              </a:schemeClr>
            </a:gs>
            <a:gs pos="100000">
              <a:schemeClr val="phClr">
                <a:tint val="45000"/>
                <a:satMod val="250000"/>
              </a:schemeClr>
            </a:gs>
          </a:gsLst>
          <a:path path="circle">
            <a:fillToRect l="-40000" t="-90000" r="140000" b="190000"/>
          </a:path>
        </a:gradFill>
        <a:gradFill rotWithShape="1">
          <a:gsLst>
            <a:gs pos="0">
              <a:schemeClr val="phClr">
                <a:tint val="43000"/>
                <a:satMod val="165000"/>
              </a:schemeClr>
            </a:gs>
            <a:gs pos="55000">
              <a:schemeClr val="phClr">
                <a:tint val="83000"/>
                <a:satMod val="155000"/>
              </a:schemeClr>
            </a:gs>
            <a:gs pos="100000">
              <a:schemeClr val="phClr">
                <a:shade val="85000"/>
              </a:schemeClr>
            </a:gs>
          </a:gsLst>
          <a:path path="circle">
            <a:fillToRect l="-40000" t="-90000" r="140000" b="190000"/>
          </a:path>
        </a:gradFill>
      </a:fillStyleLst>
      <a:lnStyleLst>
        <a:ln w="9525" cap="flat" cmpd="sng" algn="ctr">
          <a:solidFill>
            <a:schemeClr val="phClr"/>
          </a:solidFill>
          <a:prstDash val="solid"/>
        </a:ln>
        <a:ln w="19050" cap="flat" cmpd="sng" algn="ctr">
          <a:solidFill>
            <a:schemeClr val="phClr"/>
          </a:solidFill>
          <a:prstDash val="solid"/>
        </a:ln>
        <a:ln w="31750" cap="flat" cmpd="sng" algn="ctr">
          <a:solidFill>
            <a:schemeClr val="phClr"/>
          </a:solidFill>
          <a:prstDash val="solid"/>
        </a:ln>
      </a:lnStyleLst>
      <a:effectStyleLst>
        <a:effectStyle>
          <a:effectLst>
            <a:outerShdw blurRad="51500" dist="25400" dir="5400000" rotWithShape="0">
              <a:srgbClr val="000000">
                <a:alpha val="40000"/>
              </a:srgbClr>
            </a:outerShdw>
          </a:effectLst>
        </a:effectStyle>
        <a:effectStyle>
          <a:effectLst>
            <a:outerShdw blurRad="50800" dist="25400" dir="5400000" rotWithShape="0">
              <a:srgbClr val="000000">
                <a:alpha val="4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flat" dir="t">
              <a:rot lat="0" lon="0" rev="20040000"/>
            </a:lightRig>
          </a:scene3d>
          <a:sp3d contourW="12700" prstMaterial="dkEdge">
            <a:bevelT w="25400" h="38100" prst="convex"/>
            <a:contourClr>
              <a:schemeClr val="phClr">
                <a:satMod val="115000"/>
              </a:schemeClr>
            </a:contourClr>
          </a:sp3d>
        </a:effectStyle>
      </a:effectStyleLst>
      <a:bgFillStyleLst>
        <a:solidFill>
          <a:schemeClr val="phClr"/>
        </a:solidFill>
        <a:gradFill rotWithShape="1">
          <a:gsLst>
            <a:gs pos="100000">
              <a:schemeClr val="phClr">
                <a:tint val="80000"/>
                <a:satMod val="250000"/>
              </a:schemeClr>
            </a:gs>
            <a:gs pos="60000">
              <a:schemeClr val="phClr">
                <a:shade val="38000"/>
                <a:satMod val="175000"/>
              </a:schemeClr>
            </a:gs>
            <a:gs pos="0">
              <a:schemeClr val="phClr">
                <a:shade val="30000"/>
                <a:satMod val="175000"/>
              </a:schemeClr>
            </a:gs>
          </a:gsLst>
          <a:lin ang="5400000" scaled="0"/>
        </a:gradFill>
        <a:blipFill>
          <a:blip xmlns:r="http://schemas.openxmlformats.org/officeDocument/2006/relationships" r:embed="rId1">
            <a:duotone>
              <a:schemeClr val="phClr">
                <a:shade val="48000"/>
              </a:schemeClr>
              <a:schemeClr val="phClr">
                <a:tint val="96000"/>
                <a:satMod val="150000"/>
              </a:schemeClr>
            </a:duotone>
          </a:blip>
          <a:tile tx="0" ty="0" sx="80000" sy="8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Nik2013</Template>
  <TotalTime>1650</TotalTime>
  <Words>1997</Words>
  <Application>Microsoft Office PowerPoint</Application>
  <PresentationFormat>On-screen Show (4:3)</PresentationFormat>
  <Paragraphs>398</Paragraphs>
  <Slides>29</Slides>
  <Notes>8</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29</vt:i4>
      </vt:variant>
    </vt:vector>
  </HeadingPairs>
  <TitlesOfParts>
    <vt:vector size="35" baseType="lpstr">
      <vt:lpstr>Arial</vt:lpstr>
      <vt:lpstr>Calibri</vt:lpstr>
      <vt:lpstr>Cambria</vt:lpstr>
      <vt:lpstr>Georgia</vt:lpstr>
      <vt:lpstr>Wingdings 2</vt:lpstr>
      <vt:lpstr>Nik2013</vt:lpstr>
      <vt:lpstr>Data Warehousing &amp; Data Mining</vt:lpstr>
      <vt:lpstr>Introduction</vt:lpstr>
      <vt:lpstr>Operational &amp; Source Systems</vt:lpstr>
      <vt:lpstr>PowerPoint Presentation</vt:lpstr>
      <vt:lpstr>Multiple systems = multiple definitions of data </vt:lpstr>
      <vt:lpstr>Architecture</vt:lpstr>
      <vt:lpstr>Operational &amp; Source Systems</vt:lpstr>
      <vt:lpstr>Operational BI System</vt:lpstr>
      <vt:lpstr>Operational BI v. Data Warehouse</vt:lpstr>
      <vt:lpstr>ETL – Extract, Transform, Load</vt:lpstr>
      <vt:lpstr>ELT – Extract, Load, Transform</vt:lpstr>
      <vt:lpstr>🏗 Why ELT Is Increasingly Popular</vt:lpstr>
      <vt:lpstr>Why ELT Keeps Both</vt:lpstr>
      <vt:lpstr>🎯 Why This Is Useful</vt:lpstr>
      <vt:lpstr>BI with a data warehouse</vt:lpstr>
      <vt:lpstr>OLAP (Online Analytical Processing)</vt:lpstr>
      <vt:lpstr>What Does “Multi-Dimensional” Mean?</vt:lpstr>
      <vt:lpstr>PowerPoint Presentation</vt:lpstr>
      <vt:lpstr>ETL</vt:lpstr>
      <vt:lpstr>Enterprise Information Management</vt:lpstr>
      <vt:lpstr>Metadata</vt:lpstr>
      <vt:lpstr>Master Data Management</vt:lpstr>
      <vt:lpstr>Data warehouses &amp; Data marts</vt:lpstr>
      <vt:lpstr>Data warehouse with data marts</vt:lpstr>
      <vt:lpstr>Data warehouse tables</vt:lpstr>
      <vt:lpstr>DW star schema</vt:lpstr>
      <vt:lpstr>DW snowflake schema</vt:lpstr>
      <vt:lpstr>Summary</vt:lpstr>
      <vt:lpstr>Looking ahead</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Data Warehousing for Business Intelligence</dc:title>
  <dc:creator>PROJECTOR</dc:creator>
  <cp:lastModifiedBy>Balendran Kandasamy</cp:lastModifiedBy>
  <cp:revision>147</cp:revision>
  <dcterms:created xsi:type="dcterms:W3CDTF">2011-09-13T10:27:46Z</dcterms:created>
  <dcterms:modified xsi:type="dcterms:W3CDTF">2026-02-17T14:45:32Z</dcterms:modified>
</cp:coreProperties>
</file>