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63" r:id="rId3"/>
    <p:sldId id="264" r:id="rId4"/>
    <p:sldId id="262" r:id="rId5"/>
    <p:sldId id="265" r:id="rId6"/>
    <p:sldId id="267" r:id="rId7"/>
    <p:sldId id="268" r:id="rId8"/>
    <p:sldId id="269" r:id="rId9"/>
    <p:sldId id="270" r:id="rId10"/>
    <p:sldId id="271" r:id="rId11"/>
    <p:sldId id="272" r:id="rId12"/>
    <p:sldId id="258" r:id="rId13"/>
    <p:sldId id="285" r:id="rId14"/>
    <p:sldId id="286" r:id="rId15"/>
    <p:sldId id="288" r:id="rId16"/>
    <p:sldId id="289" r:id="rId17"/>
    <p:sldId id="290" r:id="rId18"/>
    <p:sldId id="277" r:id="rId19"/>
    <p:sldId id="292" r:id="rId20"/>
    <p:sldId id="291" r:id="rId21"/>
    <p:sldId id="26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F23127-45D6-48ED-BB38-4ABA75332B63}" v="2" dt="2026-01-28T08:11:30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63" y="5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yn Griffiths" userId="6b5e4e47-af3a-4366-99d1-d662053274cd" providerId="ADAL" clId="{B3820C98-2BAF-420C-B63C-73AB2FD24D80}"/>
    <pc:docChg chg="custSel addSld modSld">
      <pc:chgData name="Robyn Griffiths" userId="6b5e4e47-af3a-4366-99d1-d662053274cd" providerId="ADAL" clId="{B3820C98-2BAF-420C-B63C-73AB2FD24D80}" dt="2026-01-28T08:12:02.611" v="9" actId="1076"/>
      <pc:docMkLst>
        <pc:docMk/>
      </pc:docMkLst>
      <pc:sldChg chg="mod modShow">
        <pc:chgData name="Robyn Griffiths" userId="6b5e4e47-af3a-4366-99d1-d662053274cd" providerId="ADAL" clId="{B3820C98-2BAF-420C-B63C-73AB2FD24D80}" dt="2026-01-28T08:00:42.007" v="1" actId="729"/>
        <pc:sldMkLst>
          <pc:docMk/>
          <pc:sldMk cId="0" sldId="266"/>
        </pc:sldMkLst>
      </pc:sldChg>
      <pc:sldChg chg="modSp">
        <pc:chgData name="Robyn Griffiths" userId="6b5e4e47-af3a-4366-99d1-d662053274cd" providerId="ADAL" clId="{B3820C98-2BAF-420C-B63C-73AB2FD24D80}" dt="2026-01-28T07:59:59.033" v="0" actId="20577"/>
        <pc:sldMkLst>
          <pc:docMk/>
          <pc:sldMk cId="0" sldId="271"/>
        </pc:sldMkLst>
        <pc:spChg chg="mod">
          <ac:chgData name="Robyn Griffiths" userId="6b5e4e47-af3a-4366-99d1-d662053274cd" providerId="ADAL" clId="{B3820C98-2BAF-420C-B63C-73AB2FD24D80}" dt="2026-01-28T07:59:59.033" v="0" actId="20577"/>
          <ac:spMkLst>
            <pc:docMk/>
            <pc:sldMk cId="0" sldId="271"/>
            <ac:spMk id="3" creationId="{7DD946CA-46B8-862E-2B7D-1EA8ABA1FA60}"/>
          </ac:spMkLst>
        </pc:spChg>
      </pc:sldChg>
      <pc:sldChg chg="addSp delSp modSp mod modAnim">
        <pc:chgData name="Robyn Griffiths" userId="6b5e4e47-af3a-4366-99d1-d662053274cd" providerId="ADAL" clId="{B3820C98-2BAF-420C-B63C-73AB2FD24D80}" dt="2026-01-28T08:12:02.611" v="9" actId="1076"/>
        <pc:sldMkLst>
          <pc:docMk/>
          <pc:sldMk cId="0" sldId="277"/>
        </pc:sldMkLst>
        <pc:spChg chg="del">
          <ac:chgData name="Robyn Griffiths" userId="6b5e4e47-af3a-4366-99d1-d662053274cd" providerId="ADAL" clId="{B3820C98-2BAF-420C-B63C-73AB2FD24D80}" dt="2026-01-28T08:11:05.590" v="4" actId="478"/>
          <ac:spMkLst>
            <pc:docMk/>
            <pc:sldMk cId="0" sldId="277"/>
            <ac:spMk id="3" creationId="{E579F4C7-4411-9E0E-2D5B-DEAF5B6C6BAF}"/>
          </ac:spMkLst>
        </pc:spChg>
        <pc:picChg chg="del">
          <ac:chgData name="Robyn Griffiths" userId="6b5e4e47-af3a-4366-99d1-d662053274cd" providerId="ADAL" clId="{B3820C98-2BAF-420C-B63C-73AB2FD24D80}" dt="2026-01-28T08:11:04.130" v="3" actId="478"/>
          <ac:picMkLst>
            <pc:docMk/>
            <pc:sldMk cId="0" sldId="277"/>
            <ac:picMk id="4" creationId="{20BF5ABC-8933-AF83-9A02-2F1039A7C058}"/>
          </ac:picMkLst>
        </pc:picChg>
        <pc:picChg chg="add mod">
          <ac:chgData name="Robyn Griffiths" userId="6b5e4e47-af3a-4366-99d1-d662053274cd" providerId="ADAL" clId="{B3820C98-2BAF-420C-B63C-73AB2FD24D80}" dt="2026-01-28T08:12:02.611" v="9" actId="1076"/>
          <ac:picMkLst>
            <pc:docMk/>
            <pc:sldMk cId="0" sldId="277"/>
            <ac:picMk id="5" creationId="{0C3E48C4-8AAA-EE3E-09E1-8E4A4E4C573E}"/>
          </ac:picMkLst>
        </pc:picChg>
      </pc:sldChg>
      <pc:sldChg chg="add">
        <pc:chgData name="Robyn Griffiths" userId="6b5e4e47-af3a-4366-99d1-d662053274cd" providerId="ADAL" clId="{B3820C98-2BAF-420C-B63C-73AB2FD24D80}" dt="2026-01-28T08:11:01.155" v="2" actId="2890"/>
        <pc:sldMkLst>
          <pc:docMk/>
          <pc:sldMk cId="2637199639" sldId="29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E12ACA-CCC9-59D5-F1E8-DDED0124DF0E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D75B77-2FF3-CA46-00C1-18B60507B42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1pPr>
          </a:lstStyle>
          <a:p>
            <a:fld id="{E6380861-C357-4C90-A313-8B0D5F567CE5}" type="datetime1">
              <a:rPr lang="en-GB" smtClean="0"/>
              <a:pPr/>
              <a:t>28/01/2026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2935DE7-0332-BE70-9E5E-E85A0595068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315F5BA-9D5C-DBE2-F10D-52D8CE57CA5D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614ADB-510E-4E01-EC14-0538AC9F9609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7C9B52-DDC7-1555-1448-760C7677DB3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1pPr>
          </a:lstStyle>
          <a:p>
            <a:fld id="{F9D72C55-3A20-44D9-A275-294CFDAA317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204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Raleway" pitchFamily="2" charset="0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Raleway" pitchFamily="2" charset="0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Raleway" pitchFamily="2" charset="0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Raleway" pitchFamily="2" charset="0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Raleway" pitchFamily="2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1664B022-A90C-0E1A-EF62-0BCD94E9537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1C0FFDC-7217-4245-B62F-E52F3C5C589E}" type="slidenum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Raleway" pitchFamily="2" charset="0"/>
              </a:rPr>
              <a:t>12</a:t>
            </a:fld>
            <a:endParaRPr lang="en-US" sz="1200" b="0" i="0" u="none" strike="noStrike" kern="1200" cap="none" spc="0" baseline="0" dirty="0">
              <a:solidFill>
                <a:srgbClr val="000000"/>
              </a:solidFill>
              <a:uFillTx/>
              <a:latin typeface="Raleway" pitchFamily="2" charset="0"/>
            </a:endParaRPr>
          </a:p>
        </p:txBody>
      </p:sp>
      <p:sp>
        <p:nvSpPr>
          <p:cNvPr id="3" name="Slide Image Placeholder 2">
            <a:extLst>
              <a:ext uri="{FF2B5EF4-FFF2-40B4-BE49-F238E27FC236}">
                <a16:creationId xmlns:a16="http://schemas.microsoft.com/office/drawing/2014/main" id="{27658DB3-DD01-BA74-F427-E4C17E8BD3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AE986DE-0BDC-9466-841C-8B0E8402E46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B3F43A02-ED52-7365-AE65-05AB7AF38C0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CD92996-E654-4B4E-A057-897E40F309F7}" type="slidenum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Raleway" pitchFamily="2" charset="0"/>
              </a:rPr>
              <a:t>16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Raleway" pitchFamily="2" charset="0"/>
            </a:endParaRPr>
          </a:p>
        </p:txBody>
      </p:sp>
      <p:sp>
        <p:nvSpPr>
          <p:cNvPr id="3" name="Slide Image Placeholder 2">
            <a:extLst>
              <a:ext uri="{FF2B5EF4-FFF2-40B4-BE49-F238E27FC236}">
                <a16:creationId xmlns:a16="http://schemas.microsoft.com/office/drawing/2014/main" id="{7D6EA294-36D8-68CD-CC88-5D68E5BE6D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09538" y="752475"/>
            <a:ext cx="6657975" cy="3746500"/>
          </a:xfrm>
          <a:solidFill>
            <a:srgbClr val="FFFFFF"/>
          </a:solidFill>
          <a:ln w="12701" cap="flat">
            <a:solidFill>
              <a:srgbClr val="000000"/>
            </a:solidFill>
            <a:prstDash val="solid"/>
          </a:ln>
        </p:spPr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943B9D-00DA-CF9F-831B-1FA5DD3C31A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 lIns="97109" tIns="48554" rIns="97109" bIns="48554"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82EF427-1D80-A436-1946-FD5FC6D48355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Raleway" pitchFamily="2" charset="0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F80B2AE8-12C7-BB66-8EF3-737A5DED6B65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685CA06D-261D-9B21-0C37-D8C80A951A01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FE10358D-1234-6A05-FD36-DD06CBD976D9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57903F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5DD5A98D-BA91-51E5-33CE-7F1929CED5B2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7" name="Straight Connector 16">
              <a:extLst>
                <a:ext uri="{FF2B5EF4-FFF2-40B4-BE49-F238E27FC236}">
                  <a16:creationId xmlns:a16="http://schemas.microsoft.com/office/drawing/2014/main" id="{4691CCC1-D84C-3E06-FF4E-E488F7DAE5BD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8" name="Straight Connector 17">
              <a:extLst>
                <a:ext uri="{FF2B5EF4-FFF2-40B4-BE49-F238E27FC236}">
                  <a16:creationId xmlns:a16="http://schemas.microsoft.com/office/drawing/2014/main" id="{23D18EC1-44C2-B563-4EA8-E567A77339FF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8">
              <a:extLst>
                <a:ext uri="{FF2B5EF4-FFF2-40B4-BE49-F238E27FC236}">
                  <a16:creationId xmlns:a16="http://schemas.microsoft.com/office/drawing/2014/main" id="{239C0B0D-A9F3-02E8-1222-89A72D2FA28B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F30E52F8-33F2-3453-B5E9-5CA0B495332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29104" y="2244833"/>
            <a:ext cx="8933797" cy="243723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112B3F3-C3D9-C0D7-25BA-A1ED40414EF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29104" y="4682066"/>
            <a:ext cx="8936842" cy="457200"/>
          </a:xfrm>
        </p:spPr>
        <p:txBody>
          <a:bodyPr anchorCtr="1"/>
          <a:lstStyle>
            <a:lvl1pPr marL="0" indent="0" algn="ctr">
              <a:spcBef>
                <a:spcPts val="0"/>
              </a:spcBef>
              <a:buNone/>
              <a:defRPr sz="1800" spc="8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2" name="Date Placeholder 19">
            <a:extLst>
              <a:ext uri="{FF2B5EF4-FFF2-40B4-BE49-F238E27FC236}">
                <a16:creationId xmlns:a16="http://schemas.microsoft.com/office/drawing/2014/main" id="{2620D0ED-8EBF-427B-38A5-8FCB99111A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1260"/>
            <a:ext cx="1554480" cy="485546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CDC99E8E-940B-44F3-8320-E6D75FFD36E0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13" name="Footer Placeholder 20">
            <a:extLst>
              <a:ext uri="{FF2B5EF4-FFF2-40B4-BE49-F238E27FC236}">
                <a16:creationId xmlns:a16="http://schemas.microsoft.com/office/drawing/2014/main" id="{71591667-1374-861F-5F4B-5964C72A93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04" y="5177405"/>
            <a:ext cx="5730297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8AD51343-E68A-171D-F563-E3F71FE7C3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6918" y="5177405"/>
            <a:ext cx="195598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940FE1FA-4EAB-4984-9796-677EDCA255F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455417"/>
      </p:ext>
    </p:extLst>
  </p:cSld>
  <p:clrMapOvr>
    <a:masterClrMapping/>
  </p:clrMapOvr>
  <p:transition spd="slow">
    <p:dissolve/>
  </p:transition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DE2BB-37F4-09D3-A68E-EA2234CF6A3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4968B-1CE5-30FB-5F53-ED640322571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B212B-16D9-FDAD-4A57-5DBDA5050C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AA3C44-301F-4668-85A5-E32401458585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3B55B-8AF3-ABEA-B615-5D4ACC6CA4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3280E-EBFA-5769-96AA-884C72FC15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C54EA3-D97B-44D5-9A66-42CFE4639A7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024510"/>
      </p:ext>
    </p:extLst>
  </p:cSld>
  <p:clrMapOvr>
    <a:masterClrMapping/>
  </p:clrMapOvr>
  <p:transition spd="slow">
    <p:dissolve/>
  </p:transition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49065EE0-16B3-5538-A1F6-5CE16E831180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Raleway" pitchFamily="2" charset="0"/>
            </a:endParaRPr>
          </a:p>
        </p:txBody>
      </p:sp>
      <p:sp>
        <p:nvSpPr>
          <p:cNvPr id="3" name="Rectangle 22">
            <a:extLst>
              <a:ext uri="{FF2B5EF4-FFF2-40B4-BE49-F238E27FC236}">
                <a16:creationId xmlns:a16="http://schemas.microsoft.com/office/drawing/2014/main" id="{4249B257-A271-797D-7F9C-A1CD533A6F16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4" name="Rectangle 23">
            <a:extLst>
              <a:ext uri="{FF2B5EF4-FFF2-40B4-BE49-F238E27FC236}">
                <a16:creationId xmlns:a16="http://schemas.microsoft.com/office/drawing/2014/main" id="{EF5EF8E5-0BB0-0866-5096-84D9D718DA62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5" name="Rectangle 29">
            <a:extLst>
              <a:ext uri="{FF2B5EF4-FFF2-40B4-BE49-F238E27FC236}">
                <a16:creationId xmlns:a16="http://schemas.microsoft.com/office/drawing/2014/main" id="{560CD6D7-B8F9-BB26-14CD-A16C26CDBF63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F03F2B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15ECBAC-07C8-0E3D-EB68-FCC5B7CAD9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29159" y="2275164"/>
            <a:ext cx="8933688" cy="240689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grpSp>
        <p:nvGrpSpPr>
          <p:cNvPr id="7" name="Group 15">
            <a:extLst>
              <a:ext uri="{FF2B5EF4-FFF2-40B4-BE49-F238E27FC236}">
                <a16:creationId xmlns:a16="http://schemas.microsoft.com/office/drawing/2014/main" id="{813C3830-6B85-13DD-F46E-5C7DD975DDFA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8" name="Straight Connector 16">
              <a:extLst>
                <a:ext uri="{FF2B5EF4-FFF2-40B4-BE49-F238E27FC236}">
                  <a16:creationId xmlns:a16="http://schemas.microsoft.com/office/drawing/2014/main" id="{C811372F-AC37-8A44-30A6-B433903B5D78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7">
              <a:extLst>
                <a:ext uri="{FF2B5EF4-FFF2-40B4-BE49-F238E27FC236}">
                  <a16:creationId xmlns:a16="http://schemas.microsoft.com/office/drawing/2014/main" id="{E3A26D97-8E8B-5695-016D-F29C756D9C56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10" name="Straight Connector 18">
              <a:extLst>
                <a:ext uri="{FF2B5EF4-FFF2-40B4-BE49-F238E27FC236}">
                  <a16:creationId xmlns:a16="http://schemas.microsoft.com/office/drawing/2014/main" id="{B1FF169A-E1E6-AB99-F7ED-554CBE700BB5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060BD4D-356E-DF74-5B8A-BD2A848CFFF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629159" y="4682066"/>
            <a:ext cx="8939787" cy="457200"/>
          </a:xfrm>
        </p:spPr>
        <p:txBody>
          <a:bodyPr anchorCtr="1"/>
          <a:lstStyle>
            <a:lvl1pPr marL="0" indent="0" algn="ctr">
              <a:buNone/>
              <a:tabLst>
                <a:tab pos="2633664" algn="l"/>
              </a:tabLst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556C0DA6-EC89-E632-AE45-3BD7594E1A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4506"/>
            <a:ext cx="1554480" cy="498777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7F7204DF-6E08-4CAA-A221-0F989CB9EF33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B54677C9-234C-B593-CA16-60AC499886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59" y="5177405"/>
            <a:ext cx="5660136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9CDE75E2-0E0A-96DB-0173-94E525A435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4504" y="5177405"/>
            <a:ext cx="195834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FE91671C-7AB8-4676-B532-AD2D9E0FD90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048904"/>
      </p:ext>
    </p:extLst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26217B20-5F8B-044B-81C0-8F2B6FA53F4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B6CE0-61C2-1183-BF1E-41895F3E697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2103120"/>
            <a:ext cx="4663440" cy="374903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EBFCBD-3704-E16A-FDFE-CF03975C272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61763" y="2103120"/>
            <a:ext cx="4663440" cy="374903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0CDE13-38C4-3B69-0481-DD8D485093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874C10-6362-4D90-A570-BFD07DCB8A78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C4A11-FE54-1BFF-3FD2-A0F829D8601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EB07C-047B-36EB-2A41-CED3DAD029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F9796E-1F15-4A76-B931-D86654A590B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457968"/>
      </p:ext>
    </p:extLst>
  </p:cSld>
  <p:clrMapOvr>
    <a:masterClrMapping/>
  </p:clrMapOvr>
  <p:transition spd="slow">
    <p:dissolve/>
  </p:transition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1101E-3CC0-E3F1-05F1-644277D2783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87AFC6-20C7-C8D7-5B06-5B32D7089E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3BDE57-EC32-38F3-BA44-A86FC6CF0E3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69848" y="2792467"/>
            <a:ext cx="4663440" cy="316382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887D31-BF03-C5C5-6692-00D06FD6B7D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5870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99ACF2-9419-A822-7DAB-3FF6987732C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58708" y="2792467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ADF861-DFD4-935F-975C-3A3A7AF43B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29B0D3-CA6D-4468-9B93-FE6A890D7578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07F3F1-9A11-6182-0E56-6AB0EEC521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A606DD-C428-2F42-5D1C-818CB407C1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1C4498-DB42-4EF9-A852-73D5EFFC2E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250176"/>
      </p:ext>
    </p:extLst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C4DFB-D7A7-C49B-F8EC-DFA386846C7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42F097-6B07-BEE3-58CB-5122581FA9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E6E0B6-00B0-4AAC-99A8-B1C42FEAC43E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00B4F3-894E-8131-1624-3C5D014788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A946D3-35B6-444C-A3E6-2E44E4D234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5281A3-27C4-41E4-BB2F-B456AACD569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447917"/>
      </p:ext>
    </p:extLst>
  </p:cSld>
  <p:clrMapOvr>
    <a:masterClrMapping/>
  </p:clrMapOvr>
  <p:transition spd="slow">
    <p:dissolve/>
  </p:transition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BD5E56-F8D0-FC40-1B5D-EBABD28990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F7D70A-70F7-4942-861B-F639A420CAF0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C5654B-567F-0154-1AA9-E02A667CF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1D26C1-8BC6-A5A7-1318-67AF17ACB1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F2473B-F397-44F7-BDEB-28037E0D45C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848780"/>
      </p:ext>
    </p:extLst>
  </p:cSld>
  <p:clrMapOvr>
    <a:masterClrMapping/>
  </p:clrMapOvr>
  <p:transition spd="slow">
    <p:dissolve/>
  </p:transition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56848399-15E7-7D01-AA48-12DBFC2BC1C9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3114F125-C7D7-9D10-0BD7-66848CE1EFFA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048D866-852B-D0CD-C013-8F5BCA7D34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58200" y="607390"/>
            <a:ext cx="3161958" cy="1645920"/>
          </a:xfrm>
        </p:spPr>
        <p:txBody>
          <a:bodyPr anchor="b"/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B51733D-2987-78D8-2541-60614C752A6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609603"/>
            <a:ext cx="6858000" cy="5333996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91C75981-F89F-A32F-9762-78D14A42149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58200" y="2336804"/>
            <a:ext cx="3161958" cy="3606795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0D753DC3-5292-A4DC-D731-7509BFA7DB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587998" y="6035040"/>
            <a:ext cx="1955801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10EA7B30-E2A1-4363-8DEB-D333603253F9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8E14B789-CF0F-4332-FD30-1C20AB4108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6035040"/>
            <a:ext cx="4584701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EB7484D6-662C-83F7-628A-AC02D37CF52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3430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10E8EB62-9F54-4A73-BC41-6E7506D7A34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491106"/>
      </p:ext>
    </p:extLst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5A7DC716-E954-5CF6-9AB1-5FD34DD56E2F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3E6D9A-C7E5-56A3-3046-306945CD825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28600" y="237744"/>
            <a:ext cx="7696203" cy="6382512"/>
          </a:xfrm>
          <a:solidFill>
            <a:srgbClr val="96C881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E0D59339-717D-9ACB-6CAC-3D19117F4C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662339" y="6035040"/>
            <a:ext cx="2071966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fld id="{17BF4DC3-0EB3-44E9-8585-C44540ED91F7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4B02C6D-97E3-30F2-D6D6-F35D9E24AA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035040"/>
            <a:ext cx="4588001" cy="365760"/>
          </a:xfrm>
        </p:spPr>
        <p:txBody>
          <a:bodyPr/>
          <a:lstStyle>
            <a:lvl1pPr>
              <a:defRPr sz="1000"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542E6BD6-6D40-30EB-C73F-0C0A6FF882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5296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B0FAD4AB-5899-45C3-A027-A73C2D305810}" type="slidenum">
              <a:t>‹#›</a:t>
            </a:fld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80870E91-29BC-9DC5-A7BD-DFE427FF45A4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7784932-0B9E-8F4A-984F-6EB74358FF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77246" y="603504"/>
            <a:ext cx="3144777" cy="164592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10A80E7-F306-E9DA-F745-60BBFF676A7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77246" y="2386584"/>
            <a:ext cx="3144777" cy="3511296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83537042"/>
      </p:ext>
    </p:extLst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FAF66-6E43-FE46-103A-8ECB3EF4F74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E0F434-E5A9-BC0D-11DF-92F6E23DCB1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4EC83-D222-8EEA-7A6D-7E45DDD7F9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053E7A-F1D0-4D00-BF44-A5FC71EA5532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712EA-0E5C-C005-5666-AC4FA079E0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5238B-E37D-6C53-3FA6-179B77188A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10079B-364D-41C6-A673-43EB42B7A4F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389407"/>
      </p:ext>
    </p:extLst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8F92D3-9F4B-32CC-FA24-66D02889F62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91596" y="761996"/>
            <a:ext cx="2362196" cy="52578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BDF438-85DE-1C62-62F8-9BEEA4BD7CF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761996"/>
            <a:ext cx="8077196" cy="525780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7C462-0462-F852-1EA5-09A2B758F8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4822C3-BE57-4B6F-AA2A-4110DF62C474}" type="datetime1">
              <a:rPr lang="en-US"/>
              <a:pPr lvl="0"/>
              <a:t>1/28/2026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C0243A-A1C5-BEEA-7029-F89D6BDB72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2636A-BA5C-1842-6345-48BD171CBB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E3B102-7664-4816-ACD1-E931688840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78213"/>
      </p:ext>
    </p:extLst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0ABF0B4F-B3B3-3BAD-048A-3D7E38FFF464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Raleway" pitchFamily="2" charset="0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59AB5987-974D-3C06-4C18-40054323561D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354AF5AF-B5AD-358E-C91A-8891AB6CA841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GB" dirty="0">
              <a:latin typeface="Raleway" pitchFamily="2" charset="0"/>
            </a:endParaRP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F0143359-65BC-6ED2-B31C-2416833E67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EEC966C-8993-3831-FA84-616A6CD2E7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2103120"/>
            <a:ext cx="10058400" cy="3849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E6FF93-41CD-0D69-597B-780A23E8058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56797" y="6035040"/>
            <a:ext cx="2893042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Raleway" pitchFamily="2" charset="0"/>
              </a:defRPr>
            </a:lvl1pPr>
          </a:lstStyle>
          <a:p>
            <a:fld id="{1AA1FC2D-F70A-4B20-82FE-4E7848CFB46A}" type="datetime1">
              <a:rPr lang="en-GB" smtClean="0"/>
              <a:pPr/>
              <a:t>28/01/2026</a:t>
            </a:fld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F65CCE8-6446-728E-05B7-E451D97EA67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66803" y="6035040"/>
            <a:ext cx="5816598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262626"/>
                </a:solidFill>
                <a:uFillTx/>
                <a:latin typeface="Raleway" pitchFamily="2" charset="0"/>
              </a:defRPr>
            </a:lvl1pPr>
          </a:lstStyle>
          <a:p>
            <a:endParaRPr lang="en-GB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E10DD48-2F41-991F-41AA-663ED8968E5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3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Raleway" pitchFamily="2" charset="0"/>
              </a:defRPr>
            </a:lvl1pPr>
          </a:lstStyle>
          <a:p>
            <a:fld id="{E3315B20-6BAD-4F2E-96FD-8D7A8399D7F6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262626"/>
          </a:solidFill>
          <a:uFillTx/>
          <a:latin typeface="Raleway" pitchFamily="2" charset="0"/>
        </a:defRPr>
      </a:lvl1pPr>
    </p:titleStyle>
    <p:bodyStyle>
      <a:lvl1pPr marL="182880" marR="0" lvl="0" indent="-182880" algn="l" defTabSz="914400" rtl="0" fontAlgn="auto" hangingPunct="1">
        <a:lnSpc>
          <a:spcPct val="110000"/>
        </a:lnSpc>
        <a:spcBef>
          <a:spcPts val="9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500" b="0" i="0" u="none" strike="noStrike" kern="1200" cap="none" spc="0" baseline="0">
          <a:solidFill>
            <a:srgbClr val="000000"/>
          </a:solidFill>
          <a:uFillTx/>
          <a:latin typeface="Raleway" pitchFamily="2" charset="0"/>
        </a:defRPr>
      </a:lvl1pPr>
      <a:lvl2pPr marL="457200" marR="0" lvl="1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300" b="0" i="0" u="none" strike="noStrike" kern="1200" cap="none" spc="0" baseline="0">
          <a:solidFill>
            <a:srgbClr val="000000"/>
          </a:solidFill>
          <a:uFillTx/>
          <a:latin typeface="Raleway" pitchFamily="2" charset="0"/>
        </a:defRPr>
      </a:lvl2pPr>
      <a:lvl3pPr marL="731520" marR="0" lvl="2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Raleway" pitchFamily="2" charset="0"/>
        </a:defRPr>
      </a:lvl3pPr>
      <a:lvl4pPr marL="1005840" marR="0" lvl="3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Raleway" pitchFamily="2" charset="0"/>
        </a:defRPr>
      </a:lvl4pPr>
      <a:lvl5pPr marL="1280160" marR="0" lvl="4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Raleway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12" Type="http://schemas.openxmlformats.org/officeDocument/2006/relationships/image" Target="../media/image12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11" Type="http://schemas.openxmlformats.org/officeDocument/2006/relationships/image" Target="../media/image11.jpg"/><Relationship Id="rId5" Type="http://schemas.openxmlformats.org/officeDocument/2006/relationships/image" Target="../media/image5.jpeg"/><Relationship Id="rId10" Type="http://schemas.openxmlformats.org/officeDocument/2006/relationships/image" Target="../media/image10.jpg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hyperlink" Target="https://www.entrepreneur.com/article/247560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D9kuUNG2mg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rrow: Pentagon 10">
            <a:extLst>
              <a:ext uri="{FF2B5EF4-FFF2-40B4-BE49-F238E27FC236}">
                <a16:creationId xmlns:a16="http://schemas.microsoft.com/office/drawing/2014/main" id="{5A2A45E2-F51C-D898-D388-21E3F88C01D7}"/>
              </a:ext>
            </a:extLst>
          </p:cNvPr>
          <p:cNvSpPr/>
          <p:nvPr/>
        </p:nvSpPr>
        <p:spPr>
          <a:xfrm>
            <a:off x="254000" y="262217"/>
            <a:ext cx="8204200" cy="6333565"/>
          </a:xfrm>
          <a:prstGeom prst="homePlate">
            <a:avLst/>
          </a:prstGeom>
          <a:solidFill>
            <a:srgbClr val="C34182">
              <a:alpha val="30000"/>
            </a:srgbClr>
          </a:solidFill>
          <a:effectLst>
            <a:softEdge rad="6350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Raleway" pitchFamily="2" charset="0"/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935EE0D-3D60-DC33-091B-92FEA205848E}"/>
              </a:ext>
            </a:extLst>
          </p:cNvPr>
          <p:cNvSpPr txBox="1">
            <a:spLocks/>
          </p:cNvSpPr>
          <p:nvPr/>
        </p:nvSpPr>
        <p:spPr>
          <a:xfrm>
            <a:off x="254000" y="2091254"/>
            <a:ext cx="6197600" cy="198919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8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6800" b="0" i="0" u="none" strike="noStrike" kern="1200" cap="all" spc="-100" baseline="0">
                <a:solidFill>
                  <a:srgbClr val="262626"/>
                </a:solidFill>
                <a:uFillTx/>
                <a:latin typeface="Century Gothic"/>
              </a:defRPr>
            </a:lvl1pPr>
          </a:lstStyle>
          <a:p>
            <a:pPr>
              <a:lnSpc>
                <a:spcPct val="90000"/>
              </a:lnSpc>
              <a:spcBef>
                <a:spcPct val="0"/>
              </a:spcBef>
            </a:pP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  <a:t>Entrepreneurial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  <a:t>Innovation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  <a:t>BMBM4011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  <a:t>What is entrepreneurship?</a:t>
            </a:r>
            <a:endParaRPr lang="en-GB" sz="4400" b="1" dirty="0">
              <a:solidFill>
                <a:schemeClr val="tx2">
                  <a:lumMod val="20000"/>
                  <a:lumOff val="80000"/>
                </a:schemeClr>
              </a:solidFill>
              <a:latin typeface="Raleway" pitchFamily="2" charset="0"/>
              <a:ea typeface="+mj-ea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387AE-CB9D-9BEA-BCDC-F94743D79A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0" y="1196736"/>
            <a:ext cx="10058400" cy="3951177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/>
            <a: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What is the difference between  </a:t>
            </a:r>
            <a: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Entrepreneurship</a:t>
            </a:r>
            <a: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 and an </a:t>
            </a:r>
            <a: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Entrepreneur</a:t>
            </a:r>
            <a: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?</a:t>
            </a:r>
          </a:p>
        </p:txBody>
      </p:sp>
    </p:spTree>
  </p:cSld>
  <p:clrMapOvr>
    <a:masterClrMapping/>
  </p:clrMapOvr>
  <p:transition spd="slow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891D9-1447-FA01-023C-ED16637998AD}"/>
              </a:ext>
            </a:extLst>
          </p:cNvPr>
          <p:cNvSpPr txBox="1"/>
          <p:nvPr/>
        </p:nvSpPr>
        <p:spPr>
          <a:xfrm>
            <a:off x="579116" y="701043"/>
            <a:ext cx="10957556" cy="2096600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>
            <a:defPPr>
              <a:defRPr lang="en-US"/>
            </a:defPPr>
            <a:lvl1pPr marR="0" lvl="0" indent="0" algn="ctr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5000" b="0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r>
              <a:rPr lang="en-GB" dirty="0"/>
              <a:t>Entrepreneurship – The act of creating a new business.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19C0FC4-1AC5-8103-2E14-40CB27D07A58}"/>
              </a:ext>
            </a:extLst>
          </p:cNvPr>
          <p:cNvSpPr txBox="1"/>
          <p:nvPr/>
        </p:nvSpPr>
        <p:spPr>
          <a:xfrm>
            <a:off x="617222" y="3733796"/>
            <a:ext cx="10957556" cy="2096600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>
            <a:defPPr>
              <a:defRPr lang="en-US"/>
            </a:defPPr>
            <a:lvl1pPr marR="0" lvl="0" indent="0" algn="ctr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5000" b="0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r>
              <a:rPr lang="en-GB" dirty="0"/>
              <a:t>An Entrepreneur – The individuals who created a new business.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5975C6-F115-9FF3-C8ED-0323EE350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426"/>
          <a:stretch/>
        </p:blipFill>
        <p:spPr>
          <a:xfrm>
            <a:off x="127015" y="49930"/>
            <a:ext cx="3326015" cy="2321515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B6B9E55E-6EEF-95E5-0C64-ABA15D62C7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715" y="0"/>
            <a:ext cx="3150034" cy="2321515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4D2B0BE4-DC05-C14E-DAC4-C1C51430BC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8904" y="0"/>
            <a:ext cx="2785811" cy="2321515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5" name="Picture 11">
            <a:extLst>
              <a:ext uri="{FF2B5EF4-FFF2-40B4-BE49-F238E27FC236}">
                <a16:creationId xmlns:a16="http://schemas.microsoft.com/office/drawing/2014/main" id="{3A666D55-7D28-8C89-D697-0D2321647E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321506"/>
            <a:ext cx="3468904" cy="2312609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6" name="Picture 15">
            <a:extLst>
              <a:ext uri="{FF2B5EF4-FFF2-40B4-BE49-F238E27FC236}">
                <a16:creationId xmlns:a16="http://schemas.microsoft.com/office/drawing/2014/main" id="{68A95469-6DA2-1EBD-FDC7-5411CBABB1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904" y="2321506"/>
            <a:ext cx="3082817" cy="2328162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8" name="Picture 19">
            <a:extLst>
              <a:ext uri="{FF2B5EF4-FFF2-40B4-BE49-F238E27FC236}">
                <a16:creationId xmlns:a16="http://schemas.microsoft.com/office/drawing/2014/main" id="{6D8B59DB-9E75-21A2-589C-2D11A71D78E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631920"/>
            <a:ext cx="3549179" cy="2230514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9" name="Picture 21">
            <a:extLst>
              <a:ext uri="{FF2B5EF4-FFF2-40B4-BE49-F238E27FC236}">
                <a16:creationId xmlns:a16="http://schemas.microsoft.com/office/drawing/2014/main" id="{DBA01B9A-5140-D746-22A4-6212404C63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20632" y="130997"/>
            <a:ext cx="2680730" cy="4480897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10" name="Picture 25">
            <a:extLst>
              <a:ext uri="{FF2B5EF4-FFF2-40B4-BE49-F238E27FC236}">
                <a16:creationId xmlns:a16="http://schemas.microsoft.com/office/drawing/2014/main" id="{895CCC7C-955A-D3E1-8699-02967D8C664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7295" y="4649678"/>
            <a:ext cx="3082817" cy="2199442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11" name="Picture 27">
            <a:extLst>
              <a:ext uri="{FF2B5EF4-FFF2-40B4-BE49-F238E27FC236}">
                <a16:creationId xmlns:a16="http://schemas.microsoft.com/office/drawing/2014/main" id="{EB73033A-3811-FD5E-E2EC-C2D431AB4FC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67595" y="4627458"/>
            <a:ext cx="3316638" cy="2211092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12" name="Picture 29">
            <a:extLst>
              <a:ext uri="{FF2B5EF4-FFF2-40B4-BE49-F238E27FC236}">
                <a16:creationId xmlns:a16="http://schemas.microsoft.com/office/drawing/2014/main" id="{EE803BAC-8EE7-7AEF-F110-18CC26D58F1B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26897"/>
          <a:stretch>
            <a:fillRect/>
          </a:stretch>
        </p:blipFill>
        <p:spPr>
          <a:xfrm>
            <a:off x="9900099" y="4631920"/>
            <a:ext cx="2267958" cy="2217200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</p:spPr>
      </p:pic>
      <p:pic>
        <p:nvPicPr>
          <p:cNvPr id="1026" name="Picture 2" descr="Wealth of Elon Musk - Wikipedia">
            <a:extLst>
              <a:ext uri="{FF2B5EF4-FFF2-40B4-BE49-F238E27FC236}">
                <a16:creationId xmlns:a16="http://schemas.microsoft.com/office/drawing/2014/main" id="{2452CBD4-8F4C-8FE8-E6A1-639625166C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600" t="-5899" r="10600" b="33980"/>
          <a:stretch/>
        </p:blipFill>
        <p:spPr bwMode="auto">
          <a:xfrm>
            <a:off x="6238833" y="2005230"/>
            <a:ext cx="2884794" cy="2644443"/>
          </a:xfrm>
          <a:prstGeom prst="rect">
            <a:avLst/>
          </a:prstGeom>
          <a:noFill/>
          <a:ln cap="flat">
            <a:noFill/>
          </a:ln>
          <a:effectLst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C279F-FEC0-07DE-AA3F-ADF6E5BC4BAE}"/>
              </a:ext>
            </a:extLst>
          </p:cNvPr>
          <p:cNvSpPr txBox="1"/>
          <p:nvPr/>
        </p:nvSpPr>
        <p:spPr>
          <a:xfrm>
            <a:off x="396236" y="1502229"/>
            <a:ext cx="11399523" cy="500016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92500" lnSpcReduction="10000"/>
          </a:bodyPr>
          <a:lstStyle>
            <a:lvl1pPr marR="0" lvl="0" indent="0" algn="ctr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5000" b="0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pPr>
              <a:lnSpc>
                <a:spcPct val="110000"/>
              </a:lnSpc>
            </a:pPr>
            <a:r>
              <a:rPr lang="en-GB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</a:rPr>
              <a:t>In a group, research a chosen </a:t>
            </a:r>
            <a:r>
              <a:rPr lang="en-GB" b="1" dirty="0">
                <a:solidFill>
                  <a:schemeClr val="tx1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</a:rPr>
              <a:t>ENTREPRENEUR</a:t>
            </a:r>
            <a:r>
              <a:rPr lang="en-GB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</a:rPr>
              <a:t> and establish why they are regarded as an entrepreneur. </a:t>
            </a:r>
          </a:p>
          <a:p>
            <a:endParaRPr lang="en-GB" dirty="0">
              <a:effectLst>
                <a:glow rad="101600">
                  <a:schemeClr val="bg1">
                    <a:alpha val="24000"/>
                  </a:schemeClr>
                </a:glow>
              </a:effectLst>
            </a:endParaRPr>
          </a:p>
          <a:p>
            <a:r>
              <a:rPr lang="en-GB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</a:rPr>
              <a:t>You might start by considering what they have achieved and what characteristics they have.  What makes them stand out from other people?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9C72296-BEE1-3727-B732-D31C929C4D82}"/>
              </a:ext>
            </a:extLst>
          </p:cNvPr>
          <p:cNvSpPr txBox="1">
            <a:spLocks/>
          </p:cNvSpPr>
          <p:nvPr/>
        </p:nvSpPr>
        <p:spPr>
          <a:xfrm>
            <a:off x="2037184" y="460310"/>
            <a:ext cx="8499584" cy="7921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Raleway" pitchFamily="2" charset="0"/>
                <a:ea typeface="+mj-ea"/>
                <a:cs typeface="+mj-cs"/>
              </a:defRPr>
            </a:lvl1pPr>
          </a:lstStyle>
          <a:p>
            <a:r>
              <a:rPr lang="en-GB" sz="4400" b="1" dirty="0">
                <a:solidFill>
                  <a:schemeClr val="bg1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  <a:cs typeface="Arial" panose="020B0604020202020204" pitchFamily="34" charset="0"/>
              </a:rPr>
              <a:t>Activity</a:t>
            </a:r>
          </a:p>
        </p:txBody>
      </p:sp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0A421-7852-37FA-FF46-466AFE14B6F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443337"/>
            <a:ext cx="10058400" cy="3396749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/>
            <a: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Therefore…………….</a:t>
            </a:r>
            <a:b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</a:br>
            <a:b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</a:br>
            <a: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What are the skills required to be an </a:t>
            </a:r>
            <a: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ENTREPRENEUR</a:t>
            </a:r>
            <a: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?</a:t>
            </a:r>
          </a:p>
        </p:txBody>
      </p:sp>
      <p:sp>
        <p:nvSpPr>
          <p:cNvPr id="3" name="Oval 3">
            <a:extLst>
              <a:ext uri="{FF2B5EF4-FFF2-40B4-BE49-F238E27FC236}">
                <a16:creationId xmlns:a16="http://schemas.microsoft.com/office/drawing/2014/main" id="{88A537AA-2968-905B-5FA3-E2BA70A34808}"/>
              </a:ext>
            </a:extLst>
          </p:cNvPr>
          <p:cNvSpPr/>
          <p:nvPr/>
        </p:nvSpPr>
        <p:spPr>
          <a:xfrm>
            <a:off x="303032" y="4041190"/>
            <a:ext cx="2024106" cy="11984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Leadership</a:t>
            </a:r>
          </a:p>
        </p:txBody>
      </p:sp>
      <p:sp>
        <p:nvSpPr>
          <p:cNvPr id="4" name="Oval 4">
            <a:extLst>
              <a:ext uri="{FF2B5EF4-FFF2-40B4-BE49-F238E27FC236}">
                <a16:creationId xmlns:a16="http://schemas.microsoft.com/office/drawing/2014/main" id="{91F8DB44-30F9-79E2-2A4C-0923117CEFC4}"/>
              </a:ext>
            </a:extLst>
          </p:cNvPr>
          <p:cNvSpPr/>
          <p:nvPr/>
        </p:nvSpPr>
        <p:spPr>
          <a:xfrm>
            <a:off x="2587550" y="4002968"/>
            <a:ext cx="2024106" cy="11984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Risk Taker</a:t>
            </a:r>
          </a:p>
        </p:txBody>
      </p:sp>
      <p:sp>
        <p:nvSpPr>
          <p:cNvPr id="5" name="Oval 5">
            <a:extLst>
              <a:ext uri="{FF2B5EF4-FFF2-40B4-BE49-F238E27FC236}">
                <a16:creationId xmlns:a16="http://schemas.microsoft.com/office/drawing/2014/main" id="{52672A64-E256-819D-1C51-6079E7FBE5FC}"/>
              </a:ext>
            </a:extLst>
          </p:cNvPr>
          <p:cNvSpPr/>
          <p:nvPr/>
        </p:nvSpPr>
        <p:spPr>
          <a:xfrm>
            <a:off x="4872078" y="4012661"/>
            <a:ext cx="2024106" cy="11984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Goal Orientated</a:t>
            </a:r>
          </a:p>
        </p:txBody>
      </p:sp>
      <p:sp>
        <p:nvSpPr>
          <p:cNvPr id="6" name="Oval 6">
            <a:extLst>
              <a:ext uri="{FF2B5EF4-FFF2-40B4-BE49-F238E27FC236}">
                <a16:creationId xmlns:a16="http://schemas.microsoft.com/office/drawing/2014/main" id="{AF80FF8E-39C9-0C7A-5C77-C3EB81FE4107}"/>
              </a:ext>
            </a:extLst>
          </p:cNvPr>
          <p:cNvSpPr/>
          <p:nvPr/>
        </p:nvSpPr>
        <p:spPr>
          <a:xfrm>
            <a:off x="7138245" y="4002813"/>
            <a:ext cx="2398452" cy="13155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Interpersonal Skills</a:t>
            </a:r>
          </a:p>
        </p:txBody>
      </p:sp>
      <p:sp>
        <p:nvSpPr>
          <p:cNvPr id="7" name="Oval 7">
            <a:extLst>
              <a:ext uri="{FF2B5EF4-FFF2-40B4-BE49-F238E27FC236}">
                <a16:creationId xmlns:a16="http://schemas.microsoft.com/office/drawing/2014/main" id="{4CCB1BC2-75ED-5F48-E6DE-67D4483DBA6B}"/>
              </a:ext>
            </a:extLst>
          </p:cNvPr>
          <p:cNvSpPr/>
          <p:nvPr/>
        </p:nvSpPr>
        <p:spPr>
          <a:xfrm>
            <a:off x="9778758" y="3986241"/>
            <a:ext cx="2024106" cy="11984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Passionate </a:t>
            </a:r>
          </a:p>
        </p:txBody>
      </p:sp>
      <p:sp>
        <p:nvSpPr>
          <p:cNvPr id="8" name="Oval 8">
            <a:extLst>
              <a:ext uri="{FF2B5EF4-FFF2-40B4-BE49-F238E27FC236}">
                <a16:creationId xmlns:a16="http://schemas.microsoft.com/office/drawing/2014/main" id="{1FF83A3A-BDB9-E8D7-6602-A2D84C62E0FE}"/>
              </a:ext>
            </a:extLst>
          </p:cNvPr>
          <p:cNvSpPr/>
          <p:nvPr/>
        </p:nvSpPr>
        <p:spPr>
          <a:xfrm>
            <a:off x="385191" y="5425071"/>
            <a:ext cx="2024106" cy="11984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Motivated </a:t>
            </a:r>
          </a:p>
        </p:txBody>
      </p:sp>
      <p:sp>
        <p:nvSpPr>
          <p:cNvPr id="9" name="Oval 9">
            <a:extLst>
              <a:ext uri="{FF2B5EF4-FFF2-40B4-BE49-F238E27FC236}">
                <a16:creationId xmlns:a16="http://schemas.microsoft.com/office/drawing/2014/main" id="{C013A7A1-5FC6-357A-46A3-9FE8BD8E4B0E}"/>
              </a:ext>
            </a:extLst>
          </p:cNvPr>
          <p:cNvSpPr/>
          <p:nvPr/>
        </p:nvSpPr>
        <p:spPr>
          <a:xfrm>
            <a:off x="2805580" y="5413275"/>
            <a:ext cx="2024106" cy="11984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Flexible </a:t>
            </a:r>
          </a:p>
        </p:txBody>
      </p:sp>
      <p:sp>
        <p:nvSpPr>
          <p:cNvPr id="10" name="Oval 10">
            <a:extLst>
              <a:ext uri="{FF2B5EF4-FFF2-40B4-BE49-F238E27FC236}">
                <a16:creationId xmlns:a16="http://schemas.microsoft.com/office/drawing/2014/main" id="{BE2DAFA7-B4AD-6521-5A13-E89FEDFA9301}"/>
              </a:ext>
            </a:extLst>
          </p:cNvPr>
          <p:cNvSpPr/>
          <p:nvPr/>
        </p:nvSpPr>
        <p:spPr>
          <a:xfrm>
            <a:off x="8337462" y="5294796"/>
            <a:ext cx="2846179" cy="143544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Knowledgeable </a:t>
            </a:r>
          </a:p>
        </p:txBody>
      </p:sp>
      <p:sp>
        <p:nvSpPr>
          <p:cNvPr id="11" name="Oval 11">
            <a:extLst>
              <a:ext uri="{FF2B5EF4-FFF2-40B4-BE49-F238E27FC236}">
                <a16:creationId xmlns:a16="http://schemas.microsoft.com/office/drawing/2014/main" id="{357F5AAB-8FCC-7F0A-B6D5-B19F54D11825}"/>
              </a:ext>
            </a:extLst>
          </p:cNvPr>
          <p:cNvSpPr/>
          <p:nvPr/>
        </p:nvSpPr>
        <p:spPr>
          <a:xfrm>
            <a:off x="5225969" y="5425071"/>
            <a:ext cx="2818144" cy="119848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latin typeface="Raleway" pitchFamily="2" charset="0"/>
              </a:rPr>
              <a:t>Communicators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EE669-F0EC-AB78-0EA3-0DAD5DE5775E}"/>
              </a:ext>
            </a:extLst>
          </p:cNvPr>
          <p:cNvSpPr txBox="1"/>
          <p:nvPr/>
        </p:nvSpPr>
        <p:spPr>
          <a:xfrm>
            <a:off x="579116" y="1788164"/>
            <a:ext cx="10957556" cy="2096600"/>
          </a:xfrm>
          <a:prstGeom prst="rect">
            <a:avLst/>
          </a:prstGeom>
          <a:solidFill>
            <a:srgbClr val="FFFFFF">
              <a:alpha val="4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>
            <a:lvl1pPr marR="0" lvl="0" indent="0" algn="ctr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5000" b="0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7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r>
              <a:rPr lang="en-GB" dirty="0"/>
              <a:t>How would we define what an </a:t>
            </a:r>
            <a:r>
              <a:rPr lang="en-GB" b="1" dirty="0">
                <a:solidFill>
                  <a:srgbClr val="FF0000"/>
                </a:solidFill>
              </a:rPr>
              <a:t>Entrepreneur</a:t>
            </a:r>
            <a:r>
              <a:rPr lang="en-GB" dirty="0"/>
              <a:t> is? </a:t>
            </a:r>
          </a:p>
        </p:txBody>
      </p:sp>
    </p:spTree>
  </p:cSld>
  <p:clrMapOvr>
    <a:masterClrMapping/>
  </p:clrMapOvr>
  <p:transition spd="slow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37AC8-8A66-A653-F682-8B9932794CE0}"/>
              </a:ext>
            </a:extLst>
          </p:cNvPr>
          <p:cNvSpPr txBox="1"/>
          <p:nvPr/>
        </p:nvSpPr>
        <p:spPr>
          <a:xfrm>
            <a:off x="579116" y="2668554"/>
            <a:ext cx="10957556" cy="305152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92500" lnSpcReduction="10000"/>
          </a:bodyPr>
          <a:lstStyle>
            <a:defPPr>
              <a:defRPr lang="en-US"/>
            </a:defPPr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None/>
              <a:tabLst/>
              <a:defRPr lang="en-US" sz="5000" b="0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uFillTx/>
                <a:latin typeface="Raleway" pitchFamily="2" charset="0"/>
              </a:defRPr>
            </a:lvl1pPr>
            <a:lvl2pPr marR="0" lvl="1" indent="-182880" fontAlgn="auto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lang="en-US" sz="1300" b="0" i="0" u="none" strike="noStrike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2pPr>
            <a:lvl3pPr marL="731520" marR="0" lvl="2" indent="-182880" fontAlgn="auto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lang="en-US" sz="1200" b="0" i="0" u="none" strike="noStrike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3pPr>
            <a:lvl4pPr marL="1005840" marR="0" lvl="3" indent="-182880" fontAlgn="auto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lang="en-US" sz="1200" b="0" i="0" u="none" strike="noStrike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4pPr>
            <a:lvl5pPr marL="1280160" marR="0" lvl="4" indent="-182880" fontAlgn="auto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Char char="◦"/>
              <a:tabLst/>
              <a:defRPr lang="en-US" sz="1200" b="0" i="0" u="none" strike="noStrike" cap="none" spc="0" baseline="0">
                <a:solidFill>
                  <a:srgbClr val="000000"/>
                </a:solidFill>
                <a:uFillTx/>
                <a:latin typeface="Raleway" pitchFamily="2" charset="0"/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endParaRPr lang="en-GB" sz="3000" dirty="0"/>
          </a:p>
          <a:p>
            <a:r>
              <a:rPr lang="en-GB" dirty="0"/>
              <a:t>Within your groups, research and obtain 3 Academic Definitions of what the term Entrepreneur means.</a:t>
            </a:r>
          </a:p>
          <a:p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9C94B60-37BF-7457-7049-169C7539D950}"/>
              </a:ext>
            </a:extLst>
          </p:cNvPr>
          <p:cNvSpPr txBox="1">
            <a:spLocks/>
          </p:cNvSpPr>
          <p:nvPr/>
        </p:nvSpPr>
        <p:spPr>
          <a:xfrm>
            <a:off x="2037184" y="741835"/>
            <a:ext cx="8499584" cy="7921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Raleway" pitchFamily="2" charset="0"/>
                <a:ea typeface="+mj-ea"/>
                <a:cs typeface="+mj-cs"/>
              </a:defRPr>
            </a:lvl1pPr>
          </a:lstStyle>
          <a:p>
            <a:r>
              <a:rPr lang="en-GB" sz="4400" b="1" dirty="0">
                <a:solidFill>
                  <a:schemeClr val="bg1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  <a:cs typeface="Arial" panose="020B0604020202020204" pitchFamily="34" charset="0"/>
              </a:rPr>
              <a:t>Activity</a:t>
            </a:r>
          </a:p>
        </p:txBody>
      </p:sp>
    </p:spTree>
  </p:cSld>
  <p:clrMapOvr>
    <a:masterClrMapping/>
  </p:clrMapOvr>
  <p:transition spd="slow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097C5AC-0B48-F769-6F4D-3CAFF751D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D1A776E4-A1A7-368B-8342-048FF9113E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3" y="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97657108-1C37-F333-071B-9DD745B308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1588" y="3429000"/>
            <a:ext cx="6101324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F3C25FAF-1117-20DE-ABA2-F8509B71DD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9726" y="3419846"/>
            <a:ext cx="6112270" cy="343815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F974E-FCA7-323F-A3EF-C8534D0AD48F}"/>
              </a:ext>
            </a:extLst>
          </p:cNvPr>
          <p:cNvSpPr txBox="1"/>
          <p:nvPr/>
        </p:nvSpPr>
        <p:spPr>
          <a:xfrm>
            <a:off x="358085" y="1257347"/>
            <a:ext cx="4572006" cy="4063995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>
            <a:defPPr>
              <a:defRPr lang="en-US"/>
            </a:defPPr>
            <a:lvl1pPr marR="0" lvl="0" indent="0" algn="ctr"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5000" b="0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r>
              <a:rPr lang="en-GB" dirty="0"/>
              <a:t>What does an </a:t>
            </a:r>
            <a:r>
              <a:rPr lang="en-GB" b="1" dirty="0"/>
              <a:t>Entrepreneur</a:t>
            </a:r>
            <a:r>
              <a:rPr lang="en-GB" dirty="0"/>
              <a:t> do?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DD946CA-46B8-862E-2B7D-1EA8ABA1FA60}"/>
              </a:ext>
            </a:extLst>
          </p:cNvPr>
          <p:cNvSpPr txBox="1"/>
          <p:nvPr/>
        </p:nvSpPr>
        <p:spPr>
          <a:xfrm>
            <a:off x="5563739" y="1257347"/>
            <a:ext cx="6388776" cy="5197669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179999" marR="0" lvl="1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500" b="0" i="0" u="none" strike="noStrike" kern="1200" cap="none" spc="0" baseline="0" dirty="0">
                <a:solidFill>
                  <a:srgbClr val="000000"/>
                </a:solidFill>
                <a:uFillTx/>
                <a:latin typeface="Raleway" pitchFamily="2" charset="0"/>
              </a:rPr>
              <a:t>Owns </a:t>
            </a:r>
            <a:r>
              <a:rPr lang="en-US" sz="3500" b="0" i="0" u="none" strike="noStrike" kern="1200" cap="none" spc="0" baseline="0" dirty="0" err="1">
                <a:solidFill>
                  <a:srgbClr val="000000"/>
                </a:solidFill>
                <a:uFillTx/>
                <a:latin typeface="Raleway" pitchFamily="2" charset="0"/>
              </a:rPr>
              <a:t>organisations</a:t>
            </a:r>
            <a:endParaRPr lang="en-US" sz="3500" b="0" i="0" u="none" strike="noStrike" kern="1200" cap="none" spc="0" baseline="0" dirty="0">
              <a:solidFill>
                <a:srgbClr val="000000"/>
              </a:solidFill>
              <a:uFillTx/>
              <a:latin typeface="Raleway" pitchFamily="2" charset="0"/>
            </a:endParaRPr>
          </a:p>
          <a:p>
            <a:pPr marL="179999" marR="0" lvl="1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500" b="0" i="0" u="none" strike="noStrike" kern="1200" cap="none" spc="0" baseline="0" dirty="0">
                <a:solidFill>
                  <a:srgbClr val="000000"/>
                </a:solidFill>
                <a:uFillTx/>
                <a:latin typeface="Raleway" pitchFamily="2" charset="0"/>
              </a:rPr>
              <a:t>Creates new </a:t>
            </a:r>
            <a:r>
              <a:rPr lang="en-US" sz="3500" b="0" i="0" u="none" strike="noStrike" kern="1200" cap="none" spc="0" baseline="0" dirty="0" err="1">
                <a:solidFill>
                  <a:srgbClr val="000000"/>
                </a:solidFill>
                <a:uFillTx/>
                <a:latin typeface="Raleway" pitchFamily="2" charset="0"/>
              </a:rPr>
              <a:t>organisations</a:t>
            </a:r>
            <a:endParaRPr lang="en-US" sz="3500" b="0" i="0" u="none" strike="noStrike" kern="1200" cap="none" spc="0" baseline="0" dirty="0">
              <a:solidFill>
                <a:srgbClr val="000000"/>
              </a:solidFill>
              <a:uFillTx/>
              <a:latin typeface="Raleway" pitchFamily="2" charset="0"/>
            </a:endParaRPr>
          </a:p>
          <a:p>
            <a:pPr marL="179999" marR="0" lvl="1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500" b="0" i="0" u="none" strike="noStrike" kern="1200" cap="none" spc="0" baseline="0" dirty="0">
                <a:solidFill>
                  <a:srgbClr val="000000"/>
                </a:solidFill>
                <a:uFillTx/>
                <a:latin typeface="Raleway" pitchFamily="2" charset="0"/>
              </a:rPr>
              <a:t>Brings innovation to market</a:t>
            </a:r>
          </a:p>
          <a:p>
            <a:pPr marL="179999" marR="0" lvl="1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500" b="0" i="0" u="none" strike="noStrike" kern="1200" cap="none" spc="0" baseline="0" dirty="0">
                <a:solidFill>
                  <a:srgbClr val="000000"/>
                </a:solidFill>
                <a:uFillTx/>
                <a:latin typeface="Raleway" pitchFamily="2" charset="0"/>
              </a:rPr>
              <a:t>Identifies Opportunities</a:t>
            </a:r>
          </a:p>
          <a:p>
            <a:pPr marL="179999" marR="0" lvl="1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500" b="0" i="0" u="none" strike="noStrike" kern="1200" cap="none" spc="0" baseline="0" dirty="0">
                <a:solidFill>
                  <a:srgbClr val="000000"/>
                </a:solidFill>
                <a:uFillTx/>
                <a:latin typeface="Raleway" pitchFamily="2" charset="0"/>
              </a:rPr>
              <a:t>Applies their expertise</a:t>
            </a:r>
          </a:p>
          <a:p>
            <a:pPr marL="179999" marR="0" lvl="1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500" b="0" i="0" u="none" strike="noStrike" kern="1200" cap="none" spc="0" baseline="0" dirty="0">
                <a:solidFill>
                  <a:srgbClr val="000000"/>
                </a:solidFill>
                <a:uFillTx/>
                <a:latin typeface="Raleway" pitchFamily="2" charset="0"/>
              </a:rPr>
              <a:t>Provides leadership</a:t>
            </a:r>
          </a:p>
          <a:p>
            <a:pPr marL="179999" marR="0" lvl="1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500" b="0" i="0" u="none" strike="noStrike" kern="1200" cap="none" spc="0" baseline="0" dirty="0">
                <a:solidFill>
                  <a:srgbClr val="000000"/>
                </a:solidFill>
                <a:uFillTx/>
                <a:latin typeface="Raleway" pitchFamily="2" charset="0"/>
              </a:rPr>
              <a:t>Manages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rId2"/>
            <a:extLst>
              <a:ext uri="{FF2B5EF4-FFF2-40B4-BE49-F238E27FC236}">
                <a16:creationId xmlns:a16="http://schemas.microsoft.com/office/drawing/2014/main" id="{F2539C88-E6A8-F539-459F-2801F792F1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112" b="12221"/>
          <a:stretch>
            <a:fillRect/>
          </a:stretch>
        </p:blipFill>
        <p:spPr>
          <a:xfrm>
            <a:off x="1755811" y="888596"/>
            <a:ext cx="9072877" cy="5080808"/>
          </a:xfrm>
          <a:prstGeom prst="rect">
            <a:avLst/>
          </a:prstGeom>
          <a:noFill/>
          <a:ln w="38103" cap="sq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376075BA-E693-A2E0-83F9-53D2CA66B0D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61141" y="1340766"/>
            <a:ext cx="6579839" cy="4419596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Term ‘ </a:t>
            </a:r>
            <a:r>
              <a:rPr lang="en-US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Entrepreneur</a:t>
            </a:r>
            <a:r>
              <a:rPr lang="en-US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’ first used by French Economist </a:t>
            </a:r>
            <a:r>
              <a:rPr lang="en-GB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Richard Cantillon </a:t>
            </a:r>
            <a:r>
              <a:rPr lang="en-GB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(1680-1734)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5000" dirty="0">
              <a:effectLst>
                <a:glow rad="101600">
                  <a:schemeClr val="bg1">
                    <a:alpha val="24000"/>
                  </a:schemeClr>
                </a:glow>
              </a:effectLst>
              <a:ea typeface="+mn-ea"/>
              <a:cs typeface="+mn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Cantillon emphasized the willingness of the entrepreneur to assume risk and to deal with uncertainty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endParaRPr lang="en-US" sz="5000" dirty="0">
              <a:effectLst>
                <a:glow rad="101600">
                  <a:schemeClr val="bg1">
                    <a:alpha val="24000"/>
                  </a:schemeClr>
                </a:glow>
              </a:effectLst>
              <a:ea typeface="+mn-ea"/>
              <a:cs typeface="+mn-cs"/>
            </a:endParaRP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US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Risk For Maximum Return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7AE884-D3C5-689C-489E-D97E860775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68311" y="1340766"/>
            <a:ext cx="2923973" cy="4385954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2540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EDBAECE-C73E-686D-3C7F-5F62FE90E5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21495" y="457200"/>
            <a:ext cx="7576198" cy="5750561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Joseph Schumpeter </a:t>
            </a:r>
            <a:r>
              <a:rPr lang="en-GB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(1883-1950) was the first scholar to theorize about </a:t>
            </a:r>
            <a:r>
              <a:rPr lang="en-GB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entrepreneurship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5000" dirty="0">
              <a:effectLst>
                <a:glow rad="101600">
                  <a:schemeClr val="bg1">
                    <a:alpha val="24000"/>
                  </a:schemeClr>
                </a:glow>
              </a:effectLst>
              <a:ea typeface="+mn-ea"/>
              <a:cs typeface="+mn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 He proposed innovation and technological change of a nation come from the entrepreneurs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5000" dirty="0">
              <a:effectLst>
                <a:glow rad="101600">
                  <a:schemeClr val="bg1">
                    <a:alpha val="24000"/>
                  </a:schemeClr>
                </a:glow>
              </a:effectLst>
              <a:ea typeface="+mn-ea"/>
              <a:cs typeface="+mn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He called entrepreneurship: 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b="1" i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“the gale of creative destruction</a:t>
            </a:r>
            <a:r>
              <a:rPr lang="en-GB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”</a:t>
            </a:r>
            <a:r>
              <a:rPr lang="en-GB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 which is responsible for long term economic growth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BC292A-F4BA-2751-18FC-0BB748ADB9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205" y="1322048"/>
            <a:ext cx="3160436" cy="4213903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254000"/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4740CB-151A-8646-453C-6C2DFAA517D7}"/>
              </a:ext>
            </a:extLst>
          </p:cNvPr>
          <p:cNvSpPr txBox="1"/>
          <p:nvPr/>
        </p:nvSpPr>
        <p:spPr>
          <a:xfrm>
            <a:off x="10287000" y="6035040"/>
            <a:ext cx="838203" cy="3657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BCAFB18-A87B-48C6-A021-826736F4996D}" type="slidenum">
              <a:rPr lang="en-GB" sz="800" b="0" i="0" u="none" strike="noStrike" kern="1200" cap="none" spc="0" baseline="0">
                <a:solidFill>
                  <a:srgbClr val="404040"/>
                </a:solidFill>
                <a:uFillTx/>
                <a:latin typeface="Raleway" pitchFamily="2" charset="0"/>
              </a:rPr>
              <a:t>13</a:t>
            </a:fld>
            <a:endParaRPr lang="en-GB" sz="800" b="0" i="0" u="none" strike="noStrike" kern="1200" cap="none" spc="0" baseline="0" dirty="0">
              <a:solidFill>
                <a:srgbClr val="404040"/>
              </a:solidFill>
              <a:uFillTx/>
              <a:latin typeface="Raleway" pitchFamily="2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B206A-EE1F-8ACC-660D-1E17CFA78A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8798" y="459714"/>
            <a:ext cx="11043922" cy="1371600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90000"/>
          </a:bodyPr>
          <a:lstStyle/>
          <a:p>
            <a:pPr algn="ctr"/>
            <a:r>
              <a:rPr lang="en-GB" sz="500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Renaissance – A Revolution in Innovation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56EE808B-FE32-9476-D59B-6522A86E127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262887" y="2014432"/>
            <a:ext cx="4199978" cy="4264450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indent="0">
              <a:lnSpc>
                <a:spcPct val="90000"/>
              </a:lnSpc>
              <a:spcBef>
                <a:spcPts val="0"/>
              </a:spcBef>
              <a:buNone/>
            </a:pPr>
            <a:r>
              <a:rPr lang="en-GB" sz="32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Amongst many scientists, innovators and artists - Johannes Gutenberg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buNone/>
            </a:pPr>
            <a:r>
              <a:rPr lang="en-GB" sz="32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Inventor of the printing press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buNone/>
            </a:pPr>
            <a:r>
              <a:rPr lang="en-GB" sz="32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1493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buNone/>
            </a:pPr>
            <a:endParaRPr lang="en-GB" sz="3200" dirty="0">
              <a:effectLst>
                <a:glow rad="101600">
                  <a:schemeClr val="bg1">
                    <a:alpha val="24000"/>
                  </a:schemeClr>
                </a:glow>
              </a:effectLst>
              <a:ea typeface="+mn-ea"/>
              <a:cs typeface="+mn-cs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78C763F-09DF-2841-297C-FEE5053003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21361" y="2014432"/>
            <a:ext cx="3168350" cy="4061252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635000"/>
          </a:effec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A0F15C0A-0575-DEAE-8BFB-9E89E69E55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282" r="15286"/>
          <a:stretch>
            <a:fillRect/>
          </a:stretch>
        </p:blipFill>
        <p:spPr>
          <a:xfrm>
            <a:off x="9010557" y="3891276"/>
            <a:ext cx="2775780" cy="2507010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1905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935E8-F005-BA57-A76E-541D6DF853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500350"/>
            <a:ext cx="6939281" cy="1371600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90000"/>
          </a:bodyPr>
          <a:lstStyle/>
          <a:p>
            <a:pPr algn="ctr"/>
            <a: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Modernism</a:t>
            </a:r>
            <a:r>
              <a:rPr lang="en-GB" sz="50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 and </a:t>
            </a:r>
            <a: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Fordism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4095442C-45AB-E9DC-8A52-B1B14E552A0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32238" y="900507"/>
            <a:ext cx="3732243" cy="5435595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The creation of the assembly line by Henry Ford at his Highland Park plant, December 1, 1913, revolutionized the automobile industry and the concept of manufacturing worldwide.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647A9FC-4597-D8CF-43E8-0B47C20E3D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6838" y="2419716"/>
            <a:ext cx="2896837" cy="3697476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254000"/>
          </a:effectLst>
        </p:spPr>
      </p:pic>
      <p:pic>
        <p:nvPicPr>
          <p:cNvPr id="5" name="Picture 3">
            <a:extLst>
              <a:ext uri="{FF2B5EF4-FFF2-40B4-BE49-F238E27FC236}">
                <a16:creationId xmlns:a16="http://schemas.microsoft.com/office/drawing/2014/main" id="{8B45A65B-1BE3-ACDF-6552-AD1DA7B423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052163" y="3236235"/>
            <a:ext cx="3953921" cy="2242321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2540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C4E98C4-9909-EC64-FE8B-BE03540C68D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3"/>
            <a:ext cx="10058400" cy="1755373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90000"/>
          </a:bodyPr>
          <a:lstStyle/>
          <a:p>
            <a:pPr>
              <a:lnSpc>
                <a:spcPct val="120000"/>
              </a:lnSpc>
              <a:buClr>
                <a:srgbClr val="262626"/>
              </a:buClr>
              <a:buSzPct val="100000"/>
              <a:buFont typeface="Garamond" pitchFamily="18"/>
            </a:pPr>
            <a: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Changing Times – </a:t>
            </a:r>
            <a:b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</a:br>
            <a:r>
              <a:rPr lang="en-GB" sz="50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Changing Definitions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CEEB8B3D-B275-B2BD-DE23-89CC688E382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0" y="3188112"/>
            <a:ext cx="10058400" cy="2478024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Entrepreneurship responds to changing opportunities</a:t>
            </a:r>
          </a:p>
          <a:p>
            <a:pPr lvl="1"/>
            <a:r>
              <a:rPr lang="en-GB" sz="4400" dirty="0"/>
              <a:t>Part of the human spirit throughout time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5000" dirty="0">
              <a:effectLst>
                <a:glow rad="101600">
                  <a:schemeClr val="bg1">
                    <a:alpha val="24000"/>
                  </a:schemeClr>
                </a:glow>
              </a:effectLst>
              <a:ea typeface="+mn-ea"/>
              <a:cs typeface="+mn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000" b="1" dirty="0"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Linked to the concept of ‘Survival of the Fittest’?</a:t>
            </a:r>
          </a:p>
          <a:p>
            <a:pPr lvl="1"/>
            <a:r>
              <a:rPr lang="en-GB" sz="4400" dirty="0"/>
              <a:t>The ‘Entrepreneur’ has existed throughout time, but the meaning keeps evolving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A90D2E9-29C4-ECC5-DFB9-81B8F34073E9}"/>
              </a:ext>
            </a:extLst>
          </p:cNvPr>
          <p:cNvSpPr txBox="1"/>
          <p:nvPr/>
        </p:nvSpPr>
        <p:spPr>
          <a:xfrm>
            <a:off x="1148084" y="223515"/>
            <a:ext cx="10058400" cy="1371600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82500" lnSpcReduction="20000"/>
          </a:bodyPr>
          <a:lstStyle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None/>
              <a:tabLst/>
              <a:defRPr lang="en-US" sz="5000" b="1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pPr algn="ctr"/>
            <a:r>
              <a:rPr lang="en-GB" dirty="0"/>
              <a:t>What does the future look like for Entrepreneurs?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BB215CA-8364-CB85-8C61-6416BAE2586E}"/>
              </a:ext>
            </a:extLst>
          </p:cNvPr>
          <p:cNvSpPr txBox="1"/>
          <p:nvPr/>
        </p:nvSpPr>
        <p:spPr>
          <a:xfrm>
            <a:off x="1148084" y="1861792"/>
            <a:ext cx="10058400" cy="2262340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 fontScale="90000" lnSpcReduction="10000"/>
          </a:bodyPr>
          <a:lstStyle>
            <a:lvl1pPr marR="0" lvl="0" indent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None/>
              <a:tabLst/>
              <a:defRPr lang="en-US" sz="5000" b="1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pPr algn="ctr"/>
            <a:r>
              <a:rPr lang="en-GB" dirty="0"/>
              <a:t>Activity</a:t>
            </a:r>
          </a:p>
          <a:p>
            <a:pPr algn="ctr"/>
            <a:r>
              <a:rPr lang="en-GB" sz="4500" dirty="0"/>
              <a:t>In your groups research future trends for Entrepreneurs?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9279EC0-A513-8443-BAD5-AE5549449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084" y="4622794"/>
            <a:ext cx="10058400" cy="2011908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228600"/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2E9FBC9-9799-ABCF-8139-E3B4059FBA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9446" y="397694"/>
            <a:ext cx="10993108" cy="647336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120000"/>
              </a:lnSpc>
              <a:buClr>
                <a:srgbClr val="262626"/>
              </a:buClr>
              <a:buSzPct val="100000"/>
              <a:buFont typeface="Garamond" pitchFamily="18"/>
            </a:pPr>
            <a:r>
              <a:rPr lang="en-US" sz="32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The Timmons Model </a:t>
            </a:r>
            <a:r>
              <a:rPr lang="en-US" sz="32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 of the Entrepreneurial Process</a:t>
            </a:r>
          </a:p>
        </p:txBody>
      </p:sp>
      <p:pic>
        <p:nvPicPr>
          <p:cNvPr id="5" name="Online Media 4" title="Entrep101x: Overview of the entrepreneurial process">
            <a:hlinkClick r:id="" action="ppaction://media"/>
            <a:extLst>
              <a:ext uri="{FF2B5EF4-FFF2-40B4-BE49-F238E27FC236}">
                <a16:creationId xmlns:a16="http://schemas.microsoft.com/office/drawing/2014/main" id="{0C3E48C4-8AAA-EE3E-09E1-8E4A4E4C57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121" y="1254228"/>
            <a:ext cx="9026014" cy="5099698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005F246-27A1-27B6-65B8-0B601CF9D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FCAFFBC4-64C1-4FC4-E997-571C217029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99446" y="397694"/>
            <a:ext cx="10993108" cy="647336"/>
          </a:xfr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algn="ctr">
              <a:lnSpc>
                <a:spcPct val="120000"/>
              </a:lnSpc>
              <a:buClr>
                <a:srgbClr val="262626"/>
              </a:buClr>
              <a:buSzPct val="100000"/>
              <a:buFont typeface="Garamond" pitchFamily="18"/>
            </a:pPr>
            <a:r>
              <a:rPr lang="en-US" sz="3200" b="1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The Timmons Model </a:t>
            </a:r>
            <a:r>
              <a:rPr lang="en-US" sz="3200" dirty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ea typeface="+mn-ea"/>
                <a:cs typeface="+mn-cs"/>
              </a:rPr>
              <a:t> of the Entrepreneurial Process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19999DC5-0A1A-2EC6-CD18-F17146E73EEE}"/>
              </a:ext>
            </a:extLst>
          </p:cNvPr>
          <p:cNvSpPr txBox="1"/>
          <p:nvPr/>
        </p:nvSpPr>
        <p:spPr>
          <a:xfrm>
            <a:off x="8929395" y="5319498"/>
            <a:ext cx="3335377" cy="124649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500" b="1" i="0" u="none" strike="noStrike" kern="1200" cap="none" spc="0" baseline="0" dirty="0">
                <a:solidFill>
                  <a:schemeClr val="bg1"/>
                </a:solidFill>
                <a:uFillTx/>
                <a:latin typeface="Raleway" pitchFamily="2" charset="0"/>
              </a:rPr>
              <a:t>Timmons, Jeffry, A.; </a:t>
            </a:r>
            <a:r>
              <a:rPr lang="en-US" sz="1500" b="1" i="0" u="none" strike="noStrike" kern="1200" cap="none" spc="0" baseline="0" dirty="0" err="1">
                <a:solidFill>
                  <a:schemeClr val="bg1"/>
                </a:solidFill>
                <a:uFillTx/>
                <a:latin typeface="Raleway" pitchFamily="2" charset="0"/>
              </a:rPr>
              <a:t>Zacharakis</a:t>
            </a:r>
            <a:r>
              <a:rPr lang="en-US" sz="1500" b="1" i="0" u="none" strike="noStrike" kern="1200" cap="none" spc="0" baseline="0" dirty="0">
                <a:solidFill>
                  <a:schemeClr val="bg1"/>
                </a:solidFill>
                <a:uFillTx/>
                <a:latin typeface="Raleway" pitchFamily="2" charset="0"/>
              </a:rPr>
              <a:t>, Andrew, and Spinelli, Stephen. (2004). Business Plans That Work: A Guide For Small Business. McGraw Hill.</a:t>
            </a:r>
            <a:endParaRPr lang="en-GB" sz="1500" b="1" i="0" u="none" strike="noStrike" kern="1200" cap="none" spc="0" baseline="0" dirty="0">
              <a:solidFill>
                <a:schemeClr val="bg1"/>
              </a:solidFill>
              <a:uFillTx/>
              <a:latin typeface="Raleway" pitchFamily="2" charset="0"/>
            </a:endParaRPr>
          </a:p>
        </p:txBody>
      </p:sp>
      <p:pic>
        <p:nvPicPr>
          <p:cNvPr id="4" name="Picture 8">
            <a:extLst>
              <a:ext uri="{FF2B5EF4-FFF2-40B4-BE49-F238E27FC236}">
                <a16:creationId xmlns:a16="http://schemas.microsoft.com/office/drawing/2014/main" id="{2490AAB2-ABF3-9874-DDF4-B485B082EA3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548644" y="1519031"/>
            <a:ext cx="8111197" cy="5046962"/>
          </a:xfrm>
          <a:prstGeom prst="rect">
            <a:avLst/>
          </a:prstGeom>
          <a:noFill/>
          <a:ln w="38103" cap="sq">
            <a:solidFill>
              <a:srgbClr val="000000"/>
            </a:solidFill>
            <a:prstDash val="solid"/>
            <a:miter/>
          </a:ln>
          <a:effectLst>
            <a:outerShdw dist="38096" dir="2700000" algn="tl">
              <a:srgbClr val="000000">
                <a:alpha val="43000"/>
              </a:srgbClr>
            </a:outerShdw>
            <a:softEdge rad="139700"/>
          </a:effectLst>
        </p:spPr>
      </p:pic>
    </p:spTree>
    <p:extLst>
      <p:ext uri="{BB962C8B-B14F-4D97-AF65-F5344CB8AC3E}">
        <p14:creationId xmlns:p14="http://schemas.microsoft.com/office/powerpoint/2010/main" val="2637199639"/>
      </p:ext>
    </p:extLst>
  </p:cSld>
  <p:clrMapOvr>
    <a:masterClrMapping/>
  </p:clrMapOvr>
  <p:transition spd="slow">
    <p:dissolv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 name="Slide3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7DD03A0-5025-4694-E8C2-EBEAAF5DB6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18" r="14898"/>
          <a:stretch/>
        </p:blipFill>
        <p:spPr>
          <a:xfrm>
            <a:off x="662474" y="0"/>
            <a:ext cx="8434874" cy="6858000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  <a:effectLst>
            <a:softEdge rad="495300"/>
          </a:effectLst>
        </p:spPr>
      </p:pic>
    </p:spTree>
  </p:cSld>
  <p:clrMapOvr>
    <a:masterClrMapping/>
  </p:clrMapOvr>
  <p:transition spd="slow">
    <p:dissolv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DD4EF91-E21D-37E9-B80E-347E21C2EF9C}"/>
              </a:ext>
            </a:extLst>
          </p:cNvPr>
          <p:cNvSpPr txBox="1"/>
          <p:nvPr/>
        </p:nvSpPr>
        <p:spPr>
          <a:xfrm>
            <a:off x="363894" y="2647678"/>
            <a:ext cx="3806890" cy="678685"/>
          </a:xfrm>
          <a:prstGeom prst="rect">
            <a:avLst/>
          </a:prstGeom>
          <a:solidFill>
            <a:srgbClr val="FFFFFF">
              <a:alpha val="60000"/>
            </a:srgbClr>
          </a:solidFill>
          <a:ln w="57150" cap="flat">
            <a:solidFill>
              <a:srgbClr val="F03F2B"/>
            </a:solidFill>
            <a:prstDash val="solid"/>
          </a:ln>
        </p:spPr>
        <p:txBody>
          <a:bodyPr vert="horz" wrap="square" lIns="91440" tIns="45720" rIns="91440" bIns="45720" anchor="ctr" anchorCtr="1" compatLnSpc="1">
            <a:normAutofit/>
          </a:bodyPr>
          <a:lstStyle>
            <a:lvl1pPr marR="0" lvl="0" indent="0" algn="ctr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ct val="100000"/>
              <a:buFont typeface="Garamond" pitchFamily="18"/>
              <a:buNone/>
              <a:tabLst/>
              <a:defRPr lang="en-US" sz="3200" b="1" i="0" u="none" strike="noStrike" cap="none" spc="0" baseline="0">
                <a:solidFill>
                  <a:srgbClr val="000000"/>
                </a:solidFill>
                <a:effectLst>
                  <a:glow rad="101600">
                    <a:schemeClr val="bg1">
                      <a:alpha val="24000"/>
                    </a:schemeClr>
                  </a:glow>
                </a:effectLst>
                <a:uFillTx/>
                <a:latin typeface="Raleway" pitchFamily="2" charset="0"/>
              </a:defRPr>
            </a:lvl1pPr>
          </a:lstStyle>
          <a:p>
            <a:r>
              <a:rPr lang="en-US" dirty="0"/>
              <a:t>Case Study:</a:t>
            </a:r>
          </a:p>
        </p:txBody>
      </p:sp>
      <p:pic>
        <p:nvPicPr>
          <p:cNvPr id="1026" name="Picture 2" descr="Corn Flakes Cereal | Our Brands | Kellogg's">
            <a:extLst>
              <a:ext uri="{FF2B5EF4-FFF2-40B4-BE49-F238E27FC236}">
                <a16:creationId xmlns:a16="http://schemas.microsoft.com/office/drawing/2014/main" id="{749C3A03-3B62-9A8D-046F-3C5FFBC72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862" y="289250"/>
            <a:ext cx="7996390" cy="648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avon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%7bB4F7CD09-278C-4A8A-9B7D-0EE4AAB47CFA%7dtf78438558</Template>
  <TotalTime>0</TotalTime>
  <Words>412</Words>
  <Application>Microsoft Office PowerPoint</Application>
  <PresentationFormat>Widescreen</PresentationFormat>
  <Paragraphs>63</Paragraphs>
  <Slides>21</Slides>
  <Notes>2</Notes>
  <HiddenSlides>1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Garamond</vt:lpstr>
      <vt:lpstr>Raleway</vt:lpstr>
      <vt:lpstr>SavonVTI</vt:lpstr>
      <vt:lpstr>PowerPoint Presentation</vt:lpstr>
      <vt:lpstr>What is the difference between  Entrepreneurship and an Entrepreneur?</vt:lpstr>
      <vt:lpstr>PowerPoint Presentation</vt:lpstr>
      <vt:lpstr>PowerPoint Presentation</vt:lpstr>
      <vt:lpstr>PowerPoint Presentation</vt:lpstr>
      <vt:lpstr>Therefore…………….  What are the skills required to be an ENTREPRENEUR?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Renaissance – A Revolution in Innovation</vt:lpstr>
      <vt:lpstr>Modernism and Fordism</vt:lpstr>
      <vt:lpstr>Changing Times –  Changing Definitions</vt:lpstr>
      <vt:lpstr>PowerPoint Presentation</vt:lpstr>
      <vt:lpstr>The Timmons Model  of the Entrepreneurial Process</vt:lpstr>
      <vt:lpstr>The Timmons Model  of the Entrepreneurial Process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Robyn Griffiths</cp:lastModifiedBy>
  <cp:revision>5</cp:revision>
  <dcterms:created xsi:type="dcterms:W3CDTF">2020-02-03T20:02:30Z</dcterms:created>
  <dcterms:modified xsi:type="dcterms:W3CDTF">2026-01-28T08:12:08Z</dcterms:modified>
</cp:coreProperties>
</file>