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9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6" r:id="rId61"/>
    <p:sldId id="317" r:id="rId62"/>
    <p:sldId id="318" r:id="rId63"/>
    <p:sldId id="319" r:id="rId64"/>
    <p:sldId id="320" r:id="rId65"/>
    <p:sldId id="322" r:id="rId66"/>
    <p:sldId id="323" r:id="rId67"/>
    <p:sldId id="324" r:id="rId68"/>
    <p:sldId id="325" r:id="rId69"/>
    <p:sldId id="326" r:id="rId70"/>
    <p:sldId id="327" r:id="rId71"/>
    <p:sldId id="328" r:id="rId72"/>
    <p:sldId id="329" r:id="rId73"/>
    <p:sldId id="330" r:id="rId74"/>
    <p:sldId id="331" r:id="rId75"/>
    <p:sldId id="332" r:id="rId76"/>
    <p:sldId id="333" r:id="rId77"/>
    <p:sldId id="334" r:id="rId78"/>
    <p:sldId id="335" r:id="rId79"/>
    <p:sldId id="336" r:id="rId80"/>
    <p:sldId id="337" r:id="rId81"/>
    <p:sldId id="338" r:id="rId82"/>
    <p:sldId id="339" r:id="rId83"/>
    <p:sldId id="340" r:id="rId84"/>
    <p:sldId id="341" r:id="rId85"/>
    <p:sldId id="342" r:id="rId86"/>
    <p:sldId id="343" r:id="rId87"/>
    <p:sldId id="344" r:id="rId88"/>
    <p:sldId id="345" r:id="rId89"/>
    <p:sldId id="346" r:id="rId90"/>
    <p:sldId id="347" r:id="rId91"/>
    <p:sldId id="348" r:id="rId92"/>
    <p:sldId id="349" r:id="rId93"/>
    <p:sldId id="350" r:id="rId94"/>
    <p:sldId id="351" r:id="rId95"/>
    <p:sldId id="352" r:id="rId96"/>
    <p:sldId id="353" r:id="rId97"/>
    <p:sldId id="354" r:id="rId98"/>
  </p:sldIdLst>
  <p:sldSz cx="10693400" cy="7562850"/>
  <p:notesSz cx="10693400" cy="75628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7"/>
    <p:restoredTop sz="94668"/>
  </p:normalViewPr>
  <p:slideViewPr>
    <p:cSldViewPr>
      <p:cViewPr varScale="1">
        <p:scale>
          <a:sx n="107" d="100"/>
          <a:sy n="107" d="100"/>
        </p:scale>
        <p:origin x="1432" y="1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theme" Target="theme/theme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notesMaster" Target="notesMasters/notesMaster1.xml"/><Relationship Id="rId10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633913" cy="3794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057900" y="0"/>
            <a:ext cx="4632325" cy="3794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BF473C-42C7-9E47-AF68-8F12DAFA2EE5}" type="datetimeFigureOut">
              <a:rPr lang="en-US" smtClean="0"/>
              <a:t>4/25/23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543300" y="946150"/>
            <a:ext cx="3606800" cy="2551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069975" y="3640138"/>
            <a:ext cx="8553450" cy="29781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7183438"/>
            <a:ext cx="4633913" cy="3794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057900" y="7183438"/>
            <a:ext cx="4632325" cy="3794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B9A3C6-F52C-C24C-B4C5-4687B56AE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9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K8AW3buzuM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spc="-10" dirty="0">
                <a:solidFill>
                  <a:srgbClr val="FFFFFF"/>
                </a:solidFill>
                <a:latin typeface="Arial"/>
                <a:cs typeface="Arial"/>
                <a:hlinkClick r:id="rId3"/>
              </a:rPr>
              <a:t>https://</a:t>
            </a:r>
            <a:r>
              <a:rPr lang="en-GB" sz="1200" spc="-10" dirty="0" err="1">
                <a:solidFill>
                  <a:srgbClr val="FFFFFF"/>
                </a:solidFill>
                <a:latin typeface="Arial"/>
                <a:cs typeface="Arial"/>
                <a:hlinkClick r:id="rId3"/>
              </a:rPr>
              <a:t>ww</a:t>
            </a:r>
            <a:r>
              <a:rPr lang="en-GB" sz="1200" spc="-10" dirty="0" err="1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lang="en-GB" sz="1200" spc="-10" dirty="0" err="1">
                <a:solidFill>
                  <a:srgbClr val="FFFFFF"/>
                </a:solidFill>
                <a:latin typeface="Arial"/>
                <a:cs typeface="Arial"/>
                <a:hlinkClick r:id="rId3"/>
              </a:rPr>
              <a:t>.youtube.com</a:t>
            </a:r>
            <a:r>
              <a:rPr lang="en-GB" sz="1200" spc="-10" dirty="0">
                <a:solidFill>
                  <a:srgbClr val="FFFFFF"/>
                </a:solidFill>
                <a:latin typeface="Arial"/>
                <a:cs typeface="Arial"/>
                <a:hlinkClick r:id="rId3"/>
              </a:rPr>
              <a:t>/watch?v=yK8</a:t>
            </a:r>
            <a:r>
              <a:rPr lang="en-GB" sz="1200" spc="-1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lang="en-GB" sz="1200" spc="-10" dirty="0">
                <a:solidFill>
                  <a:srgbClr val="FFFFFF"/>
                </a:solidFill>
                <a:latin typeface="Arial"/>
                <a:cs typeface="Arial"/>
                <a:hlinkClick r:id="rId3"/>
              </a:rPr>
              <a:t>W3buzuM</a:t>
            </a:r>
            <a:endParaRPr lang="en-GB" sz="120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B9A3C6-F52C-C24C-B4C5-4687B56AE92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837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02005" y="2344483"/>
            <a:ext cx="9089390" cy="15881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604010" y="4235196"/>
            <a:ext cx="7485380" cy="18907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4/25/23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4/25/23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4670" y="1739455"/>
            <a:ext cx="4651629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507101" y="1739455"/>
            <a:ext cx="4651629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4/25/23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4/25/23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4/25/23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6350" y="6362"/>
            <a:ext cx="10679430" cy="7547609"/>
          </a:xfrm>
          <a:custGeom>
            <a:avLst/>
            <a:gdLst/>
            <a:ahLst/>
            <a:cxnLst/>
            <a:rect l="l" t="t" r="r" b="b"/>
            <a:pathLst>
              <a:path w="10679430" h="7547609">
                <a:moveTo>
                  <a:pt x="10679303" y="0"/>
                </a:moveTo>
                <a:lnTo>
                  <a:pt x="0" y="0"/>
                </a:lnTo>
                <a:lnTo>
                  <a:pt x="0" y="7547305"/>
                </a:lnTo>
                <a:lnTo>
                  <a:pt x="10679303" y="7547305"/>
                </a:lnTo>
                <a:lnTo>
                  <a:pt x="10679303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710512" y="3296394"/>
            <a:ext cx="7272375" cy="939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4670" y="1739455"/>
            <a:ext cx="9624060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635756" y="7033450"/>
            <a:ext cx="3421888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34670" y="7033450"/>
            <a:ext cx="2459482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4/25/23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699248" y="7033450"/>
            <a:ext cx="2459482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K8AW3buzu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jp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5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5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5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5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5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5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5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5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5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5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5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5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5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5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5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5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5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5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5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5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5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5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5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5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5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5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5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5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5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5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5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5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5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5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5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5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5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5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99406" y="2888272"/>
            <a:ext cx="4890770" cy="173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600" b="1" spc="-65" dirty="0">
                <a:latin typeface="Arial"/>
                <a:cs typeface="Arial"/>
              </a:rPr>
              <a:t>Tableau</a:t>
            </a:r>
            <a:r>
              <a:rPr sz="5600" b="1" spc="-245" dirty="0">
                <a:latin typeface="Arial"/>
                <a:cs typeface="Arial"/>
              </a:rPr>
              <a:t> </a:t>
            </a:r>
            <a:r>
              <a:rPr sz="5600" b="1" spc="-5" dirty="0">
                <a:latin typeface="Arial"/>
                <a:cs typeface="Arial"/>
              </a:rPr>
              <a:t>vivant</a:t>
            </a:r>
            <a:endParaRPr sz="5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5600" spc="-5" dirty="0"/>
              <a:t>‘living</a:t>
            </a:r>
            <a:r>
              <a:rPr sz="5600" spc="-50" dirty="0"/>
              <a:t> </a:t>
            </a:r>
            <a:r>
              <a:rPr sz="5600" spc="-5" dirty="0"/>
              <a:t>picture’</a:t>
            </a:r>
            <a:endParaRPr sz="56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10512" y="1467594"/>
            <a:ext cx="7225030" cy="459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31445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 scene that contains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actors or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models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or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 silent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motionless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group of people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arranged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represent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scene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or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incident.</a:t>
            </a:r>
            <a:endParaRPr sz="3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1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living picture,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tableau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historique,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the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pose plastique,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pregnant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moment,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costumed tableau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film still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are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just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some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colloquial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phrases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that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have been used over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years to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describe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tableau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vivant.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10512" y="1467594"/>
            <a:ext cx="7225665" cy="459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94665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As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art directors we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can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learn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lot about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composition,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character,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25" dirty="0">
                <a:solidFill>
                  <a:srgbClr val="FFFFFF"/>
                </a:solidFill>
                <a:latin typeface="Arial"/>
                <a:cs typeface="Arial"/>
              </a:rPr>
              <a:t>colour,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mood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tone from the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work of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revered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photographers who display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ability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introduce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complex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narratives into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their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immensely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thoughtful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photographs.</a:t>
            </a:r>
            <a:endParaRPr sz="3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1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Always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try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apply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highest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craft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values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you can,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when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you create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or art direct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visual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content.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59925" y="3314992"/>
            <a:ext cx="457136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600" spc="-5" dirty="0"/>
              <a:t>Nadav</a:t>
            </a:r>
            <a:r>
              <a:rPr sz="5600" spc="-95" dirty="0"/>
              <a:t> </a:t>
            </a:r>
            <a:r>
              <a:rPr sz="5600" dirty="0"/>
              <a:t>Kander</a:t>
            </a:r>
            <a:endParaRPr sz="56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10512" y="1467594"/>
            <a:ext cx="7333615" cy="459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88620">
              <a:lnSpc>
                <a:spcPct val="100000"/>
              </a:lnSpc>
              <a:spcBef>
                <a:spcPts val="100"/>
              </a:spcBef>
            </a:pP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Nadav was born in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South Africa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 has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been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taking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pictures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since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he was 13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years</a:t>
            </a:r>
            <a:r>
              <a:rPr sz="3000" spc="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000" spc="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age.</a:t>
            </a:r>
            <a:r>
              <a:rPr sz="30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At</a:t>
            </a:r>
            <a:r>
              <a:rPr sz="3000" spc="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3000" spc="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age</a:t>
            </a:r>
            <a:r>
              <a:rPr sz="3000" spc="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000" spc="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14</a:t>
            </a:r>
            <a:r>
              <a:rPr sz="3000" spc="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he</a:t>
            </a:r>
            <a:r>
              <a:rPr sz="3000" spc="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went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 family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holiday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to Johannesburg: ‘ I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remember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sneaking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out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hotels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endParaRPr sz="30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walking,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probably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only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a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block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or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two,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just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to feel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alone, anonymous and on an even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footing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with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all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people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around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me.</a:t>
            </a:r>
            <a:r>
              <a:rPr sz="3000" spc="-1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I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remember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visiting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lot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galleries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…</a:t>
            </a:r>
            <a:endParaRPr sz="3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From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then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wanted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return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Europe.’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10512" y="2839194"/>
            <a:ext cx="7057390" cy="1854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He </a:t>
            </a:r>
            <a:r>
              <a:rPr dirty="0"/>
              <a:t>moved to </a:t>
            </a:r>
            <a:r>
              <a:rPr spc="-5" dirty="0"/>
              <a:t>London at </a:t>
            </a:r>
            <a:r>
              <a:rPr dirty="0"/>
              <a:t>the </a:t>
            </a:r>
            <a:r>
              <a:rPr spc="-5" dirty="0"/>
              <a:t>age of 21 and </a:t>
            </a:r>
            <a:r>
              <a:rPr spc="-819" dirty="0"/>
              <a:t> </a:t>
            </a:r>
            <a:r>
              <a:rPr spc="-5" dirty="0"/>
              <a:t>established </a:t>
            </a:r>
            <a:r>
              <a:rPr dirty="0"/>
              <a:t>a </a:t>
            </a:r>
            <a:r>
              <a:rPr spc="-5" dirty="0"/>
              <a:t>photographic </a:t>
            </a:r>
            <a:r>
              <a:rPr dirty="0"/>
              <a:t>studio. </a:t>
            </a:r>
            <a:r>
              <a:rPr spc="-5" dirty="0"/>
              <a:t>His </a:t>
            </a:r>
            <a:r>
              <a:rPr dirty="0"/>
              <a:t> most celebrated </a:t>
            </a:r>
            <a:r>
              <a:rPr spc="-5" dirty="0"/>
              <a:t>work is portraiture and </a:t>
            </a:r>
            <a:r>
              <a:rPr dirty="0"/>
              <a:t> </a:t>
            </a:r>
            <a:r>
              <a:rPr spc="-5" dirty="0"/>
              <a:t>landscapes.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4127" y="457212"/>
            <a:ext cx="8483744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9370" y="465785"/>
            <a:ext cx="8473249" cy="663701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99640" y="450545"/>
            <a:ext cx="8492718" cy="665226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59754" y="457212"/>
            <a:ext cx="5172488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930118" y="457379"/>
            <a:ext cx="4831765" cy="664542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9557" y="457205"/>
            <a:ext cx="8852886" cy="663966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853512" y="456171"/>
            <a:ext cx="4984978" cy="6646633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21999" y="544436"/>
            <a:ext cx="9712800" cy="647114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55212" y="459759"/>
            <a:ext cx="5181576" cy="6643046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54472" y="457212"/>
            <a:ext cx="5183052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96388" y="457212"/>
            <a:ext cx="5499228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54223" y="457212"/>
            <a:ext cx="5183555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59925" y="3314992"/>
            <a:ext cx="362204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600" spc="-5" dirty="0"/>
              <a:t>Nick</a:t>
            </a:r>
            <a:r>
              <a:rPr sz="5600" spc="-95" dirty="0"/>
              <a:t> </a:t>
            </a:r>
            <a:r>
              <a:rPr sz="5600" dirty="0"/>
              <a:t>Knight</a:t>
            </a:r>
            <a:endParaRPr sz="56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10512" y="2839194"/>
            <a:ext cx="6313805" cy="2311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/>
              <a:t>SHOWtudio: </a:t>
            </a:r>
            <a:r>
              <a:rPr spc="-5" dirty="0"/>
              <a:t>‘Nick </a:t>
            </a:r>
            <a:r>
              <a:rPr dirty="0"/>
              <a:t>Knight </a:t>
            </a:r>
            <a:r>
              <a:rPr spc="-5" dirty="0"/>
              <a:t>is </a:t>
            </a:r>
            <a:r>
              <a:rPr dirty="0"/>
              <a:t>a fashion </a:t>
            </a:r>
            <a:r>
              <a:rPr spc="-819" dirty="0"/>
              <a:t> </a:t>
            </a:r>
            <a:r>
              <a:rPr spc="-20" dirty="0"/>
              <a:t>photographer, </a:t>
            </a:r>
            <a:r>
              <a:rPr dirty="0"/>
              <a:t>filmmaker </a:t>
            </a:r>
            <a:r>
              <a:rPr spc="-5" dirty="0"/>
              <a:t>and Director </a:t>
            </a:r>
            <a:r>
              <a:rPr spc="-819" dirty="0"/>
              <a:t> </a:t>
            </a:r>
            <a:r>
              <a:rPr spc="-5" dirty="0"/>
              <a:t>of </a:t>
            </a:r>
            <a:r>
              <a:rPr dirty="0"/>
              <a:t>SHOWstudio </a:t>
            </a:r>
            <a:r>
              <a:rPr spc="-5" dirty="0"/>
              <a:t>and is amongst </a:t>
            </a:r>
            <a:r>
              <a:rPr dirty="0"/>
              <a:t>the </a:t>
            </a:r>
            <a:r>
              <a:rPr spc="5" dirty="0"/>
              <a:t> </a:t>
            </a:r>
            <a:r>
              <a:rPr spc="-15" dirty="0"/>
              <a:t>world’s </a:t>
            </a:r>
            <a:r>
              <a:rPr dirty="0"/>
              <a:t>most </a:t>
            </a:r>
            <a:r>
              <a:rPr spc="-5" dirty="0"/>
              <a:t>influential and </a:t>
            </a:r>
            <a:r>
              <a:rPr dirty="0"/>
              <a:t>visionary </a:t>
            </a:r>
            <a:r>
              <a:rPr spc="5" dirty="0"/>
              <a:t> </a:t>
            </a:r>
            <a:r>
              <a:rPr spc="-5" dirty="0"/>
              <a:t>photographers.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10512" y="553194"/>
            <a:ext cx="7098665" cy="6426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Knight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has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consistently challenged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conventional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notions of beauty and is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fêted for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his groundbreaking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creative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collaborations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with leading designers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including </a:t>
            </a:r>
            <a:r>
              <a:rPr sz="3000" spc="-60" dirty="0">
                <a:solidFill>
                  <a:srgbClr val="FFFFFF"/>
                </a:solidFill>
                <a:latin typeface="Arial"/>
                <a:cs typeface="Arial"/>
              </a:rPr>
              <a:t>Yohji </a:t>
            </a:r>
            <a:r>
              <a:rPr sz="3000" spc="-30" dirty="0">
                <a:solidFill>
                  <a:srgbClr val="FFFFFF"/>
                </a:solidFill>
                <a:latin typeface="Arial"/>
                <a:cs typeface="Arial"/>
              </a:rPr>
              <a:t>Yamamoto,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John Galliano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000" spc="-1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Alexander</a:t>
            </a:r>
            <a:r>
              <a:rPr sz="3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McQueen.</a:t>
            </a:r>
            <a:r>
              <a:rPr sz="3000" spc="-1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Also</a:t>
            </a:r>
            <a:r>
              <a:rPr sz="3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advertising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campaigns for clients such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as Christian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40" dirty="0">
                <a:solidFill>
                  <a:srgbClr val="FFFFFF"/>
                </a:solidFill>
                <a:latin typeface="Arial"/>
                <a:cs typeface="Arial"/>
              </a:rPr>
              <a:t>Dior, </a:t>
            </a:r>
            <a:r>
              <a:rPr sz="3000" spc="-114" dirty="0">
                <a:solidFill>
                  <a:srgbClr val="FFFFFF"/>
                </a:solidFill>
                <a:latin typeface="Arial"/>
                <a:cs typeface="Arial"/>
              </a:rPr>
              <a:t>Tom</a:t>
            </a:r>
            <a:r>
              <a:rPr sz="3000" spc="6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Ford,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Lancôme,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Swarovski,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Levi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Strauss,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Calvin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Klein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and</a:t>
            </a:r>
            <a:r>
              <a:rPr sz="3000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45" dirty="0">
                <a:solidFill>
                  <a:srgbClr val="FFFFFF"/>
                </a:solidFill>
                <a:latin typeface="Arial"/>
                <a:cs typeface="Arial"/>
              </a:rPr>
              <a:t>Yves</a:t>
            </a:r>
            <a:endParaRPr sz="3000">
              <a:latin typeface="Arial"/>
              <a:cs typeface="Arial"/>
            </a:endParaRPr>
          </a:p>
          <a:p>
            <a:pPr marL="12700" marR="92075">
              <a:lnSpc>
                <a:spcPct val="100000"/>
              </a:lnSpc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Saint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Laurent, as well as award-winning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editorials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for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publications including </a:t>
            </a:r>
            <a:r>
              <a:rPr sz="3000" spc="-80" dirty="0">
                <a:solidFill>
                  <a:srgbClr val="FFFFFF"/>
                </a:solidFill>
                <a:latin typeface="Arial"/>
                <a:cs typeface="Arial"/>
              </a:rPr>
              <a:t>W, </a:t>
            </a:r>
            <a:r>
              <a:rPr sz="3000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British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35" dirty="0">
                <a:solidFill>
                  <a:srgbClr val="FFFFFF"/>
                </a:solidFill>
                <a:latin typeface="Arial"/>
                <a:cs typeface="Arial"/>
              </a:rPr>
              <a:t>Vogue,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Paris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35" dirty="0">
                <a:solidFill>
                  <a:srgbClr val="FFFFFF"/>
                </a:solidFill>
                <a:latin typeface="Arial"/>
                <a:cs typeface="Arial"/>
              </a:rPr>
              <a:t>Vogue,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Dazed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&amp;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Confused,</a:t>
            </a:r>
            <a:r>
              <a:rPr sz="3000" spc="-1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AnOther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i-D.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His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first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book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photographs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was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‘Skinheads’.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>
            <a:hlinkClick r:id="rId3"/>
          </p:cNvPr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57200" y="1031475"/>
            <a:ext cx="9777599" cy="5499899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599938"/>
            <a:ext cx="9777600" cy="4360133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289773"/>
            <a:ext cx="9777600" cy="4980457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137629"/>
            <a:ext cx="9777600" cy="5284752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927743" y="457212"/>
            <a:ext cx="4836516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4874" y="1152588"/>
            <a:ext cx="7882250" cy="5254833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018185"/>
            <a:ext cx="9834371" cy="5523638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5849" y="457212"/>
            <a:ext cx="9668941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27239" y="457204"/>
            <a:ext cx="8837523" cy="6637686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853000" y="453507"/>
            <a:ext cx="4985998" cy="6649298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449180" y="457205"/>
            <a:ext cx="5793638" cy="6640052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64654" y="650933"/>
            <a:ext cx="9855345" cy="6258144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20941" y="457205"/>
            <a:ext cx="6650116" cy="6650116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728606"/>
            <a:ext cx="9777599" cy="6102797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73534" y="457212"/>
            <a:ext cx="8344931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38309" y="457212"/>
            <a:ext cx="4615370" cy="6630149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452156" y="434962"/>
            <a:ext cx="5787687" cy="6667842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59925" y="3314992"/>
            <a:ext cx="330644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600" dirty="0"/>
              <a:t>Erwin</a:t>
            </a:r>
            <a:r>
              <a:rPr sz="5600" spc="-95" dirty="0"/>
              <a:t> </a:t>
            </a:r>
            <a:r>
              <a:rPr sz="5600" dirty="0"/>
              <a:t>Olaf</a:t>
            </a:r>
            <a:endParaRPr sz="560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10512" y="1696194"/>
            <a:ext cx="6865620" cy="414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Erwin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was born in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Netherlands in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1959.</a:t>
            </a:r>
            <a:r>
              <a:rPr sz="3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Often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controversial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he</a:t>
            </a:r>
            <a:r>
              <a:rPr sz="3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has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worked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brands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such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as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Levi’s,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Microsoft</a:t>
            </a:r>
            <a:endParaRPr sz="3000">
              <a:latin typeface="Arial"/>
              <a:cs typeface="Arial"/>
            </a:endParaRPr>
          </a:p>
          <a:p>
            <a:pPr marL="12700" marR="6350">
              <a:lnSpc>
                <a:spcPct val="100000"/>
              </a:lnSpc>
            </a:pP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 Nokia. </a:t>
            </a:r>
            <a:r>
              <a:rPr sz="3000" spc="-90" dirty="0">
                <a:solidFill>
                  <a:srgbClr val="FFFFFF"/>
                </a:solidFill>
                <a:latin typeface="Arial"/>
                <a:cs typeface="Arial"/>
              </a:rPr>
              <a:t>Taco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Dibbits, Rijksmuseum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25" dirty="0">
                <a:solidFill>
                  <a:srgbClr val="FFFFFF"/>
                </a:solidFill>
                <a:latin typeface="Arial"/>
                <a:cs typeface="Arial"/>
              </a:rPr>
              <a:t>director,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says, “His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work is deeply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rooted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visual traditions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 Dutch art,” and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consequently Olaf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“one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most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important photographers of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final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quarter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twentieth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25" dirty="0">
                <a:solidFill>
                  <a:srgbClr val="FFFFFF"/>
                </a:solidFill>
                <a:latin typeface="Arial"/>
                <a:cs typeface="Arial"/>
              </a:rPr>
              <a:t>century.”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73987" y="457205"/>
            <a:ext cx="9344025" cy="6634257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81202" y="308343"/>
            <a:ext cx="9753596" cy="6943333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40500" y="457212"/>
            <a:ext cx="10010999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651173"/>
            <a:ext cx="9777599" cy="6257663"/>
          </a:xfrm>
          <a:prstGeom prst="rect">
            <a:avLst/>
          </a:prstGeo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0000" y="1941299"/>
            <a:ext cx="10322559" cy="3677411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19604" y="2030962"/>
            <a:ext cx="6652793" cy="3498083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4079" y="1926831"/>
            <a:ext cx="10403839" cy="3706357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31300" y="457205"/>
            <a:ext cx="6629400" cy="6638239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20965" y="457212"/>
            <a:ext cx="8850070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65746" y="457212"/>
            <a:ext cx="9360510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030054"/>
            <a:ext cx="9777599" cy="5499899"/>
          </a:xfrm>
          <a:prstGeom prst="rect">
            <a:avLst/>
          </a:prstGeom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355186" y="2120650"/>
            <a:ext cx="5981627" cy="3318710"/>
          </a:xfrm>
          <a:prstGeom prst="rect">
            <a:avLst/>
          </a:prstGeom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648117"/>
            <a:ext cx="9777600" cy="6263775"/>
          </a:xfrm>
          <a:prstGeom prst="rect">
            <a:avLst/>
          </a:prstGeom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028861"/>
            <a:ext cx="9777222" cy="5502287"/>
          </a:xfrm>
          <a:prstGeom prst="rect">
            <a:avLst/>
          </a:prstGeom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59925" y="3314992"/>
            <a:ext cx="322707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600" spc="-160" dirty="0"/>
              <a:t>Todd</a:t>
            </a:r>
            <a:r>
              <a:rPr sz="5600" spc="-95" dirty="0"/>
              <a:t> </a:t>
            </a:r>
            <a:r>
              <a:rPr sz="5600" spc="-5" dirty="0"/>
              <a:t>Hido</a:t>
            </a:r>
            <a:endParaRPr sz="5600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10512" y="1924794"/>
            <a:ext cx="7140575" cy="3683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San Francisco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based artist and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photographer born in 1968. He is well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known for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night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time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depictions of isolated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suburban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houses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3000" spc="-1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America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attempt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reveal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dark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underside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suburbia.</a:t>
            </a:r>
            <a:endParaRPr sz="3000">
              <a:latin typeface="Arial"/>
              <a:cs typeface="Arial"/>
            </a:endParaRPr>
          </a:p>
          <a:p>
            <a:pPr marL="12700" marR="320675">
              <a:lnSpc>
                <a:spcPct val="100000"/>
              </a:lnSpc>
            </a:pP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He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singles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out bright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spots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amongst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desolated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spaces to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heighten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feelings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urgency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25" dirty="0">
                <a:solidFill>
                  <a:srgbClr val="FFFFFF"/>
                </a:solidFill>
                <a:latin typeface="Arial"/>
                <a:cs typeface="Arial"/>
              </a:rPr>
              <a:t>despair.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10512" y="2153394"/>
            <a:ext cx="6905625" cy="3225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He is widely published having worked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for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many famous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publications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such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New </a:t>
            </a:r>
            <a:r>
              <a:rPr sz="3000" spc="-75" dirty="0">
                <a:solidFill>
                  <a:srgbClr val="FFFFFF"/>
                </a:solidFill>
                <a:latin typeface="Arial"/>
                <a:cs typeface="Arial"/>
              </a:rPr>
              <a:t>York </a:t>
            </a:r>
            <a:r>
              <a:rPr sz="3000" spc="-30" dirty="0">
                <a:solidFill>
                  <a:srgbClr val="FFFFFF"/>
                </a:solidFill>
                <a:latin typeface="Arial"/>
                <a:cs typeface="Arial"/>
              </a:rPr>
              <a:t>Times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Artforum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 also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published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many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 his own books. He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also exhibits his work around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world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as is part of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Guggenheim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Getty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permanent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collections.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3377" y="457212"/>
            <a:ext cx="9985246" cy="6656824"/>
          </a:xfrm>
          <a:prstGeom prst="rect">
            <a:avLst/>
          </a:prstGeom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9785" y="457205"/>
            <a:ext cx="9972426" cy="6649344"/>
          </a:xfrm>
          <a:prstGeom prst="rect">
            <a:avLst/>
          </a:prstGeom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904540" y="1824892"/>
            <a:ext cx="4882918" cy="3910225"/>
          </a:xfrm>
          <a:prstGeom prst="rect">
            <a:avLst/>
          </a:prstGeom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23073" y="457212"/>
            <a:ext cx="8445842" cy="6656824"/>
          </a:xfrm>
          <a:prstGeom prst="rect">
            <a:avLst/>
          </a:prstGeom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3154" y="457204"/>
            <a:ext cx="9965689" cy="6637149"/>
          </a:xfrm>
          <a:prstGeom prst="rect">
            <a:avLst/>
          </a:prstGeom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4774" y="457205"/>
            <a:ext cx="9882454" cy="6644317"/>
          </a:xfrm>
          <a:prstGeom prst="rect">
            <a:avLst/>
          </a:prstGeom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825050" y="603608"/>
            <a:ext cx="5041900" cy="6352794"/>
          </a:xfrm>
          <a:prstGeom prst="rect">
            <a:avLst/>
          </a:prstGeom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22890" y="1647437"/>
            <a:ext cx="3446221" cy="4265136"/>
          </a:xfrm>
          <a:prstGeom prst="rect">
            <a:avLst/>
          </a:prstGeom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51327" y="1858050"/>
            <a:ext cx="6189345" cy="3843909"/>
          </a:xfrm>
          <a:prstGeom prst="rect">
            <a:avLst/>
          </a:prstGeom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1077" y="934034"/>
            <a:ext cx="10119046" cy="5691956"/>
          </a:xfrm>
          <a:prstGeom prst="rect">
            <a:avLst/>
          </a:prstGeom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639504" y="349989"/>
            <a:ext cx="5412981" cy="6860029"/>
          </a:xfrm>
          <a:prstGeom prst="rect">
            <a:avLst/>
          </a:prstGeom>
        </p:spPr>
      </p:pic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07073" y="457212"/>
            <a:ext cx="8277845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3837" y="398564"/>
            <a:ext cx="10144315" cy="6762883"/>
          </a:xfrm>
          <a:prstGeom prst="rect">
            <a:avLst/>
          </a:prstGeom>
        </p:spPr>
      </p:pic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83000" y="329624"/>
            <a:ext cx="5525999" cy="6900760"/>
          </a:xfrm>
          <a:prstGeom prst="rect">
            <a:avLst/>
          </a:prstGeom>
        </p:spPr>
      </p:pic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00720" y="457205"/>
            <a:ext cx="8290559" cy="6638924"/>
          </a:xfrm>
          <a:prstGeom prst="rect">
            <a:avLst/>
          </a:prstGeom>
        </p:spPr>
      </p:pic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24613" y="3314992"/>
            <a:ext cx="599503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600" dirty="0"/>
              <a:t>Gregory</a:t>
            </a:r>
            <a:r>
              <a:rPr sz="5600" spc="-95" dirty="0"/>
              <a:t> </a:t>
            </a:r>
            <a:r>
              <a:rPr sz="5600" spc="-5" dirty="0"/>
              <a:t>Crewdson</a:t>
            </a:r>
            <a:endParaRPr sz="5600"/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10512" y="1467594"/>
            <a:ext cx="7536180" cy="459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native New </a:t>
            </a:r>
            <a:r>
              <a:rPr sz="3000" spc="-50" dirty="0">
                <a:solidFill>
                  <a:srgbClr val="FFFFFF"/>
                </a:solidFill>
                <a:latin typeface="Arial"/>
                <a:cs typeface="Arial"/>
              </a:rPr>
              <a:t>Yorker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who originally used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photography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as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creative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output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40" dirty="0">
                <a:solidFill>
                  <a:srgbClr val="FFFFFF"/>
                </a:solidFill>
                <a:latin typeface="Arial"/>
                <a:cs typeface="Arial"/>
              </a:rPr>
              <a:t>hobby.</a:t>
            </a:r>
            <a:endParaRPr sz="3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100">
              <a:latin typeface="Arial"/>
              <a:cs typeface="Arial"/>
            </a:endParaRPr>
          </a:p>
          <a:p>
            <a:pPr marL="12700" marR="62230">
              <a:lnSpc>
                <a:spcPct val="100000"/>
              </a:lnSpc>
            </a:pP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Crewdson’s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photographs are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cinematic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dramatic and in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many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ways epitomise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tableau vivant.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He experiments with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with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ethereal perspective of life and death by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changing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language into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visuals.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His haunted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urgency and profound dislocation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from the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audience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uncomfortable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yet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familiar.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10512" y="781794"/>
            <a:ext cx="7552690" cy="5969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47650">
              <a:lnSpc>
                <a:spcPct val="100000"/>
              </a:lnSpc>
              <a:spcBef>
                <a:spcPts val="100"/>
              </a:spcBef>
            </a:pP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His outputs are highly produced and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meticulously</a:t>
            </a:r>
            <a:r>
              <a:rPr sz="300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planned</a:t>
            </a:r>
            <a:r>
              <a:rPr sz="300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300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300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finest</a:t>
            </a:r>
            <a:r>
              <a:rPr sz="300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detail.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His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surreal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images are often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melancholic,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offering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ambiguous narrative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suggestions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 blurring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boundaries between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fiction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30" dirty="0">
                <a:solidFill>
                  <a:srgbClr val="FFFFFF"/>
                </a:solidFill>
                <a:latin typeface="Arial"/>
                <a:cs typeface="Arial"/>
              </a:rPr>
              <a:t>reality.</a:t>
            </a:r>
            <a:endParaRPr sz="3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1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Working</a:t>
            </a:r>
            <a:r>
              <a:rPr sz="3000" spc="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with</a:t>
            </a:r>
            <a:r>
              <a:rPr sz="3000" spc="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large</a:t>
            </a:r>
            <a:r>
              <a:rPr sz="3000" spc="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production</a:t>
            </a:r>
            <a:r>
              <a:rPr sz="3000" spc="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teams</a:t>
            </a:r>
            <a:r>
              <a:rPr sz="3000" spc="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scout</a:t>
            </a:r>
            <a:r>
              <a:rPr sz="3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shoot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his</a:t>
            </a:r>
            <a:r>
              <a:rPr sz="3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images,</a:t>
            </a:r>
            <a:r>
              <a:rPr sz="3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his</a:t>
            </a:r>
            <a:r>
              <a:rPr sz="3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photographs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have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become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increasingly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complex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as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if</a:t>
            </a:r>
            <a:endParaRPr sz="3000">
              <a:latin typeface="Arial"/>
              <a:cs typeface="Arial"/>
            </a:endParaRPr>
          </a:p>
          <a:p>
            <a:pPr marL="12700" marR="1053465" algn="just">
              <a:lnSpc>
                <a:spcPct val="100000"/>
              </a:lnSpc>
            </a:pP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it were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for a motion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picture production,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including its painstaking preparation of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elaborate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sets,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lighting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cast.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23100" y="640692"/>
            <a:ext cx="10045788" cy="6278622"/>
          </a:xfrm>
          <a:prstGeom prst="rect">
            <a:avLst/>
          </a:prstGeom>
        </p:spPr>
      </p:pic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90588" y="457212"/>
            <a:ext cx="9310823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77506" y="457212"/>
            <a:ext cx="8936990" cy="6650782"/>
          </a:xfrm>
          <a:prstGeom prst="rect">
            <a:avLst/>
          </a:prstGeom>
        </p:spPr>
      </p:pic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76389" y="457212"/>
            <a:ext cx="8939221" cy="6647662"/>
          </a:xfrm>
          <a:prstGeom prst="rect">
            <a:avLst/>
          </a:prstGeom>
        </p:spPr>
      </p:pic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83142" y="457212"/>
            <a:ext cx="8925713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38967" y="1098204"/>
            <a:ext cx="8614065" cy="5363601"/>
          </a:xfrm>
          <a:prstGeom prst="rect">
            <a:avLst/>
          </a:prstGeom>
        </p:spPr>
      </p:pic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7441" y="1287633"/>
            <a:ext cx="7477117" cy="4984744"/>
          </a:xfrm>
          <a:prstGeom prst="rect">
            <a:avLst/>
          </a:prstGeom>
        </p:spPr>
      </p:pic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1630" y="1588600"/>
            <a:ext cx="7968729" cy="4382799"/>
          </a:xfrm>
          <a:prstGeom prst="rect">
            <a:avLst/>
          </a:prstGeom>
        </p:spPr>
      </p:pic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34519" y="1463996"/>
            <a:ext cx="8222961" cy="4632016"/>
          </a:xfrm>
          <a:prstGeom prst="rect">
            <a:avLst/>
          </a:prstGeom>
        </p:spPr>
      </p:pic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9225" y="228612"/>
            <a:ext cx="8853551" cy="7102792"/>
          </a:xfrm>
          <a:prstGeom prst="rect">
            <a:avLst/>
          </a:prstGeom>
        </p:spPr>
      </p:pic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2525" y="1040358"/>
            <a:ext cx="8486940" cy="5479295"/>
          </a:xfrm>
          <a:prstGeom prst="rect">
            <a:avLst/>
          </a:prstGeom>
        </p:spPr>
      </p:pic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85634" y="449417"/>
            <a:ext cx="8920734" cy="6653387"/>
          </a:xfrm>
          <a:prstGeom prst="rect">
            <a:avLst/>
          </a:prstGeom>
        </p:spPr>
      </p:pic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15404" y="1232677"/>
            <a:ext cx="7861190" cy="5094656"/>
          </a:xfrm>
          <a:prstGeom prst="rect">
            <a:avLst/>
          </a:prstGeom>
        </p:spPr>
      </p:pic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7196" y="457212"/>
            <a:ext cx="10257605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80338" y="915875"/>
            <a:ext cx="10131323" cy="5728259"/>
          </a:xfrm>
          <a:prstGeom prst="rect">
            <a:avLst/>
          </a:prstGeom>
        </p:spPr>
      </p:pic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3359" y="457212"/>
            <a:ext cx="9965283" cy="6645592"/>
          </a:xfrm>
          <a:prstGeom prst="rect">
            <a:avLst/>
          </a:prstGeom>
        </p:spPr>
      </p:pic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3765" y="607690"/>
            <a:ext cx="9781034" cy="6344631"/>
          </a:xfrm>
          <a:prstGeom prst="rect">
            <a:avLst/>
          </a:prstGeom>
        </p:spPr>
      </p:pic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702602"/>
            <a:ext cx="9777600" cy="6154809"/>
          </a:xfrm>
          <a:prstGeom prst="rect">
            <a:avLst/>
          </a:prstGeom>
        </p:spPr>
      </p:pic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86092" y="457212"/>
            <a:ext cx="10119814" cy="6641120"/>
          </a:xfrm>
          <a:prstGeom prst="rect">
            <a:avLst/>
          </a:prstGeom>
        </p:spPr>
      </p:pic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66076" y="1273683"/>
            <a:ext cx="8359838" cy="5012638"/>
          </a:xfrm>
          <a:prstGeom prst="rect">
            <a:avLst/>
          </a:prstGeom>
        </p:spPr>
      </p:pic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82876" y="1007309"/>
            <a:ext cx="8526247" cy="5545391"/>
          </a:xfrm>
          <a:prstGeom prst="rect">
            <a:avLst/>
          </a:prstGeom>
        </p:spPr>
      </p:pic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10512" y="3296394"/>
            <a:ext cx="591439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95" dirty="0"/>
              <a:t>You</a:t>
            </a:r>
            <a:r>
              <a:rPr spc="-25" dirty="0"/>
              <a:t> </a:t>
            </a:r>
            <a:r>
              <a:rPr dirty="0"/>
              <a:t>should</a:t>
            </a:r>
            <a:r>
              <a:rPr spc="-15" dirty="0"/>
              <a:t> </a:t>
            </a:r>
            <a:r>
              <a:rPr spc="-5" dirty="0"/>
              <a:t>now</a:t>
            </a:r>
            <a:r>
              <a:rPr spc="-25" dirty="0"/>
              <a:t> </a:t>
            </a:r>
            <a:r>
              <a:rPr spc="-5" dirty="0"/>
              <a:t>be</a:t>
            </a:r>
            <a:r>
              <a:rPr spc="-20" dirty="0"/>
              <a:t> </a:t>
            </a:r>
            <a:r>
              <a:rPr spc="-5" dirty="0"/>
              <a:t>inspired</a:t>
            </a:r>
          </a:p>
          <a:p>
            <a:pPr marL="12700">
              <a:lnSpc>
                <a:spcPct val="100000"/>
              </a:lnSpc>
            </a:pPr>
            <a:r>
              <a:rPr dirty="0"/>
              <a:t>to</a:t>
            </a:r>
            <a:r>
              <a:rPr spc="-20" dirty="0"/>
              <a:t> </a:t>
            </a:r>
            <a:r>
              <a:rPr dirty="0"/>
              <a:t>create</a:t>
            </a:r>
            <a:r>
              <a:rPr spc="-20" dirty="0"/>
              <a:t> </a:t>
            </a:r>
            <a:r>
              <a:rPr dirty="0"/>
              <a:t>your</a:t>
            </a:r>
            <a:r>
              <a:rPr spc="-20" dirty="0"/>
              <a:t> </a:t>
            </a:r>
            <a:r>
              <a:rPr spc="-5" dirty="0"/>
              <a:t>own</a:t>
            </a:r>
            <a:r>
              <a:rPr spc="-20" dirty="0"/>
              <a:t> </a:t>
            </a:r>
            <a:r>
              <a:rPr dirty="0"/>
              <a:t>tableau</a:t>
            </a:r>
            <a:r>
              <a:rPr spc="-20" dirty="0"/>
              <a:t> </a:t>
            </a:r>
            <a:r>
              <a:rPr dirty="0"/>
              <a:t>vivants.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</TotalTime>
  <Words>690</Words>
  <Application>Microsoft Macintosh PowerPoint</Application>
  <PresentationFormat>Custom</PresentationFormat>
  <Paragraphs>36</Paragraphs>
  <Slides>97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97</vt:i4>
      </vt:variant>
    </vt:vector>
  </HeadingPairs>
  <TitlesOfParts>
    <vt:vector size="100" baseType="lpstr">
      <vt:lpstr>Arial</vt:lpstr>
      <vt:lpstr>Calibri</vt:lpstr>
      <vt:lpstr>Office Theme</vt:lpstr>
      <vt:lpstr>Tableau vivant ‘living picture’</vt:lpstr>
      <vt:lpstr>PowerPoint Presentation</vt:lpstr>
      <vt:lpstr>PowerPoint Presentation</vt:lpstr>
      <vt:lpstr>Nadav Kander</vt:lpstr>
      <vt:lpstr>PowerPoint Presentation</vt:lpstr>
      <vt:lpstr>He moved to London at the age of 21 and  established a photographic studio. His  most celebrated work is portraiture and  landscapes.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Nick Knight</vt:lpstr>
      <vt:lpstr>SHOWtudio: ‘Nick Knight is a fashion  photographer, filmmaker and Director  of SHOWstudio and is amongst the  world’s most influential and visionary  photographers.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Erwin Olaf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Todd Hido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Gregory Crewdson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You should now be inspired to create your own tableau vivants.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Tableau vivant ‘living picture’</dc:title>
  <cp:lastModifiedBy>Martin Bush</cp:lastModifiedBy>
  <cp:revision>3</cp:revision>
  <dcterms:created xsi:type="dcterms:W3CDTF">2022-03-08T16:26:19Z</dcterms:created>
  <dcterms:modified xsi:type="dcterms:W3CDTF">2023-04-25T07:07:29Z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2022-03-08T00:00:00Z</vt:filetime>
  </property>
  <property fmtid="{D5CDD505-2E9C-101B-9397-08002B2CF9AE}" pid="3" name="Creator">
    <vt:lpwstr>Adobe InDesign 17.1 (Macintosh)</vt:lpwstr>
  </property>
  <property fmtid="{D5CDD505-2E9C-101B-9397-08002B2CF9AE}" pid="4" name="LastSaved">
    <vt:filetime>2022-03-08T00:00:00Z</vt:filetime>
  </property>
</Properties>
</file>