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1" d="100"/>
          <a:sy n="71" d="100"/>
        </p:scale>
        <p:origin x="67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Roles (thousands)</c:v>
                </c:pt>
              </c:strCache>
            </c:strRef>
          </c:tx>
          <c:spPr>
            <a:solidFill>
              <a:srgbClr val="3E8E8A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517B-4762-A864-2A9DFDC82D74}"/>
              </c:ext>
            </c:extLst>
          </c:dPt>
          <c:dPt>
            <c:idx val="1"/>
            <c:invertIfNegative val="0"/>
            <c:bubble3D val="0"/>
            <c:spPr>
              <a:solidFill>
                <a:srgbClr val="D9A44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517B-4762-A864-2A9DFDC82D74}"/>
              </c:ext>
            </c:extLst>
          </c:dPt>
          <c:dPt>
            <c:idx val="2"/>
            <c:invertIfNegative val="0"/>
            <c:bubble3D val="0"/>
            <c:spPr>
              <a:solidFill>
                <a:srgbClr val="1B2A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517B-4762-A864-2A9DFDC82D74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1B2A4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Total Workforce</c:v>
                </c:pt>
                <c:pt idx="1">
                  <c:v>Planned Role Cuts</c:v>
                </c:pt>
                <c:pt idx="2">
                  <c:v>Cuts Achieved (Q1 2025)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128</c:v>
                </c:pt>
                <c:pt idx="1">
                  <c:v>7.5</c:v>
                </c:pt>
                <c:pt idx="2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517B-4762-A864-2A9DFDC82D7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5C6B7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Onboarding Mix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3E8E8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9EA6-45BB-9C69-6549E4E0134C}"/>
              </c:ext>
            </c:extLst>
          </c:dPt>
          <c:dPt>
            <c:idx val="1"/>
            <c:bubble3D val="0"/>
            <c:spPr>
              <a:solidFill>
                <a:srgbClr val="D9A44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9EA6-45BB-9C69-6549E4E0134C}"/>
              </c:ext>
            </c:extLst>
          </c:dPt>
          <c:dPt>
            <c:idx val="2"/>
            <c:bubble3D val="0"/>
            <c:spPr>
              <a:solidFill>
                <a:srgbClr val="1B2A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9EA6-45BB-9C69-6549E4E0134C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1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EA6-45BB-9C69-6549E4E0134C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1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9EA6-45BB-9C69-6549E4E0134C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1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9EA6-45BB-9C69-6549E4E0134C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Experiential (70%)</c:v>
                </c:pt>
                <c:pt idx="1">
                  <c:v>Social / Mentoring (20%)</c:v>
                </c:pt>
                <c:pt idx="2">
                  <c:v>Formal Training (10%)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70</c:v>
                </c:pt>
                <c:pt idx="1">
                  <c:v>20</c:v>
                </c:pt>
                <c:pt idx="2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EA6-45BB-9C69-6549E4E013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50">
              <a:solidFill>
                <a:srgbClr val="1B2A4A"/>
              </a:solidFill>
              <a:latin typeface="Arial" panose="020B0604020202020204" pitchFamily="34" charset="0"/>
              <a:cs typeface="Arial" panose="020B0604020202020204" pitchFamily="34" charset="0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2712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4499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DDD6722B-3CE9-411E-A79B-CDA2F1C05B10}"/>
              </a:ext>
            </a:extLst>
          </p:cNvPr>
          <p:cNvSpPr txBox="1"/>
          <p:nvPr/>
        </p:nvSpPr>
        <p:spPr>
          <a:xfrm>
            <a:off x="509587" y="1683435"/>
            <a:ext cx="11110913" cy="11438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/>
                <a:cs typeface="Arial" panose="020B0604020202020204" pitchFamily="34" charset="0"/>
              </a:rPr>
              <a:t>Master of Business Administration</a:t>
            </a:r>
            <a:endParaRPr lang="en-IN" sz="28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ptos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/>
                <a:cs typeface="Arial" panose="020B0604020202020204" pitchFamily="34" charset="0"/>
              </a:rPr>
              <a:t>International Business </a:t>
            </a:r>
            <a:endParaRPr lang="en-IN" sz="28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ptos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F3F47681-8189-43DE-9BB0-3DCC5EAC1936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7" y="184150"/>
            <a:ext cx="5586413" cy="132715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8" name="Text 1">
            <a:extLst>
              <a:ext uri="{FF2B5EF4-FFF2-40B4-BE49-F238E27FC236}">
                <a16:creationId xmlns:a16="http://schemas.microsoft.com/office/drawing/2014/main" id="{D91810A5-7413-4F82-881B-CBBE7AD7256B}"/>
              </a:ext>
            </a:extLst>
          </p:cNvPr>
          <p:cNvSpPr/>
          <p:nvPr/>
        </p:nvSpPr>
        <p:spPr>
          <a:xfrm>
            <a:off x="192087" y="3145536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Human Capital Management(HCM)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LCMB7023</a:t>
            </a:r>
          </a:p>
        </p:txBody>
      </p:sp>
      <p:sp>
        <p:nvSpPr>
          <p:cNvPr id="29" name="Text 1">
            <a:extLst>
              <a:ext uri="{FF2B5EF4-FFF2-40B4-BE49-F238E27FC236}">
                <a16:creationId xmlns:a16="http://schemas.microsoft.com/office/drawing/2014/main" id="{522B0383-4630-4F6B-811C-283FCB0B75C8}"/>
              </a:ext>
            </a:extLst>
          </p:cNvPr>
          <p:cNvSpPr/>
          <p:nvPr/>
        </p:nvSpPr>
        <p:spPr>
          <a:xfrm>
            <a:off x="154940" y="3911346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 </a:t>
            </a:r>
            <a:r>
              <a:rPr lang="en-IN" sz="2000" b="0" i="0" dirty="0" err="1">
                <a:solidFill>
                  <a:schemeClr val="bg1"/>
                </a:solidFill>
                <a:effectLst/>
                <a:latin typeface="-apple-system"/>
              </a:rPr>
              <a:t>Dr.</a:t>
            </a:r>
            <a:r>
              <a:rPr lang="en-IN" sz="2000" b="0" i="0" dirty="0">
                <a:solidFill>
                  <a:schemeClr val="bg1"/>
                </a:solidFill>
                <a:effectLst/>
                <a:latin typeface="-apple-system"/>
              </a:rPr>
              <a:t> Alireza Nazarian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1">
            <a:extLst>
              <a:ext uri="{FF2B5EF4-FFF2-40B4-BE49-F238E27FC236}">
                <a16:creationId xmlns:a16="http://schemas.microsoft.com/office/drawing/2014/main" id="{71F78A7E-6C3A-4A57-AA2C-BC984EBFF147}"/>
              </a:ext>
            </a:extLst>
          </p:cNvPr>
          <p:cNvSpPr/>
          <p:nvPr/>
        </p:nvSpPr>
        <p:spPr>
          <a:xfrm>
            <a:off x="154940" y="4301744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 Name and ID :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Kartikkumar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Raval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,(2537202), Nehal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Chekhalia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(2545212),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Harshil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Beladiya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(2543506)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1">
            <a:extLst>
              <a:ext uri="{FF2B5EF4-FFF2-40B4-BE49-F238E27FC236}">
                <a16:creationId xmlns:a16="http://schemas.microsoft.com/office/drawing/2014/main" id="{9821371A-1C0A-46D6-B31F-CFB2048B1893}"/>
              </a:ext>
            </a:extLst>
          </p:cNvPr>
          <p:cNvSpPr/>
          <p:nvPr/>
        </p:nvSpPr>
        <p:spPr>
          <a:xfrm>
            <a:off x="154940" y="5630164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Assignment:2 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Presentation,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Date: 2</a:t>
            </a:r>
            <a:r>
              <a:rPr lang="en-US" sz="2400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August , 2026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2577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Kartikkumar Raval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2537202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1088136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A Strategic HRM Review of Recruitment,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Selection &amp; Orientation Practices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2606040"/>
            <a:ext cx="6949440" cy="3246120"/>
          </a:xfrm>
          <a:prstGeom prst="roundRect">
            <a:avLst>
              <a:gd name="adj" fmla="val 2254"/>
            </a:avLst>
          </a:prstGeom>
          <a:solidFill>
            <a:srgbClr val="22335A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2743200"/>
            <a:ext cx="6492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Company</a:t>
            </a:r>
            <a:r>
              <a:rPr lang="en-US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Overview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68680" y="3154680"/>
            <a:ext cx="6492240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British multinational FMCG company headquartered in London, spanning Beauty &amp; Wellbeing, Personal Care, Home Care and Nutrition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Portfolio of 400+ brands including Dove, Persil, Hellmann’s, Knorr and Lipton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~128,000 employees across 190+ countries prior to the 2024–2026 restructuring programme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HR vision: “to care for our people and grow with them” — building a “future-fit, diverse and inclusive talent powerhouse”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818120" y="2606040"/>
            <a:ext cx="3520440" cy="960120"/>
          </a:xfrm>
          <a:prstGeom prst="roundRect">
            <a:avLst>
              <a:gd name="adj" fmla="val 7619"/>
            </a:avLst>
          </a:prstGeom>
          <a:solidFill>
            <a:srgbClr val="22335A"/>
          </a:solidFill>
          <a:ln/>
        </p:spPr>
      </p:sp>
      <p:sp>
        <p:nvSpPr>
          <p:cNvPr id="9" name="Text 7"/>
          <p:cNvSpPr/>
          <p:nvPr/>
        </p:nvSpPr>
        <p:spPr>
          <a:xfrm>
            <a:off x="8001000" y="2679192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DCED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128,000+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8001000" y="3172968"/>
            <a:ext cx="3154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Employees worldwide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818120" y="3721608"/>
            <a:ext cx="3520440" cy="960120"/>
          </a:xfrm>
          <a:prstGeom prst="roundRect">
            <a:avLst>
              <a:gd name="adj" fmla="val 7619"/>
            </a:avLst>
          </a:prstGeom>
          <a:solidFill>
            <a:srgbClr val="22335A"/>
          </a:solidFill>
          <a:ln/>
        </p:spPr>
      </p:sp>
      <p:sp>
        <p:nvSpPr>
          <p:cNvPr id="12" name="Text 10"/>
          <p:cNvSpPr/>
          <p:nvPr/>
        </p:nvSpPr>
        <p:spPr>
          <a:xfrm>
            <a:off x="8001000" y="3794760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DCED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190+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8001000" y="4288536"/>
            <a:ext cx="3154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Countries of operation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818120" y="4837176"/>
            <a:ext cx="3520440" cy="960120"/>
          </a:xfrm>
          <a:prstGeom prst="roundRect">
            <a:avLst>
              <a:gd name="adj" fmla="val 7619"/>
            </a:avLst>
          </a:prstGeom>
          <a:solidFill>
            <a:srgbClr val="22335A"/>
          </a:solidFill>
          <a:ln/>
        </p:spPr>
      </p:sp>
      <p:sp>
        <p:nvSpPr>
          <p:cNvPr id="15" name="Text 13"/>
          <p:cNvSpPr/>
          <p:nvPr/>
        </p:nvSpPr>
        <p:spPr>
          <a:xfrm>
            <a:off x="8001000" y="4910328"/>
            <a:ext cx="31546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DCEDE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400+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8001000" y="5404104"/>
            <a:ext cx="3154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Global brands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" y="5989320"/>
            <a:ext cx="1828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00" i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02920" y="6583680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C9D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Unilever PLC – Recruitment, Selection &amp; Orientation Review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9D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/ 9</a:t>
            </a:r>
            <a:endParaRPr lang="en-US" sz="9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E083AC9E-34A8-4840-B48C-307000C9E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1936" y="630936"/>
            <a:ext cx="1627632" cy="162763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Kartikkumar Raval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2537202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Recruitment: Sourcing &amp; Talent Acquisition Model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 2.1 – A multi-channel model blending employer branding and digital assessment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2743200" cy="329184"/>
          </a:xfrm>
          <a:prstGeom prst="roundRect">
            <a:avLst>
              <a:gd name="adj" fmla="val 16667"/>
            </a:avLst>
          </a:prstGeom>
          <a:solidFill>
            <a:srgbClr val="3E8E8A"/>
          </a:solidFill>
          <a:ln/>
        </p:spPr>
      </p:sp>
      <p:sp>
        <p:nvSpPr>
          <p:cNvPr id="6" name="Text 4"/>
          <p:cNvSpPr/>
          <p:nvPr/>
        </p:nvSpPr>
        <p:spPr>
          <a:xfrm>
            <a:off x="457200" y="1691640"/>
            <a:ext cx="27432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Practices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57200" y="2148840"/>
            <a:ext cx="6720840" cy="3977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1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Employer branding &amp; early-careers pipelines: Unilever Future Leaders Programme (UFLP), placements, apprenticeships and internships — “brands with purpose grow, people with purpose thrive”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1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Résumé-free, skills-first screening in markets such as the Netherlands, evaluating capability, mindset and motivation over academic pedigree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1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Centralised digital application infrastructure via Workday-based careers portals and platforms such as Bright Network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1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Global mobility requirement across rotations for flagship leadership pipelines (e.g., UFLP)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1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External and specialist sourcing through recruitment agencies and executive search for senior or niche roles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452360" y="1691640"/>
            <a:ext cx="4297680" cy="329184"/>
          </a:xfrm>
          <a:prstGeom prst="roundRect">
            <a:avLst>
              <a:gd name="adj" fmla="val 16667"/>
            </a:avLst>
          </a:prstGeom>
          <a:solidFill>
            <a:srgbClr val="1B2A4A"/>
          </a:solidFill>
          <a:ln/>
        </p:spPr>
      </p:sp>
      <p:sp>
        <p:nvSpPr>
          <p:cNvPr id="9" name="Text 7"/>
          <p:cNvSpPr/>
          <p:nvPr/>
        </p:nvSpPr>
        <p:spPr>
          <a:xfrm>
            <a:off x="7452360" y="1691640"/>
            <a:ext cx="42976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Application Funnel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7452360" y="2286000"/>
            <a:ext cx="4297680" cy="868680"/>
          </a:xfrm>
          <a:prstGeom prst="roundRect">
            <a:avLst>
              <a:gd name="adj" fmla="val 7368"/>
            </a:avLst>
          </a:prstGeom>
          <a:solidFill>
            <a:srgbClr val="EEF2F4"/>
          </a:solidFill>
          <a:ln w="9525">
            <a:solidFill>
              <a:srgbClr val="3E8E8A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7589520" y="2519172"/>
            <a:ext cx="402336" cy="402336"/>
          </a:xfrm>
          <a:prstGeom prst="ellipse">
            <a:avLst/>
          </a:prstGeom>
          <a:solidFill>
            <a:srgbClr val="3E8E8A"/>
          </a:solidFill>
          <a:ln/>
        </p:spPr>
      </p:sp>
      <p:sp>
        <p:nvSpPr>
          <p:cNvPr id="12" name="Text 10"/>
          <p:cNvSpPr/>
          <p:nvPr/>
        </p:nvSpPr>
        <p:spPr>
          <a:xfrm>
            <a:off x="7589520" y="25191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138160" y="2286000"/>
            <a:ext cx="3474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Online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Application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452360" y="3319272"/>
            <a:ext cx="4297680" cy="868680"/>
          </a:xfrm>
          <a:prstGeom prst="roundRect">
            <a:avLst>
              <a:gd name="adj" fmla="val 7368"/>
            </a:avLst>
          </a:prstGeom>
          <a:solidFill>
            <a:srgbClr val="DCEDEC"/>
          </a:solidFill>
          <a:ln w="9525">
            <a:solidFill>
              <a:srgbClr val="3E8E8A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589520" y="3552444"/>
            <a:ext cx="402336" cy="402336"/>
          </a:xfrm>
          <a:prstGeom prst="ellipse">
            <a:avLst/>
          </a:prstGeom>
          <a:solidFill>
            <a:srgbClr val="3E8E8A"/>
          </a:solidFill>
          <a:ln/>
        </p:spPr>
      </p:sp>
      <p:sp>
        <p:nvSpPr>
          <p:cNvPr id="16" name="Text 14"/>
          <p:cNvSpPr/>
          <p:nvPr/>
        </p:nvSpPr>
        <p:spPr>
          <a:xfrm>
            <a:off x="7589520" y="3552444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138160" y="3319272"/>
            <a:ext cx="3474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Psychometric /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Gamified Test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452360" y="4352544"/>
            <a:ext cx="4297680" cy="868680"/>
          </a:xfrm>
          <a:prstGeom prst="roundRect">
            <a:avLst>
              <a:gd name="adj" fmla="val 7368"/>
            </a:avLst>
          </a:prstGeom>
          <a:solidFill>
            <a:srgbClr val="EEF2F4"/>
          </a:solidFill>
          <a:ln w="9525">
            <a:solidFill>
              <a:srgbClr val="3E8E8A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7589520" y="4585716"/>
            <a:ext cx="402336" cy="402336"/>
          </a:xfrm>
          <a:prstGeom prst="ellipse">
            <a:avLst/>
          </a:prstGeom>
          <a:solidFill>
            <a:srgbClr val="3E8E8A"/>
          </a:solidFill>
          <a:ln/>
        </p:spPr>
      </p:sp>
      <p:sp>
        <p:nvSpPr>
          <p:cNvPr id="20" name="Text 18"/>
          <p:cNvSpPr/>
          <p:nvPr/>
        </p:nvSpPr>
        <p:spPr>
          <a:xfrm>
            <a:off x="7589520" y="4585716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138160" y="4352544"/>
            <a:ext cx="3474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Digital Recorded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Interview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7452360" y="5385816"/>
            <a:ext cx="4297680" cy="868680"/>
          </a:xfrm>
          <a:prstGeom prst="roundRect">
            <a:avLst>
              <a:gd name="adj" fmla="val 7368"/>
            </a:avLst>
          </a:prstGeom>
          <a:solidFill>
            <a:srgbClr val="DCEDEC"/>
          </a:solidFill>
          <a:ln w="9525">
            <a:solidFill>
              <a:srgbClr val="3E8E8A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7589520" y="5618988"/>
            <a:ext cx="402336" cy="402336"/>
          </a:xfrm>
          <a:prstGeom prst="ellipse">
            <a:avLst/>
          </a:prstGeom>
          <a:solidFill>
            <a:srgbClr val="3E8E8A"/>
          </a:solidFill>
          <a:ln/>
        </p:spPr>
      </p:sp>
      <p:sp>
        <p:nvSpPr>
          <p:cNvPr id="24" name="Text 22"/>
          <p:cNvSpPr/>
          <p:nvPr/>
        </p:nvSpPr>
        <p:spPr>
          <a:xfrm>
            <a:off x="7589520" y="5618988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8138160" y="5385816"/>
            <a:ext cx="34747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Assessment Centre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600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(“Day in the Life”)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Unilever PLC – Recruitment, Selection &amp; Orientation Review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3730752" y="6487668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Source: Unilever Careers 2025–2026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9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Kartikkumar Raval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2537202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Recruitment: Opportunities &amp; Challenges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Sections 3 &amp; 4 – Structural strengths set against restructuring-driven pressure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3246120" cy="329184"/>
          </a:xfrm>
          <a:prstGeom prst="roundRect">
            <a:avLst>
              <a:gd name="adj" fmla="val 16667"/>
            </a:avLst>
          </a:prstGeom>
          <a:solidFill>
            <a:srgbClr val="3E8E8A"/>
          </a:solidFill>
          <a:ln/>
        </p:spPr>
      </p:sp>
      <p:sp>
        <p:nvSpPr>
          <p:cNvPr id="6" name="Text 4"/>
          <p:cNvSpPr/>
          <p:nvPr/>
        </p:nvSpPr>
        <p:spPr>
          <a:xfrm>
            <a:off x="457200" y="1691640"/>
            <a:ext cx="32461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Opportunities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148840"/>
            <a:ext cx="324612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Brand pull (Dove, Persil, Ben &amp; Jerry’s) lowers cost-per-hire and widens applicant volume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Global scale enables cross-border internal talent marketplaces, reducing severance and re-hiring cost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Skills-first credibility gives Unilever a head start on industry-wide skills-based hiring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ice-cream demerger creates a natural opportunity to redesign recruitment for two focused organisations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886200" y="1691640"/>
            <a:ext cx="3246120" cy="329184"/>
          </a:xfrm>
          <a:prstGeom prst="roundRect">
            <a:avLst>
              <a:gd name="adj" fmla="val 16667"/>
            </a:avLst>
          </a:prstGeom>
          <a:solidFill>
            <a:srgbClr val="D9A441"/>
          </a:solidFill>
          <a:ln/>
        </p:spPr>
      </p:sp>
      <p:sp>
        <p:nvSpPr>
          <p:cNvPr id="9" name="Text 7"/>
          <p:cNvSpPr/>
          <p:nvPr/>
        </p:nvSpPr>
        <p:spPr>
          <a:xfrm>
            <a:off x="3886200" y="1691640"/>
            <a:ext cx="32461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886200" y="2148840"/>
            <a:ext cx="324612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Large-scale restructuring disrupts workforce stability and recruiter credibility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Employer-brand “say-do” gap between purpose messaging and lived experience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Mobility requirements (e.g., UFLP) narrow the eligible candidate pool — a DE&amp;I tension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Recruitment-fraud activity (fake adverts, cloned sites) erodes candidate trust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452360" y="1691640"/>
            <a:ext cx="4297680" cy="329184"/>
          </a:xfrm>
          <a:prstGeom prst="roundRect">
            <a:avLst>
              <a:gd name="adj" fmla="val 16667"/>
            </a:avLst>
          </a:prstGeom>
          <a:solidFill>
            <a:srgbClr val="1B2A4A"/>
          </a:solidFill>
          <a:ln/>
        </p:spPr>
      </p:sp>
      <p:sp>
        <p:nvSpPr>
          <p:cNvPr id="12" name="Text 10"/>
          <p:cNvSpPr/>
          <p:nvPr/>
        </p:nvSpPr>
        <p:spPr>
          <a:xfrm>
            <a:off x="7452360" y="1691640"/>
            <a:ext cx="42976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Restructuring Snapshot (2024–2026)</a:t>
            </a:r>
            <a:endParaRPr lang="en-US" sz="1300" dirty="0"/>
          </a:p>
        </p:txBody>
      </p:sp>
      <p:graphicFrame>
        <p:nvGraphicFramePr>
          <p:cNvPr id="13" name="Chart 0"/>
          <p:cNvGraphicFramePr/>
          <p:nvPr/>
        </p:nvGraphicFramePr>
        <p:xfrm>
          <a:off x="7452360" y="2148840"/>
          <a:ext cx="4297680" cy="3246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Text 11"/>
          <p:cNvSpPr/>
          <p:nvPr/>
        </p:nvSpPr>
        <p:spPr>
          <a:xfrm>
            <a:off x="7452360" y="5440680"/>
            <a:ext cx="4297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~7,500 role reductions targeted; ~6,000 removed by Q1 2025; €800M savings target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464058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Source: Cosmetics Business (2025); Eurofound (2025)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9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Nehal Chekhalia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2545212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Selection: Methodology &amp; Assessment Design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 2.2 – Competency- and values-based evaluation across multiple stages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783080"/>
            <a:ext cx="667512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3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Competency- and values-based assessment: psychometric/aptitude testing, situational-judgement and gamified assessments, behavioural interviews structured around integrity, respect, responsibility and pioneering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3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Assessment centres for graduate and leadership programmes: business challenges, group exercises, team simulations and a final interview to evaluate cultural fit alongside capability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3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Human-reviewed digital interviews: UK &amp; Ireland early-careers recruitment states AI is not used as a screening tool — recorded submissions are reviewed by a person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3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Anti-fraud safeguards: explicit candidate warnings about fake adverts and fraudulent money requests, with verification via official recruitment inboxes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452360" y="1691640"/>
            <a:ext cx="4297680" cy="329184"/>
          </a:xfrm>
          <a:prstGeom prst="roundRect">
            <a:avLst>
              <a:gd name="adj" fmla="val 16667"/>
            </a:avLst>
          </a:prstGeom>
          <a:solidFill>
            <a:srgbClr val="3E8E8A"/>
          </a:solidFill>
          <a:ln/>
        </p:spPr>
      </p:sp>
      <p:sp>
        <p:nvSpPr>
          <p:cNvPr id="7" name="Text 5"/>
          <p:cNvSpPr/>
          <p:nvPr/>
        </p:nvSpPr>
        <p:spPr>
          <a:xfrm>
            <a:off x="7452360" y="1691640"/>
            <a:ext cx="42976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Selection at a Glance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452360" y="2148840"/>
            <a:ext cx="2057400" cy="1417320"/>
          </a:xfrm>
          <a:prstGeom prst="roundRect">
            <a:avLst>
              <a:gd name="adj" fmla="val 5161"/>
            </a:avLst>
          </a:prstGeom>
          <a:solidFill>
            <a:srgbClr val="EEF2F4"/>
          </a:solidFill>
          <a:ln/>
          <a:effectLst>
            <a:outerShdw blurRad="76200" dist="25400" dir="5400000" algn="bl" rotWithShape="0">
              <a:srgbClr val="3A4A5E">
                <a:alpha val="18000"/>
              </a:srgbClr>
            </a:outerShdw>
          </a:effectLst>
        </p:spPr>
        <p:txBody>
          <a:bodyPr/>
          <a:lstStyle/>
          <a:p>
            <a:endParaRPr lang="en-IN" dirty="0"/>
          </a:p>
        </p:txBody>
      </p:sp>
      <p:sp>
        <p:nvSpPr>
          <p:cNvPr id="9" name="Text 7"/>
          <p:cNvSpPr/>
          <p:nvPr/>
        </p:nvSpPr>
        <p:spPr>
          <a:xfrm>
            <a:off x="7452360" y="1929841"/>
            <a:ext cx="2057400" cy="82204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7406640" y="2705710"/>
            <a:ext cx="2057400" cy="7040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Structured selection stages, from application to assessment centre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9692640" y="2148840"/>
            <a:ext cx="2057400" cy="1417320"/>
          </a:xfrm>
          <a:prstGeom prst="roundRect">
            <a:avLst>
              <a:gd name="adj" fmla="val 5161"/>
            </a:avLst>
          </a:prstGeom>
          <a:solidFill>
            <a:srgbClr val="EEF2F4"/>
          </a:solidFill>
          <a:ln/>
          <a:effectLst>
            <a:outerShdw blurRad="76200" dist="25400" dir="5400000" algn="bl" rotWithShape="0">
              <a:srgbClr val="3A4A5E">
                <a:alpha val="18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9784080" y="1943506"/>
            <a:ext cx="2057400" cy="82204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100%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9784080" y="2751887"/>
            <a:ext cx="1874520" cy="78592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Digital interviews reviewed by a human, not AI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452360" y="3749040"/>
            <a:ext cx="2057400" cy="1417320"/>
          </a:xfrm>
          <a:prstGeom prst="roundRect">
            <a:avLst>
              <a:gd name="adj" fmla="val 5161"/>
            </a:avLst>
          </a:prstGeom>
          <a:solidFill>
            <a:srgbClr val="EEF2F4"/>
          </a:solidFill>
          <a:ln/>
          <a:effectLst>
            <a:outerShdw blurRad="76200" dist="25400" dir="5400000" algn="bl" rotWithShape="0">
              <a:srgbClr val="3A4A5E">
                <a:alpha val="18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7434072" y="3537814"/>
            <a:ext cx="2057400" cy="82204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7543800" y="4315968"/>
            <a:ext cx="1874520" cy="82204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Core values assessed: integrity, respect, responsibility, pioneering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9692640" y="3749040"/>
            <a:ext cx="2057400" cy="1417320"/>
          </a:xfrm>
          <a:prstGeom prst="roundRect">
            <a:avLst>
              <a:gd name="adj" fmla="val 5161"/>
            </a:avLst>
          </a:prstGeom>
          <a:solidFill>
            <a:srgbClr val="EEF2F4"/>
          </a:solidFill>
          <a:ln/>
          <a:effectLst>
            <a:outerShdw blurRad="76200" dist="25400" dir="5400000" algn="bl" rotWithShape="0">
              <a:srgbClr val="3A4A5E">
                <a:alpha val="18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9674352" y="3566160"/>
            <a:ext cx="2057400" cy="82204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19" name="Text 17"/>
          <p:cNvSpPr/>
          <p:nvPr/>
        </p:nvSpPr>
        <p:spPr>
          <a:xfrm>
            <a:off x="9784080" y="4359860"/>
            <a:ext cx="1874520" cy="77815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Final in-person assessment day per candidate cohort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2037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Source: GraduatesFirst (2026); Unilever Careers 2025–2026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9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Nehal Chekhalia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2545212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Selection: Challenges &amp; Root-Cause Analysis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Sections 4.3, 4.5 &amp; 5 – Governance and technology gaps behind funnel friction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4160520" cy="329184"/>
          </a:xfrm>
          <a:prstGeom prst="roundRect">
            <a:avLst>
              <a:gd name="adj" fmla="val 16667"/>
            </a:avLst>
          </a:prstGeom>
          <a:solidFill>
            <a:srgbClr val="D9A441"/>
          </a:solidFill>
          <a:ln/>
        </p:spPr>
      </p:sp>
      <p:sp>
        <p:nvSpPr>
          <p:cNvPr id="6" name="Text 4"/>
          <p:cNvSpPr/>
          <p:nvPr/>
        </p:nvSpPr>
        <p:spPr>
          <a:xfrm>
            <a:off x="457200" y="1691640"/>
            <a:ext cx="41605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Challenges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148840"/>
            <a:ext cx="783590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High-volume, resource-intensive funnels: assessment centres and mandatory human review of every recorded interview create bottlenecks and slower time-to-hire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Fraud and impersonation risk: fake job adverts and cloned careers websites consume HR resource and deter genuine applicants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57200" y="3822192"/>
            <a:ext cx="11292840" cy="329184"/>
          </a:xfrm>
          <a:prstGeom prst="roundRect">
            <a:avLst>
              <a:gd name="adj" fmla="val 16667"/>
            </a:avLst>
          </a:prstGeom>
          <a:solidFill>
            <a:srgbClr val="1B2A4A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9" name="Text 7"/>
          <p:cNvSpPr/>
          <p:nvPr/>
        </p:nvSpPr>
        <p:spPr>
          <a:xfrm>
            <a:off x="411480" y="3794760"/>
            <a:ext cx="112928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Root-Cause Mapping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9476862"/>
              </p:ext>
            </p:extLst>
          </p:nvPr>
        </p:nvGraphicFramePr>
        <p:xfrm>
          <a:off x="457200" y="4236212"/>
          <a:ext cx="11292840" cy="1999995"/>
        </p:xfrm>
        <a:graphic>
          <a:graphicData uri="http://schemas.openxmlformats.org/drawingml/2006/table">
            <a:tbl>
              <a:tblPr/>
              <a:tblGrid>
                <a:gridCol w="2468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80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66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Driver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Root Cause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Linked Challenge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6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Leadership / Governance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Human-in-the-loop review of every interview reflects sound ethics but lacks proportionate review-capacity investment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Slow, resource-intensive funnels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6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Technology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Digital assessment/ATS infrastructure was built for volume screening, not fraud detection or predictive validity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B2A4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Fraud risk; funnel bottlenecks</a:t>
                      </a:r>
                      <a:endParaRPr lang="en-US" sz="1400" dirty="0"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6DE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" name="Text 8"/>
          <p:cNvSpPr/>
          <p:nvPr/>
        </p:nvSpPr>
        <p:spPr>
          <a:xfrm>
            <a:off x="411480" y="652221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4495800" y="6520180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Source: Table 1, Root-Cause Mapping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9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Nehal Chekhalia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2545212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Selection: Recommendations &amp; the Future of AI-Governed Screening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296416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Sections 6.3, 6.5, 6.7 &amp; 7.1, 7.4 – Evidence-based next steps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5486400" cy="329184"/>
          </a:xfrm>
          <a:prstGeom prst="roundRect">
            <a:avLst>
              <a:gd name="adj" fmla="val 16667"/>
            </a:avLst>
          </a:prstGeom>
          <a:solidFill>
            <a:srgbClr val="3E8E8A"/>
          </a:solidFill>
          <a:ln/>
        </p:spPr>
      </p:sp>
      <p:sp>
        <p:nvSpPr>
          <p:cNvPr id="6" name="Text 4"/>
          <p:cNvSpPr/>
          <p:nvPr/>
        </p:nvSpPr>
        <p:spPr>
          <a:xfrm>
            <a:off x="457200" y="1691640"/>
            <a:ext cx="54864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Evidence-Based Recommendations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148840"/>
            <a:ext cx="548640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Extend skills-first, résumé-free selection beyond graduate schemes using validated structured interviews and work-sample tests (AMO model)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Strengthen anti-fraud governance as a candidate-experience KPI: verified-sender authentication, one canonical careers domain, proactive scam alerts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Resource human-in-the-loop review proportionately with rubric-based evaluation tools so the policy scales without bottlenecking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263640" y="1691640"/>
            <a:ext cx="5486400" cy="329184"/>
          </a:xfrm>
          <a:prstGeom prst="roundRect">
            <a:avLst>
              <a:gd name="adj" fmla="val 16667"/>
            </a:avLst>
          </a:prstGeom>
          <a:solidFill>
            <a:srgbClr val="D9A441"/>
          </a:solidFill>
          <a:ln/>
        </p:spPr>
      </p:sp>
      <p:sp>
        <p:nvSpPr>
          <p:cNvPr id="9" name="Text 7"/>
          <p:cNvSpPr/>
          <p:nvPr/>
        </p:nvSpPr>
        <p:spPr>
          <a:xfrm>
            <a:off x="6263640" y="1691640"/>
            <a:ext cx="54864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Future of Work (5–10 yrs)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263640" y="2148840"/>
            <a:ext cx="54864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AI-assisted, human-governed screening: AI for resume parsing, scheduling and chat support, while human judgment governs consequential decisions (EU AI Act; UK AI governance)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Immersive, simulation-based selection: virtual/AI-driven “day in the life” simulations and VR situational-judgement tests at greater scale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263640" y="4892040"/>
            <a:ext cx="5486400" cy="1188720"/>
          </a:xfrm>
          <a:prstGeom prst="roundRect">
            <a:avLst>
              <a:gd name="adj" fmla="val 6154"/>
            </a:avLst>
          </a:prstGeom>
          <a:solidFill>
            <a:srgbClr val="EEF2F4"/>
          </a:solidFill>
          <a:ln/>
        </p:spPr>
      </p:sp>
      <p:sp>
        <p:nvSpPr>
          <p:cNvPr id="12" name="Text 10"/>
          <p:cNvSpPr/>
          <p:nvPr/>
        </p:nvSpPr>
        <p:spPr>
          <a:xfrm>
            <a:off x="6446520" y="5029200"/>
            <a:ext cx="5120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Grounded in: </a:t>
            </a:r>
            <a:r>
              <a:rPr lang="en-US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AMO Model • Schmidt &amp; Hunter (1998) meta-analysis on selection-method validity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709160" y="6464808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5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Source: Schmidt &amp; Hunter (1998)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9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Harshil Beladiya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2543506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Orientation &amp; Onboarding Design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 2.3 – Structured, experience-led induction for new hires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57200" y="1783080"/>
            <a:ext cx="653796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20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Structured, rotation-based induction: UFLP and regional schemes (e.g., East Africa Management Development Scheme) run 3–4 placements of 6–12 months across HR, supply chain, marketing and finance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20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70:20:10 development philosophy underpins onboarding for early-careers talent (see chart)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20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Hybrid working integration: minimum office days per week, varying by role, with some manufacturing, R&amp;D and customer-facing roles fully on-site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20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Total-reward orientation: a flexible “benefits envelope” lets new hires personalise pension, cash pay and other benefits from day one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0" y="1691640"/>
            <a:ext cx="4434840" cy="329184"/>
          </a:xfrm>
          <a:prstGeom prst="roundRect">
            <a:avLst>
              <a:gd name="adj" fmla="val 16667"/>
            </a:avLst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7315200" y="1691640"/>
            <a:ext cx="443484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70:20:10 Development Model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hart 0"/>
          <p:cNvGraphicFramePr/>
          <p:nvPr>
            <p:extLst>
              <p:ext uri="{D42A27DB-BD31-4B8C-83A1-F6EECF244321}">
                <p14:modId xmlns:p14="http://schemas.microsoft.com/office/powerpoint/2010/main" val="3914180277"/>
              </p:ext>
            </p:extLst>
          </p:nvPr>
        </p:nvGraphicFramePr>
        <p:xfrm>
          <a:off x="7315200" y="2148840"/>
          <a:ext cx="4434840" cy="32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Text 6"/>
          <p:cNvSpPr/>
          <p:nvPr/>
        </p:nvSpPr>
        <p:spPr>
          <a:xfrm>
            <a:off x="7315200" y="5440680"/>
            <a:ext cx="4434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“Learning by experience, learning through people and formal learning”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9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Harshil Beladiya</a:t>
            </a:r>
            <a:r>
              <a:rPr lang="en-US" sz="11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2543506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Orientation: Consistency Challenges &amp; Root Cause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3E8E8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Sections 4.6 &amp; 5 – Decentralised delivery across a 190-market footprint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5303520" cy="329184"/>
          </a:xfrm>
          <a:prstGeom prst="roundRect">
            <a:avLst>
              <a:gd name="adj" fmla="val 16667"/>
            </a:avLst>
          </a:prstGeom>
          <a:solidFill>
            <a:srgbClr val="D9A441"/>
          </a:solidFill>
          <a:ln/>
        </p:spPr>
      </p:sp>
      <p:sp>
        <p:nvSpPr>
          <p:cNvPr id="6" name="Text 4"/>
          <p:cNvSpPr/>
          <p:nvPr/>
        </p:nvSpPr>
        <p:spPr>
          <a:xfrm>
            <a:off x="457200" y="1691640"/>
            <a:ext cx="53035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57200" y="2148840"/>
            <a:ext cx="530352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With hiring and onboarding executed across 190+ markets and multiple regional HR teams, maintaining consistent selection quality, orientation experience and employer-brand delivery is inherently difficult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This risks uneven candidate and new-hire experience by geography and business unit.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57200" y="4206240"/>
            <a:ext cx="5303520" cy="329184"/>
          </a:xfrm>
          <a:prstGeom prst="roundRect">
            <a:avLst>
              <a:gd name="adj" fmla="val 16667"/>
            </a:avLst>
          </a:prstGeom>
          <a:solidFill>
            <a:srgbClr val="1B2A4A"/>
          </a:solidFill>
          <a:ln/>
        </p:spPr>
      </p:sp>
      <p:sp>
        <p:nvSpPr>
          <p:cNvPr id="9" name="Text 7"/>
          <p:cNvSpPr/>
          <p:nvPr/>
        </p:nvSpPr>
        <p:spPr>
          <a:xfrm>
            <a:off x="457200" y="4206240"/>
            <a:ext cx="53035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Root Cause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57200" y="4663440"/>
            <a:ext cx="53035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highly decentralised, matrixed structure spanning geography, category and function makes central HR standard-setting difficult to enforce consistently at the point of execution.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080760" y="1691640"/>
            <a:ext cx="5669280" cy="329184"/>
          </a:xfrm>
          <a:prstGeom prst="roundRect">
            <a:avLst>
              <a:gd name="adj" fmla="val 16667"/>
            </a:avLst>
          </a:prstGeom>
          <a:solidFill>
            <a:srgbClr val="3E8E8A"/>
          </a:solidFill>
          <a:ln/>
        </p:spPr>
      </p:sp>
      <p:sp>
        <p:nvSpPr>
          <p:cNvPr id="12" name="Text 10"/>
          <p:cNvSpPr/>
          <p:nvPr/>
        </p:nvSpPr>
        <p:spPr>
          <a:xfrm>
            <a:off x="6080760" y="1691640"/>
            <a:ext cx="566928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Recommendation – Global Onboarding Backbone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80760" y="2148840"/>
            <a:ext cx="5669280" cy="3977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Mandate a common global onboarding minimum: values induction, manager 1:1 cadence, 30/60/90-day check-ins and buddy assignment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Allow regional HR teams to localise delivery on top of the shared backbone — improving consistency without sacrificing local flexibility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1200"/>
              </a:spcAft>
              <a:buSzPct val="100000"/>
              <a:buChar char="•"/>
            </a:pPr>
            <a:r>
              <a:rPr lang="en-US" sz="1600" dirty="0">
                <a:solidFill>
                  <a:srgbClr val="1B2A4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Grounded in Bauer’s Four Cs framework: Compliance, Clarification, Culture, Connection.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– Recruitment, Selection &amp; Orientation Review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38912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5C6B7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Source: Bauer, T. N. (2010), SHRM Foundation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C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159752" y="2560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Harshil Beladiya</a:t>
            </a: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ID: 2543506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112471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Future Outlook, Conclusion &amp; References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1170432"/>
            <a:ext cx="112471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DCEDE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Sections 7.5, 8 – Personalised onboarding in an AI-enabled decade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57200" y="1691640"/>
            <a:ext cx="5394960" cy="2331720"/>
          </a:xfrm>
          <a:prstGeom prst="roundRect">
            <a:avLst>
              <a:gd name="adj" fmla="val 3137"/>
            </a:avLst>
          </a:prstGeom>
          <a:solidFill>
            <a:srgbClr val="22335A"/>
          </a:solidFill>
          <a:ln/>
        </p:spPr>
      </p:sp>
      <p:sp>
        <p:nvSpPr>
          <p:cNvPr id="6" name="Text 4"/>
          <p:cNvSpPr/>
          <p:nvPr/>
        </p:nvSpPr>
        <p:spPr>
          <a:xfrm>
            <a:off x="640080" y="182880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Personalised, AI-Supported Onboarding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40080" y="2194560"/>
            <a:ext cx="50292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Adaptive learning paths and always-on AI onboarding assistants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Predictive early-attrition-risk flags allowing proactive manager intervention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8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Builds on the 70:20:10 model, instrumented with real-time data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035040" y="1691640"/>
            <a:ext cx="5715000" cy="2331720"/>
          </a:xfrm>
          <a:prstGeom prst="roundRect">
            <a:avLst>
              <a:gd name="adj" fmla="val 3137"/>
            </a:avLst>
          </a:prstGeom>
          <a:solidFill>
            <a:srgbClr val="22335A"/>
          </a:solidFill>
          <a:ln/>
        </p:spPr>
      </p:sp>
      <p:sp>
        <p:nvSpPr>
          <p:cNvPr id="9" name="Text 7"/>
          <p:cNvSpPr/>
          <p:nvPr/>
        </p:nvSpPr>
        <p:spPr>
          <a:xfrm>
            <a:off x="6217920" y="1828800"/>
            <a:ext cx="5349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D9A441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Conclusion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217920" y="2194560"/>
            <a:ext cx="5349240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D8E0E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Unilever’s recruitment, selection and orientation function rests on genuine strengths — strong employer brand, mature digital assessment infrastructure and values-led onboarding — but is under strain from restructuring and decentralised execution. Addressing root causes through the recommendations above can convert current opportunities into sustained competitive advantage.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57200" y="4160520"/>
            <a:ext cx="11292840" cy="1965960"/>
          </a:xfrm>
          <a:prstGeom prst="roundRect">
            <a:avLst>
              <a:gd name="adj" fmla="val 3721"/>
            </a:avLst>
          </a:prstGeom>
          <a:solidFill>
            <a:srgbClr val="121D33"/>
          </a:solidFill>
          <a:ln/>
        </p:spPr>
      </p:sp>
      <p:sp>
        <p:nvSpPr>
          <p:cNvPr id="12" name="Text 10"/>
          <p:cNvSpPr/>
          <p:nvPr/>
        </p:nvSpPr>
        <p:spPr>
          <a:xfrm>
            <a:off x="640080" y="42519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9A441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References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40080" y="4572000"/>
            <a:ext cx="544068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Bauer, T. N. (2010). Onboarding New Employees: Maximizing Success. SHRM Foundation.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Rousseau, D. M. (1995). Psychological Contracts in Organizations. Sage Publications.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Schmidt, F. L., &amp; Hunter, J. E. (1998). Psychological Bulletin, 124(2), 262–274.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10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Kooij, D. T. A. M., et al. (2010). Journal of Organizational Behavior.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172200" y="4572000"/>
            <a:ext cx="544068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PLC (2025). Form 6-K, Full Year 2024/2025 Results. U.S. SEC filing.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Unilever Careers (2025–2026). Future Leaders Programme pages. careers.unilever.com.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Cosmetics Business (2025, April 24). Unilever slashed 6,000 jobs in Q1.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7800" indent="-1778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C9D4E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Eurofound (2025). European Restructuring Monitor – Unilever, 2024–2025. / GraduatesFirst (2026). Unilever Assessments Guide.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7200" y="6473952"/>
            <a:ext cx="6858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D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Unilever PLC – Recruitment, Selection &amp; Orientation Review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247120" y="6473952"/>
            <a:ext cx="502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9D4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9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1616</Words>
  <Application>Microsoft Office PowerPoint</Application>
  <PresentationFormat>Widescreen</PresentationFormat>
  <Paragraphs>177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-apple-system</vt:lpstr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Neelkanth Technologi</cp:lastModifiedBy>
  <cp:revision>12</cp:revision>
  <dcterms:created xsi:type="dcterms:W3CDTF">2026-07-30T10:11:38Z</dcterms:created>
  <dcterms:modified xsi:type="dcterms:W3CDTF">2026-07-30T21:08:30Z</dcterms:modified>
</cp:coreProperties>
</file>