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
  </p:notesMasterIdLst>
  <p:sldIdLst>
    <p:sldId id="256" r:id="rId2"/>
    <p:sldId id="257" r:id="rId3"/>
    <p:sldId id="258" r:id="rId4"/>
    <p:sldId id="259" r:id="rId5"/>
    <p:sldId id="260" r:id="rId6"/>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C91814-5C25-9649-BE5B-1A0CE4F50541}" v="29" dt="2026-10-15T21:41:52.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4141"/>
    <p:restoredTop sz="94660"/>
  </p:normalViewPr>
  <p:slideViewPr>
    <p:cSldViewPr snapToGrid="0">
      <p:cViewPr>
        <p:scale>
          <a:sx n="90" d="100"/>
          <a:sy n="90" d="100"/>
        </p:scale>
        <p:origin x="2152" y="14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Gregory (2603532)" userId="8dd699a5-2f08-4383-a837-ec0f0b10f46f" providerId="ADAL" clId="{4A4052A8-02BF-5E21-8802-E445743EF783}"/>
    <pc:docChg chg="undo redo custSel addSld modSld modMainMaster modNotesMaster">
      <pc:chgData name="Chloe Gregory (2603532)" userId="8dd699a5-2f08-4383-a837-ec0f0b10f46f" providerId="ADAL" clId="{4A4052A8-02BF-5E21-8802-E445743EF783}" dt="2026-10-15T21:48:28.296" v="7690" actId="790"/>
      <pc:docMkLst>
        <pc:docMk/>
      </pc:docMkLst>
      <pc:sldChg chg="addSp delSp modSp mod modNotes">
        <pc:chgData name="Chloe Gregory (2603532)" userId="8dd699a5-2f08-4383-a837-ec0f0b10f46f" providerId="ADAL" clId="{4A4052A8-02BF-5E21-8802-E445743EF783}" dt="2026-10-15T21:48:28.296" v="7690" actId="790"/>
        <pc:sldMkLst>
          <pc:docMk/>
          <pc:sldMk cId="3945021849" sldId="256"/>
        </pc:sldMkLst>
        <pc:spChg chg="mod">
          <ac:chgData name="Chloe Gregory (2603532)" userId="8dd699a5-2f08-4383-a837-ec0f0b10f46f" providerId="ADAL" clId="{4A4052A8-02BF-5E21-8802-E445743EF783}" dt="2026-10-15T21:48:00.621" v="7687" actId="790"/>
          <ac:spMkLst>
            <pc:docMk/>
            <pc:sldMk cId="3945021849" sldId="256"/>
            <ac:spMk id="2" creationId="{46B2E0C1-C02C-2F9D-A8EC-962733E86339}"/>
          </ac:spMkLst>
        </pc:spChg>
        <pc:spChg chg="mod">
          <ac:chgData name="Chloe Gregory (2603532)" userId="8dd699a5-2f08-4383-a837-ec0f0b10f46f" providerId="ADAL" clId="{4A4052A8-02BF-5E21-8802-E445743EF783}" dt="2026-10-15T21:47:54.807" v="7686" actId="790"/>
          <ac:spMkLst>
            <pc:docMk/>
            <pc:sldMk cId="3945021849" sldId="256"/>
            <ac:spMk id="3" creationId="{6046B964-7C4C-140C-5C69-2E04D64E8554}"/>
          </ac:spMkLst>
        </pc:spChg>
        <pc:spChg chg="mod topLvl">
          <ac:chgData name="Chloe Gregory (2603532)" userId="8dd699a5-2f08-4383-a837-ec0f0b10f46f" providerId="ADAL" clId="{4A4052A8-02BF-5E21-8802-E445743EF783}" dt="2026-10-15T21:47:37.864" v="7684" actId="790"/>
          <ac:spMkLst>
            <pc:docMk/>
            <pc:sldMk cId="3945021849" sldId="256"/>
            <ac:spMk id="5" creationId="{A5F0C170-DF29-0750-E890-ACD149043C70}"/>
          </ac:spMkLst>
        </pc:spChg>
        <pc:spChg chg="mod">
          <ac:chgData name="Chloe Gregory (2603532)" userId="8dd699a5-2f08-4383-a837-ec0f0b10f46f" providerId="ADAL" clId="{4A4052A8-02BF-5E21-8802-E445743EF783}" dt="2026-10-15T20:54:09.166" v="5285" actId="14100"/>
          <ac:spMkLst>
            <pc:docMk/>
            <pc:sldMk cId="3945021849" sldId="256"/>
            <ac:spMk id="6" creationId="{99B1B64E-65D0-6105-B22E-DB573826CC24}"/>
          </ac:spMkLst>
        </pc:spChg>
        <pc:spChg chg="del mod">
          <ac:chgData name="Chloe Gregory (2603532)" userId="8dd699a5-2f08-4383-a837-ec0f0b10f46f" providerId="ADAL" clId="{4A4052A8-02BF-5E21-8802-E445743EF783}" dt="2026-10-15T20:54:35.972" v="5291" actId="478"/>
          <ac:spMkLst>
            <pc:docMk/>
            <pc:sldMk cId="3945021849" sldId="256"/>
            <ac:spMk id="7" creationId="{12C10D85-D7CB-9EA4-BFA1-B80E1BDC1CE1}"/>
          </ac:spMkLst>
        </pc:spChg>
        <pc:spChg chg="del mod">
          <ac:chgData name="Chloe Gregory (2603532)" userId="8dd699a5-2f08-4383-a837-ec0f0b10f46f" providerId="ADAL" clId="{4A4052A8-02BF-5E21-8802-E445743EF783}" dt="2026-10-15T20:54:37.562" v="5292" actId="478"/>
          <ac:spMkLst>
            <pc:docMk/>
            <pc:sldMk cId="3945021849" sldId="256"/>
            <ac:spMk id="8" creationId="{2713F0C0-73A1-5B82-D4FD-FD6F0B8A9D5D}"/>
          </ac:spMkLst>
        </pc:spChg>
        <pc:spChg chg="mod">
          <ac:chgData name="Chloe Gregory (2603532)" userId="8dd699a5-2f08-4383-a837-ec0f0b10f46f" providerId="ADAL" clId="{4A4052A8-02BF-5E21-8802-E445743EF783}" dt="2026-10-15T21:47:46.239" v="7685" actId="790"/>
          <ac:spMkLst>
            <pc:docMk/>
            <pc:sldMk cId="3945021849" sldId="256"/>
            <ac:spMk id="9" creationId="{628E9087-4E33-6E48-2AB8-42271EF91286}"/>
          </ac:spMkLst>
        </pc:spChg>
        <pc:spChg chg="mod">
          <ac:chgData name="Chloe Gregory (2603532)" userId="8dd699a5-2f08-4383-a837-ec0f0b10f46f" providerId="ADAL" clId="{4A4052A8-02BF-5E21-8802-E445743EF783}" dt="2026-10-15T21:26:55.256" v="7278" actId="14100"/>
          <ac:spMkLst>
            <pc:docMk/>
            <pc:sldMk cId="3945021849" sldId="256"/>
            <ac:spMk id="10" creationId="{28EC7803-D3BF-7036-446B-3D84C5ADC3D6}"/>
          </ac:spMkLst>
        </pc:spChg>
        <pc:spChg chg="mod">
          <ac:chgData name="Chloe Gregory (2603532)" userId="8dd699a5-2f08-4383-a837-ec0f0b10f46f" providerId="ADAL" clId="{4A4052A8-02BF-5E21-8802-E445743EF783}" dt="2026-10-15T21:27:17.719" v="7301" actId="1035"/>
          <ac:spMkLst>
            <pc:docMk/>
            <pc:sldMk cId="3945021849" sldId="256"/>
            <ac:spMk id="11" creationId="{33FDD251-8D42-5C8B-52DB-5C5EF652B1F3}"/>
          </ac:spMkLst>
        </pc:spChg>
        <pc:spChg chg="add del mod">
          <ac:chgData name="Chloe Gregory (2603532)" userId="8dd699a5-2f08-4383-a837-ec0f0b10f46f" providerId="ADAL" clId="{4A4052A8-02BF-5E21-8802-E445743EF783}" dt="2026-10-15T20:48:22.475" v="5098" actId="478"/>
          <ac:spMkLst>
            <pc:docMk/>
            <pc:sldMk cId="3945021849" sldId="256"/>
            <ac:spMk id="12" creationId="{534A9B54-A373-195D-B57A-4160F0680BB6}"/>
          </ac:spMkLst>
        </pc:spChg>
        <pc:spChg chg="add mod">
          <ac:chgData name="Chloe Gregory (2603532)" userId="8dd699a5-2f08-4383-a837-ec0f0b10f46f" providerId="ADAL" clId="{4A4052A8-02BF-5E21-8802-E445743EF783}" dt="2026-10-15T21:48:28.296" v="7690" actId="790"/>
          <ac:spMkLst>
            <pc:docMk/>
            <pc:sldMk cId="3945021849" sldId="256"/>
            <ac:spMk id="13" creationId="{CF303C97-7C17-2940-7DC5-1DDA11DC4BE1}"/>
          </ac:spMkLst>
        </pc:spChg>
        <pc:spChg chg="add mod">
          <ac:chgData name="Chloe Gregory (2603532)" userId="8dd699a5-2f08-4383-a837-ec0f0b10f46f" providerId="ADAL" clId="{4A4052A8-02BF-5E21-8802-E445743EF783}" dt="2026-10-15T21:29:39.571" v="7362" actId="14100"/>
          <ac:spMkLst>
            <pc:docMk/>
            <pc:sldMk cId="3945021849" sldId="256"/>
            <ac:spMk id="14" creationId="{0FD7DD3C-E917-93AD-6FA9-6A61737C8108}"/>
          </ac:spMkLst>
        </pc:spChg>
        <pc:spChg chg="add mod">
          <ac:chgData name="Chloe Gregory (2603532)" userId="8dd699a5-2f08-4383-a837-ec0f0b10f46f" providerId="ADAL" clId="{4A4052A8-02BF-5E21-8802-E445743EF783}" dt="2026-10-15T21:42:42.862" v="7637" actId="1076"/>
          <ac:spMkLst>
            <pc:docMk/>
            <pc:sldMk cId="3945021849" sldId="256"/>
            <ac:spMk id="17" creationId="{716F7ABB-F130-857A-C230-BB765604F985}"/>
          </ac:spMkLst>
        </pc:spChg>
        <pc:spChg chg="add del mod">
          <ac:chgData name="Chloe Gregory (2603532)" userId="8dd699a5-2f08-4383-a837-ec0f0b10f46f" providerId="ADAL" clId="{4A4052A8-02BF-5E21-8802-E445743EF783}" dt="2026-10-15T20:49:02.983" v="5106"/>
          <ac:spMkLst>
            <pc:docMk/>
            <pc:sldMk cId="3945021849" sldId="256"/>
            <ac:spMk id="18" creationId="{0376232E-85BE-B6FD-5D8C-FD84AA074B10}"/>
          </ac:spMkLst>
        </pc:spChg>
        <pc:spChg chg="add mod">
          <ac:chgData name="Chloe Gregory (2603532)" userId="8dd699a5-2f08-4383-a837-ec0f0b10f46f" providerId="ADAL" clId="{4A4052A8-02BF-5E21-8802-E445743EF783}" dt="2026-10-15T21:48:19.111" v="7689" actId="790"/>
          <ac:spMkLst>
            <pc:docMk/>
            <pc:sldMk cId="3945021849" sldId="256"/>
            <ac:spMk id="20" creationId="{C6C06F82-E550-C48C-DD36-1DBC671C50C5}"/>
          </ac:spMkLst>
        </pc:spChg>
        <pc:spChg chg="add mod">
          <ac:chgData name="Chloe Gregory (2603532)" userId="8dd699a5-2f08-4383-a837-ec0f0b10f46f" providerId="ADAL" clId="{4A4052A8-02BF-5E21-8802-E445743EF783}" dt="2026-10-15T21:48:10.346" v="7688" actId="790"/>
          <ac:spMkLst>
            <pc:docMk/>
            <pc:sldMk cId="3945021849" sldId="256"/>
            <ac:spMk id="21" creationId="{0558D612-D56C-B018-1B58-DE0E8380BE7F}"/>
          </ac:spMkLst>
        </pc:spChg>
        <pc:spChg chg="add mod topLvl">
          <ac:chgData name="Chloe Gregory (2603532)" userId="8dd699a5-2f08-4383-a837-ec0f0b10f46f" providerId="ADAL" clId="{4A4052A8-02BF-5E21-8802-E445743EF783}" dt="2026-10-15T20:51:44.744" v="5186" actId="164"/>
          <ac:spMkLst>
            <pc:docMk/>
            <pc:sldMk cId="3945021849" sldId="256"/>
            <ac:spMk id="22" creationId="{C4EA488E-63C9-1C85-87F5-D332C38128AD}"/>
          </ac:spMkLst>
        </pc:spChg>
        <pc:spChg chg="add mod topLvl">
          <ac:chgData name="Chloe Gregory (2603532)" userId="8dd699a5-2f08-4383-a837-ec0f0b10f46f" providerId="ADAL" clId="{4A4052A8-02BF-5E21-8802-E445743EF783}" dt="2026-10-15T21:47:25.493" v="7683" actId="790"/>
          <ac:spMkLst>
            <pc:docMk/>
            <pc:sldMk cId="3945021849" sldId="256"/>
            <ac:spMk id="23" creationId="{CFA1296E-60FE-B724-5B90-C0907007D0AE}"/>
          </ac:spMkLst>
        </pc:spChg>
        <pc:spChg chg="add del mod">
          <ac:chgData name="Chloe Gregory (2603532)" userId="8dd699a5-2f08-4383-a837-ec0f0b10f46f" providerId="ADAL" clId="{4A4052A8-02BF-5E21-8802-E445743EF783}" dt="2026-10-15T21:21:12.237" v="6839" actId="478"/>
          <ac:spMkLst>
            <pc:docMk/>
            <pc:sldMk cId="3945021849" sldId="256"/>
            <ac:spMk id="24" creationId="{A0EB7C0D-8562-1235-590D-846714AA638D}"/>
          </ac:spMkLst>
        </pc:spChg>
        <pc:spChg chg="add mod">
          <ac:chgData name="Chloe Gregory (2603532)" userId="8dd699a5-2f08-4383-a837-ec0f0b10f46f" providerId="ADAL" clId="{4A4052A8-02BF-5E21-8802-E445743EF783}" dt="2026-10-15T21:30:19.687" v="7369" actId="14100"/>
          <ac:spMkLst>
            <pc:docMk/>
            <pc:sldMk cId="3945021849" sldId="256"/>
            <ac:spMk id="26" creationId="{643F48DF-177D-F92B-1BB1-2797FFB358F4}"/>
          </ac:spMkLst>
        </pc:spChg>
        <pc:spChg chg="add mod">
          <ac:chgData name="Chloe Gregory (2603532)" userId="8dd699a5-2f08-4383-a837-ec0f0b10f46f" providerId="ADAL" clId="{4A4052A8-02BF-5E21-8802-E445743EF783}" dt="2026-10-15T21:40:05.015" v="7511" actId="1076"/>
          <ac:spMkLst>
            <pc:docMk/>
            <pc:sldMk cId="3945021849" sldId="256"/>
            <ac:spMk id="29" creationId="{58C9D23B-4B9E-5FD2-B30F-3C78AA8884DB}"/>
          </ac:spMkLst>
        </pc:spChg>
        <pc:grpChg chg="add del mod">
          <ac:chgData name="Chloe Gregory (2603532)" userId="8dd699a5-2f08-4383-a837-ec0f0b10f46f" providerId="ADAL" clId="{4A4052A8-02BF-5E21-8802-E445743EF783}" dt="2026-10-15T20:51:24.425" v="5183" actId="165"/>
          <ac:grpSpMkLst>
            <pc:docMk/>
            <pc:sldMk cId="3945021849" sldId="256"/>
            <ac:grpSpMk id="4" creationId="{BDC7E072-A7EB-A420-4AF9-BF3EF8927770}"/>
          </ac:grpSpMkLst>
        </pc:grpChg>
        <pc:grpChg chg="add mod">
          <ac:chgData name="Chloe Gregory (2603532)" userId="8dd699a5-2f08-4383-a837-ec0f0b10f46f" providerId="ADAL" clId="{4A4052A8-02BF-5E21-8802-E445743EF783}" dt="2026-10-15T21:42:27.511" v="7601" actId="14100"/>
          <ac:grpSpMkLst>
            <pc:docMk/>
            <pc:sldMk cId="3945021849" sldId="256"/>
            <ac:grpSpMk id="16" creationId="{01584DBF-BFAB-5139-6546-84F8DCAB26A2}"/>
          </ac:grpSpMkLst>
        </pc:grpChg>
        <pc:grpChg chg="add mod">
          <ac:chgData name="Chloe Gregory (2603532)" userId="8dd699a5-2f08-4383-a837-ec0f0b10f46f" providerId="ADAL" clId="{4A4052A8-02BF-5E21-8802-E445743EF783}" dt="2026-10-15T21:27:00.156" v="7296" actId="1036"/>
          <ac:grpSpMkLst>
            <pc:docMk/>
            <pc:sldMk cId="3945021849" sldId="256"/>
            <ac:grpSpMk id="19" creationId="{A1A9C9AE-932E-73CC-3056-DE99D8492F5E}"/>
          </ac:grpSpMkLst>
        </pc:grpChg>
        <pc:grpChg chg="add mod">
          <ac:chgData name="Chloe Gregory (2603532)" userId="8dd699a5-2f08-4383-a837-ec0f0b10f46f" providerId="ADAL" clId="{4A4052A8-02BF-5E21-8802-E445743EF783}" dt="2026-10-15T21:29:11.090" v="7356" actId="14100"/>
          <ac:grpSpMkLst>
            <pc:docMk/>
            <pc:sldMk cId="3945021849" sldId="256"/>
            <ac:grpSpMk id="25" creationId="{7206E1D0-E72E-02CF-D7F8-7208565CF142}"/>
          </ac:grpSpMkLst>
        </pc:grpChg>
        <pc:picChg chg="add mod">
          <ac:chgData name="Chloe Gregory (2603532)" userId="8dd699a5-2f08-4383-a837-ec0f0b10f46f" providerId="ADAL" clId="{4A4052A8-02BF-5E21-8802-E445743EF783}" dt="2026-10-15T21:42:48.143" v="7639" actId="14100"/>
          <ac:picMkLst>
            <pc:docMk/>
            <pc:sldMk cId="3945021849" sldId="256"/>
            <ac:picMk id="15" creationId="{BF2143A3-82BA-71F4-3CBE-94A0A4446C9F}"/>
          </ac:picMkLst>
        </pc:picChg>
        <pc:picChg chg="add mod">
          <ac:chgData name="Chloe Gregory (2603532)" userId="8dd699a5-2f08-4383-a837-ec0f0b10f46f" providerId="ADAL" clId="{4A4052A8-02BF-5E21-8802-E445743EF783}" dt="2026-10-15T21:33:45.551" v="7403" actId="14100"/>
          <ac:picMkLst>
            <pc:docMk/>
            <pc:sldMk cId="3945021849" sldId="256"/>
            <ac:picMk id="27" creationId="{640AB18D-022C-98BB-B946-04F025A1B33A}"/>
          </ac:picMkLst>
        </pc:picChg>
      </pc:sldChg>
      <pc:sldChg chg="modSp mod">
        <pc:chgData name="Chloe Gregory (2603532)" userId="8dd699a5-2f08-4383-a837-ec0f0b10f46f" providerId="ADAL" clId="{4A4052A8-02BF-5E21-8802-E445743EF783}" dt="2026-10-12T18:19:24.761" v="3926" actId="27636"/>
        <pc:sldMkLst>
          <pc:docMk/>
          <pc:sldMk cId="2663731876" sldId="257"/>
        </pc:sldMkLst>
        <pc:spChg chg="mod">
          <ac:chgData name="Chloe Gregory (2603532)" userId="8dd699a5-2f08-4383-a837-ec0f0b10f46f" providerId="ADAL" clId="{4A4052A8-02BF-5E21-8802-E445743EF783}" dt="2026-10-12T18:19:24.652" v="3925"/>
          <ac:spMkLst>
            <pc:docMk/>
            <pc:sldMk cId="2663731876" sldId="257"/>
            <ac:spMk id="2" creationId="{7F86874D-9704-AFF9-1ACD-FD4FD0BF448A}"/>
          </ac:spMkLst>
        </pc:spChg>
        <pc:spChg chg="mod">
          <ac:chgData name="Chloe Gregory (2603532)" userId="8dd699a5-2f08-4383-a837-ec0f0b10f46f" providerId="ADAL" clId="{4A4052A8-02BF-5E21-8802-E445743EF783}" dt="2026-10-12T18:19:24.761" v="3926" actId="27636"/>
          <ac:spMkLst>
            <pc:docMk/>
            <pc:sldMk cId="2663731876" sldId="257"/>
            <ac:spMk id="3" creationId="{3C8DC59E-7B52-D4B5-60D0-EF575EAB207C}"/>
          </ac:spMkLst>
        </pc:spChg>
      </pc:sldChg>
      <pc:sldChg chg="modSp mod">
        <pc:chgData name="Chloe Gregory (2603532)" userId="8dd699a5-2f08-4383-a837-ec0f0b10f46f" providerId="ADAL" clId="{4A4052A8-02BF-5E21-8802-E445743EF783}" dt="2026-10-12T18:19:24.652" v="3925"/>
        <pc:sldMkLst>
          <pc:docMk/>
          <pc:sldMk cId="2225776847" sldId="258"/>
        </pc:sldMkLst>
        <pc:spChg chg="mod">
          <ac:chgData name="Chloe Gregory (2603532)" userId="8dd699a5-2f08-4383-a837-ec0f0b10f46f" providerId="ADAL" clId="{4A4052A8-02BF-5E21-8802-E445743EF783}" dt="2026-10-12T18:19:24.652" v="3925"/>
          <ac:spMkLst>
            <pc:docMk/>
            <pc:sldMk cId="2225776847" sldId="258"/>
            <ac:spMk id="2" creationId="{397BF39D-BB10-9E95-D272-E8B17148726F}"/>
          </ac:spMkLst>
        </pc:spChg>
        <pc:spChg chg="mod">
          <ac:chgData name="Chloe Gregory (2603532)" userId="8dd699a5-2f08-4383-a837-ec0f0b10f46f" providerId="ADAL" clId="{4A4052A8-02BF-5E21-8802-E445743EF783}" dt="2026-10-12T18:19:24.652" v="3925"/>
          <ac:spMkLst>
            <pc:docMk/>
            <pc:sldMk cId="2225776847" sldId="258"/>
            <ac:spMk id="3" creationId="{C748C63F-5D3F-7F02-204B-C609C93015C0}"/>
          </ac:spMkLst>
        </pc:spChg>
      </pc:sldChg>
      <pc:sldChg chg="addSp delSp modSp mod">
        <pc:chgData name="Chloe Gregory (2603532)" userId="8dd699a5-2f08-4383-a837-ec0f0b10f46f" providerId="ADAL" clId="{4A4052A8-02BF-5E21-8802-E445743EF783}" dt="2026-10-12T18:19:24.652" v="3925"/>
        <pc:sldMkLst>
          <pc:docMk/>
          <pc:sldMk cId="2872688136" sldId="259"/>
        </pc:sldMkLst>
        <pc:spChg chg="mod">
          <ac:chgData name="Chloe Gregory (2603532)" userId="8dd699a5-2f08-4383-a837-ec0f0b10f46f" providerId="ADAL" clId="{4A4052A8-02BF-5E21-8802-E445743EF783}" dt="2026-10-12T18:19:24.652" v="3925"/>
          <ac:spMkLst>
            <pc:docMk/>
            <pc:sldMk cId="2872688136" sldId="259"/>
            <ac:spMk id="2" creationId="{D3E58447-25AD-7EC8-49B1-C06FE670E954}"/>
          </ac:spMkLst>
        </pc:spChg>
        <pc:picChg chg="mod">
          <ac:chgData name="Chloe Gregory (2603532)" userId="8dd699a5-2f08-4383-a837-ec0f0b10f46f" providerId="ADAL" clId="{4A4052A8-02BF-5E21-8802-E445743EF783}" dt="2026-10-12T18:19:24.652" v="3925"/>
          <ac:picMkLst>
            <pc:docMk/>
            <pc:sldMk cId="2872688136" sldId="259"/>
            <ac:picMk id="4" creationId="{A20E09DE-9CAE-F562-031C-95212E7432C0}"/>
          </ac:picMkLst>
        </pc:picChg>
      </pc:sldChg>
      <pc:sldChg chg="modSp new mod">
        <pc:chgData name="Chloe Gregory (2603532)" userId="8dd699a5-2f08-4383-a837-ec0f0b10f46f" providerId="ADAL" clId="{4A4052A8-02BF-5E21-8802-E445743EF783}" dt="2026-10-15T21:38:44.529" v="7509" actId="20577"/>
        <pc:sldMkLst>
          <pc:docMk/>
          <pc:sldMk cId="1296466307" sldId="260"/>
        </pc:sldMkLst>
        <pc:spChg chg="mod">
          <ac:chgData name="Chloe Gregory (2603532)" userId="8dd699a5-2f08-4383-a837-ec0f0b10f46f" providerId="ADAL" clId="{4A4052A8-02BF-5E21-8802-E445743EF783}" dt="2026-10-12T18:19:24.652" v="3925"/>
          <ac:spMkLst>
            <pc:docMk/>
            <pc:sldMk cId="1296466307" sldId="260"/>
            <ac:spMk id="2" creationId="{6CFAD537-D4C4-777A-B941-5DB6CF25A975}"/>
          </ac:spMkLst>
        </pc:spChg>
        <pc:spChg chg="mod">
          <ac:chgData name="Chloe Gregory (2603532)" userId="8dd699a5-2f08-4383-a837-ec0f0b10f46f" providerId="ADAL" clId="{4A4052A8-02BF-5E21-8802-E445743EF783}" dt="2026-10-15T21:38:44.529" v="7509" actId="20577"/>
          <ac:spMkLst>
            <pc:docMk/>
            <pc:sldMk cId="1296466307" sldId="260"/>
            <ac:spMk id="3" creationId="{3DC90736-955C-6E36-FE64-3146C6A4C1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A87476-D18A-384D-884F-F0AD86468D44}" type="datetimeFigureOut">
              <a:rPr lang="en-US" smtClean="0"/>
              <a:t>10/15/26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1D9E16-6B36-4D40-8D50-AF907BFA4124}" type="slidenum">
              <a:rPr lang="en-US" smtClean="0"/>
              <a:t>‹#›</a:t>
            </a:fld>
            <a:endParaRPr lang="en-US"/>
          </a:p>
        </p:txBody>
      </p:sp>
    </p:spTree>
    <p:extLst>
      <p:ext uri="{BB962C8B-B14F-4D97-AF65-F5344CB8AC3E}">
        <p14:creationId xmlns:p14="http://schemas.microsoft.com/office/powerpoint/2010/main" val="3071156214"/>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1D9E16-6B36-4D40-8D50-AF907BFA4124}" type="slidenum">
              <a:rPr lang="en-US" smtClean="0"/>
              <a:t>1</a:t>
            </a:fld>
            <a:endParaRPr lang="en-US"/>
          </a:p>
        </p:txBody>
      </p:sp>
    </p:spTree>
    <p:extLst>
      <p:ext uri="{BB962C8B-B14F-4D97-AF65-F5344CB8AC3E}">
        <p14:creationId xmlns:p14="http://schemas.microsoft.com/office/powerpoint/2010/main" val="3944991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C2F9744-E13B-5A45-9078-FA0EDF12C8E5}" type="datetimeFigureOut">
              <a:rPr lang="en-US" smtClean="0"/>
              <a:t>10/15/26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1740620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2F9744-E13B-5A45-9078-FA0EDF12C8E5}" type="datetimeFigureOut">
              <a:rPr lang="en-US" smtClean="0"/>
              <a:t>10/15/26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169239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tint val="82000"/>
                  </a:schemeClr>
                </a:solidFill>
              </a:defRPr>
            </a:lvl1pPr>
            <a:lvl2pPr marL="640080" indent="0">
              <a:buNone/>
              <a:defRPr sz="2800">
                <a:solidFill>
                  <a:schemeClr val="tx1">
                    <a:tint val="82000"/>
                  </a:schemeClr>
                </a:solidFill>
              </a:defRPr>
            </a:lvl2pPr>
            <a:lvl3pPr marL="1280160" indent="0">
              <a:buNone/>
              <a:defRPr sz="2520">
                <a:solidFill>
                  <a:schemeClr val="tx1">
                    <a:tint val="82000"/>
                  </a:schemeClr>
                </a:solidFill>
              </a:defRPr>
            </a:lvl3pPr>
            <a:lvl4pPr marL="1920240" indent="0">
              <a:buNone/>
              <a:defRPr sz="2240">
                <a:solidFill>
                  <a:schemeClr val="tx1">
                    <a:tint val="82000"/>
                  </a:schemeClr>
                </a:solidFill>
              </a:defRPr>
            </a:lvl4pPr>
            <a:lvl5pPr marL="2560320" indent="0">
              <a:buNone/>
              <a:defRPr sz="2240">
                <a:solidFill>
                  <a:schemeClr val="tx1">
                    <a:tint val="82000"/>
                  </a:schemeClr>
                </a:solidFill>
              </a:defRPr>
            </a:lvl5pPr>
            <a:lvl6pPr marL="3200400" indent="0">
              <a:buNone/>
              <a:defRPr sz="2240">
                <a:solidFill>
                  <a:schemeClr val="tx1">
                    <a:tint val="82000"/>
                  </a:schemeClr>
                </a:solidFill>
              </a:defRPr>
            </a:lvl6pPr>
            <a:lvl7pPr marL="3840480" indent="0">
              <a:buNone/>
              <a:defRPr sz="2240">
                <a:solidFill>
                  <a:schemeClr val="tx1">
                    <a:tint val="82000"/>
                  </a:schemeClr>
                </a:solidFill>
              </a:defRPr>
            </a:lvl7pPr>
            <a:lvl8pPr marL="4480560" indent="0">
              <a:buNone/>
              <a:defRPr sz="2240">
                <a:solidFill>
                  <a:schemeClr val="tx1">
                    <a:tint val="82000"/>
                  </a:schemeClr>
                </a:solidFill>
              </a:defRPr>
            </a:lvl8pPr>
            <a:lvl9pPr marL="5120640" indent="0">
              <a:buNone/>
              <a:defRPr sz="224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2F9744-E13B-5A45-9078-FA0EDF12C8E5}" type="datetimeFigureOut">
              <a:rPr lang="en-US" smtClean="0"/>
              <a:t>10/15/26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4127888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2F9744-E13B-5A45-9078-FA0EDF12C8E5}" type="datetimeFigureOut">
              <a:rPr lang="en-US" smtClean="0"/>
              <a:t>10/15/26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875700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2F9744-E13B-5A45-9078-FA0EDF12C8E5}" type="datetimeFigureOut">
              <a:rPr lang="en-US" smtClean="0"/>
              <a:t>10/15/26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733273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2F9744-E13B-5A45-9078-FA0EDF12C8E5}" type="datetimeFigureOut">
              <a:rPr lang="en-US" smtClean="0"/>
              <a:t>10/15/26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3246779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2F9744-E13B-5A45-9078-FA0EDF12C8E5}" type="datetimeFigureOut">
              <a:rPr lang="en-US" smtClean="0"/>
              <a:t>10/15/26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3450215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5C2F9744-E13B-5A45-9078-FA0EDF12C8E5}" type="datetimeFigureOut">
              <a:rPr lang="en-US" smtClean="0"/>
              <a:t>10/15/26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2979711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5C2F9744-E13B-5A45-9078-FA0EDF12C8E5}" type="datetimeFigureOut">
              <a:rPr lang="en-US" smtClean="0"/>
              <a:t>10/15/26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128399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2F9744-E13B-5A45-9078-FA0EDF12C8E5}" type="datetimeFigureOut">
              <a:rPr lang="en-US" smtClean="0"/>
              <a:t>10/15/26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288255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2F9744-E13B-5A45-9078-FA0EDF12C8E5}" type="datetimeFigureOut">
              <a:rPr lang="en-US" smtClean="0"/>
              <a:t>10/15/26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B63CF-E08F-B74F-91EC-94A1037FD012}" type="slidenum">
              <a:rPr lang="en-US" smtClean="0"/>
              <a:t>‹#›</a:t>
            </a:fld>
            <a:endParaRPr lang="en-US"/>
          </a:p>
        </p:txBody>
      </p:sp>
    </p:spTree>
    <p:extLst>
      <p:ext uri="{BB962C8B-B14F-4D97-AF65-F5344CB8AC3E}">
        <p14:creationId xmlns:p14="http://schemas.microsoft.com/office/powerpoint/2010/main" val="1073402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82000"/>
                  </a:schemeClr>
                </a:solidFill>
              </a:defRPr>
            </a:lvl1pPr>
          </a:lstStyle>
          <a:p>
            <a:fld id="{5C2F9744-E13B-5A45-9078-FA0EDF12C8E5}" type="datetimeFigureOut">
              <a:rPr lang="en-US" smtClean="0"/>
              <a:t>10/15/26</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82000"/>
                  </a:schemeClr>
                </a:solidFill>
              </a:defRPr>
            </a:lvl1pPr>
          </a:lstStyle>
          <a:p>
            <a:fld id="{FCBB63CF-E08F-B74F-91EC-94A1037FD012}" type="slidenum">
              <a:rPr lang="en-US" smtClean="0"/>
              <a:t>‹#›</a:t>
            </a:fld>
            <a:endParaRPr lang="en-US"/>
          </a:p>
        </p:txBody>
      </p:sp>
    </p:spTree>
    <p:extLst>
      <p:ext uri="{BB962C8B-B14F-4D97-AF65-F5344CB8AC3E}">
        <p14:creationId xmlns:p14="http://schemas.microsoft.com/office/powerpoint/2010/main" val="3617851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ounded Rectangle 25">
            <a:extLst>
              <a:ext uri="{FF2B5EF4-FFF2-40B4-BE49-F238E27FC236}">
                <a16:creationId xmlns:a16="http://schemas.microsoft.com/office/drawing/2014/main" id="{643F48DF-177D-F92B-1BB1-2797FFB358F4}"/>
              </a:ext>
            </a:extLst>
          </p:cNvPr>
          <p:cNvSpPr/>
          <p:nvPr/>
        </p:nvSpPr>
        <p:spPr>
          <a:xfrm>
            <a:off x="3763310" y="4911924"/>
            <a:ext cx="5252175" cy="4626026"/>
          </a:xfrm>
          <a:prstGeom prst="roundRect">
            <a:avLst/>
          </a:prstGeom>
          <a:solidFill>
            <a:schemeClr val="tx2">
              <a:lumMod val="10000"/>
              <a:lumOff val="9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223"/>
          </a:p>
        </p:txBody>
      </p:sp>
      <p:sp>
        <p:nvSpPr>
          <p:cNvPr id="6" name="Rounded Rectangle 5">
            <a:extLst>
              <a:ext uri="{FF2B5EF4-FFF2-40B4-BE49-F238E27FC236}">
                <a16:creationId xmlns:a16="http://schemas.microsoft.com/office/drawing/2014/main" id="{99B1B64E-65D0-6105-B22E-DB573826CC24}"/>
              </a:ext>
            </a:extLst>
          </p:cNvPr>
          <p:cNvSpPr/>
          <p:nvPr/>
        </p:nvSpPr>
        <p:spPr>
          <a:xfrm>
            <a:off x="4432299" y="63250"/>
            <a:ext cx="3886201" cy="468350"/>
          </a:xfrm>
          <a:prstGeom prst="roundRect">
            <a:avLst/>
          </a:prstGeom>
          <a:solidFill>
            <a:schemeClr val="accent2">
              <a:lumMod val="40000"/>
              <a:lumOff val="6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223"/>
          </a:p>
        </p:txBody>
      </p:sp>
      <p:sp>
        <p:nvSpPr>
          <p:cNvPr id="10" name="Rounded Rectangle 9">
            <a:extLst>
              <a:ext uri="{FF2B5EF4-FFF2-40B4-BE49-F238E27FC236}">
                <a16:creationId xmlns:a16="http://schemas.microsoft.com/office/drawing/2014/main" id="{28EC7803-D3BF-7036-446B-3D84C5ADC3D6}"/>
              </a:ext>
            </a:extLst>
          </p:cNvPr>
          <p:cNvSpPr/>
          <p:nvPr/>
        </p:nvSpPr>
        <p:spPr>
          <a:xfrm>
            <a:off x="3781681" y="539677"/>
            <a:ext cx="5233804" cy="1568523"/>
          </a:xfrm>
          <a:prstGeom prst="roundRect">
            <a:avLst/>
          </a:prstGeom>
          <a:solidFill>
            <a:schemeClr val="accent4">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223"/>
          </a:p>
        </p:txBody>
      </p:sp>
      <p:sp>
        <p:nvSpPr>
          <p:cNvPr id="2" name="Title 1">
            <a:extLst>
              <a:ext uri="{FF2B5EF4-FFF2-40B4-BE49-F238E27FC236}">
                <a16:creationId xmlns:a16="http://schemas.microsoft.com/office/drawing/2014/main" id="{46B2E0C1-C02C-2F9D-A8EC-962733E86339}"/>
              </a:ext>
            </a:extLst>
          </p:cNvPr>
          <p:cNvSpPr>
            <a:spLocks noGrp="1"/>
          </p:cNvSpPr>
          <p:nvPr>
            <p:ph type="ctrTitle"/>
          </p:nvPr>
        </p:nvSpPr>
        <p:spPr>
          <a:xfrm>
            <a:off x="2577703" y="12858"/>
            <a:ext cx="7587291" cy="468350"/>
          </a:xfrm>
        </p:spPr>
        <p:txBody>
          <a:bodyPr>
            <a:normAutofit/>
          </a:bodyPr>
          <a:lstStyle/>
          <a:p>
            <a:r>
              <a:rPr lang="cy-GB" sz="1400" b="1" noProof="0" dirty="0">
                <a:latin typeface="Arial" panose="020B0604020202020204" pitchFamily="34" charset="0"/>
                <a:ea typeface="Times New Roman" panose="02020603050405020304" pitchFamily="18" charset="0"/>
                <a:cs typeface="Arial" panose="020B0604020202020204" pitchFamily="34" charset="0"/>
              </a:rPr>
              <a:t>Ymarfer Myfyriol yn y Blynyddoedd Cynnar</a:t>
            </a:r>
            <a:endParaRPr lang="cy-GB" sz="1400" b="1" noProof="0" dirty="0"/>
          </a:p>
        </p:txBody>
      </p:sp>
      <p:sp>
        <p:nvSpPr>
          <p:cNvPr id="3" name="Subtitle 2">
            <a:extLst>
              <a:ext uri="{FF2B5EF4-FFF2-40B4-BE49-F238E27FC236}">
                <a16:creationId xmlns:a16="http://schemas.microsoft.com/office/drawing/2014/main" id="{6046B964-7C4C-140C-5C69-2E04D64E8554}"/>
              </a:ext>
            </a:extLst>
          </p:cNvPr>
          <p:cNvSpPr>
            <a:spLocks noGrp="1"/>
          </p:cNvSpPr>
          <p:nvPr>
            <p:ph type="subTitle" idx="1"/>
          </p:nvPr>
        </p:nvSpPr>
        <p:spPr>
          <a:xfrm>
            <a:off x="3840467" y="563499"/>
            <a:ext cx="5258686" cy="1684401"/>
          </a:xfrm>
        </p:spPr>
        <p:txBody>
          <a:bodyPr>
            <a:normAutofit/>
          </a:bodyPr>
          <a:lstStyle/>
          <a:p>
            <a:pPr algn="l"/>
            <a:r>
              <a:rPr lang="cy-GB" sz="1200" b="1" u="sng" noProof="0" dirty="0">
                <a:latin typeface="Arial" panose="020B0604020202020204" pitchFamily="34" charset="0"/>
                <a:cs typeface="Arial" panose="020B0604020202020204" pitchFamily="34" charset="0"/>
              </a:rPr>
              <a:t>Beth yw ymarfer myfyriol? </a:t>
            </a:r>
          </a:p>
          <a:p>
            <a:pPr algn="l"/>
            <a:r>
              <a:rPr lang="cy-GB" sz="1200" noProof="0" dirty="0">
                <a:latin typeface="Arial" panose="020B0604020202020204" pitchFamily="34" charset="0"/>
                <a:cs typeface="Arial" panose="020B0604020202020204" pitchFamily="34" charset="0"/>
              </a:rPr>
              <a:t>Ymarfer myfyriol yw proses barhaus o feddwl am eich gwaith, gan dadansoddi a werthuso. Maent yn sicrhau ansawdd well i gofal ac addysg gynnar plant.</a:t>
            </a:r>
          </a:p>
          <a:p>
            <a:pPr algn="l"/>
            <a:r>
              <a:rPr lang="cy-GB" sz="1200" noProof="0" dirty="0">
                <a:latin typeface="Arial" panose="020B0604020202020204" pitchFamily="34" charset="0"/>
                <a:cs typeface="Arial" panose="020B0604020202020204" pitchFamily="34" charset="0"/>
              </a:rPr>
              <a:t>‘Asesu a gwethuso’r ffyrdd o weithio, naill ai’n unigol neu fel tim’  - Llywodraeth Cymru (2022).</a:t>
            </a:r>
          </a:p>
        </p:txBody>
      </p:sp>
      <p:grpSp>
        <p:nvGrpSpPr>
          <p:cNvPr id="19" name="Group 18">
            <a:extLst>
              <a:ext uri="{FF2B5EF4-FFF2-40B4-BE49-F238E27FC236}">
                <a16:creationId xmlns:a16="http://schemas.microsoft.com/office/drawing/2014/main" id="{A1A9C9AE-932E-73CC-3056-DE99D8492F5E}"/>
              </a:ext>
            </a:extLst>
          </p:cNvPr>
          <p:cNvGrpSpPr/>
          <p:nvPr/>
        </p:nvGrpSpPr>
        <p:grpSpPr>
          <a:xfrm>
            <a:off x="3781682" y="2131201"/>
            <a:ext cx="5284908" cy="2736596"/>
            <a:chOff x="10632349" y="1568766"/>
            <a:chExt cx="3753565" cy="2736596"/>
          </a:xfrm>
        </p:grpSpPr>
        <p:sp>
          <p:nvSpPr>
            <p:cNvPr id="11" name="Rounded Rectangle 10">
              <a:extLst>
                <a:ext uri="{FF2B5EF4-FFF2-40B4-BE49-F238E27FC236}">
                  <a16:creationId xmlns:a16="http://schemas.microsoft.com/office/drawing/2014/main" id="{33FDD251-8D42-5C8B-52DB-5C5EF652B1F3}"/>
                </a:ext>
              </a:extLst>
            </p:cNvPr>
            <p:cNvSpPr/>
            <p:nvPr/>
          </p:nvSpPr>
          <p:spPr>
            <a:xfrm>
              <a:off x="10632349" y="1568766"/>
              <a:ext cx="3753565" cy="2731501"/>
            </a:xfrm>
            <a:prstGeom prst="roundRect">
              <a:avLst/>
            </a:prstGeom>
            <a:solidFill>
              <a:schemeClr val="accent5">
                <a:lumMod val="20000"/>
                <a:lumOff val="8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223"/>
            </a:p>
          </p:txBody>
        </p:sp>
        <p:sp>
          <p:nvSpPr>
            <p:cNvPr id="9" name="TextBox 8">
              <a:extLst>
                <a:ext uri="{FF2B5EF4-FFF2-40B4-BE49-F238E27FC236}">
                  <a16:creationId xmlns:a16="http://schemas.microsoft.com/office/drawing/2014/main" id="{628E9087-4E33-6E48-2AB8-42271EF91286}"/>
                </a:ext>
              </a:extLst>
            </p:cNvPr>
            <p:cNvSpPr txBox="1"/>
            <p:nvPr/>
          </p:nvSpPr>
          <p:spPr>
            <a:xfrm>
              <a:off x="10683120" y="1627706"/>
              <a:ext cx="3675517" cy="2677656"/>
            </a:xfrm>
            <a:prstGeom prst="rect">
              <a:avLst/>
            </a:prstGeom>
            <a:noFill/>
          </p:spPr>
          <p:txBody>
            <a:bodyPr wrap="square" rtlCol="0">
              <a:spAutoFit/>
            </a:bodyPr>
            <a:lstStyle/>
            <a:p>
              <a:r>
                <a:rPr lang="cy-GB" sz="1200" b="1" u="sng" noProof="0" dirty="0">
                  <a:latin typeface="Arial" panose="020B0604020202020204" pitchFamily="34" charset="0"/>
                  <a:cs typeface="Arial" panose="020B0604020202020204" pitchFamily="34" charset="0"/>
                </a:rPr>
                <a:t>Pam mae ymarfer myfyriol yn bwysig? </a:t>
              </a:r>
            </a:p>
            <a:p>
              <a:r>
                <a:rPr lang="cy-GB" sz="1200" noProof="0" dirty="0">
                  <a:latin typeface="Arial" panose="020B0604020202020204" pitchFamily="34" charset="0"/>
                  <a:cs typeface="Arial" panose="020B0604020202020204" pitchFamily="34" charset="0"/>
                </a:rPr>
                <a:t>Maent yn bwysig i wella lles a datblygiad plant. Bydd myfyrio ar arsylwadau dyddiol yn helpu ymarferwyr deal sut mae plant yn dysgu. Gallent wedyn canolbwyntio ar beth sydd yn weithio’n dda, neu ddim yn weithio i’r blant. Fel canlyniad i hyn gallech addasu eich adnoddau neu’r amgylchedd i hybu lles a canolwbyntiad y plentyn. Early Years Wales (2026).</a:t>
              </a:r>
            </a:p>
            <a:p>
              <a:endParaRPr lang="cy-GB" sz="1200" noProof="0" dirty="0">
                <a:latin typeface="Arial" panose="020B0604020202020204" pitchFamily="34" charset="0"/>
                <a:cs typeface="Arial" panose="020B0604020202020204" pitchFamily="34" charset="0"/>
              </a:endParaRPr>
            </a:p>
            <a:p>
              <a:r>
                <a:rPr lang="cy-GB" sz="1200" noProof="0" dirty="0">
                  <a:latin typeface="Arial" panose="020B0604020202020204" pitchFamily="34" charset="0"/>
                  <a:cs typeface="Arial" panose="020B0604020202020204" pitchFamily="34" charset="0"/>
                </a:rPr>
                <a:t>Dadleuodd Dewey (1933) fod dysgu yn digwydd trwy fyfryio ar eich profiad, nid yn unig drwy cael y profiad. Maent yn sicrhau eich fod yn deal y ystyr ac wedyn yn ei denfyddio yn y dyfodol.</a:t>
              </a:r>
            </a:p>
            <a:p>
              <a:r>
                <a:rPr lang="cy-GB" sz="1200" noProof="0" dirty="0">
                  <a:latin typeface="Arial" panose="020B0604020202020204" pitchFamily="34" charset="0"/>
                  <a:cs typeface="Arial" panose="020B0604020202020204" pitchFamily="34" charset="0"/>
                </a:rPr>
                <a:t> </a:t>
              </a:r>
            </a:p>
            <a:p>
              <a:r>
                <a:rPr lang="cy-GB" sz="1200" noProof="0" dirty="0">
                  <a:latin typeface="Arial" panose="020B0604020202020204" pitchFamily="34" charset="0"/>
                  <a:cs typeface="Arial" panose="020B0604020202020204" pitchFamily="34" charset="0"/>
                </a:rPr>
                <a:t>Awgrymir Schon (1983) bod gwelliant yn ymarfer unigolyn drwy fyfrio yn ystod gweithgareddau ac wedi hynny. </a:t>
              </a:r>
            </a:p>
          </p:txBody>
        </p:sp>
      </p:grpSp>
      <p:sp>
        <p:nvSpPr>
          <p:cNvPr id="17" name="TextBox 16">
            <a:extLst>
              <a:ext uri="{FF2B5EF4-FFF2-40B4-BE49-F238E27FC236}">
                <a16:creationId xmlns:a16="http://schemas.microsoft.com/office/drawing/2014/main" id="{716F7ABB-F130-857A-C230-BB765604F985}"/>
              </a:ext>
            </a:extLst>
          </p:cNvPr>
          <p:cNvSpPr txBox="1"/>
          <p:nvPr/>
        </p:nvSpPr>
        <p:spPr>
          <a:xfrm>
            <a:off x="9345041" y="8802220"/>
            <a:ext cx="3155997" cy="480131"/>
          </a:xfrm>
          <a:prstGeom prst="rect">
            <a:avLst/>
          </a:prstGeom>
          <a:noFill/>
        </p:spPr>
        <p:txBody>
          <a:bodyPr wrap="square">
            <a:spAutoFit/>
          </a:bodyPr>
          <a:lstStyle/>
          <a:p>
            <a:r>
              <a:rPr lang="cy-GB" sz="1260" dirty="0">
                <a:latin typeface="Arial" panose="020B0604020202020204" pitchFamily="34" charset="0"/>
                <a:cs typeface="Arial" panose="020B0604020202020204" pitchFamily="34" charset="0"/>
              </a:rPr>
              <a:t>Ffynhonnell</a:t>
            </a:r>
            <a:r>
              <a:rPr lang="en-US" sz="1260" dirty="0">
                <a:latin typeface="Arial" panose="020B0604020202020204" pitchFamily="34" charset="0"/>
                <a:cs typeface="Arial" panose="020B0604020202020204" pitchFamily="34" charset="0"/>
              </a:rPr>
              <a:t>: Gibbs’ reflective cycle,  </a:t>
            </a:r>
          </a:p>
          <a:p>
            <a:r>
              <a:rPr lang="en-US" sz="1260" dirty="0">
                <a:latin typeface="Arial" panose="020B0604020202020204" pitchFamily="34" charset="0"/>
                <a:cs typeface="Arial" panose="020B0604020202020204" pitchFamily="34" charset="0"/>
              </a:rPr>
              <a:t>University of Edinburgh (2024).</a:t>
            </a:r>
          </a:p>
        </p:txBody>
      </p:sp>
      <p:grpSp>
        <p:nvGrpSpPr>
          <p:cNvPr id="16" name="Group 15">
            <a:extLst>
              <a:ext uri="{FF2B5EF4-FFF2-40B4-BE49-F238E27FC236}">
                <a16:creationId xmlns:a16="http://schemas.microsoft.com/office/drawing/2014/main" id="{01584DBF-BFAB-5139-6546-84F8DCAB26A2}"/>
              </a:ext>
            </a:extLst>
          </p:cNvPr>
          <p:cNvGrpSpPr/>
          <p:nvPr/>
        </p:nvGrpSpPr>
        <p:grpSpPr>
          <a:xfrm>
            <a:off x="9099153" y="63250"/>
            <a:ext cx="3647774" cy="7213850"/>
            <a:chOff x="9036817" y="143767"/>
            <a:chExt cx="3647774" cy="6821676"/>
          </a:xfrm>
        </p:grpSpPr>
        <p:sp>
          <p:nvSpPr>
            <p:cNvPr id="14" name="Rounded Rectangle 13">
              <a:extLst>
                <a:ext uri="{FF2B5EF4-FFF2-40B4-BE49-F238E27FC236}">
                  <a16:creationId xmlns:a16="http://schemas.microsoft.com/office/drawing/2014/main" id="{0FD7DD3C-E917-93AD-6FA9-6A61737C8108}"/>
                </a:ext>
              </a:extLst>
            </p:cNvPr>
            <p:cNvSpPr/>
            <p:nvPr/>
          </p:nvSpPr>
          <p:spPr>
            <a:xfrm>
              <a:off x="9036817" y="143767"/>
              <a:ext cx="3647774" cy="6821676"/>
            </a:xfrm>
            <a:prstGeom prst="roundRect">
              <a:avLst/>
            </a:prstGeom>
            <a:solidFill>
              <a:schemeClr val="accent1">
                <a:lumMod val="40000"/>
                <a:lumOff val="60000"/>
              </a:schemeClr>
            </a:solidFill>
          </p:spPr>
          <p:style>
            <a:lnRef idx="3">
              <a:schemeClr val="lt1"/>
            </a:lnRef>
            <a:fillRef idx="1">
              <a:schemeClr val="accent6"/>
            </a:fillRef>
            <a:effectRef idx="1">
              <a:schemeClr val="accent6"/>
            </a:effectRef>
            <a:fontRef idx="minor">
              <a:schemeClr val="lt1"/>
            </a:fontRef>
          </p:style>
          <p:txBody>
            <a:bodyPr rtlCol="0" anchor="ctr"/>
            <a:lstStyle/>
            <a:p>
              <a:pPr algn="ctr"/>
              <a:endParaRPr lang="en-US" sz="2223"/>
            </a:p>
          </p:txBody>
        </p:sp>
        <p:sp>
          <p:nvSpPr>
            <p:cNvPr id="13" name="TextBox 12">
              <a:extLst>
                <a:ext uri="{FF2B5EF4-FFF2-40B4-BE49-F238E27FC236}">
                  <a16:creationId xmlns:a16="http://schemas.microsoft.com/office/drawing/2014/main" id="{CF303C97-7C17-2940-7DC5-1DDA11DC4BE1}"/>
                </a:ext>
              </a:extLst>
            </p:cNvPr>
            <p:cNvSpPr txBox="1"/>
            <p:nvPr/>
          </p:nvSpPr>
          <p:spPr>
            <a:xfrm>
              <a:off x="9227816" y="143767"/>
              <a:ext cx="3449951" cy="4339650"/>
            </a:xfrm>
            <a:prstGeom prst="rect">
              <a:avLst/>
            </a:prstGeom>
            <a:noFill/>
          </p:spPr>
          <p:txBody>
            <a:bodyPr wrap="square" rtlCol="0">
              <a:spAutoFit/>
            </a:bodyPr>
            <a:lstStyle/>
            <a:p>
              <a:r>
                <a:rPr lang="cy-GB" sz="1200" b="1" u="sng" noProof="0" dirty="0">
                  <a:latin typeface="Arial" panose="020B0604020202020204" pitchFamily="34" charset="0"/>
                  <a:cs typeface="Arial" panose="020B0604020202020204" pitchFamily="34" charset="0"/>
                </a:rPr>
                <a:t>Ymarfer Myfyriol Gibbs</a:t>
              </a:r>
            </a:p>
            <a:p>
              <a:r>
                <a:rPr lang="cy-GB" sz="1200" noProof="0" dirty="0">
                  <a:latin typeface="Arial" panose="020B0604020202020204" pitchFamily="34" charset="0"/>
                  <a:cs typeface="Arial" panose="020B0604020202020204" pitchFamily="34" charset="0"/>
                </a:rPr>
                <a:t>Mae fframwaith Gibbs (1988) yn cynnwys 6 cam i annog pobl i ddysgu o ei profiadau trwy myfyrdod systematig.</a:t>
              </a:r>
            </a:p>
            <a:p>
              <a:endParaRPr lang="cy-GB" sz="1200" noProof="0" dirty="0">
                <a:latin typeface="Arial" panose="020B0604020202020204" pitchFamily="34" charset="0"/>
                <a:cs typeface="Arial" panose="020B0604020202020204" pitchFamily="34" charset="0"/>
              </a:endParaRPr>
            </a:p>
            <a:p>
              <a:r>
                <a:rPr lang="cy-GB" sz="1200" noProof="0" dirty="0">
                  <a:latin typeface="Arial" panose="020B0604020202020204" pitchFamily="34" charset="0"/>
                  <a:cs typeface="Arial" panose="020B0604020202020204" pitchFamily="34" charset="0"/>
                </a:rPr>
                <a:t>Cynnwys y chwech cam yw:</a:t>
              </a:r>
            </a:p>
            <a:p>
              <a:pPr marL="240030" indent="-240030">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Disgrifiad </a:t>
              </a:r>
              <a:r>
                <a:rPr lang="cy-GB" sz="1200" noProof="0" dirty="0">
                  <a:latin typeface="Arial" panose="020B0604020202020204" pitchFamily="34" charset="0"/>
                  <a:cs typeface="Arial" panose="020B0604020202020204" pitchFamily="34" charset="0"/>
                </a:rPr>
                <a:t>- Nodi ffeithiau’r hyn a digwyddodd yn glir ac yn wrthrychol, heb wneud dyfarniadau na dadansoddiadau.</a:t>
              </a:r>
            </a:p>
            <a:p>
              <a:pPr marL="240030" indent="-240030">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Teimladau </a:t>
              </a:r>
              <a:r>
                <a:rPr lang="cy-GB" sz="1200" noProof="0" dirty="0">
                  <a:latin typeface="Arial" panose="020B0604020202020204" pitchFamily="34" charset="0"/>
                  <a:cs typeface="Arial" panose="020B0604020202020204" pitchFamily="34" charset="0"/>
                </a:rPr>
                <a:t>- Archwilio i beth oeddech chi’n feddwl, sut oeddech yn teimlo yn ystod y digwyddiad, a sut ddatblygodd y teimladau.</a:t>
              </a:r>
            </a:p>
            <a:p>
              <a:pPr marL="240030" indent="-240030">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Gwerthusiad </a:t>
              </a:r>
              <a:r>
                <a:rPr lang="cy-GB" sz="1200" noProof="0" dirty="0">
                  <a:latin typeface="Arial" panose="020B0604020202020204" pitchFamily="34" charset="0"/>
                  <a:cs typeface="Arial" panose="020B0604020202020204" pitchFamily="34" charset="0"/>
                </a:rPr>
                <a:t>- Beth aeth yn dda neu yn wael, gan edrych ar agweddau cadarnhaol ac negyddol. </a:t>
              </a:r>
            </a:p>
            <a:p>
              <a:pPr marL="240030" indent="-240030">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Dadansoddiad </a:t>
              </a:r>
              <a:r>
                <a:rPr lang="cy-GB" sz="1200" noProof="0" dirty="0">
                  <a:latin typeface="Arial" panose="020B0604020202020204" pitchFamily="34" charset="0"/>
                  <a:cs typeface="Arial" panose="020B0604020202020204" pitchFamily="34" charset="0"/>
                </a:rPr>
                <a:t>- Dadansoddi y sefyllfa i wneud synnwyr, gan ofyn pam digwyddodd y peth. </a:t>
              </a:r>
            </a:p>
            <a:p>
              <a:pPr marL="240030" indent="-240030">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Casgliad </a:t>
              </a:r>
              <a:r>
                <a:rPr lang="cy-GB" sz="1200" noProof="0" dirty="0">
                  <a:latin typeface="Arial" panose="020B0604020202020204" pitchFamily="34" charset="0"/>
                  <a:cs typeface="Arial" panose="020B0604020202020204" pitchFamily="34" charset="0"/>
                </a:rPr>
                <a:t>- Crynhoi ar beth dysgoch chi, beth gallech wneud yn wahanol tro nesaf</a:t>
              </a:r>
            </a:p>
            <a:p>
              <a:pPr marL="240030" indent="-240030">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Cynllun Gweithredu </a:t>
              </a:r>
              <a:r>
                <a:rPr lang="cy-GB" sz="1200" noProof="0" dirty="0">
                  <a:latin typeface="Arial" panose="020B0604020202020204" pitchFamily="34" charset="0"/>
                  <a:cs typeface="Arial" panose="020B0604020202020204" pitchFamily="34" charset="0"/>
                </a:rPr>
                <a:t>- Nodi camau pendant ar gyfer beth fyddech yn newid tro nesaf os daw sefyllfa tebyg eto.  Gibbs (1988)</a:t>
              </a:r>
              <a:endParaRPr lang="cy-GB" sz="1200" b="1" noProof="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C6C06F82-E550-C48C-DD36-1DBC671C50C5}"/>
                </a:ext>
              </a:extLst>
            </p:cNvPr>
            <p:cNvSpPr txBox="1"/>
            <p:nvPr/>
          </p:nvSpPr>
          <p:spPr>
            <a:xfrm>
              <a:off x="9185871" y="4193380"/>
              <a:ext cx="3480435" cy="2706715"/>
            </a:xfrm>
            <a:prstGeom prst="rect">
              <a:avLst/>
            </a:prstGeom>
            <a:noFill/>
          </p:spPr>
          <p:txBody>
            <a:bodyPr wrap="square" rtlCol="0">
              <a:spAutoFit/>
            </a:bodyPr>
            <a:lstStyle/>
            <a:p>
              <a:r>
                <a:rPr lang="cy-GB" sz="1200" b="1" noProof="0" dirty="0">
                  <a:solidFill>
                    <a:schemeClr val="accent3"/>
                  </a:solidFill>
                  <a:latin typeface="Arial" panose="020B0604020202020204" pitchFamily="34" charset="0"/>
                  <a:cs typeface="Arial" panose="020B0604020202020204" pitchFamily="34" charset="0"/>
                </a:rPr>
                <a:t>Manteision</a:t>
              </a:r>
            </a:p>
            <a:p>
              <a:pPr marL="285750" indent="-285750">
                <a:buFontTx/>
                <a:buChar char="-"/>
              </a:pPr>
              <a:r>
                <a:rPr lang="cy-GB" sz="1200" noProof="0" dirty="0">
                  <a:latin typeface="Arial" panose="020B0604020202020204" pitchFamily="34" charset="0"/>
                  <a:cs typeface="Arial" panose="020B0604020202020204" pitchFamily="34" charset="0"/>
                </a:rPr>
                <a:t>Defnyddiol i nifer o bobl yn nifer o meusydd gwaith. </a:t>
              </a:r>
            </a:p>
            <a:p>
              <a:pPr marL="285750" indent="-285750">
                <a:buFontTx/>
                <a:buChar char="-"/>
              </a:pPr>
              <a:r>
                <a:rPr lang="cy-GB" sz="1200" noProof="0" dirty="0">
                  <a:latin typeface="Arial" panose="020B0604020202020204" pitchFamily="34" charset="0"/>
                  <a:cs typeface="Arial" panose="020B0604020202020204" pitchFamily="34" charset="0"/>
                </a:rPr>
                <a:t>Cynnwys teimladau wrth gwerthuso digwyddiad.</a:t>
              </a:r>
            </a:p>
            <a:p>
              <a:pPr marL="285750" indent="-285750">
                <a:buFontTx/>
                <a:buChar char="-"/>
              </a:pPr>
              <a:r>
                <a:rPr lang="cy-GB" sz="1200" noProof="0" dirty="0">
                  <a:latin typeface="Arial" panose="020B0604020202020204" pitchFamily="34" charset="0"/>
                  <a:cs typeface="Arial" panose="020B0604020202020204" pitchFamily="34" charset="0"/>
                </a:rPr>
                <a:t>Maent yn cynnwys cynllun i ddilyn os daw rhywbeth tebyg lan yn y dyfodol.</a:t>
              </a:r>
            </a:p>
            <a:p>
              <a:endParaRPr lang="cy-GB" sz="1200" noProof="0" dirty="0">
                <a:latin typeface="Arial" panose="020B0604020202020204" pitchFamily="34" charset="0"/>
                <a:cs typeface="Arial" panose="020B0604020202020204" pitchFamily="34" charset="0"/>
              </a:endParaRPr>
            </a:p>
            <a:p>
              <a:r>
                <a:rPr lang="cy-GB" sz="1200" b="1" noProof="0" dirty="0">
                  <a:solidFill>
                    <a:srgbClr val="FF0000"/>
                  </a:solidFill>
                  <a:latin typeface="Arial" panose="020B0604020202020204" pitchFamily="34" charset="0"/>
                  <a:cs typeface="Arial" panose="020B0604020202020204" pitchFamily="34" charset="0"/>
                </a:rPr>
                <a:t>Anfanteision </a:t>
              </a:r>
              <a:r>
                <a:rPr lang="cy-GB" sz="1200" noProof="0" dirty="0">
                  <a:solidFill>
                    <a:srgbClr val="FF0000"/>
                  </a:solidFill>
                  <a:latin typeface="Arial" panose="020B0604020202020204" pitchFamily="34" charset="0"/>
                  <a:cs typeface="Arial" panose="020B0604020202020204" pitchFamily="34" charset="0"/>
                </a:rPr>
                <a:t> </a:t>
              </a:r>
            </a:p>
            <a:p>
              <a:pPr marL="285750" indent="-285750">
                <a:buFontTx/>
                <a:buChar char="-"/>
              </a:pPr>
              <a:r>
                <a:rPr lang="cy-GB" sz="1200" noProof="0" dirty="0">
                  <a:latin typeface="Arial" panose="020B0604020202020204" pitchFamily="34" charset="0"/>
                  <a:cs typeface="Arial" panose="020B0604020202020204" pitchFamily="34" charset="0"/>
                </a:rPr>
                <a:t>Gall defnyddio ei teimladau effeithio sut aeth y profiad gan gallech teimlo’n gryf dros rhywbeth yn lle edrych ar y ffeithiau.</a:t>
              </a:r>
            </a:p>
            <a:p>
              <a:pPr marL="285750" indent="-285750">
                <a:buFontTx/>
                <a:buChar char="-"/>
              </a:pPr>
              <a:r>
                <a:rPr lang="cy-GB" sz="1200" noProof="0" dirty="0">
                  <a:latin typeface="Arial" panose="020B0604020202020204" pitchFamily="34" charset="0"/>
                  <a:cs typeface="Arial" panose="020B0604020202020204" pitchFamily="34" charset="0"/>
                </a:rPr>
                <a:t>Mae yna nifer o camau i ddilyn, gall cymyrd amser hir i’w gwblhau. </a:t>
              </a:r>
            </a:p>
            <a:p>
              <a:pPr marL="285750" indent="-285750">
                <a:buFontTx/>
                <a:buChar char="-"/>
              </a:pPr>
              <a:endParaRPr lang="en-US" sz="1200" dirty="0">
                <a:latin typeface="Arial" panose="020B0604020202020204" pitchFamily="34" charset="0"/>
                <a:cs typeface="Arial" panose="020B0604020202020204" pitchFamily="34" charset="0"/>
              </a:endParaRPr>
            </a:p>
          </p:txBody>
        </p:sp>
      </p:grpSp>
      <p:sp>
        <p:nvSpPr>
          <p:cNvPr id="21" name="TextBox 20">
            <a:extLst>
              <a:ext uri="{FF2B5EF4-FFF2-40B4-BE49-F238E27FC236}">
                <a16:creationId xmlns:a16="http://schemas.microsoft.com/office/drawing/2014/main" id="{0558D612-D56C-B018-1B58-DE0E8380BE7F}"/>
              </a:ext>
            </a:extLst>
          </p:cNvPr>
          <p:cNvSpPr txBox="1"/>
          <p:nvPr/>
        </p:nvSpPr>
        <p:spPr>
          <a:xfrm>
            <a:off x="3840466" y="5020969"/>
            <a:ext cx="5317764" cy="5106013"/>
          </a:xfrm>
          <a:prstGeom prst="rect">
            <a:avLst/>
          </a:prstGeom>
          <a:noFill/>
        </p:spPr>
        <p:txBody>
          <a:bodyPr wrap="square" rtlCol="0">
            <a:spAutoFit/>
          </a:bodyPr>
          <a:lstStyle/>
          <a:p>
            <a:r>
              <a:rPr lang="cy-GB" sz="1200" b="1" u="sng" noProof="0" dirty="0">
                <a:latin typeface="Arial" panose="020B0604020202020204" pitchFamily="34" charset="0"/>
                <a:cs typeface="Arial" panose="020B0604020202020204" pitchFamily="34" charset="0"/>
              </a:rPr>
              <a:t>Cymharu fframweithiau Ymarfer Myfyriol Gibbs a Cylch Dysgu Kolb </a:t>
            </a:r>
          </a:p>
          <a:p>
            <a:r>
              <a:rPr lang="cy-GB" sz="1200" noProof="0" dirty="0">
                <a:latin typeface="Arial" panose="020B0604020202020204" pitchFamily="34" charset="0"/>
                <a:cs typeface="Arial" panose="020B0604020202020204" pitchFamily="34" charset="0"/>
              </a:rPr>
              <a:t>Mae’r ddau fframwaith ymarfer myfyriol yn boblogaidd ac yn cael ei denfyddio i gefnogi dysgu trwy brofiad a myfyrio. Er bod y ddau yn canolbwyntio ar ddysgu o brofiad, mae’r strwythur a phwyslais yn wahanol. </a:t>
            </a:r>
          </a:p>
          <a:p>
            <a:endParaRPr lang="cy-GB" sz="1200" noProof="0" dirty="0">
              <a:latin typeface="Arial" panose="020B0604020202020204" pitchFamily="34" charset="0"/>
              <a:cs typeface="Arial" panose="020B0604020202020204" pitchFamily="34" charset="0"/>
            </a:endParaRPr>
          </a:p>
          <a:p>
            <a:r>
              <a:rPr lang="cy-GB" sz="1200" noProof="0" dirty="0">
                <a:latin typeface="Arial" panose="020B0604020202020204" pitchFamily="34" charset="0"/>
                <a:cs typeface="Arial" panose="020B0604020202020204" pitchFamily="34" charset="0"/>
              </a:rPr>
              <a:t>Mae’r ddau yn annog unigolion i ddysgu o brofiad yn hytrach na gwybodaeth yn unig, dyma un o’r brif tebygrwyddau. Maent yn cynnwys elfenau o fyfrio sydd yn annog y ddysgwyr i ddeall beth digwyddodd yn ystod ei profiad, gan hefyd canolbwyntio ar yr hyn y gallen nhw wneud i’w wella yn y dyfodol. Defnyddir y fframweithiau mewn addysg, meysydd iechyd a gofal a cymdeithasol ac hyfforddiant proffesiynol. Kolb and Kolb (2018)</a:t>
            </a:r>
          </a:p>
          <a:p>
            <a:endParaRPr lang="cy-GB" sz="1200" noProof="0" dirty="0">
              <a:latin typeface="Arial" panose="020B0604020202020204" pitchFamily="34" charset="0"/>
              <a:cs typeface="Arial" panose="020B0604020202020204" pitchFamily="34" charset="0"/>
            </a:endParaRPr>
          </a:p>
          <a:p>
            <a:r>
              <a:rPr lang="cy-GB" sz="1200" noProof="0" dirty="0">
                <a:latin typeface="Arial" panose="020B0604020202020204" pitchFamily="34" charset="0"/>
                <a:cs typeface="Arial" panose="020B0604020202020204" pitchFamily="34" charset="0"/>
              </a:rPr>
              <a:t>Ond mae yna hefyd nifer o wahaniaethau i’r fframweithiau. Yr gwahaniaeth fwyaf amwlg yw’r nifer o camau sydd, megis 4 cam i Cylch Kolb ac 6 cham i’r ymarfer myfyriol Gibbs. Prif ffocws Gibbs yw i fyfrio’n manwl ar brofiad yn unig, lle mae Kolb yn dysgu drwy brofiad ac wedyn yn ei weithredu. Pwylesiau Gibbs yn cryf ar deimladau ac ymatebion emosiynol, lle dim ond ychydig o bwyslais ar deimladau mae Kolb yn ei wneud.</a:t>
            </a:r>
          </a:p>
          <a:p>
            <a:endParaRPr lang="cy-GB" sz="1200" noProof="0" dirty="0">
              <a:latin typeface="Arial" panose="020B0604020202020204" pitchFamily="34" charset="0"/>
              <a:cs typeface="Arial" panose="020B0604020202020204" pitchFamily="34" charset="0"/>
            </a:endParaRPr>
          </a:p>
          <a:p>
            <a:r>
              <a:rPr lang="cy-GB" sz="1200" noProof="0" dirty="0">
                <a:latin typeface="Arial" panose="020B0604020202020204" pitchFamily="34" charset="0"/>
                <a:cs typeface="Arial" panose="020B0604020202020204" pitchFamily="34" charset="0"/>
              </a:rPr>
              <a:t>Mae'r ddau fframwaith yn gwerthfawr ar gyfer dysgu o brofiad. Mae Kolb yn fwy addas ar gyfer datblygu sgiliau ymarferol a dysgu gweithredol, tra bod Gibbs yn darparu dull mwy strwythuredig ar gyfer myfyrio a hunanwerthuso. Felly, gall gweithwyr proffesiynol elwa o ddefnyddio elfennau o'r ddau fframwaith yn ôl eu hanghenion dysgu a'u cyd-destun gwaith. Morris (2019)</a:t>
            </a:r>
          </a:p>
          <a:p>
            <a:endParaRPr lang="en-US" sz="1260" dirty="0">
              <a:latin typeface="Arial" panose="020B0604020202020204" pitchFamily="34" charset="0"/>
              <a:cs typeface="Arial" panose="020B0604020202020204" pitchFamily="34" charset="0"/>
            </a:endParaRPr>
          </a:p>
          <a:p>
            <a:endParaRPr lang="en-US" sz="1260" dirty="0">
              <a:latin typeface="Arial" panose="020B0604020202020204" pitchFamily="34" charset="0"/>
              <a:cs typeface="Arial" panose="020B0604020202020204" pitchFamily="34" charset="0"/>
            </a:endParaRPr>
          </a:p>
          <a:p>
            <a:endParaRPr lang="en-US" sz="1260" dirty="0">
              <a:latin typeface="Arial" panose="020B0604020202020204" pitchFamily="34" charset="0"/>
              <a:cs typeface="Arial" panose="020B0604020202020204" pitchFamily="34" charset="0"/>
            </a:endParaRPr>
          </a:p>
        </p:txBody>
      </p:sp>
      <p:grpSp>
        <p:nvGrpSpPr>
          <p:cNvPr id="25" name="Group 24">
            <a:extLst>
              <a:ext uri="{FF2B5EF4-FFF2-40B4-BE49-F238E27FC236}">
                <a16:creationId xmlns:a16="http://schemas.microsoft.com/office/drawing/2014/main" id="{7206E1D0-E72E-02CF-D7F8-7208565CF142}"/>
              </a:ext>
            </a:extLst>
          </p:cNvPr>
          <p:cNvGrpSpPr/>
          <p:nvPr/>
        </p:nvGrpSpPr>
        <p:grpSpPr>
          <a:xfrm>
            <a:off x="48126" y="45583"/>
            <a:ext cx="3686887" cy="7911301"/>
            <a:chOff x="10660" y="223016"/>
            <a:chExt cx="3686887" cy="8691104"/>
          </a:xfrm>
        </p:grpSpPr>
        <p:sp>
          <p:nvSpPr>
            <p:cNvPr id="22" name="Rounded Rectangle 21">
              <a:extLst>
                <a:ext uri="{FF2B5EF4-FFF2-40B4-BE49-F238E27FC236}">
                  <a16:creationId xmlns:a16="http://schemas.microsoft.com/office/drawing/2014/main" id="{C4EA488E-63C9-1C85-87F5-D332C38128AD}"/>
                </a:ext>
              </a:extLst>
            </p:cNvPr>
            <p:cNvSpPr/>
            <p:nvPr/>
          </p:nvSpPr>
          <p:spPr>
            <a:xfrm>
              <a:off x="10660" y="223016"/>
              <a:ext cx="3686887" cy="8691104"/>
            </a:xfrm>
            <a:prstGeom prst="roundRect">
              <a:avLst/>
            </a:prstGeom>
            <a:solidFill>
              <a:schemeClr val="accent6">
                <a:lumMod val="20000"/>
                <a:lumOff val="80000"/>
              </a:schemeClr>
            </a:solidFill>
          </p:spPr>
          <p:style>
            <a:lnRef idx="3">
              <a:schemeClr val="lt1"/>
            </a:lnRef>
            <a:fillRef idx="1">
              <a:schemeClr val="accent3"/>
            </a:fillRef>
            <a:effectRef idx="1">
              <a:schemeClr val="accent3"/>
            </a:effectRef>
            <a:fontRef idx="minor">
              <a:schemeClr val="lt1"/>
            </a:fontRef>
          </p:style>
          <p:txBody>
            <a:bodyPr rtlCol="0" anchor="ctr"/>
            <a:lstStyle/>
            <a:p>
              <a:pPr algn="ctr"/>
              <a:endParaRPr lang="en-US" sz="2223"/>
            </a:p>
          </p:txBody>
        </p:sp>
        <p:sp>
          <p:nvSpPr>
            <p:cNvPr id="5" name="TextBox 4">
              <a:extLst>
                <a:ext uri="{FF2B5EF4-FFF2-40B4-BE49-F238E27FC236}">
                  <a16:creationId xmlns:a16="http://schemas.microsoft.com/office/drawing/2014/main" id="{A5F0C170-DF29-0750-E890-ACD149043C70}"/>
                </a:ext>
              </a:extLst>
            </p:cNvPr>
            <p:cNvSpPr txBox="1"/>
            <p:nvPr/>
          </p:nvSpPr>
          <p:spPr>
            <a:xfrm>
              <a:off x="46840" y="374543"/>
              <a:ext cx="3645758" cy="5548937"/>
            </a:xfrm>
            <a:prstGeom prst="rect">
              <a:avLst/>
            </a:prstGeom>
            <a:noFill/>
          </p:spPr>
          <p:txBody>
            <a:bodyPr wrap="square" rtlCol="0">
              <a:spAutoFit/>
            </a:bodyPr>
            <a:lstStyle/>
            <a:p>
              <a:r>
                <a:rPr lang="cy-GB" sz="1200" b="1" u="sng" noProof="0" dirty="0">
                  <a:latin typeface="Arial" panose="020B0604020202020204" pitchFamily="34" charset="0"/>
                  <a:cs typeface="Arial" panose="020B0604020202020204" pitchFamily="34" charset="0"/>
                </a:rPr>
                <a:t>Cylch Dysgu Kolb</a:t>
              </a:r>
            </a:p>
            <a:p>
              <a:r>
                <a:rPr lang="cy-GB" sz="1200" noProof="0" dirty="0">
                  <a:latin typeface="Arial" panose="020B0604020202020204" pitchFamily="34" charset="0"/>
                  <a:cs typeface="Arial" panose="020B0604020202020204" pitchFamily="34" charset="0"/>
                </a:rPr>
                <a:t>Mae’r fframwaith yma yn cynnwys 4 cam dilynol. Dangosai Kolb, (1984) sut gall unigolyn troi profiadau bywyd yn wybodaeth o fewn dolen barhaus.  </a:t>
              </a:r>
            </a:p>
            <a:p>
              <a:endParaRPr lang="cy-GB" sz="1200" noProof="0" dirty="0">
                <a:latin typeface="Arial" panose="020B0604020202020204" pitchFamily="34" charset="0"/>
                <a:cs typeface="Arial" panose="020B0604020202020204" pitchFamily="34" charset="0"/>
              </a:endParaRPr>
            </a:p>
            <a:p>
              <a:r>
                <a:rPr lang="cy-GB" sz="1200" noProof="0" dirty="0">
                  <a:latin typeface="Arial" panose="020B0604020202020204" pitchFamily="34" charset="0"/>
                  <a:cs typeface="Arial" panose="020B0604020202020204" pitchFamily="34" charset="0"/>
                </a:rPr>
                <a:t> Cynwwys y 4 cam yw:</a:t>
              </a:r>
            </a:p>
            <a:p>
              <a:pPr marL="180023" indent="-180023">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Profiad Dirnadwy  </a:t>
              </a:r>
              <a:r>
                <a:rPr lang="cy-GB" sz="1200" noProof="0" dirty="0">
                  <a:latin typeface="Arial" panose="020B0604020202020204" pitchFamily="34" charset="0"/>
                  <a:cs typeface="Arial" panose="020B0604020202020204" pitchFamily="34" charset="0"/>
                </a:rPr>
                <a:t>- Mae gan yr unigolyn profiad o beth digwyddodd yn y byd go iawn. Caiff ei adnabod fel ‘gwneud’</a:t>
              </a:r>
            </a:p>
            <a:p>
              <a:pPr marL="180023" indent="-180023">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Sylwi Adlweyrchol </a:t>
              </a:r>
              <a:r>
                <a:rPr lang="cy-GB" sz="1200" noProof="0" dirty="0">
                  <a:latin typeface="Arial" panose="020B0604020202020204" pitchFamily="34" charset="0"/>
                  <a:cs typeface="Arial" panose="020B0604020202020204" pitchFamily="34" charset="0"/>
                </a:rPr>
                <a:t>- Caiff ei adanbod fel ‘gwylio’. Bydd yr unigolyn yn cymryd cam yn ol i fyfyrio ar y profiad. Gwnaf hyn gan dadansoddi beth digwyddodd, sut roeddent yn teimlo, a pa lwyddiannau neu heriau oedd yno. </a:t>
              </a:r>
            </a:p>
            <a:p>
              <a:pPr marL="180023" indent="-180023">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Cysyniadoli Cryno </a:t>
              </a:r>
              <a:r>
                <a:rPr lang="cy-GB" sz="1200" noProof="0" dirty="0">
                  <a:latin typeface="Arial" panose="020B0604020202020204" pitchFamily="34" charset="0"/>
                  <a:cs typeface="Arial" panose="020B0604020202020204" pitchFamily="34" charset="0"/>
                </a:rPr>
                <a:t>- Caiff hyn ei adnabod fel ‘meddwl’. Bydd yr unigolyn yn adeiladu’r damcaniaeth rhesymegol, egwyddorion cyffredinol, neu gysyniadau i esbonio ei profiadau wrth dechrau wneud synnwyr ohonynt. </a:t>
              </a:r>
            </a:p>
            <a:p>
              <a:pPr marL="180023" indent="-180023">
                <a:buFont typeface="Arial" panose="020B0604020202020204" pitchFamily="34" charset="0"/>
                <a:buChar char="•"/>
              </a:pPr>
              <a:r>
                <a:rPr lang="cy-GB" sz="1200" b="1" noProof="0" dirty="0">
                  <a:latin typeface="Arial" panose="020B0604020202020204" pitchFamily="34" charset="0"/>
                  <a:cs typeface="Arial" panose="020B0604020202020204" pitchFamily="34" charset="0"/>
                </a:rPr>
                <a:t>Arbrofi Gweithredol </a:t>
              </a:r>
              <a:r>
                <a:rPr lang="cy-GB" sz="1200" noProof="0" dirty="0">
                  <a:latin typeface="Arial" panose="020B0604020202020204" pitchFamily="34" charset="0"/>
                  <a:cs typeface="Arial" panose="020B0604020202020204" pitchFamily="34" charset="0"/>
                </a:rPr>
                <a:t>- Bydd unigolion yn cynllunio sut i gymhwyso’r syniadau neywdd o fewn sefyllfa yn y dyfodol. Caiff ei adnbod fel ‘trioch’, i sbarduno profiad newydd a chychwyn y cylch eto.  Kolb (1984)</a:t>
              </a:r>
            </a:p>
            <a:p>
              <a:endParaRPr lang="en-US" sz="2223" dirty="0"/>
            </a:p>
          </p:txBody>
        </p:sp>
      </p:grpSp>
      <p:sp>
        <p:nvSpPr>
          <p:cNvPr id="23" name="TextBox 22">
            <a:extLst>
              <a:ext uri="{FF2B5EF4-FFF2-40B4-BE49-F238E27FC236}">
                <a16:creationId xmlns:a16="http://schemas.microsoft.com/office/drawing/2014/main" id="{CFA1296E-60FE-B724-5B90-C0907007D0AE}"/>
              </a:ext>
            </a:extLst>
          </p:cNvPr>
          <p:cNvSpPr txBox="1"/>
          <p:nvPr/>
        </p:nvSpPr>
        <p:spPr>
          <a:xfrm>
            <a:off x="141538" y="4895427"/>
            <a:ext cx="3652552" cy="2871555"/>
          </a:xfrm>
          <a:prstGeom prst="rect">
            <a:avLst/>
          </a:prstGeom>
          <a:noFill/>
        </p:spPr>
        <p:txBody>
          <a:bodyPr wrap="square" rtlCol="0">
            <a:spAutoFit/>
          </a:bodyPr>
          <a:lstStyle/>
          <a:p>
            <a:r>
              <a:rPr lang="cy-GB" sz="1200" b="1" noProof="0" dirty="0">
                <a:solidFill>
                  <a:schemeClr val="accent3"/>
                </a:solidFill>
                <a:latin typeface="Arial" panose="020B0604020202020204" pitchFamily="34" charset="0"/>
                <a:cs typeface="Arial" panose="020B0604020202020204" pitchFamily="34" charset="0"/>
              </a:rPr>
              <a:t>Manteision</a:t>
            </a:r>
          </a:p>
          <a:p>
            <a:pPr marL="285750" indent="-285750">
              <a:buFontTx/>
              <a:buChar char="-"/>
            </a:pPr>
            <a:r>
              <a:rPr lang="cy-GB" sz="1200" noProof="0" dirty="0">
                <a:latin typeface="Arial" panose="020B0604020202020204" pitchFamily="34" charset="0"/>
                <a:cs typeface="Arial" panose="020B0604020202020204" pitchFamily="34" charset="0"/>
              </a:rPr>
              <a:t>Gallech defnyddio eich profiadau go iawn wrth myfyrio. Byddech yn ddatblygu eich sgiliau yma yn Bellach trwy nodi ffyrdd i wella yn y dyfodol. </a:t>
            </a:r>
          </a:p>
          <a:p>
            <a:pPr marL="285750" indent="-285750">
              <a:buFontTx/>
              <a:buChar char="-"/>
            </a:pPr>
            <a:r>
              <a:rPr lang="cy-GB" sz="1200" noProof="0" dirty="0">
                <a:latin typeface="Arial" panose="020B0604020202020204" pitchFamily="34" charset="0"/>
                <a:cs typeface="Arial" panose="020B0604020202020204" pitchFamily="34" charset="0"/>
              </a:rPr>
              <a:t>Mae’n annog myfrydod ac yn hybu ddysgu wrth profiadau yn lle gwybodaeth.</a:t>
            </a:r>
          </a:p>
          <a:p>
            <a:pPr marL="285750" indent="-285750">
              <a:buFontTx/>
              <a:buChar char="-"/>
            </a:pPr>
            <a:endParaRPr lang="cy-GB" sz="1200" noProof="0" dirty="0">
              <a:latin typeface="Arial" panose="020B0604020202020204" pitchFamily="34" charset="0"/>
              <a:cs typeface="Arial" panose="020B0604020202020204" pitchFamily="34" charset="0"/>
            </a:endParaRPr>
          </a:p>
          <a:p>
            <a:r>
              <a:rPr lang="cy-GB" sz="1200" b="1" noProof="0" dirty="0">
                <a:solidFill>
                  <a:srgbClr val="FF0000"/>
                </a:solidFill>
                <a:latin typeface="Arial" panose="020B0604020202020204" pitchFamily="34" charset="0"/>
                <a:cs typeface="Arial" panose="020B0604020202020204" pitchFamily="34" charset="0"/>
              </a:rPr>
              <a:t>Anfanteision </a:t>
            </a:r>
            <a:r>
              <a:rPr lang="cy-GB" sz="1200" noProof="0" dirty="0">
                <a:solidFill>
                  <a:srgbClr val="FF0000"/>
                </a:solidFill>
                <a:latin typeface="Arial" panose="020B0604020202020204" pitchFamily="34" charset="0"/>
                <a:cs typeface="Arial" panose="020B0604020202020204" pitchFamily="34" charset="0"/>
              </a:rPr>
              <a:t> </a:t>
            </a:r>
            <a:endParaRPr lang="cy-GB" sz="1200" noProof="0" dirty="0">
              <a:latin typeface="Arial" panose="020B0604020202020204" pitchFamily="34" charset="0"/>
              <a:cs typeface="Arial" panose="020B0604020202020204" pitchFamily="34" charset="0"/>
            </a:endParaRPr>
          </a:p>
          <a:p>
            <a:pPr marL="285750" indent="-285750">
              <a:buFontTx/>
              <a:buChar char="-"/>
            </a:pPr>
            <a:r>
              <a:rPr lang="cy-GB" sz="1200" noProof="0" dirty="0">
                <a:latin typeface="Arial" panose="020B0604020202020204" pitchFamily="34" charset="0"/>
                <a:cs typeface="Arial" panose="020B0604020202020204" pitchFamily="34" charset="0"/>
              </a:rPr>
              <a:t>Gall y dechneg yma fod cymryd lawer o amser i ddilyn y camau. </a:t>
            </a:r>
          </a:p>
          <a:p>
            <a:pPr marL="285750" indent="-285750">
              <a:buFontTx/>
              <a:buChar char="-"/>
            </a:pPr>
            <a:r>
              <a:rPr lang="cy-GB" sz="1200" noProof="0" dirty="0">
                <a:latin typeface="Arial" panose="020B0604020202020204" pitchFamily="34" charset="0"/>
                <a:cs typeface="Arial" panose="020B0604020202020204" pitchFamily="34" charset="0"/>
              </a:rPr>
              <a:t>Efallai ni fydd y dechneg yma yn berthnasol i pob sefyllfa, os nad oes gennych profiad bywyd i’w gysylltu ag ni fyddech yn gallu defnyddio’r dechneg yma. </a:t>
            </a:r>
          </a:p>
        </p:txBody>
      </p:sp>
      <p:pic>
        <p:nvPicPr>
          <p:cNvPr id="15" name="Picture 14">
            <a:extLst>
              <a:ext uri="{FF2B5EF4-FFF2-40B4-BE49-F238E27FC236}">
                <a16:creationId xmlns:a16="http://schemas.microsoft.com/office/drawing/2014/main" id="{BF2143A3-82BA-71F4-3CBE-94A0A4446C9F}"/>
              </a:ext>
            </a:extLst>
          </p:cNvPr>
          <p:cNvPicPr>
            <a:picLocks noChangeAspect="1"/>
          </p:cNvPicPr>
          <p:nvPr/>
        </p:nvPicPr>
        <p:blipFill>
          <a:blip r:embed="rId3"/>
          <a:stretch>
            <a:fillRect/>
          </a:stretch>
        </p:blipFill>
        <p:spPr>
          <a:xfrm>
            <a:off x="11341024" y="7419507"/>
            <a:ext cx="1284322" cy="1284322"/>
          </a:xfrm>
          <a:prstGeom prst="rect">
            <a:avLst/>
          </a:prstGeom>
        </p:spPr>
      </p:pic>
      <p:pic>
        <p:nvPicPr>
          <p:cNvPr id="27" name="Picture 26">
            <a:extLst>
              <a:ext uri="{FF2B5EF4-FFF2-40B4-BE49-F238E27FC236}">
                <a16:creationId xmlns:a16="http://schemas.microsoft.com/office/drawing/2014/main" id="{640AB18D-022C-98BB-B946-04F025A1B33A}"/>
              </a:ext>
            </a:extLst>
          </p:cNvPr>
          <p:cNvPicPr>
            <a:picLocks noChangeAspect="1"/>
          </p:cNvPicPr>
          <p:nvPr/>
        </p:nvPicPr>
        <p:blipFill>
          <a:blip r:embed="rId4"/>
          <a:stretch>
            <a:fillRect/>
          </a:stretch>
        </p:blipFill>
        <p:spPr>
          <a:xfrm>
            <a:off x="141538" y="8021804"/>
            <a:ext cx="1296233" cy="1296233"/>
          </a:xfrm>
          <a:prstGeom prst="rect">
            <a:avLst/>
          </a:prstGeom>
        </p:spPr>
      </p:pic>
      <p:sp>
        <p:nvSpPr>
          <p:cNvPr id="29" name="TextBox 28">
            <a:extLst>
              <a:ext uri="{FF2B5EF4-FFF2-40B4-BE49-F238E27FC236}">
                <a16:creationId xmlns:a16="http://schemas.microsoft.com/office/drawing/2014/main" id="{58C9D23B-4B9E-5FD2-B30F-3C78AA8884DB}"/>
              </a:ext>
            </a:extLst>
          </p:cNvPr>
          <p:cNvSpPr txBox="1"/>
          <p:nvPr/>
        </p:nvSpPr>
        <p:spPr>
          <a:xfrm>
            <a:off x="1323149" y="8212040"/>
            <a:ext cx="2320874" cy="674031"/>
          </a:xfrm>
          <a:prstGeom prst="rect">
            <a:avLst/>
          </a:prstGeom>
          <a:noFill/>
        </p:spPr>
        <p:txBody>
          <a:bodyPr wrap="square">
            <a:spAutoFit/>
          </a:bodyPr>
          <a:lstStyle/>
          <a:p>
            <a:r>
              <a:rPr lang="cy-GB" sz="1260" dirty="0">
                <a:latin typeface="Arial" panose="020B0604020202020204" pitchFamily="34" charset="0"/>
                <a:cs typeface="Arial" panose="020B0604020202020204" pitchFamily="34" charset="0"/>
              </a:rPr>
              <a:t>Ffynhonnell</a:t>
            </a:r>
            <a:r>
              <a:rPr lang="en-US" sz="1260" dirty="0">
                <a:latin typeface="Arial" panose="020B0604020202020204" pitchFamily="34" charset="0"/>
                <a:cs typeface="Arial" panose="020B0604020202020204" pitchFamily="34" charset="0"/>
              </a:rPr>
              <a:t>: Kolb’s Experiential Learning Cycle, Simply Psychology (2024).</a:t>
            </a:r>
          </a:p>
        </p:txBody>
      </p:sp>
    </p:spTree>
    <p:extLst>
      <p:ext uri="{BB962C8B-B14F-4D97-AF65-F5344CB8AC3E}">
        <p14:creationId xmlns:p14="http://schemas.microsoft.com/office/powerpoint/2010/main" val="3945021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874D-9704-AFF9-1ACD-FD4FD0BF448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C8DC59E-7B52-D4B5-60D0-EF575EAB207C}"/>
              </a:ext>
            </a:extLst>
          </p:cNvPr>
          <p:cNvSpPr>
            <a:spLocks noGrp="1"/>
          </p:cNvSpPr>
          <p:nvPr>
            <p:ph idx="1"/>
          </p:nvPr>
        </p:nvSpPr>
        <p:spPr/>
        <p:txBody>
          <a:bodyPr>
            <a:normAutofit fontScale="92500" lnSpcReduction="20000"/>
          </a:bodyPr>
          <a:lstStyle/>
          <a:p>
            <a:pPr marL="0" indent="0" algn="just" fontAlgn="base" hangingPunct="0">
              <a:lnSpc>
                <a:spcPct val="107000"/>
              </a:lnSpc>
              <a:spcAft>
                <a:spcPts val="840"/>
              </a:spcAft>
              <a:buNone/>
            </a:pPr>
            <a:r>
              <a:rPr lang="cy-GB" dirty="0">
                <a:latin typeface="Arial" panose="020B0604020202020204" pitchFamily="34" charset="0"/>
                <a:ea typeface="Times New Roman" panose="02020603050405020304" pitchFamily="18" charset="0"/>
                <a:cs typeface="Arial" panose="020B0604020202020204" pitchFamily="34" charset="0"/>
              </a:rPr>
              <a:t>Darluniwch Posteri academaidd sydd yn archwilio’r pwysigrwydd o myfyrio ar ymarfer o fewn y Blynyddoedd Cynnar, ac sy’n dadansoddi gwahanol modelau </a:t>
            </a:r>
            <a:r>
              <a:rPr lang="cy-GB" dirty="0">
                <a:latin typeface="Arial" panose="020B0604020202020204" pitchFamily="34" charset="0"/>
                <a:ea typeface="Times New Roman" panose="02020603050405020304" pitchFamily="18" charset="0"/>
              </a:rPr>
              <a:t>myfyriol (1000 gair). </a:t>
            </a:r>
            <a:endParaRPr lang="en-GB" dirty="0">
              <a:latin typeface="Times New Roman" panose="02020603050405020304" pitchFamily="18" charset="0"/>
              <a:ea typeface="Times New Roman" panose="02020603050405020304" pitchFamily="18" charset="0"/>
            </a:endParaRPr>
          </a:p>
          <a:p>
            <a:pPr algn="just" fontAlgn="base" hangingPunct="0">
              <a:lnSpc>
                <a:spcPct val="115000"/>
              </a:lnSpc>
            </a:pPr>
            <a:r>
              <a:rPr lang="cy-GB" dirty="0">
                <a:latin typeface="Arial" panose="020B0604020202020204" pitchFamily="34" charset="0"/>
                <a:ea typeface="Calibri" panose="020F0502020204030204" pitchFamily="34" charset="0"/>
                <a:cs typeface="Times New Roman" panose="02020603050405020304" pitchFamily="18" charset="0"/>
              </a:rPr>
              <a:t>Beth yw adlewyrchu ac ymarfer myfyriol?</a:t>
            </a:r>
            <a:endParaRPr lang="en-GB" dirty="0">
              <a:latin typeface="Times New Roman" panose="02020603050405020304" pitchFamily="18" charset="0"/>
              <a:ea typeface="Times New Roman" panose="02020603050405020304" pitchFamily="18" charset="0"/>
            </a:endParaRPr>
          </a:p>
          <a:p>
            <a:pPr algn="just" fontAlgn="base" hangingPunct="0">
              <a:lnSpc>
                <a:spcPct val="115000"/>
              </a:lnSpc>
            </a:pPr>
            <a:r>
              <a:rPr lang="cy-GB" dirty="0">
                <a:latin typeface="Arial" panose="020B0604020202020204" pitchFamily="34" charset="0"/>
                <a:ea typeface="Calibri" panose="020F0502020204030204" pitchFamily="34" charset="0"/>
                <a:cs typeface="Times New Roman" panose="02020603050405020304" pitchFamily="18" charset="0"/>
              </a:rPr>
              <a:t>Pam mae myfyrio ar ymarfer yn bwysig o fewn y Blynyddoedd Cynnar?</a:t>
            </a:r>
            <a:endParaRPr lang="en-GB" dirty="0">
              <a:latin typeface="Times New Roman" panose="02020603050405020304" pitchFamily="18" charset="0"/>
              <a:ea typeface="Times New Roman" panose="02020603050405020304" pitchFamily="18" charset="0"/>
            </a:endParaRPr>
          </a:p>
          <a:p>
            <a:pPr algn="just" fontAlgn="base" hangingPunct="0">
              <a:lnSpc>
                <a:spcPct val="115000"/>
              </a:lnSpc>
            </a:pPr>
            <a:r>
              <a:rPr lang="cy-GB" dirty="0">
                <a:latin typeface="Arial" panose="020B0604020202020204" pitchFamily="34" charset="0"/>
                <a:ea typeface="Calibri" panose="020F0502020204030204" pitchFamily="34" charset="0"/>
                <a:cs typeface="Times New Roman" panose="02020603050405020304" pitchFamily="18" charset="0"/>
              </a:rPr>
              <a:t>Damcaniaethau myfyriol</a:t>
            </a:r>
            <a:endParaRPr lang="en-GB" dirty="0">
              <a:latin typeface="Times New Roman" panose="02020603050405020304" pitchFamily="18" charset="0"/>
              <a:ea typeface="Times New Roman" panose="02020603050405020304" pitchFamily="18" charset="0"/>
            </a:endParaRPr>
          </a:p>
          <a:p>
            <a:pPr fontAlgn="base" hangingPunct="0">
              <a:lnSpc>
                <a:spcPct val="115000"/>
              </a:lnSpc>
            </a:pPr>
            <a:r>
              <a:rPr lang="cy-GB" dirty="0">
                <a:latin typeface="Arial" panose="020B0604020202020204" pitchFamily="34" charset="0"/>
                <a:ea typeface="Calibri" panose="020F0502020204030204" pitchFamily="34" charset="0"/>
                <a:cs typeface="Times New Roman" panose="02020603050405020304" pitchFamily="18" charset="0"/>
              </a:rPr>
              <a:t>Dadansoddiad o gwahanol modelau myfyriol- cymharu/chyferbynnu/manteision/anfanteision</a:t>
            </a:r>
            <a:endParaRPr lang="en-GB"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663731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F39D-BB10-9E95-D272-E8B17148726F}"/>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C748C63F-5D3F-7F02-204B-C609C93015C0}"/>
              </a:ext>
            </a:extLst>
          </p:cNvPr>
          <p:cNvSpPr>
            <a:spLocks noGrp="1"/>
          </p:cNvSpPr>
          <p:nvPr>
            <p:ph idx="1"/>
          </p:nvPr>
        </p:nvSpPr>
        <p:spPr>
          <a:xfrm>
            <a:off x="880110" y="2722293"/>
            <a:ext cx="11041380" cy="5678757"/>
          </a:xfrm>
        </p:spPr>
        <p:txBody>
          <a:bodyPr>
            <a:normAutofit/>
          </a:bodyPr>
          <a:lstStyle/>
          <a:p>
            <a:r>
              <a:rPr lang="en-US" dirty="0"/>
              <a:t>Pacey, 2016</a:t>
            </a:r>
          </a:p>
        </p:txBody>
      </p:sp>
    </p:spTree>
    <p:extLst>
      <p:ext uri="{BB962C8B-B14F-4D97-AF65-F5344CB8AC3E}">
        <p14:creationId xmlns:p14="http://schemas.microsoft.com/office/powerpoint/2010/main" val="2225776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8447-25AD-7EC8-49B1-C06FE670E954}"/>
              </a:ext>
            </a:extLst>
          </p:cNvPr>
          <p:cNvSpPr>
            <a:spLocks noGrp="1"/>
          </p:cNvSpPr>
          <p:nvPr>
            <p:ph type="title"/>
          </p:nvPr>
        </p:nvSpPr>
        <p:spPr/>
        <p:txBody>
          <a:bodyPr/>
          <a:lstStyle/>
          <a:p>
            <a:r>
              <a:rPr lang="en-US" dirty="0"/>
              <a:t>OAP cycle – Observation, assessment, planning</a:t>
            </a:r>
          </a:p>
        </p:txBody>
      </p:sp>
      <p:pic>
        <p:nvPicPr>
          <p:cNvPr id="4" name="Content Placeholder 3">
            <a:extLst>
              <a:ext uri="{FF2B5EF4-FFF2-40B4-BE49-F238E27FC236}">
                <a16:creationId xmlns:a16="http://schemas.microsoft.com/office/drawing/2014/main" id="{A20E09DE-9CAE-F562-031C-95212E7432C0}"/>
              </a:ext>
            </a:extLst>
          </p:cNvPr>
          <p:cNvPicPr>
            <a:picLocks noGrp="1" noChangeAspect="1"/>
          </p:cNvPicPr>
          <p:nvPr>
            <p:ph idx="1"/>
          </p:nvPr>
        </p:nvPicPr>
        <p:blipFill>
          <a:blip r:embed="rId2"/>
          <a:stretch>
            <a:fillRect/>
          </a:stretch>
        </p:blipFill>
        <p:spPr>
          <a:xfrm>
            <a:off x="7631797" y="2975372"/>
            <a:ext cx="4289693" cy="4568905"/>
          </a:xfrm>
        </p:spPr>
      </p:pic>
    </p:spTree>
    <p:extLst>
      <p:ext uri="{BB962C8B-B14F-4D97-AF65-F5344CB8AC3E}">
        <p14:creationId xmlns:p14="http://schemas.microsoft.com/office/powerpoint/2010/main" val="2872688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AD537-D4C4-777A-B941-5DB6CF25A975}"/>
              </a:ext>
            </a:extLst>
          </p:cNvPr>
          <p:cNvSpPr>
            <a:spLocks noGrp="1"/>
          </p:cNvSpPr>
          <p:nvPr>
            <p:ph type="title"/>
          </p:nvPr>
        </p:nvSpPr>
        <p:spPr/>
        <p:txBody>
          <a:bodyPr/>
          <a:lstStyle/>
          <a:p>
            <a:r>
              <a:rPr lang="en-US" dirty="0" err="1"/>
              <a:t>Cyferiadau</a:t>
            </a:r>
            <a:endParaRPr lang="en-US" dirty="0"/>
          </a:p>
        </p:txBody>
      </p:sp>
      <p:sp>
        <p:nvSpPr>
          <p:cNvPr id="3" name="Content Placeholder 2">
            <a:extLst>
              <a:ext uri="{FF2B5EF4-FFF2-40B4-BE49-F238E27FC236}">
                <a16:creationId xmlns:a16="http://schemas.microsoft.com/office/drawing/2014/main" id="{3DC90736-955C-6E36-FE64-3146C6A4C1C9}"/>
              </a:ext>
            </a:extLst>
          </p:cNvPr>
          <p:cNvSpPr>
            <a:spLocks noGrp="1"/>
          </p:cNvSpPr>
          <p:nvPr>
            <p:ph idx="1"/>
          </p:nvPr>
        </p:nvSpPr>
        <p:spPr/>
        <p:txBody>
          <a:bodyPr>
            <a:normAutofit/>
          </a:bodyPr>
          <a:lstStyle/>
          <a:p>
            <a:r>
              <a:rPr lang="en-US" sz="1800" dirty="0">
                <a:latin typeface="Arial" panose="020B0604020202020204" pitchFamily="34" charset="0"/>
                <a:cs typeface="Arial" panose="020B0604020202020204" pitchFamily="34" charset="0"/>
              </a:rPr>
              <a:t>Early Years Wales. (2026). </a:t>
            </a:r>
            <a:r>
              <a:rPr lang="en-US" sz="1800" i="1" dirty="0">
                <a:latin typeface="Arial" panose="020B0604020202020204" pitchFamily="34" charset="0"/>
                <a:cs typeface="Arial" panose="020B0604020202020204" pitchFamily="34" charset="0"/>
              </a:rPr>
              <a:t>Reflective Practice and Responsive Planning</a:t>
            </a:r>
            <a:r>
              <a:rPr lang="en-US" sz="1800" dirty="0">
                <a:latin typeface="Arial" panose="020B0604020202020204" pitchFamily="34" charset="0"/>
                <a:cs typeface="Arial" panose="020B0604020202020204" pitchFamily="34" charset="0"/>
              </a:rPr>
              <a:t>. Early Years Wales Resources</a:t>
            </a:r>
          </a:p>
          <a:p>
            <a:r>
              <a:rPr lang="en-US" sz="1800" dirty="0">
                <a:latin typeface="Arial" panose="020B0604020202020204" pitchFamily="34" charset="0"/>
                <a:cs typeface="Arial" panose="020B0604020202020204" pitchFamily="34" charset="0"/>
              </a:rPr>
              <a:t>Gibbs, 1988. </a:t>
            </a:r>
            <a:r>
              <a:rPr lang="en-US" sz="1800" i="1" dirty="0">
                <a:latin typeface="Arial" panose="020B0604020202020204" pitchFamily="34" charset="0"/>
                <a:cs typeface="Arial" panose="020B0604020202020204" pitchFamily="34" charset="0"/>
              </a:rPr>
              <a:t>Learning by Doing: A Guide to Teaching and Learning Methods</a:t>
            </a:r>
            <a:r>
              <a:rPr lang="en-US" sz="1800" dirty="0">
                <a:latin typeface="Arial" panose="020B0604020202020204" pitchFamily="34" charset="0"/>
                <a:cs typeface="Arial" panose="020B0604020202020204" pitchFamily="34" charset="0"/>
              </a:rPr>
              <a:t>. Further Education Unit. Oxford: Oxford Polytechnic. </a:t>
            </a:r>
          </a:p>
          <a:p>
            <a:r>
              <a:rPr lang="en-GB" sz="1800" dirty="0">
                <a:latin typeface="Arial" panose="020B0604020202020204" pitchFamily="34" charset="0"/>
                <a:cs typeface="Arial" panose="020B0604020202020204" pitchFamily="34" charset="0"/>
              </a:rPr>
              <a:t>Kolb, A.Y. and Kolb, D.A. (2018) ‘Eight Important Things to Know About the Experiential Learning Cycle’, </a:t>
            </a:r>
            <a:r>
              <a:rPr lang="en-GB" sz="1800" i="1" dirty="0">
                <a:latin typeface="Arial" panose="020B0604020202020204" pitchFamily="34" charset="0"/>
                <a:cs typeface="Arial" panose="020B0604020202020204" pitchFamily="34" charset="0"/>
              </a:rPr>
              <a:t>Australian Educational Leader</a:t>
            </a:r>
            <a:r>
              <a:rPr lang="en-GB" sz="1800" dirty="0">
                <a:latin typeface="Arial" panose="020B0604020202020204" pitchFamily="34" charset="0"/>
                <a:cs typeface="Arial" panose="020B0604020202020204" pitchFamily="34" charset="0"/>
              </a:rPr>
              <a:t>, 40(3), pp. 8-14.</a:t>
            </a:r>
          </a:p>
          <a:p>
            <a:r>
              <a:rPr lang="en-GB" sz="1800" dirty="0">
                <a:latin typeface="Arial" panose="020B0604020202020204" pitchFamily="34" charset="0"/>
                <a:cs typeface="Arial" panose="020B0604020202020204" pitchFamily="34" charset="0"/>
              </a:rPr>
              <a:t>Kolb, D.A. (1984) </a:t>
            </a:r>
            <a:r>
              <a:rPr lang="en-GB" sz="1800" i="1" dirty="0">
                <a:latin typeface="Arial" panose="020B0604020202020204" pitchFamily="34" charset="0"/>
                <a:cs typeface="Arial" panose="020B0604020202020204" pitchFamily="34" charset="0"/>
              </a:rPr>
              <a:t>Experiential Learning: Experience as the Source of Learning and Development</a:t>
            </a:r>
            <a:r>
              <a:rPr lang="en-GB" sz="1800" dirty="0">
                <a:latin typeface="Arial" panose="020B0604020202020204" pitchFamily="34" charset="0"/>
                <a:cs typeface="Arial" panose="020B0604020202020204" pitchFamily="34" charset="0"/>
              </a:rPr>
              <a:t>. Englewood Cliffs, NJ: Prentice Hall.</a:t>
            </a:r>
            <a:endParaRPr lang="en-US" sz="1800" dirty="0">
              <a:latin typeface="Arial" panose="020B0604020202020204" pitchFamily="34" charset="0"/>
              <a:cs typeface="Arial" panose="020B0604020202020204" pitchFamily="34" charset="0"/>
            </a:endParaRPr>
          </a:p>
          <a:p>
            <a:r>
              <a:rPr lang="en-US" sz="1800" dirty="0" err="1">
                <a:latin typeface="Arial" panose="020B0604020202020204" pitchFamily="34" charset="0"/>
                <a:cs typeface="Arial" panose="020B0604020202020204" pitchFamily="34" charset="0"/>
              </a:rPr>
              <a:t>Llywodraeth</a:t>
            </a:r>
            <a:r>
              <a:rPr lang="en-US" sz="1800" dirty="0">
                <a:latin typeface="Arial" panose="020B0604020202020204" pitchFamily="34" charset="0"/>
                <a:cs typeface="Arial" panose="020B0604020202020204" pitchFamily="34" charset="0"/>
              </a:rPr>
              <a:t> Cymru. (2022). </a:t>
            </a:r>
            <a:r>
              <a:rPr lang="en-US" sz="1800" i="1" dirty="0" err="1">
                <a:latin typeface="Arial" panose="020B0604020202020204" pitchFamily="34" charset="0"/>
                <a:cs typeface="Arial" panose="020B0604020202020204" pitchFamily="34" charset="0"/>
              </a:rPr>
              <a:t>Chwarae</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Dysgu</a:t>
            </a:r>
            <a:r>
              <a:rPr lang="en-US" sz="1800" i="1" dirty="0">
                <a:latin typeface="Arial" panose="020B0604020202020204" pitchFamily="34" charset="0"/>
                <a:cs typeface="Arial" panose="020B0604020202020204" pitchFamily="34" charset="0"/>
              </a:rPr>
              <a:t> a </a:t>
            </a:r>
            <a:r>
              <a:rPr lang="en-US" sz="1800" i="1" dirty="0" err="1">
                <a:latin typeface="Arial" panose="020B0604020202020204" pitchFamily="34" charset="0"/>
                <a:cs typeface="Arial" panose="020B0604020202020204" pitchFamily="34" charset="0"/>
              </a:rPr>
              <a:t>Gofal</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Plentyndod</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Cynnar</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yng</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Nghymru</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Pecyn</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Cymorth</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Ymarfer</a:t>
            </a:r>
            <a:r>
              <a:rPr lang="en-US" sz="1800" i="1" dirty="0">
                <a:latin typeface="Arial" panose="020B0604020202020204" pitchFamily="34" charset="0"/>
                <a:cs typeface="Arial" panose="020B0604020202020204" pitchFamily="34" charset="0"/>
              </a:rPr>
              <a:t> </a:t>
            </a:r>
            <a:r>
              <a:rPr lang="en-US" sz="1800" i="1" dirty="0" err="1">
                <a:latin typeface="Arial" panose="020B0604020202020204" pitchFamily="34" charset="0"/>
                <a:cs typeface="Arial" panose="020B0604020202020204" pitchFamily="34" charset="0"/>
              </a:rPr>
              <a:t>Myfyriol</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Caerdydd</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Llywodraeth</a:t>
            </a:r>
            <a:r>
              <a:rPr lang="en-US" sz="1800" dirty="0">
                <a:latin typeface="Arial" panose="020B0604020202020204" pitchFamily="34" charset="0"/>
                <a:cs typeface="Arial" panose="020B0604020202020204" pitchFamily="34" charset="0"/>
              </a:rPr>
              <a:t> Cymru.</a:t>
            </a:r>
          </a:p>
          <a:p>
            <a:r>
              <a:rPr lang="en-GB" sz="1800" dirty="0">
                <a:latin typeface="Arial" panose="020B0604020202020204" pitchFamily="34" charset="0"/>
                <a:cs typeface="Arial" panose="020B0604020202020204" pitchFamily="34" charset="0"/>
              </a:rPr>
              <a:t>Morris, T.H. (2019) ‘Experiential Learning: A Systematic Review and Revision of Kolb’s Model’, </a:t>
            </a:r>
            <a:r>
              <a:rPr lang="en-GB" sz="1800" i="1" dirty="0">
                <a:latin typeface="Arial" panose="020B0604020202020204" pitchFamily="34" charset="0"/>
                <a:cs typeface="Arial" panose="020B0604020202020204" pitchFamily="34" charset="0"/>
              </a:rPr>
              <a:t>Interactive Learning Environments</a:t>
            </a:r>
            <a:r>
              <a:rPr lang="en-GB" sz="1800" dirty="0">
                <a:latin typeface="Arial" panose="020B0604020202020204" pitchFamily="34" charset="0"/>
                <a:cs typeface="Arial" panose="020B0604020202020204" pitchFamily="34" charset="0"/>
              </a:rPr>
              <a:t>, 28(8), pp. 1064-1077.</a:t>
            </a:r>
          </a:p>
          <a:p>
            <a:r>
              <a:rPr lang="en-GB" sz="1800" dirty="0">
                <a:latin typeface="Arial" panose="020B0604020202020204" pitchFamily="34" charset="0"/>
                <a:cs typeface="Arial" panose="020B0604020202020204" pitchFamily="34" charset="0"/>
              </a:rPr>
              <a:t>Simply Psychology (2024) </a:t>
            </a:r>
            <a:r>
              <a:rPr lang="en-GB" sz="1800" i="1" dirty="0">
                <a:latin typeface="Arial" panose="020B0604020202020204" pitchFamily="34" charset="0"/>
                <a:cs typeface="Arial" panose="020B0604020202020204" pitchFamily="34" charset="0"/>
              </a:rPr>
              <a:t>Kolb's Learning Styles and Experiential Learning Cycle</a:t>
            </a:r>
            <a:r>
              <a:rPr lang="en-GB" sz="1800" dirty="0">
                <a:latin typeface="Arial" panose="020B0604020202020204" pitchFamily="34" charset="0"/>
                <a:cs typeface="Arial" panose="020B0604020202020204" pitchFamily="34" charset="0"/>
              </a:rPr>
              <a:t>.(Accessed: 15 October 2026).</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University of Edinburgh. (2024) </a:t>
            </a:r>
            <a:r>
              <a:rPr lang="en-US" sz="1800" i="1" dirty="0">
                <a:latin typeface="Arial" panose="020B0604020202020204" pitchFamily="34" charset="0"/>
                <a:cs typeface="Arial" panose="020B0604020202020204" pitchFamily="34" charset="0"/>
              </a:rPr>
              <a:t>Gibbs’ Reflective Cycle</a:t>
            </a:r>
            <a:r>
              <a:rPr lang="en-US" sz="1800" dirty="0">
                <a:latin typeface="Arial" panose="020B0604020202020204" pitchFamily="34" charset="0"/>
                <a:cs typeface="Arial" panose="020B0604020202020204" pitchFamily="34" charset="0"/>
              </a:rPr>
              <a:t>. Reflection Toolkit. </a:t>
            </a:r>
            <a:endParaRPr lang="en-GB" sz="2200" dirty="0">
              <a:latin typeface="Arial" panose="020B0604020202020204" pitchFamily="34" charset="0"/>
              <a:cs typeface="Arial" panose="020B0604020202020204" pitchFamily="34" charset="0"/>
            </a:endParaRPr>
          </a:p>
          <a:p>
            <a:endParaRPr lang="en-US" sz="252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64663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3379</TotalTime>
  <Words>1250</Words>
  <Application>Microsoft Macintosh PowerPoint</Application>
  <PresentationFormat>A3 Paper (297x420 mm)</PresentationFormat>
  <Paragraphs>72</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Times New Roman</vt:lpstr>
      <vt:lpstr>Office Theme</vt:lpstr>
      <vt:lpstr>Ymarfer Myfyriol yn y Blynyddoedd Cynnar</vt:lpstr>
      <vt:lpstr>PowerPoint Presentation</vt:lpstr>
      <vt:lpstr>PowerPoint Presentation</vt:lpstr>
      <vt:lpstr>OAP cycle – Observation, assessment, planning</vt:lpstr>
      <vt:lpstr>Cyferiadau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Gregory (2603532)</dc:creator>
  <cp:lastModifiedBy>Chloe Gregory (2603532)</cp:lastModifiedBy>
  <cp:revision>1</cp:revision>
  <dcterms:created xsi:type="dcterms:W3CDTF">2026-10-05T16:47:50Z</dcterms:created>
  <dcterms:modified xsi:type="dcterms:W3CDTF">2026-10-15T21:48:31Z</dcterms:modified>
</cp:coreProperties>
</file>