
<file path=[Content_Types].xml><?xml version="1.0" encoding="utf-8"?>
<Types xmlns="http://schemas.openxmlformats.org/package/2006/content-types">
  <Default Extension="docx" ContentType="application/vnd.openxmlformats-officedocument.wordprocessingml.document"/>
  <Default Extension="fntdata" ContentType="application/x-fontdata"/>
  <Default Extension="png" ContentType="image/png"/>
  <Default Extension="rels" ContentType="application/vnd.openxmlformats-package.relationships+xml"/>
  <Default Extension="wmf" ContentType="image/x-wmf"/>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6"/>
  </p:notesMasterIdLst>
  <p:sldIdLst>
    <p:sldId id="256" r:id="rId2"/>
    <p:sldId id="257" r:id="rId3"/>
    <p:sldId id="258" r:id="rId4"/>
    <p:sldId id="276" r:id="rId5"/>
    <p:sldId id="259" r:id="rId6"/>
    <p:sldId id="260" r:id="rId7"/>
    <p:sldId id="261" r:id="rId8"/>
    <p:sldId id="262" r:id="rId9"/>
    <p:sldId id="263" r:id="rId10"/>
    <p:sldId id="264" r:id="rId11"/>
    <p:sldId id="265" r:id="rId12"/>
    <p:sldId id="266" r:id="rId13"/>
    <p:sldId id="267" r:id="rId14"/>
    <p:sldId id="277" r:id="rId15"/>
  </p:sldIdLst>
  <p:sldSz cx="12192000" cy="6858000"/>
  <p:notesSz cx="6858000" cy="9144000"/>
  <p:embeddedFontLst>
    <p:embeddedFont>
      <p:font typeface="Aharoni" panose="02010803020104030203" pitchFamily="2" charset="-79"/>
      <p:bold r:id="rId17"/>
    </p:embeddedFont>
    <p:embeddedFont>
      <p:font typeface="Calibri" panose="020F0502020204030204" pitchFamily="34" charset="0"/>
      <p:regular r:id="rId18"/>
      <p:bold r:id="rId19"/>
      <p:italic r:id="rId20"/>
      <p:boldItalic r:id="rId21"/>
    </p:embeddedFont>
    <p:embeddedFont>
      <p:font typeface="Gill Sans" panose="02020500000000000000" charset="0"/>
      <p:regular r:id="rId22"/>
      <p:bold r:id="rId23"/>
    </p:embeddedFont>
    <p:embeddedFont>
      <p:font typeface="Impact" panose="020B0806030902050204" pitchFamily="34" charset="0"/>
      <p:regular r:id="rId24"/>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1" roundtripDataSignature="AMtx7mgjBNHtAJg54lFn6Ew5+rS2pWfL7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99C556AB-86EB-4173-8E2C-62F4A0CCB1D1}">
  <a:tblStyle styleId="{99C556AB-86EB-4173-8E2C-62F4A0CCB1D1}" styleName="Table_0">
    <a:wholeTbl>
      <a:tcTxStyle b="off" i="off">
        <a:font>
          <a:latin typeface="Gill Sans MT"/>
          <a:ea typeface="Gill Sans MT"/>
          <a:cs typeface="Gill Sans MT"/>
        </a:font>
        <a:schemeClr val="dk1"/>
      </a:tcTxStyle>
      <a:tcStyle>
        <a:tcBdr>
          <a:left>
            <a:ln w="12700" cap="flat" cmpd="sng">
              <a:solidFill>
                <a:schemeClr val="dk1"/>
              </a:solidFill>
              <a:prstDash val="solid"/>
              <a:round/>
              <a:headEnd type="none" w="sm" len="sm"/>
              <a:tailEnd type="none" w="sm" len="sm"/>
            </a:ln>
          </a:left>
          <a:right>
            <a:ln w="12700" cap="flat" cmpd="sng">
              <a:solidFill>
                <a:schemeClr val="dk1"/>
              </a:solidFill>
              <a:prstDash val="solid"/>
              <a:round/>
              <a:headEnd type="none" w="sm" len="sm"/>
              <a:tailEnd type="none" w="sm" len="sm"/>
            </a:ln>
          </a:right>
          <a:top>
            <a:ln w="12700" cap="flat" cmpd="sng">
              <a:solidFill>
                <a:schemeClr val="dk1"/>
              </a:solidFill>
              <a:prstDash val="solid"/>
              <a:round/>
              <a:headEnd type="none" w="sm" len="sm"/>
              <a:tailEnd type="none" w="sm" len="sm"/>
            </a:ln>
          </a:top>
          <a:bottom>
            <a:ln w="12700" cap="flat" cmpd="sng">
              <a:solidFill>
                <a:schemeClr val="dk1"/>
              </a:solidFill>
              <a:prstDash val="solid"/>
              <a:round/>
              <a:headEnd type="none" w="sm" len="sm"/>
              <a:tailEnd type="none" w="sm" len="sm"/>
            </a:ln>
          </a:bottom>
          <a:insideH>
            <a:ln w="12700" cap="flat" cmpd="sng">
              <a:solidFill>
                <a:schemeClr val="dk1"/>
              </a:solidFill>
              <a:prstDash val="solid"/>
              <a:round/>
              <a:headEnd type="none" w="sm" len="sm"/>
              <a:tailEnd type="none" w="sm" len="sm"/>
            </a:ln>
          </a:insideH>
          <a:insideV>
            <a:ln w="12700" cap="flat" cmpd="sng">
              <a:solidFill>
                <a:schemeClr val="dk1"/>
              </a:solidFill>
              <a:prstDash val="solid"/>
              <a:round/>
              <a:headEnd type="none" w="sm" len="sm"/>
              <a:tailEnd type="none" w="sm" len="sm"/>
            </a:ln>
          </a:insideV>
        </a:tcBdr>
        <a:fill>
          <a:solidFill>
            <a:srgbClr val="FFFFFF">
              <a:alpha val="0"/>
            </a:srgbClr>
          </a:solidFill>
        </a:fill>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276086D-C4E0-4982-83DD-7A12C2F3FE6C}" styleName="Table_1">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75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font" Target="fonts/font5.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font" Target="fonts/font3.fntdata"/><Relationship Id="rId31" Type="http://customschemas.google.com/relationships/presentationmetadata" Target="meta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thleen Lui" userId="7b21756be7f31f82" providerId="LiveId" clId="{6E15F5AD-3EE4-4179-9EF0-82DA38C65BB2}"/>
    <pc:docChg chg="undo custSel modSld">
      <pc:chgData name="Kathleen Lui" userId="7b21756be7f31f82" providerId="LiveId" clId="{6E15F5AD-3EE4-4179-9EF0-82DA38C65BB2}" dt="2023-04-23T05:38:08.635" v="46" actId="20577"/>
      <pc:docMkLst>
        <pc:docMk/>
      </pc:docMkLst>
      <pc:sldChg chg="modSp mod">
        <pc:chgData name="Kathleen Lui" userId="7b21756be7f31f82" providerId="LiveId" clId="{6E15F5AD-3EE4-4179-9EF0-82DA38C65BB2}" dt="2023-04-23T05:38:08.635" v="46" actId="20577"/>
        <pc:sldMkLst>
          <pc:docMk/>
          <pc:sldMk cId="0" sldId="259"/>
        </pc:sldMkLst>
        <pc:spChg chg="mod">
          <ac:chgData name="Kathleen Lui" userId="7b21756be7f31f82" providerId="LiveId" clId="{6E15F5AD-3EE4-4179-9EF0-82DA38C65BB2}" dt="2023-04-23T05:38:08.635" v="46" actId="20577"/>
          <ac:spMkLst>
            <pc:docMk/>
            <pc:sldMk cId="0" sldId="259"/>
            <ac:spMk id="133" creationId="{00000000-0000-0000-0000-000000000000}"/>
          </ac:spMkLst>
        </pc:spChg>
        <pc:graphicFrameChg chg="modGraphic">
          <ac:chgData name="Kathleen Lui" userId="7b21756be7f31f82" providerId="LiveId" clId="{6E15F5AD-3EE4-4179-9EF0-82DA38C65BB2}" dt="2023-04-23T03:46:59.361" v="38" actId="207"/>
          <ac:graphicFrameMkLst>
            <pc:docMk/>
            <pc:sldMk cId="0" sldId="259"/>
            <ac:graphicFrameMk id="136" creationId="{00000000-0000-0000-0000-000000000000}"/>
          </ac:graphicFrameMkLst>
        </pc:graphicFrameChg>
      </pc:sldChg>
    </pc:docChg>
  </pc:docChgLst>
</pc:chgInfo>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r>
              <a:rPr lang="en-US"/>
              <a:t>Retail sales (2022) </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zh-HK"/>
        </a:p>
      </c:txPr>
    </c:title>
    <c:autoTitleDeleted val="0"/>
    <c:view3D>
      <c:rotX val="50"/>
      <c:rotY val="0"/>
      <c:depthPercent val="100"/>
      <c:rAngAx val="0"/>
      <c:perspective val="6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工作表1!$B$1</c:f>
              <c:strCache>
                <c:ptCount val="1"/>
                <c:pt idx="0">
                  <c:v>Retail sales volume </c:v>
                </c:pt>
              </c:strCache>
            </c:strRef>
          </c:tx>
          <c:dPt>
            <c:idx val="0"/>
            <c:bubble3D val="0"/>
            <c:spPr>
              <a:solidFill>
                <a:schemeClr val="accent1"/>
              </a:solidFill>
              <a:ln>
                <a:noFill/>
              </a:ln>
              <a:effectLst>
                <a:outerShdw blurRad="88900" sx="102000" sy="102000" algn="ctr" rotWithShape="0">
                  <a:prstClr val="black">
                    <a:alpha val="20000"/>
                  </a:prstClr>
                </a:outerShdw>
              </a:effectLst>
              <a:scene3d>
                <a:camera prst="orthographicFront"/>
                <a:lightRig rig="threePt" dir="t"/>
              </a:scene3d>
              <a:sp3d prstMaterial="matte"/>
            </c:spPr>
            <c:extLst>
              <c:ext xmlns:c16="http://schemas.microsoft.com/office/drawing/2014/chart" uri="{C3380CC4-5D6E-409C-BE32-E72D297353CC}">
                <c16:uniqueId val="{00000001-22C5-4230-8434-452C8318AEB7}"/>
              </c:ext>
            </c:extLst>
          </c:dPt>
          <c:dPt>
            <c:idx val="1"/>
            <c:bubble3D val="0"/>
            <c:spPr>
              <a:solidFill>
                <a:schemeClr val="accent2"/>
              </a:solidFill>
              <a:ln>
                <a:noFill/>
              </a:ln>
              <a:effectLst>
                <a:outerShdw blurRad="88900" sx="102000" sy="102000" algn="ctr" rotWithShape="0">
                  <a:prstClr val="black">
                    <a:alpha val="20000"/>
                  </a:prstClr>
                </a:outerShdw>
              </a:effectLst>
              <a:scene3d>
                <a:camera prst="orthographicFront"/>
                <a:lightRig rig="threePt" dir="t"/>
              </a:scene3d>
              <a:sp3d prstMaterial="matte"/>
            </c:spPr>
            <c:extLst>
              <c:ext xmlns:c16="http://schemas.microsoft.com/office/drawing/2014/chart" uri="{C3380CC4-5D6E-409C-BE32-E72D297353CC}">
                <c16:uniqueId val="{00000003-22C5-4230-8434-452C8318AEB7}"/>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zh-HK"/>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工作表1!$A$2:$A$3</c:f>
              <c:strCache>
                <c:ptCount val="2"/>
                <c:pt idx="0">
                  <c:v>Mainland China</c:v>
                </c:pt>
                <c:pt idx="1">
                  <c:v>Hong Kong, Macau and other markets</c:v>
                </c:pt>
              </c:strCache>
            </c:strRef>
          </c:cat>
          <c:val>
            <c:numRef>
              <c:f>工作表1!$B$2:$B$3</c:f>
              <c:numCache>
                <c:formatCode>General</c:formatCode>
                <c:ptCount val="2"/>
                <c:pt idx="0">
                  <c:v>22118000</c:v>
                </c:pt>
                <c:pt idx="1">
                  <c:v>1674000</c:v>
                </c:pt>
              </c:numCache>
            </c:numRef>
          </c:val>
          <c:extLst>
            <c:ext xmlns:c16="http://schemas.microsoft.com/office/drawing/2014/chart" uri="{C3380CC4-5D6E-409C-BE32-E72D297353CC}">
              <c16:uniqueId val="{00000000-73F8-48E2-B074-826D8006DAFF}"/>
            </c:ext>
          </c:extLst>
        </c:ser>
        <c:dLbls>
          <c:dLblPos val="inEnd"/>
          <c:showLegendKey val="0"/>
          <c:showVal val="0"/>
          <c:showCatName val="0"/>
          <c:showSerName val="0"/>
          <c:showPercent val="1"/>
          <c:showBubbleSize val="0"/>
          <c:showLeaderLines val="1"/>
        </c:dLbls>
      </c:pie3DChart>
      <c:spPr>
        <a:noFill/>
        <a:ln>
          <a:noFill/>
        </a:ln>
        <a:effectLst/>
      </c:spPr>
    </c:plotArea>
    <c:legend>
      <c:legendPos val="b"/>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zh-H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zh-HK"/>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TW"/>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r>
              <a:rPr lang="en-US"/>
              <a:t>Retail sales (2022) </a:t>
            </a:r>
          </a:p>
        </c:rich>
      </c:tx>
      <c:overlay val="0"/>
      <c:spPr>
        <a:noFill/>
        <a:ln>
          <a:noFill/>
        </a:ln>
        <a:effectLst/>
      </c:spPr>
      <c:txPr>
        <a:bodyPr rot="0" spcFirstLastPara="1" vertOverflow="ellipsis" vert="horz" wrap="square" anchor="ctr" anchorCtr="1"/>
        <a:lstStyle/>
        <a:p>
          <a:pPr>
            <a:defRPr sz="2200" b="1" i="0" u="none" strike="noStrike" kern="1200" baseline="0">
              <a:solidFill>
                <a:schemeClr val="dk1">
                  <a:lumMod val="65000"/>
                  <a:lumOff val="35000"/>
                </a:schemeClr>
              </a:solidFill>
              <a:latin typeface="+mn-lt"/>
              <a:ea typeface="+mn-ea"/>
              <a:cs typeface="+mn-cs"/>
            </a:defRPr>
          </a:pPr>
          <a:endParaRPr lang="zh-HK"/>
        </a:p>
      </c:txPr>
    </c:title>
    <c:autoTitleDeleted val="0"/>
    <c:view3D>
      <c:rotX val="50"/>
      <c:rotY val="0"/>
      <c:depthPercent val="100"/>
      <c:rAngAx val="0"/>
      <c:perspective val="6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pie3DChart>
        <c:varyColors val="1"/>
        <c:ser>
          <c:idx val="0"/>
          <c:order val="0"/>
          <c:tx>
            <c:strRef>
              <c:f>工作表1!$B$1</c:f>
              <c:strCache>
                <c:ptCount val="1"/>
                <c:pt idx="0">
                  <c:v>Retail sales volume </c:v>
                </c:pt>
              </c:strCache>
            </c:strRef>
          </c:tx>
          <c:dPt>
            <c:idx val="0"/>
            <c:bubble3D val="0"/>
            <c:spPr>
              <a:solidFill>
                <a:schemeClr val="accent1"/>
              </a:solidFill>
              <a:ln>
                <a:noFill/>
              </a:ln>
              <a:effectLst>
                <a:outerShdw blurRad="88900" sx="102000" sy="102000" algn="ctr" rotWithShape="0">
                  <a:prstClr val="black">
                    <a:alpha val="20000"/>
                  </a:prstClr>
                </a:outerShdw>
              </a:effectLst>
              <a:scene3d>
                <a:camera prst="orthographicFront"/>
                <a:lightRig rig="threePt" dir="t"/>
              </a:scene3d>
              <a:sp3d prstMaterial="matte"/>
            </c:spPr>
            <c:extLst>
              <c:ext xmlns:c16="http://schemas.microsoft.com/office/drawing/2014/chart" uri="{C3380CC4-5D6E-409C-BE32-E72D297353CC}">
                <c16:uniqueId val="{00000001-22C5-4230-8434-452C8318AEB7}"/>
              </c:ext>
            </c:extLst>
          </c:dPt>
          <c:dPt>
            <c:idx val="1"/>
            <c:bubble3D val="0"/>
            <c:spPr>
              <a:solidFill>
                <a:schemeClr val="accent2"/>
              </a:solidFill>
              <a:ln>
                <a:noFill/>
              </a:ln>
              <a:effectLst>
                <a:outerShdw blurRad="88900" sx="102000" sy="102000" algn="ctr" rotWithShape="0">
                  <a:prstClr val="black">
                    <a:alpha val="20000"/>
                  </a:prstClr>
                </a:outerShdw>
              </a:effectLst>
              <a:scene3d>
                <a:camera prst="orthographicFront"/>
                <a:lightRig rig="threePt" dir="t"/>
              </a:scene3d>
              <a:sp3d prstMaterial="matte"/>
            </c:spPr>
            <c:extLst>
              <c:ext xmlns:c16="http://schemas.microsoft.com/office/drawing/2014/chart" uri="{C3380CC4-5D6E-409C-BE32-E72D297353CC}">
                <c16:uniqueId val="{00000003-22C5-4230-8434-452C8318AEB7}"/>
              </c:ext>
            </c:extLst>
          </c:dPt>
          <c:dLbls>
            <c:spPr>
              <a:noFill/>
              <a:ln>
                <a:noFill/>
              </a:ln>
              <a:effectLst/>
            </c:spPr>
            <c:txPr>
              <a:bodyPr rot="0" spcFirstLastPara="1" vertOverflow="ellipsis" vert="horz" wrap="square" lIns="38100" tIns="19050" rIns="38100" bIns="19050" anchor="ctr" anchorCtr="1">
                <a:spAutoFit/>
              </a:bodyPr>
              <a:lstStyle/>
              <a:p>
                <a:pPr>
                  <a:defRPr sz="1197" b="1" i="0" u="none" strike="noStrike" kern="1200" baseline="0">
                    <a:solidFill>
                      <a:schemeClr val="lt1"/>
                    </a:solidFill>
                    <a:latin typeface="+mn-lt"/>
                    <a:ea typeface="+mn-ea"/>
                    <a:cs typeface="+mn-cs"/>
                  </a:defRPr>
                </a:pPr>
                <a:endParaRPr lang="zh-HK"/>
              </a:p>
            </c:txPr>
            <c:dLblPos val="inEnd"/>
            <c:showLegendKey val="0"/>
            <c:showVal val="0"/>
            <c:showCatName val="0"/>
            <c:showSerName val="0"/>
            <c:showPercent val="1"/>
            <c:showBubbleSize val="0"/>
            <c:showLeaderLines val="1"/>
            <c:leaderLines>
              <c:spPr>
                <a:ln w="9525" cap="flat" cmpd="sng" algn="ctr">
                  <a:solidFill>
                    <a:schemeClr val="dk1">
                      <a:lumMod val="35000"/>
                      <a:lumOff val="65000"/>
                    </a:schemeClr>
                  </a:solidFill>
                  <a:round/>
                </a:ln>
                <a:effectLst/>
              </c:spPr>
            </c:leaderLines>
            <c:extLst>
              <c:ext xmlns:c15="http://schemas.microsoft.com/office/drawing/2012/chart" uri="{CE6537A1-D6FC-4f65-9D91-7224C49458BB}"/>
            </c:extLst>
          </c:dLbls>
          <c:cat>
            <c:strRef>
              <c:f>工作表1!$A$2:$A$3</c:f>
              <c:strCache>
                <c:ptCount val="2"/>
                <c:pt idx="0">
                  <c:v>Mainland China</c:v>
                </c:pt>
                <c:pt idx="1">
                  <c:v>Hong Kong, Macau and other markets</c:v>
                </c:pt>
              </c:strCache>
            </c:strRef>
          </c:cat>
          <c:val>
            <c:numRef>
              <c:f>工作表1!$B$2:$B$3</c:f>
              <c:numCache>
                <c:formatCode>General</c:formatCode>
                <c:ptCount val="2"/>
                <c:pt idx="0">
                  <c:v>22118000</c:v>
                </c:pt>
                <c:pt idx="1">
                  <c:v>1674000</c:v>
                </c:pt>
              </c:numCache>
            </c:numRef>
          </c:val>
          <c:extLst>
            <c:ext xmlns:c16="http://schemas.microsoft.com/office/drawing/2014/chart" uri="{C3380CC4-5D6E-409C-BE32-E72D297353CC}">
              <c16:uniqueId val="{00000000-73F8-48E2-B074-826D8006DAFF}"/>
            </c:ext>
          </c:extLst>
        </c:ser>
        <c:dLbls>
          <c:dLblPos val="inEnd"/>
          <c:showLegendKey val="0"/>
          <c:showVal val="0"/>
          <c:showCatName val="0"/>
          <c:showSerName val="0"/>
          <c:showPercent val="1"/>
          <c:showBubbleSize val="0"/>
          <c:showLeaderLines val="1"/>
        </c:dLbls>
      </c:pie3DChart>
      <c:spPr>
        <a:noFill/>
        <a:ln>
          <a:noFill/>
        </a:ln>
        <a:effectLst/>
      </c:spPr>
    </c:plotArea>
    <c:legend>
      <c:legendPos val="b"/>
      <c:overlay val="0"/>
      <c:spPr>
        <a:solidFill>
          <a:schemeClr val="lt1">
            <a:alpha val="78000"/>
          </a:schemeClr>
        </a:solidFill>
        <a:ln>
          <a:noFill/>
        </a:ln>
        <a:effectLst/>
      </c:spPr>
      <c:txPr>
        <a:bodyPr rot="0" spcFirstLastPara="1" vertOverflow="ellipsis" vert="horz" wrap="square" anchor="ctr" anchorCtr="1"/>
        <a:lstStyle/>
        <a:p>
          <a:pPr>
            <a:defRPr sz="1197" b="0" i="0" u="none" strike="noStrike" kern="1200" baseline="0">
              <a:solidFill>
                <a:schemeClr val="dk1">
                  <a:lumMod val="65000"/>
                  <a:lumOff val="35000"/>
                </a:schemeClr>
              </a:solidFill>
              <a:latin typeface="+mn-lt"/>
              <a:ea typeface="+mn-ea"/>
              <a:cs typeface="+mn-cs"/>
            </a:defRPr>
          </a:pPr>
          <a:endParaRPr lang="zh-HK"/>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pattFill prst="dkDnDiag">
      <a:fgClr>
        <a:schemeClr val="lt1">
          <a:lumMod val="95000"/>
        </a:schemeClr>
      </a:fgClr>
      <a:bgClr>
        <a:schemeClr val="lt1"/>
      </a:bgClr>
    </a:pattFill>
    <a:ln w="9525" cap="flat" cmpd="sng" algn="ctr">
      <a:solidFill>
        <a:schemeClr val="dk1">
          <a:lumMod val="15000"/>
          <a:lumOff val="85000"/>
        </a:schemeClr>
      </a:solidFill>
      <a:round/>
    </a:ln>
    <a:effectLst/>
  </c:spPr>
  <c:txPr>
    <a:bodyPr/>
    <a:lstStyle/>
    <a:p>
      <a:pPr>
        <a:defRPr/>
      </a:pPr>
      <a:endParaRPr lang="zh-HK"/>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61">
  <cs:axisTitle>
    <cs:lnRef idx="0"/>
    <cs:fillRef idx="0"/>
    <cs:effectRef idx="0"/>
    <cs:fontRef idx="minor">
      <a:schemeClr val="dk1">
        <a:lumMod val="65000"/>
        <a:lumOff val="35000"/>
      </a:schemeClr>
    </cs:fontRef>
    <cs:defRPr sz="1197" kern="1200"/>
  </cs:axisTitle>
  <cs:categoryAxis>
    <cs:lnRef idx="0"/>
    <cs:fillRef idx="0"/>
    <cs:effectRef idx="0"/>
    <cs:fontRef idx="minor">
      <a:schemeClr val="dk1">
        <a:lumMod val="65000"/>
        <a:lumOff val="35000"/>
      </a:schemeClr>
    </cs:fontRef>
    <cs:defRPr sz="1197" kern="1200"/>
  </cs:categoryAxis>
  <cs:chartArea>
    <cs:lnRef idx="0"/>
    <cs:fillRef idx="0"/>
    <cs:effectRef idx="0"/>
    <cs:fontRef idx="minor">
      <a:schemeClr val="dk1"/>
    </cs:fontRef>
    <cs:spPr>
      <a:pattFill prst="dkDnDiag">
        <a:fgClr>
          <a:schemeClr val="lt1">
            <a:lumMod val="95000"/>
          </a:schemeClr>
        </a:fgClr>
        <a:bgClr>
          <a:schemeClr val="lt1"/>
        </a:bgClr>
      </a:pattFill>
      <a:ln w="9525" cap="flat" cmpd="sng" algn="ctr">
        <a:solidFill>
          <a:schemeClr val="dk1">
            <a:lumMod val="15000"/>
            <a:lumOff val="85000"/>
          </a:schemeClr>
        </a:solidFill>
        <a:round/>
      </a:ln>
    </cs:spPr>
    <cs:defRPr sz="1197" kern="1200"/>
  </cs:chartArea>
  <cs:dataLabel>
    <cs:lnRef idx="0"/>
    <cs:fillRef idx="0"/>
    <cs:effectRef idx="0"/>
    <cs:fontRef idx="minor">
      <a:schemeClr val="lt1"/>
    </cs:fontRef>
    <cs:defRPr sz="1197" b="1" i="0" u="none" strike="noStrike" kern="1200" baseline="0"/>
  </cs:dataLabel>
  <cs:dataLabelCallout>
    <cs:lnRef idx="0"/>
    <cs:fillRef idx="0"/>
    <cs:effectRef idx="0"/>
    <cs:fontRef idx="minor">
      <a:schemeClr val="dk1">
        <a:lumMod val="65000"/>
        <a:lumOff val="35000"/>
      </a:schemeClr>
    </cs:fontRef>
    <cs:spPr>
      <a:solidFill>
        <a:schemeClr val="lt1">
          <a:alpha val="75000"/>
        </a:schemeClr>
      </a:solidFill>
      <a:ln w="9525">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317500" algn="ctr" rotWithShape="0">
          <a:prstClr val="black">
            <a:alpha val="25000"/>
          </a:prstClr>
        </a:outerShdw>
      </a:effectLst>
    </cs:spPr>
  </cs:dataPoint>
  <cs:dataPoint3D>
    <cs:lnRef idx="0"/>
    <cs:fillRef idx="0">
      <cs:styleClr val="auto"/>
    </cs:fillRef>
    <cs:effectRef idx="0"/>
    <cs:fontRef idx="minor">
      <a:schemeClr val="dk1"/>
    </cs:fontRef>
    <cs:spPr>
      <a:solidFill>
        <a:schemeClr val="phClr"/>
      </a:solidFill>
      <a:effectLst>
        <a:outerShdw blurRad="88900" sx="102000" sy="102000" algn="ctr" rotWithShape="0">
          <a:prstClr val="black">
            <a:alpha val="20000"/>
          </a:prstClr>
        </a:outerShdw>
      </a:effectLst>
      <a:scene3d>
        <a:camera prst="orthographicFront"/>
        <a:lightRig rig="threePt" dir="t"/>
      </a:scene3d>
      <a:sp3d prstMaterial="matte"/>
    </cs:spPr>
  </cs:dataPoint3D>
  <cs:dataPointLine>
    <cs:lnRef idx="0">
      <cs:styleClr val="auto"/>
    </cs:lnRef>
    <cs:fillRef idx="0"/>
    <cs:effectRef idx="0"/>
    <cs:fontRef idx="minor">
      <a:schemeClr val="dk1"/>
    </cs:fontRef>
    <cs:spPr>
      <a:ln w="28575" cap="rnd">
        <a:solidFill>
          <a:schemeClr val="phClr"/>
        </a:solidFill>
        <a:round/>
      </a:ln>
    </cs:spPr>
  </cs:dataPointLine>
  <cs:dataPointMarker>
    <cs:lnRef idx="0"/>
    <cs:fillRef idx="0">
      <cs:styleClr val="auto"/>
    </cs:fillRef>
    <cs:effectRef idx="0"/>
    <cs:fontRef idx="minor">
      <a:schemeClr val="dk1"/>
    </cs:fontRef>
    <cs:spPr>
      <a:solidFill>
        <a:schemeClr val="phClr"/>
      </a:solidFill>
      <a:ln w="9525">
        <a:solidFill>
          <a:schemeClr val="lt1"/>
        </a:solidFill>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noFill/>
      <a:ln w="9525" cap="flat" cmpd="sng" algn="ctr">
        <a:solidFill>
          <a:schemeClr val="dk1">
            <a:lumMod val="15000"/>
            <a:lumOff val="85000"/>
          </a:schemeClr>
        </a:solidFill>
        <a:round/>
      </a:ln>
    </cs:spPr>
    <cs:defRPr sz="1197"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65000"/>
            <a:lumOff val="35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65000"/>
            <a:lumOff val="35000"/>
          </a:schemeClr>
        </a:solidFill>
        <a:round/>
      </a:ln>
    </cs:spPr>
  </cs:errorBar>
  <cs:floor>
    <cs:lnRef idx="0"/>
    <cs:fillRef idx="0"/>
    <cs:effectRef idx="0"/>
    <cs:fontRef idx="minor">
      <a:schemeClr val="dk1"/>
    </cs:fontRef>
    <cs:spPr>
      <a:noFill/>
      <a:ln>
        <a:noFill/>
      </a:ln>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50000"/>
            <a:lumOff val="50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spPr>
      <a:solidFill>
        <a:schemeClr val="lt1">
          <a:alpha val="78000"/>
        </a:schemeClr>
      </a:solidFill>
    </cs:spPr>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dk1">
        <a:lumMod val="65000"/>
        <a:lumOff val="35000"/>
      </a:schemeClr>
    </cs:fontRef>
    <cs:defRPr sz="1197"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inor">
      <a:schemeClr val="dk1">
        <a:lumMod val="65000"/>
        <a:lumOff val="35000"/>
      </a:schemeClr>
    </cs:fontRef>
    <cs:defRPr sz="2200" b="1" kern="120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dk1">
        <a:lumMod val="65000"/>
        <a:lumOff val="35000"/>
      </a:schemeClr>
    </cs:fontRef>
    <cs:defRPr sz="1197" kern="1200"/>
  </cs:trendlineLabel>
  <cs:upBar>
    <cs:lnRef idx="0"/>
    <cs:fillRef idx="0"/>
    <cs:effectRef idx="0"/>
    <cs:fontRef idx="minor">
      <a:schemeClr val="dk1"/>
    </cs:fontRef>
    <cs:spPr>
      <a:solidFill>
        <a:schemeClr val="lt1"/>
      </a:solidFill>
      <a:ln w="9525" cap="flat" cmpd="sng" algn="ctr">
        <a:solidFill>
          <a:schemeClr val="dk1">
            <a:lumMod val="65000"/>
            <a:lumOff val="35000"/>
          </a:schemeClr>
        </a:solidFill>
        <a:round/>
      </a:ln>
    </cs:spPr>
  </cs:upBar>
  <cs:valueAxis>
    <cs:lnRef idx="0"/>
    <cs:fillRef idx="0"/>
    <cs:effectRef idx="0"/>
    <cs:fontRef idx="minor">
      <a:schemeClr val="dk1">
        <a:lumMod val="65000"/>
        <a:lumOff val="35000"/>
      </a:schemeClr>
    </cs:fontRef>
    <cs:defRPr sz="1197" kern="1200"/>
  </cs:valueAxis>
  <cs:wall>
    <cs:lnRef idx="0"/>
    <cs:fillRef idx="0"/>
    <cs:effectRef idx="0"/>
    <cs:fontRef idx="minor">
      <a:schemeClr val="dk1"/>
    </cs:fontRef>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
        <p:cNvGrpSpPr/>
        <p:nvPr/>
      </p:nvGrpSpPr>
      <p:grpSpPr>
        <a:xfrm>
          <a:off x="0" y="0"/>
          <a:ext cx="0" cy="0"/>
          <a:chOff x="0" y="0"/>
          <a:chExt cx="0" cy="0"/>
        </a:xfrm>
      </p:grpSpPr>
      <p:sp>
        <p:nvSpPr>
          <p:cNvPr id="96" name="Google Shape;96;p1: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97" name="Google Shape;97;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2: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3" name="Google Shape;103;p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3: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10" name="Google Shape;110;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extLst>
      <p:ext uri="{BB962C8B-B14F-4D97-AF65-F5344CB8AC3E}">
        <p14:creationId xmlns:p14="http://schemas.microsoft.com/office/powerpoint/2010/main" val="8852037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7"/>
        <p:cNvGrpSpPr/>
        <p:nvPr/>
      </p:nvGrpSpPr>
      <p:grpSpPr>
        <a:xfrm>
          <a:off x="0" y="0"/>
          <a:ext cx="0" cy="0"/>
          <a:chOff x="0" y="0"/>
          <a:chExt cx="0" cy="0"/>
        </a:xfrm>
      </p:grpSpPr>
      <p:sp>
        <p:nvSpPr>
          <p:cNvPr id="128" name="Google Shape;128;g229f1f79d4d_0_0: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29" name="Google Shape;129;g229f1f79d4d_0_0: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Google Shape;146;p4: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47" name="Google Shape;147;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Google Shape;160;p5: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1" name="Google Shape;16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0"/>
        <p:cNvGrpSpPr/>
        <p:nvPr/>
      </p:nvGrpSpPr>
      <p:grpSpPr>
        <a:xfrm>
          <a:off x="0" y="0"/>
          <a:ext cx="0" cy="0"/>
          <a:chOff x="0" y="0"/>
          <a:chExt cx="0" cy="0"/>
        </a:xfrm>
      </p:grpSpPr>
      <p:sp>
        <p:nvSpPr>
          <p:cNvPr id="181" name="Google Shape;181;p6: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82" name="Google Shape;182;p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6"/>
        <p:cNvGrpSpPr/>
        <p:nvPr/>
      </p:nvGrpSpPr>
      <p:grpSpPr>
        <a:xfrm>
          <a:off x="0" y="0"/>
          <a:ext cx="0" cy="0"/>
          <a:chOff x="0" y="0"/>
          <a:chExt cx="0" cy="0"/>
        </a:xfrm>
      </p:grpSpPr>
      <p:sp>
        <p:nvSpPr>
          <p:cNvPr id="197" name="Google Shape;197;p7: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98" name="Google Shape;198;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9"/>
        <p:cNvGrpSpPr/>
        <p:nvPr/>
      </p:nvGrpSpPr>
      <p:grpSpPr>
        <a:xfrm>
          <a:off x="0" y="0"/>
          <a:ext cx="0" cy="0"/>
          <a:chOff x="0" y="0"/>
          <a:chExt cx="0" cy="0"/>
        </a:xfrm>
      </p:grpSpPr>
      <p:sp>
        <p:nvSpPr>
          <p:cNvPr id="210" name="Google Shape;210;g2184b4a83a9_0_54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1" name="Google Shape;211;g2184b4a83a9_0_54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12" name="Google Shape;212;g2184b4a83a9_0_54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2184b4a83a9_0_909: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2184b4a83a9_0_909: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42" name="Google Shape;242;g2184b4a83a9_0_909: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11</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Google Shape;251;p8:notes"/>
          <p:cNvSpPr txBox="1">
            <a:spLocks noGrp="1"/>
          </p:cNvSpPr>
          <p:nvPr>
            <p:ph type="body" idx="1"/>
          </p:nvPr>
        </p:nvSpPr>
        <p:spPr>
          <a:xfrm>
            <a:off x="685800" y="4400550"/>
            <a:ext cx="5486400" cy="360045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52" name="Google Shape;252;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7"/>
        <p:cNvGrpSpPr/>
        <p:nvPr/>
      </p:nvGrpSpPr>
      <p:grpSpPr>
        <a:xfrm>
          <a:off x="0" y="0"/>
          <a:ext cx="0" cy="0"/>
          <a:chOff x="0" y="0"/>
          <a:chExt cx="0" cy="0"/>
        </a:xfrm>
      </p:grpSpPr>
      <p:sp>
        <p:nvSpPr>
          <p:cNvPr id="258" name="Google Shape;258;g2184b4a83a9_0_916: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9" name="Google Shape;259;g2184b4a83a9_0_916:notes"/>
          <p:cNvSpPr txBox="1">
            <a:spLocks noGrp="1"/>
          </p:cNvSpPr>
          <p:nvPr>
            <p:ph type="body" idx="1"/>
          </p:nvPr>
        </p:nvSpPr>
        <p:spPr>
          <a:xfrm>
            <a:off x="685800" y="4400550"/>
            <a:ext cx="5486400" cy="36006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0" name="Google Shape;260;g2184b4a83a9_0_916:notes"/>
          <p:cNvSpPr txBox="1">
            <a:spLocks noGrp="1"/>
          </p:cNvSpPr>
          <p:nvPr>
            <p:ph type="sldNum" idx="12"/>
          </p:nvPr>
        </p:nvSpPr>
        <p:spPr>
          <a:xfrm>
            <a:off x="3884613" y="8685213"/>
            <a:ext cx="2971800" cy="458700"/>
          </a:xfrm>
          <a:prstGeom prst="rect">
            <a:avLst/>
          </a:prstGeom>
        </p:spPr>
        <p:txBody>
          <a:bodyPr spcFirstLastPara="1" wrap="square" lIns="91425" tIns="45700" rIns="91425" bIns="45700" anchor="b" anchorCtr="0">
            <a:noAutofit/>
          </a:bodyPr>
          <a:lstStyle/>
          <a:p>
            <a:pPr marL="0" lvl="0" indent="0" algn="r" rtl="0">
              <a:spcBef>
                <a:spcPts val="0"/>
              </a:spcBef>
              <a:spcAft>
                <a:spcPts val="0"/>
              </a:spcAft>
              <a:buClr>
                <a:srgbClr val="000000"/>
              </a:buClr>
              <a:buFont typeface="Arial"/>
              <a:buNone/>
            </a:pPr>
            <a:fld id="{00000000-1234-1234-1234-123412341234}" type="slidenum">
              <a:rPr lang="en-US"/>
              <a:t>13</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matchingName="標題投影片" type="title">
  <p:cSld name="TITLE">
    <p:bg>
      <p:bgPr>
        <a:solidFill>
          <a:schemeClr val="accent1"/>
        </a:solidFill>
        <a:effectLst/>
      </p:bgPr>
    </p:bg>
    <p:spTree>
      <p:nvGrpSpPr>
        <p:cNvPr id="1" name="Shape 17"/>
        <p:cNvGrpSpPr/>
        <p:nvPr/>
      </p:nvGrpSpPr>
      <p:grpSpPr>
        <a:xfrm>
          <a:off x="0" y="0"/>
          <a:ext cx="0" cy="0"/>
          <a:chOff x="0" y="0"/>
          <a:chExt cx="0" cy="0"/>
        </a:xfrm>
      </p:grpSpPr>
      <p:sp>
        <p:nvSpPr>
          <p:cNvPr id="18" name="Google Shape;18;p12" title="scalloped circle"/>
          <p:cNvSpPr/>
          <p:nvPr/>
        </p:nvSpPr>
        <p:spPr>
          <a:xfrm>
            <a:off x="3557016" y="630936"/>
            <a:ext cx="5235575" cy="5229225"/>
          </a:xfrm>
          <a:custGeom>
            <a:avLst/>
            <a:gdLst/>
            <a:ahLst/>
            <a:cxnLst/>
            <a:rect l="l" t="t" r="r" b="b"/>
            <a:pathLst>
              <a:path w="3298" h="3294" extrusionOk="0">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lt2"/>
          </a:solidFill>
          <a:ln>
            <a:noFill/>
          </a:ln>
        </p:spPr>
      </p:sp>
      <p:sp>
        <p:nvSpPr>
          <p:cNvPr id="19" name="Google Shape;19;p12"/>
          <p:cNvSpPr txBox="1">
            <a:spLocks noGrp="1"/>
          </p:cNvSpPr>
          <p:nvPr>
            <p:ph type="ctrTitle"/>
          </p:nvPr>
        </p:nvSpPr>
        <p:spPr>
          <a:xfrm>
            <a:off x="1078523" y="1098388"/>
            <a:ext cx="10318418" cy="4394988"/>
          </a:xfrm>
          <a:prstGeom prst="rect">
            <a:avLst/>
          </a:prstGeom>
          <a:noFill/>
          <a:ln>
            <a:noFill/>
          </a:ln>
        </p:spPr>
        <p:txBody>
          <a:bodyPr spcFirstLastPara="1" wrap="square" lIns="91425" tIns="45700" rIns="91425" bIns="45700" anchor="ctr" anchorCtr="0">
            <a:noAutofit/>
          </a:bodyPr>
          <a:lstStyle>
            <a:lvl1pPr lvl="0" algn="ctr">
              <a:lnSpc>
                <a:spcPct val="90000"/>
              </a:lnSpc>
              <a:spcBef>
                <a:spcPts val="0"/>
              </a:spcBef>
              <a:spcAft>
                <a:spcPts val="0"/>
              </a:spcAft>
              <a:buClr>
                <a:schemeClr val="dk2"/>
              </a:buClr>
              <a:buSzPts val="10000"/>
              <a:buFont typeface="Impact"/>
              <a:buNone/>
              <a:defRPr sz="100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0" name="Google Shape;20;p12"/>
          <p:cNvSpPr txBox="1">
            <a:spLocks noGrp="1"/>
          </p:cNvSpPr>
          <p:nvPr>
            <p:ph type="subTitle" idx="1"/>
          </p:nvPr>
        </p:nvSpPr>
        <p:spPr>
          <a:xfrm>
            <a:off x="2215045" y="5979196"/>
            <a:ext cx="8045373" cy="742279"/>
          </a:xfrm>
          <a:prstGeom prst="rect">
            <a:avLst/>
          </a:prstGeom>
          <a:noFill/>
          <a:ln>
            <a:noFill/>
          </a:ln>
        </p:spPr>
        <p:txBody>
          <a:bodyPr spcFirstLastPara="1" wrap="square" lIns="91425" tIns="45700" rIns="91425" bIns="45700" anchor="t" anchorCtr="0">
            <a:normAutofit/>
          </a:bodyPr>
          <a:lstStyle>
            <a:lvl1pPr lvl="0" algn="ctr">
              <a:lnSpc>
                <a:spcPct val="100000"/>
              </a:lnSpc>
              <a:spcBef>
                <a:spcPts val="700"/>
              </a:spcBef>
              <a:spcAft>
                <a:spcPts val="0"/>
              </a:spcAft>
              <a:buSzPts val="2000"/>
              <a:buNone/>
              <a:defRPr sz="2000" b="1" i="0" cap="none">
                <a:solidFill>
                  <a:schemeClr val="dk2"/>
                </a:solidFill>
              </a:defRPr>
            </a:lvl1pPr>
            <a:lvl2pPr lvl="1" algn="ctr">
              <a:lnSpc>
                <a:spcPct val="110000"/>
              </a:lnSpc>
              <a:spcBef>
                <a:spcPts val="700"/>
              </a:spcBef>
              <a:spcAft>
                <a:spcPts val="0"/>
              </a:spcAft>
              <a:buSzPts val="2000"/>
              <a:buNone/>
              <a:defRPr sz="2000"/>
            </a:lvl2pPr>
            <a:lvl3pPr lvl="2" algn="ctr">
              <a:lnSpc>
                <a:spcPct val="110000"/>
              </a:lnSpc>
              <a:spcBef>
                <a:spcPts val="700"/>
              </a:spcBef>
              <a:spcAft>
                <a:spcPts val="0"/>
              </a:spcAft>
              <a:buSzPts val="1800"/>
              <a:buNone/>
              <a:defRPr sz="1800"/>
            </a:lvl3pPr>
            <a:lvl4pPr lvl="3" algn="ctr">
              <a:lnSpc>
                <a:spcPct val="110000"/>
              </a:lnSpc>
              <a:spcBef>
                <a:spcPts val="700"/>
              </a:spcBef>
              <a:spcAft>
                <a:spcPts val="0"/>
              </a:spcAft>
              <a:buSzPts val="1600"/>
              <a:buNone/>
              <a:defRPr sz="1600"/>
            </a:lvl4pPr>
            <a:lvl5pPr lvl="4" algn="ctr">
              <a:lnSpc>
                <a:spcPct val="110000"/>
              </a:lnSpc>
              <a:spcBef>
                <a:spcPts val="700"/>
              </a:spcBef>
              <a:spcAft>
                <a:spcPts val="0"/>
              </a:spcAft>
              <a:buSzPts val="1600"/>
              <a:buNone/>
              <a:defRPr sz="1600"/>
            </a:lvl5pPr>
            <a:lvl6pPr lvl="5" algn="ctr">
              <a:lnSpc>
                <a:spcPct val="110000"/>
              </a:lnSpc>
              <a:spcBef>
                <a:spcPts val="700"/>
              </a:spcBef>
              <a:spcAft>
                <a:spcPts val="0"/>
              </a:spcAft>
              <a:buSzPts val="1600"/>
              <a:buNone/>
              <a:defRPr sz="1600"/>
            </a:lvl6pPr>
            <a:lvl7pPr lvl="6" algn="ctr">
              <a:lnSpc>
                <a:spcPct val="110000"/>
              </a:lnSpc>
              <a:spcBef>
                <a:spcPts val="700"/>
              </a:spcBef>
              <a:spcAft>
                <a:spcPts val="0"/>
              </a:spcAft>
              <a:buSzPts val="1600"/>
              <a:buNone/>
              <a:defRPr sz="1600"/>
            </a:lvl7pPr>
            <a:lvl8pPr lvl="7" algn="ctr">
              <a:lnSpc>
                <a:spcPct val="110000"/>
              </a:lnSpc>
              <a:spcBef>
                <a:spcPts val="700"/>
              </a:spcBef>
              <a:spcAft>
                <a:spcPts val="0"/>
              </a:spcAft>
              <a:buSzPts val="1600"/>
              <a:buNone/>
              <a:defRPr sz="1600"/>
            </a:lvl8pPr>
            <a:lvl9pPr lvl="8" algn="ctr">
              <a:lnSpc>
                <a:spcPct val="110000"/>
              </a:lnSpc>
              <a:spcBef>
                <a:spcPts val="700"/>
              </a:spcBef>
              <a:spcAft>
                <a:spcPts val="0"/>
              </a:spcAft>
              <a:buSzPts val="1600"/>
              <a:buNone/>
              <a:defRPr sz="1600"/>
            </a:lvl9pPr>
          </a:lstStyle>
          <a:p>
            <a:endParaRPr/>
          </a:p>
        </p:txBody>
      </p:sp>
      <p:sp>
        <p:nvSpPr>
          <p:cNvPr id="21" name="Google Shape;21;p12"/>
          <p:cNvSpPr txBox="1">
            <a:spLocks noGrp="1"/>
          </p:cNvSpPr>
          <p:nvPr>
            <p:ph type="dt" idx="10"/>
          </p:nvPr>
        </p:nvSpPr>
        <p:spPr>
          <a:xfrm>
            <a:off x="1078523"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rgbClr val="895E0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12"/>
          <p:cNvSpPr txBox="1">
            <a:spLocks noGrp="1"/>
          </p:cNvSpPr>
          <p:nvPr>
            <p:ph type="ftr" idx="11"/>
          </p:nvPr>
        </p:nvSpPr>
        <p:spPr>
          <a:xfrm>
            <a:off x="4180332"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rgbClr val="895E0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12"/>
          <p:cNvSpPr txBox="1">
            <a:spLocks noGrp="1"/>
          </p:cNvSpPr>
          <p:nvPr>
            <p:ph type="sldNum" idx="12"/>
          </p:nvPr>
        </p:nvSpPr>
        <p:spPr>
          <a:xfrm>
            <a:off x="9067218" y="6375679"/>
            <a:ext cx="2329723"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b="0" i="0" u="none" strike="noStrike" cap="none">
                <a:solidFill>
                  <a:srgbClr val="895E04"/>
                </a:solidFill>
                <a:latin typeface="Gill Sans"/>
                <a:ea typeface="Gill Sans"/>
                <a:cs typeface="Gill Sans"/>
                <a:sym typeface="Gill Sans"/>
              </a:defRPr>
            </a:lvl1pPr>
            <a:lvl2pPr marL="0" lvl="1" indent="0" algn="r">
              <a:spcBef>
                <a:spcPts val="0"/>
              </a:spcBef>
              <a:buNone/>
              <a:defRPr sz="1200" b="0" i="0" u="none" strike="noStrike" cap="none">
                <a:solidFill>
                  <a:srgbClr val="895E04"/>
                </a:solidFill>
                <a:latin typeface="Gill Sans"/>
                <a:ea typeface="Gill Sans"/>
                <a:cs typeface="Gill Sans"/>
                <a:sym typeface="Gill Sans"/>
              </a:defRPr>
            </a:lvl2pPr>
            <a:lvl3pPr marL="0" lvl="2" indent="0" algn="r">
              <a:spcBef>
                <a:spcPts val="0"/>
              </a:spcBef>
              <a:buNone/>
              <a:defRPr sz="1200" b="0" i="0" u="none" strike="noStrike" cap="none">
                <a:solidFill>
                  <a:srgbClr val="895E04"/>
                </a:solidFill>
                <a:latin typeface="Gill Sans"/>
                <a:ea typeface="Gill Sans"/>
                <a:cs typeface="Gill Sans"/>
                <a:sym typeface="Gill Sans"/>
              </a:defRPr>
            </a:lvl3pPr>
            <a:lvl4pPr marL="0" lvl="3" indent="0" algn="r">
              <a:spcBef>
                <a:spcPts val="0"/>
              </a:spcBef>
              <a:buNone/>
              <a:defRPr sz="1200" b="0" i="0" u="none" strike="noStrike" cap="none">
                <a:solidFill>
                  <a:srgbClr val="895E04"/>
                </a:solidFill>
                <a:latin typeface="Gill Sans"/>
                <a:ea typeface="Gill Sans"/>
                <a:cs typeface="Gill Sans"/>
                <a:sym typeface="Gill Sans"/>
              </a:defRPr>
            </a:lvl4pPr>
            <a:lvl5pPr marL="0" lvl="4" indent="0" algn="r">
              <a:spcBef>
                <a:spcPts val="0"/>
              </a:spcBef>
              <a:buNone/>
              <a:defRPr sz="1200" b="0" i="0" u="none" strike="noStrike" cap="none">
                <a:solidFill>
                  <a:srgbClr val="895E04"/>
                </a:solidFill>
                <a:latin typeface="Gill Sans"/>
                <a:ea typeface="Gill Sans"/>
                <a:cs typeface="Gill Sans"/>
                <a:sym typeface="Gill Sans"/>
              </a:defRPr>
            </a:lvl5pPr>
            <a:lvl6pPr marL="0" lvl="5" indent="0" algn="r">
              <a:spcBef>
                <a:spcPts val="0"/>
              </a:spcBef>
              <a:buNone/>
              <a:defRPr sz="1200" b="0" i="0" u="none" strike="noStrike" cap="none">
                <a:solidFill>
                  <a:srgbClr val="895E04"/>
                </a:solidFill>
                <a:latin typeface="Gill Sans"/>
                <a:ea typeface="Gill Sans"/>
                <a:cs typeface="Gill Sans"/>
                <a:sym typeface="Gill Sans"/>
              </a:defRPr>
            </a:lvl6pPr>
            <a:lvl7pPr marL="0" lvl="6" indent="0" algn="r">
              <a:spcBef>
                <a:spcPts val="0"/>
              </a:spcBef>
              <a:buNone/>
              <a:defRPr sz="1200" b="0" i="0" u="none" strike="noStrike" cap="none">
                <a:solidFill>
                  <a:srgbClr val="895E04"/>
                </a:solidFill>
                <a:latin typeface="Gill Sans"/>
                <a:ea typeface="Gill Sans"/>
                <a:cs typeface="Gill Sans"/>
                <a:sym typeface="Gill Sans"/>
              </a:defRPr>
            </a:lvl7pPr>
            <a:lvl8pPr marL="0" lvl="7" indent="0" algn="r">
              <a:spcBef>
                <a:spcPts val="0"/>
              </a:spcBef>
              <a:buNone/>
              <a:defRPr sz="1200" b="0" i="0" u="none" strike="noStrike" cap="none">
                <a:solidFill>
                  <a:srgbClr val="895E04"/>
                </a:solidFill>
                <a:latin typeface="Gill Sans"/>
                <a:ea typeface="Gill Sans"/>
                <a:cs typeface="Gill Sans"/>
                <a:sym typeface="Gill Sans"/>
              </a:defRPr>
            </a:lvl8pPr>
            <a:lvl9pPr marL="0" lvl="8" indent="0" algn="r">
              <a:spcBef>
                <a:spcPts val="0"/>
              </a:spcBef>
              <a:buNone/>
              <a:defRPr sz="1200" b="0" i="0" u="none" strike="noStrike" cap="none">
                <a:solidFill>
                  <a:srgbClr val="895E04"/>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US"/>
              <a:t>‹#›</a:t>
            </a:fld>
            <a:endParaRPr/>
          </a:p>
        </p:txBody>
      </p:sp>
      <p:sp>
        <p:nvSpPr>
          <p:cNvPr id="24" name="Google Shape;24;p12" title="left edge border"/>
          <p:cNvSpPr/>
          <p:nvPr/>
        </p:nvSpPr>
        <p:spPr>
          <a:xfrm>
            <a:off x="0" y="0"/>
            <a:ext cx="283464" cy="6858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標題及內容" type="obj">
  <p:cSld name="OBJECT">
    <p:spTree>
      <p:nvGrpSpPr>
        <p:cNvPr id="1" name="Shape 25"/>
        <p:cNvGrpSpPr/>
        <p:nvPr/>
      </p:nvGrpSpPr>
      <p:grpSpPr>
        <a:xfrm>
          <a:off x="0" y="0"/>
          <a:ext cx="0" cy="0"/>
          <a:chOff x="0" y="0"/>
          <a:chExt cx="0" cy="0"/>
        </a:xfrm>
      </p:grpSpPr>
      <p:sp>
        <p:nvSpPr>
          <p:cNvPr id="26" name="Google Shape;26;p13"/>
          <p:cNvSpPr txBox="1">
            <a:spLocks noGrp="1"/>
          </p:cNvSpPr>
          <p:nvPr>
            <p:ph type="title"/>
          </p:nvPr>
        </p:nvSpPr>
        <p:spPr>
          <a:xfrm>
            <a:off x="1251678" y="382385"/>
            <a:ext cx="10178322" cy="149213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7" name="Google Shape;27;p13"/>
          <p:cNvSpPr txBox="1">
            <a:spLocks noGrp="1"/>
          </p:cNvSpPr>
          <p:nvPr>
            <p:ph type="body" idx="1"/>
          </p:nvPr>
        </p:nvSpPr>
        <p:spPr>
          <a:xfrm>
            <a:off x="1251678" y="2286001"/>
            <a:ext cx="10178322" cy="3593591"/>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700"/>
              </a:spcBef>
              <a:spcAft>
                <a:spcPts val="0"/>
              </a:spcAft>
              <a:buSzPts val="1800"/>
              <a:buChar char="•"/>
              <a:defRPr/>
            </a:lvl1pPr>
            <a:lvl2pPr marL="914400" lvl="1" indent="-342900" algn="l">
              <a:lnSpc>
                <a:spcPct val="110000"/>
              </a:lnSpc>
              <a:spcBef>
                <a:spcPts val="700"/>
              </a:spcBef>
              <a:spcAft>
                <a:spcPts val="0"/>
              </a:spcAft>
              <a:buSzPts val="1800"/>
              <a:buChar char="–"/>
              <a:defRPr/>
            </a:lvl2pPr>
            <a:lvl3pPr marL="1371600" lvl="2" indent="-342900" algn="l">
              <a:lnSpc>
                <a:spcPct val="110000"/>
              </a:lnSpc>
              <a:spcBef>
                <a:spcPts val="700"/>
              </a:spcBef>
              <a:spcAft>
                <a:spcPts val="0"/>
              </a:spcAft>
              <a:buSzPts val="1800"/>
              <a:buChar char="•"/>
              <a:defRPr/>
            </a:lvl3pPr>
            <a:lvl4pPr marL="1828800" lvl="3" indent="-342900" algn="l">
              <a:lnSpc>
                <a:spcPct val="110000"/>
              </a:lnSpc>
              <a:spcBef>
                <a:spcPts val="700"/>
              </a:spcBef>
              <a:spcAft>
                <a:spcPts val="0"/>
              </a:spcAft>
              <a:buSzPts val="1800"/>
              <a:buChar char="–"/>
              <a:defRPr/>
            </a:lvl4pPr>
            <a:lvl5pPr marL="2286000" lvl="4" indent="-342900" algn="l">
              <a:lnSpc>
                <a:spcPct val="110000"/>
              </a:lnSpc>
              <a:spcBef>
                <a:spcPts val="700"/>
              </a:spcBef>
              <a:spcAft>
                <a:spcPts val="0"/>
              </a:spcAft>
              <a:buSzPts val="1800"/>
              <a:buChar char="•"/>
              <a:defRPr/>
            </a:lvl5pPr>
            <a:lvl6pPr marL="2743200" lvl="5" indent="-342900" algn="l">
              <a:lnSpc>
                <a:spcPct val="110000"/>
              </a:lnSpc>
              <a:spcBef>
                <a:spcPts val="700"/>
              </a:spcBef>
              <a:spcAft>
                <a:spcPts val="0"/>
              </a:spcAft>
              <a:buSzPts val="1800"/>
              <a:buChar char="–"/>
              <a:defRPr/>
            </a:lvl6pPr>
            <a:lvl7pPr marL="3200400" lvl="6" indent="-342900" algn="l">
              <a:lnSpc>
                <a:spcPct val="110000"/>
              </a:lnSpc>
              <a:spcBef>
                <a:spcPts val="700"/>
              </a:spcBef>
              <a:spcAft>
                <a:spcPts val="0"/>
              </a:spcAft>
              <a:buSzPts val="1800"/>
              <a:buChar char="•"/>
              <a:defRPr/>
            </a:lvl7pPr>
            <a:lvl8pPr marL="3657600" lvl="7" indent="-342900" algn="l">
              <a:lnSpc>
                <a:spcPct val="110000"/>
              </a:lnSpc>
              <a:spcBef>
                <a:spcPts val="700"/>
              </a:spcBef>
              <a:spcAft>
                <a:spcPts val="0"/>
              </a:spcAft>
              <a:buSzPts val="1800"/>
              <a:buChar char="–"/>
              <a:defRPr/>
            </a:lvl8pPr>
            <a:lvl9pPr marL="4114800" lvl="8" indent="-342900" algn="l">
              <a:lnSpc>
                <a:spcPct val="110000"/>
              </a:lnSpc>
              <a:spcBef>
                <a:spcPts val="700"/>
              </a:spcBef>
              <a:spcAft>
                <a:spcPts val="0"/>
              </a:spcAft>
              <a:buSzPts val="1800"/>
              <a:buChar char="•"/>
              <a:defRPr/>
            </a:lvl9pPr>
          </a:lstStyle>
          <a:p>
            <a:endParaRPr/>
          </a:p>
        </p:txBody>
      </p:sp>
      <p:sp>
        <p:nvSpPr>
          <p:cNvPr id="28" name="Google Shape;28;p13"/>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9" name="Google Shape;29;p13"/>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0" name="Google Shape;30;p13"/>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matchingName="含輔助字幕的內容" type="objTx">
  <p:cSld name="OBJECT_WITH_CAPTION_TEXT">
    <p:spTree>
      <p:nvGrpSpPr>
        <p:cNvPr id="1" name="Shape 31"/>
        <p:cNvGrpSpPr/>
        <p:nvPr/>
      </p:nvGrpSpPr>
      <p:grpSpPr>
        <a:xfrm>
          <a:off x="0" y="0"/>
          <a:ext cx="0" cy="0"/>
          <a:chOff x="0" y="0"/>
          <a:chExt cx="0" cy="0"/>
        </a:xfrm>
      </p:grpSpPr>
      <p:sp>
        <p:nvSpPr>
          <p:cNvPr id="32" name="Google Shape;32;p14" title="right scallop background shape"/>
          <p:cNvSpPr/>
          <p:nvPr/>
        </p:nvSpPr>
        <p:spPr>
          <a:xfrm>
            <a:off x="7389812" y="0"/>
            <a:ext cx="4802188" cy="6858000"/>
          </a:xfrm>
          <a:custGeom>
            <a:avLst/>
            <a:gdLst/>
            <a:ahLst/>
            <a:cxnLst/>
            <a:rect l="l" t="t" r="r" b="b"/>
            <a:pathLst>
              <a:path w="3025" h="4320" extrusionOk="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dk2"/>
          </a:solidFill>
          <a:ln>
            <a:noFill/>
          </a:ln>
        </p:spPr>
      </p:sp>
      <p:sp>
        <p:nvSpPr>
          <p:cNvPr id="33" name="Google Shape;33;p14"/>
          <p:cNvSpPr txBox="1">
            <a:spLocks noGrp="1"/>
          </p:cNvSpPr>
          <p:nvPr>
            <p:ph type="title"/>
          </p:nvPr>
        </p:nvSpPr>
        <p:spPr>
          <a:xfrm>
            <a:off x="8337884" y="457199"/>
            <a:ext cx="3092115" cy="1196671"/>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1900"/>
              <a:buFont typeface="Gill Sans"/>
              <a:buNone/>
              <a:defRPr sz="1900" b="1" i="0" cap="none">
                <a:solidFill>
                  <a:schemeClr val="accent1"/>
                </a:solidFill>
                <a:latin typeface="Gill Sans"/>
                <a:ea typeface="Gill Sans"/>
                <a:cs typeface="Gill Sans"/>
                <a:sym typeface="Gill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4" name="Google Shape;34;p14"/>
          <p:cNvSpPr txBox="1">
            <a:spLocks noGrp="1"/>
          </p:cNvSpPr>
          <p:nvPr>
            <p:ph type="body" idx="1"/>
          </p:nvPr>
        </p:nvSpPr>
        <p:spPr>
          <a:xfrm>
            <a:off x="765051" y="920377"/>
            <a:ext cx="6158418" cy="4985124"/>
          </a:xfrm>
          <a:prstGeom prst="rect">
            <a:avLst/>
          </a:prstGeom>
          <a:noFill/>
          <a:ln>
            <a:noFill/>
          </a:ln>
        </p:spPr>
        <p:txBody>
          <a:bodyPr spcFirstLastPara="1" wrap="square" lIns="91425" tIns="45700" rIns="91425" bIns="45700" anchor="t" anchorCtr="0">
            <a:normAutofit/>
          </a:bodyPr>
          <a:lstStyle>
            <a:lvl1pPr marL="457200" lvl="0" indent="-431800" algn="l">
              <a:lnSpc>
                <a:spcPct val="110000"/>
              </a:lnSpc>
              <a:spcBef>
                <a:spcPts val="700"/>
              </a:spcBef>
              <a:spcAft>
                <a:spcPts val="0"/>
              </a:spcAft>
              <a:buSzPts val="3200"/>
              <a:buChar char="•"/>
              <a:defRPr sz="3200"/>
            </a:lvl1pPr>
            <a:lvl2pPr marL="914400" lvl="1" indent="-406400" algn="l">
              <a:lnSpc>
                <a:spcPct val="110000"/>
              </a:lnSpc>
              <a:spcBef>
                <a:spcPts val="700"/>
              </a:spcBef>
              <a:spcAft>
                <a:spcPts val="0"/>
              </a:spcAft>
              <a:buSzPts val="2800"/>
              <a:buChar char="–"/>
              <a:defRPr sz="2800"/>
            </a:lvl2pPr>
            <a:lvl3pPr marL="1371600" lvl="2" indent="-381000" algn="l">
              <a:lnSpc>
                <a:spcPct val="110000"/>
              </a:lnSpc>
              <a:spcBef>
                <a:spcPts val="700"/>
              </a:spcBef>
              <a:spcAft>
                <a:spcPts val="0"/>
              </a:spcAft>
              <a:buSzPts val="2400"/>
              <a:buChar char="•"/>
              <a:defRPr sz="2400"/>
            </a:lvl3pPr>
            <a:lvl4pPr marL="1828800" lvl="3" indent="-355600" algn="l">
              <a:lnSpc>
                <a:spcPct val="110000"/>
              </a:lnSpc>
              <a:spcBef>
                <a:spcPts val="700"/>
              </a:spcBef>
              <a:spcAft>
                <a:spcPts val="0"/>
              </a:spcAft>
              <a:buSzPts val="2000"/>
              <a:buChar char="–"/>
              <a:defRPr sz="2000"/>
            </a:lvl4pPr>
            <a:lvl5pPr marL="2286000" lvl="4" indent="-355600" algn="l">
              <a:lnSpc>
                <a:spcPct val="110000"/>
              </a:lnSpc>
              <a:spcBef>
                <a:spcPts val="700"/>
              </a:spcBef>
              <a:spcAft>
                <a:spcPts val="0"/>
              </a:spcAft>
              <a:buSzPts val="2000"/>
              <a:buChar char="•"/>
              <a:defRPr sz="2000"/>
            </a:lvl5pPr>
            <a:lvl6pPr marL="2743200" lvl="5" indent="-355600" algn="l">
              <a:lnSpc>
                <a:spcPct val="110000"/>
              </a:lnSpc>
              <a:spcBef>
                <a:spcPts val="700"/>
              </a:spcBef>
              <a:spcAft>
                <a:spcPts val="0"/>
              </a:spcAft>
              <a:buSzPts val="2000"/>
              <a:buChar char="–"/>
              <a:defRPr sz="2000"/>
            </a:lvl6pPr>
            <a:lvl7pPr marL="3200400" lvl="6" indent="-355600" algn="l">
              <a:lnSpc>
                <a:spcPct val="110000"/>
              </a:lnSpc>
              <a:spcBef>
                <a:spcPts val="700"/>
              </a:spcBef>
              <a:spcAft>
                <a:spcPts val="0"/>
              </a:spcAft>
              <a:buSzPts val="2000"/>
              <a:buChar char="•"/>
              <a:defRPr sz="2000"/>
            </a:lvl7pPr>
            <a:lvl8pPr marL="3657600" lvl="7" indent="-355600" algn="l">
              <a:lnSpc>
                <a:spcPct val="110000"/>
              </a:lnSpc>
              <a:spcBef>
                <a:spcPts val="700"/>
              </a:spcBef>
              <a:spcAft>
                <a:spcPts val="0"/>
              </a:spcAft>
              <a:buSzPts val="2000"/>
              <a:buChar char="–"/>
              <a:defRPr sz="2000"/>
            </a:lvl8pPr>
            <a:lvl9pPr marL="4114800" lvl="8" indent="-355600" algn="l">
              <a:lnSpc>
                <a:spcPct val="110000"/>
              </a:lnSpc>
              <a:spcBef>
                <a:spcPts val="700"/>
              </a:spcBef>
              <a:spcAft>
                <a:spcPts val="0"/>
              </a:spcAft>
              <a:buSzPts val="2000"/>
              <a:buChar char="•"/>
              <a:defRPr sz="2000"/>
            </a:lvl9pPr>
          </a:lstStyle>
          <a:p>
            <a:endParaRPr/>
          </a:p>
        </p:txBody>
      </p:sp>
      <p:sp>
        <p:nvSpPr>
          <p:cNvPr id="35" name="Google Shape;35;p14"/>
          <p:cNvSpPr txBox="1">
            <a:spLocks noGrp="1"/>
          </p:cNvSpPr>
          <p:nvPr>
            <p:ph type="body" idx="2"/>
          </p:nvPr>
        </p:nvSpPr>
        <p:spPr>
          <a:xfrm>
            <a:off x="8337885" y="1741336"/>
            <a:ext cx="3092115" cy="416416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200"/>
              </a:spcBef>
              <a:spcAft>
                <a:spcPts val="0"/>
              </a:spcAft>
              <a:buSzPts val="1600"/>
              <a:buNone/>
              <a:defRPr sz="1600">
                <a:solidFill>
                  <a:schemeClr val="lt2"/>
                </a:solidFill>
              </a:defRPr>
            </a:lvl1pPr>
            <a:lvl2pPr marL="914400" lvl="1" indent="-228600" algn="l">
              <a:lnSpc>
                <a:spcPct val="110000"/>
              </a:lnSpc>
              <a:spcBef>
                <a:spcPts val="700"/>
              </a:spcBef>
              <a:spcAft>
                <a:spcPts val="0"/>
              </a:spcAft>
              <a:buSzPts val="1400"/>
              <a:buNone/>
              <a:defRPr sz="1400"/>
            </a:lvl2pPr>
            <a:lvl3pPr marL="1371600" lvl="2" indent="-228600" algn="l">
              <a:lnSpc>
                <a:spcPct val="110000"/>
              </a:lnSpc>
              <a:spcBef>
                <a:spcPts val="700"/>
              </a:spcBef>
              <a:spcAft>
                <a:spcPts val="0"/>
              </a:spcAft>
              <a:buSzPts val="1200"/>
              <a:buNone/>
              <a:defRPr sz="1200"/>
            </a:lvl3pPr>
            <a:lvl4pPr marL="1828800" lvl="3" indent="-228600" algn="l">
              <a:lnSpc>
                <a:spcPct val="110000"/>
              </a:lnSpc>
              <a:spcBef>
                <a:spcPts val="700"/>
              </a:spcBef>
              <a:spcAft>
                <a:spcPts val="0"/>
              </a:spcAft>
              <a:buSzPts val="1000"/>
              <a:buNone/>
              <a:defRPr sz="1000"/>
            </a:lvl4pPr>
            <a:lvl5pPr marL="2286000" lvl="4" indent="-228600" algn="l">
              <a:lnSpc>
                <a:spcPct val="110000"/>
              </a:lnSpc>
              <a:spcBef>
                <a:spcPts val="700"/>
              </a:spcBef>
              <a:spcAft>
                <a:spcPts val="0"/>
              </a:spcAft>
              <a:buSzPts val="1000"/>
              <a:buNone/>
              <a:defRPr sz="1000"/>
            </a:lvl5pPr>
            <a:lvl6pPr marL="2743200" lvl="5" indent="-228600" algn="l">
              <a:lnSpc>
                <a:spcPct val="110000"/>
              </a:lnSpc>
              <a:spcBef>
                <a:spcPts val="700"/>
              </a:spcBef>
              <a:spcAft>
                <a:spcPts val="0"/>
              </a:spcAft>
              <a:buSzPts val="1000"/>
              <a:buNone/>
              <a:defRPr sz="1000"/>
            </a:lvl6pPr>
            <a:lvl7pPr marL="3200400" lvl="6" indent="-228600" algn="l">
              <a:lnSpc>
                <a:spcPct val="110000"/>
              </a:lnSpc>
              <a:spcBef>
                <a:spcPts val="700"/>
              </a:spcBef>
              <a:spcAft>
                <a:spcPts val="0"/>
              </a:spcAft>
              <a:buSzPts val="1000"/>
              <a:buNone/>
              <a:defRPr sz="1000"/>
            </a:lvl7pPr>
            <a:lvl8pPr marL="3657600" lvl="7" indent="-228600" algn="l">
              <a:lnSpc>
                <a:spcPct val="110000"/>
              </a:lnSpc>
              <a:spcBef>
                <a:spcPts val="700"/>
              </a:spcBef>
              <a:spcAft>
                <a:spcPts val="0"/>
              </a:spcAft>
              <a:buSzPts val="1000"/>
              <a:buNone/>
              <a:defRPr sz="1000"/>
            </a:lvl8pPr>
            <a:lvl9pPr marL="4114800" lvl="8" indent="-228600" algn="l">
              <a:lnSpc>
                <a:spcPct val="110000"/>
              </a:lnSpc>
              <a:spcBef>
                <a:spcPts val="700"/>
              </a:spcBef>
              <a:spcAft>
                <a:spcPts val="0"/>
              </a:spcAft>
              <a:buSzPts val="1000"/>
              <a:buNone/>
              <a:defRPr sz="1000"/>
            </a:lvl9pPr>
          </a:lstStyle>
          <a:p>
            <a:endParaRPr/>
          </a:p>
        </p:txBody>
      </p:sp>
      <p:sp>
        <p:nvSpPr>
          <p:cNvPr id="36" name="Google Shape;36;p14"/>
          <p:cNvSpPr txBox="1">
            <a:spLocks noGrp="1"/>
          </p:cNvSpPr>
          <p:nvPr>
            <p:ph type="dt" idx="10"/>
          </p:nvPr>
        </p:nvSpPr>
        <p:spPr>
          <a:xfrm>
            <a:off x="765051" y="6375679"/>
            <a:ext cx="1233355"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7" name="Google Shape;37;p14"/>
          <p:cNvSpPr txBox="1">
            <a:spLocks noGrp="1"/>
          </p:cNvSpPr>
          <p:nvPr>
            <p:ph type="ftr" idx="11"/>
          </p:nvPr>
        </p:nvSpPr>
        <p:spPr>
          <a:xfrm>
            <a:off x="2103620" y="6375679"/>
            <a:ext cx="3482179"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8" name="Google Shape;38;p14"/>
          <p:cNvSpPr txBox="1">
            <a:spLocks noGrp="1"/>
          </p:cNvSpPr>
          <p:nvPr>
            <p:ph type="sldNum" idx="12"/>
          </p:nvPr>
        </p:nvSpPr>
        <p:spPr>
          <a:xfrm>
            <a:off x="5691014" y="6375679"/>
            <a:ext cx="1232456"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
        <p:nvSpPr>
          <p:cNvPr id="39" name="Google Shape;39;p14" title="left edge border"/>
          <p:cNvSpPr/>
          <p:nvPr/>
        </p:nvSpPr>
        <p:spPr>
          <a:xfrm>
            <a:off x="0" y="0"/>
            <a:ext cx="283464"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matchingName="章節標題" type="secHead">
  <p:cSld name="SECTION_HEADER">
    <p:bg>
      <p:bgPr>
        <a:solidFill>
          <a:schemeClr val="dk2"/>
        </a:solidFill>
        <a:effectLst/>
      </p:bgPr>
    </p:bg>
    <p:spTree>
      <p:nvGrpSpPr>
        <p:cNvPr id="1" name="Shape 40"/>
        <p:cNvGrpSpPr/>
        <p:nvPr/>
      </p:nvGrpSpPr>
      <p:grpSpPr>
        <a:xfrm>
          <a:off x="0" y="0"/>
          <a:ext cx="0" cy="0"/>
          <a:chOff x="0" y="0"/>
          <a:chExt cx="0" cy="0"/>
        </a:xfrm>
      </p:grpSpPr>
      <p:sp>
        <p:nvSpPr>
          <p:cNvPr id="41" name="Google Shape;41;p15"/>
          <p:cNvSpPr txBox="1">
            <a:spLocks noGrp="1"/>
          </p:cNvSpPr>
          <p:nvPr>
            <p:ph type="title"/>
          </p:nvPr>
        </p:nvSpPr>
        <p:spPr>
          <a:xfrm>
            <a:off x="3242929" y="1073888"/>
            <a:ext cx="8187071" cy="4064627"/>
          </a:xfrm>
          <a:prstGeom prst="rect">
            <a:avLst/>
          </a:prstGeom>
          <a:noFill/>
          <a:ln>
            <a:noFill/>
          </a:ln>
        </p:spPr>
        <p:txBody>
          <a:bodyPr spcFirstLastPara="1" wrap="square" lIns="91425" tIns="45700" rIns="91425" bIns="45700" anchor="b" anchorCtr="0">
            <a:normAutofit/>
          </a:bodyPr>
          <a:lstStyle>
            <a:lvl1pPr lvl="0" algn="l">
              <a:lnSpc>
                <a:spcPct val="90000"/>
              </a:lnSpc>
              <a:spcBef>
                <a:spcPts val="0"/>
              </a:spcBef>
              <a:spcAft>
                <a:spcPts val="0"/>
              </a:spcAft>
              <a:buClr>
                <a:schemeClr val="lt2"/>
              </a:buClr>
              <a:buSzPts val="8400"/>
              <a:buFont typeface="Impact"/>
              <a:buNone/>
              <a:defRPr sz="8400">
                <a:solidFill>
                  <a:schemeClr val="lt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42" name="Google Shape;42;p15"/>
          <p:cNvSpPr txBox="1">
            <a:spLocks noGrp="1"/>
          </p:cNvSpPr>
          <p:nvPr>
            <p:ph type="body" idx="1"/>
          </p:nvPr>
        </p:nvSpPr>
        <p:spPr>
          <a:xfrm>
            <a:off x="3242930" y="5159781"/>
            <a:ext cx="7017488" cy="951135"/>
          </a:xfrm>
          <a:prstGeom prst="rect">
            <a:avLst/>
          </a:prstGeom>
          <a:noFill/>
          <a:ln>
            <a:noFill/>
          </a:ln>
        </p:spPr>
        <p:txBody>
          <a:bodyPr spcFirstLastPara="1" wrap="square" lIns="91425" tIns="45700" rIns="91425" bIns="45700" anchor="t" anchorCtr="0">
            <a:normAutofit/>
          </a:bodyPr>
          <a:lstStyle>
            <a:lvl1pPr marL="457200" lvl="0" indent="-228600" algn="l">
              <a:lnSpc>
                <a:spcPct val="100000"/>
              </a:lnSpc>
              <a:spcBef>
                <a:spcPts val="700"/>
              </a:spcBef>
              <a:spcAft>
                <a:spcPts val="0"/>
              </a:spcAft>
              <a:buSzPts val="2000"/>
              <a:buNone/>
              <a:defRPr sz="2000" b="1" i="0" cap="none">
                <a:solidFill>
                  <a:schemeClr val="accent1"/>
                </a:solidFill>
              </a:defRPr>
            </a:lvl1pPr>
            <a:lvl2pPr marL="914400" lvl="1" indent="-228600" algn="l">
              <a:lnSpc>
                <a:spcPct val="110000"/>
              </a:lnSpc>
              <a:spcBef>
                <a:spcPts val="700"/>
              </a:spcBef>
              <a:spcAft>
                <a:spcPts val="0"/>
              </a:spcAft>
              <a:buSzPts val="2000"/>
              <a:buNone/>
              <a:defRPr sz="2000">
                <a:solidFill>
                  <a:schemeClr val="lt1"/>
                </a:solidFill>
              </a:defRPr>
            </a:lvl2pPr>
            <a:lvl3pPr marL="1371600" lvl="2" indent="-228600" algn="l">
              <a:lnSpc>
                <a:spcPct val="110000"/>
              </a:lnSpc>
              <a:spcBef>
                <a:spcPts val="700"/>
              </a:spcBef>
              <a:spcAft>
                <a:spcPts val="0"/>
              </a:spcAft>
              <a:buSzPts val="1800"/>
              <a:buNone/>
              <a:defRPr sz="1800">
                <a:solidFill>
                  <a:schemeClr val="lt1"/>
                </a:solidFill>
              </a:defRPr>
            </a:lvl3pPr>
            <a:lvl4pPr marL="1828800" lvl="3" indent="-228600" algn="l">
              <a:lnSpc>
                <a:spcPct val="110000"/>
              </a:lnSpc>
              <a:spcBef>
                <a:spcPts val="700"/>
              </a:spcBef>
              <a:spcAft>
                <a:spcPts val="0"/>
              </a:spcAft>
              <a:buSzPts val="1600"/>
              <a:buNone/>
              <a:defRPr sz="1600">
                <a:solidFill>
                  <a:schemeClr val="lt1"/>
                </a:solidFill>
              </a:defRPr>
            </a:lvl4pPr>
            <a:lvl5pPr marL="2286000" lvl="4" indent="-228600" algn="l">
              <a:lnSpc>
                <a:spcPct val="110000"/>
              </a:lnSpc>
              <a:spcBef>
                <a:spcPts val="700"/>
              </a:spcBef>
              <a:spcAft>
                <a:spcPts val="0"/>
              </a:spcAft>
              <a:buSzPts val="1600"/>
              <a:buNone/>
              <a:defRPr sz="1600">
                <a:solidFill>
                  <a:schemeClr val="lt1"/>
                </a:solidFill>
              </a:defRPr>
            </a:lvl5pPr>
            <a:lvl6pPr marL="2743200" lvl="5" indent="-228600" algn="l">
              <a:lnSpc>
                <a:spcPct val="110000"/>
              </a:lnSpc>
              <a:spcBef>
                <a:spcPts val="700"/>
              </a:spcBef>
              <a:spcAft>
                <a:spcPts val="0"/>
              </a:spcAft>
              <a:buSzPts val="1600"/>
              <a:buNone/>
              <a:defRPr sz="1600">
                <a:solidFill>
                  <a:schemeClr val="lt1"/>
                </a:solidFill>
              </a:defRPr>
            </a:lvl6pPr>
            <a:lvl7pPr marL="3200400" lvl="6" indent="-228600" algn="l">
              <a:lnSpc>
                <a:spcPct val="110000"/>
              </a:lnSpc>
              <a:spcBef>
                <a:spcPts val="700"/>
              </a:spcBef>
              <a:spcAft>
                <a:spcPts val="0"/>
              </a:spcAft>
              <a:buSzPts val="1600"/>
              <a:buNone/>
              <a:defRPr sz="1600">
                <a:solidFill>
                  <a:schemeClr val="lt1"/>
                </a:solidFill>
              </a:defRPr>
            </a:lvl7pPr>
            <a:lvl8pPr marL="3657600" lvl="7" indent="-228600" algn="l">
              <a:lnSpc>
                <a:spcPct val="110000"/>
              </a:lnSpc>
              <a:spcBef>
                <a:spcPts val="700"/>
              </a:spcBef>
              <a:spcAft>
                <a:spcPts val="0"/>
              </a:spcAft>
              <a:buSzPts val="1600"/>
              <a:buNone/>
              <a:defRPr sz="1600">
                <a:solidFill>
                  <a:schemeClr val="lt1"/>
                </a:solidFill>
              </a:defRPr>
            </a:lvl8pPr>
            <a:lvl9pPr marL="4114800" lvl="8" indent="-228600" algn="l">
              <a:lnSpc>
                <a:spcPct val="110000"/>
              </a:lnSpc>
              <a:spcBef>
                <a:spcPts val="700"/>
              </a:spcBef>
              <a:spcAft>
                <a:spcPts val="0"/>
              </a:spcAft>
              <a:buSzPts val="1600"/>
              <a:buNone/>
              <a:defRPr sz="1600">
                <a:solidFill>
                  <a:schemeClr val="lt1"/>
                </a:solidFill>
              </a:defRPr>
            </a:lvl9pPr>
          </a:lstStyle>
          <a:p>
            <a:endParaRPr/>
          </a:p>
        </p:txBody>
      </p:sp>
      <p:sp>
        <p:nvSpPr>
          <p:cNvPr id="43" name="Google Shape;43;p15"/>
          <p:cNvSpPr txBox="1">
            <a:spLocks noGrp="1"/>
          </p:cNvSpPr>
          <p:nvPr>
            <p:ph type="dt" idx="10"/>
          </p:nvPr>
        </p:nvSpPr>
        <p:spPr>
          <a:xfrm>
            <a:off x="3236546" y="6375679"/>
            <a:ext cx="1493947"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4" name="Google Shape;44;p15"/>
          <p:cNvSpPr txBox="1">
            <a:spLocks noGrp="1"/>
          </p:cNvSpPr>
          <p:nvPr>
            <p:ph type="ftr" idx="11"/>
          </p:nvPr>
        </p:nvSpPr>
        <p:spPr>
          <a:xfrm>
            <a:off x="5279064"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solidFill>
                  <a:schemeClr val="lt2"/>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5" name="Google Shape;45;p15"/>
          <p:cNvSpPr txBox="1">
            <a:spLocks noGrp="1"/>
          </p:cNvSpPr>
          <p:nvPr>
            <p:ph type="sldNum" idx="12"/>
          </p:nvPr>
        </p:nvSpPr>
        <p:spPr>
          <a:xfrm>
            <a:off x="9942434" y="6375679"/>
            <a:ext cx="1487566"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sz="1200">
                <a:solidFill>
                  <a:schemeClr val="lt2"/>
                </a:solidFill>
                <a:latin typeface="Gill Sans"/>
                <a:ea typeface="Gill Sans"/>
                <a:cs typeface="Gill Sans"/>
                <a:sym typeface="Gill Sans"/>
              </a:defRPr>
            </a:lvl1pPr>
            <a:lvl2pPr marL="0" lvl="1" indent="0" algn="r">
              <a:spcBef>
                <a:spcPts val="0"/>
              </a:spcBef>
              <a:buNone/>
              <a:defRPr sz="1200">
                <a:solidFill>
                  <a:schemeClr val="lt2"/>
                </a:solidFill>
                <a:latin typeface="Gill Sans"/>
                <a:ea typeface="Gill Sans"/>
                <a:cs typeface="Gill Sans"/>
                <a:sym typeface="Gill Sans"/>
              </a:defRPr>
            </a:lvl2pPr>
            <a:lvl3pPr marL="0" lvl="2" indent="0" algn="r">
              <a:spcBef>
                <a:spcPts val="0"/>
              </a:spcBef>
              <a:buNone/>
              <a:defRPr sz="1200">
                <a:solidFill>
                  <a:schemeClr val="lt2"/>
                </a:solidFill>
                <a:latin typeface="Gill Sans"/>
                <a:ea typeface="Gill Sans"/>
                <a:cs typeface="Gill Sans"/>
                <a:sym typeface="Gill Sans"/>
              </a:defRPr>
            </a:lvl3pPr>
            <a:lvl4pPr marL="0" lvl="3" indent="0" algn="r">
              <a:spcBef>
                <a:spcPts val="0"/>
              </a:spcBef>
              <a:buNone/>
              <a:defRPr sz="1200">
                <a:solidFill>
                  <a:schemeClr val="lt2"/>
                </a:solidFill>
                <a:latin typeface="Gill Sans"/>
                <a:ea typeface="Gill Sans"/>
                <a:cs typeface="Gill Sans"/>
                <a:sym typeface="Gill Sans"/>
              </a:defRPr>
            </a:lvl4pPr>
            <a:lvl5pPr marL="0" lvl="4" indent="0" algn="r">
              <a:spcBef>
                <a:spcPts val="0"/>
              </a:spcBef>
              <a:buNone/>
              <a:defRPr sz="1200">
                <a:solidFill>
                  <a:schemeClr val="lt2"/>
                </a:solidFill>
                <a:latin typeface="Gill Sans"/>
                <a:ea typeface="Gill Sans"/>
                <a:cs typeface="Gill Sans"/>
                <a:sym typeface="Gill Sans"/>
              </a:defRPr>
            </a:lvl5pPr>
            <a:lvl6pPr marL="0" lvl="5" indent="0" algn="r">
              <a:spcBef>
                <a:spcPts val="0"/>
              </a:spcBef>
              <a:buNone/>
              <a:defRPr sz="1200">
                <a:solidFill>
                  <a:schemeClr val="lt2"/>
                </a:solidFill>
                <a:latin typeface="Gill Sans"/>
                <a:ea typeface="Gill Sans"/>
                <a:cs typeface="Gill Sans"/>
                <a:sym typeface="Gill Sans"/>
              </a:defRPr>
            </a:lvl6pPr>
            <a:lvl7pPr marL="0" lvl="6" indent="0" algn="r">
              <a:spcBef>
                <a:spcPts val="0"/>
              </a:spcBef>
              <a:buNone/>
              <a:defRPr sz="1200">
                <a:solidFill>
                  <a:schemeClr val="lt2"/>
                </a:solidFill>
                <a:latin typeface="Gill Sans"/>
                <a:ea typeface="Gill Sans"/>
                <a:cs typeface="Gill Sans"/>
                <a:sym typeface="Gill Sans"/>
              </a:defRPr>
            </a:lvl7pPr>
            <a:lvl8pPr marL="0" lvl="7" indent="0" algn="r">
              <a:spcBef>
                <a:spcPts val="0"/>
              </a:spcBef>
              <a:buNone/>
              <a:defRPr sz="1200">
                <a:solidFill>
                  <a:schemeClr val="lt2"/>
                </a:solidFill>
                <a:latin typeface="Gill Sans"/>
                <a:ea typeface="Gill Sans"/>
                <a:cs typeface="Gill Sans"/>
                <a:sym typeface="Gill Sans"/>
              </a:defRPr>
            </a:lvl8pPr>
            <a:lvl9pPr marL="0" lvl="8" indent="0" algn="r">
              <a:spcBef>
                <a:spcPts val="0"/>
              </a:spcBef>
              <a:buNone/>
              <a:defRPr sz="1200">
                <a:solidFill>
                  <a:schemeClr val="lt2"/>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US"/>
              <a:t>‹#›</a:t>
            </a:fld>
            <a:endParaRPr/>
          </a:p>
        </p:txBody>
      </p:sp>
      <p:grpSp>
        <p:nvGrpSpPr>
          <p:cNvPr id="46" name="Google Shape;46;p15" title="left scallop shape"/>
          <p:cNvGrpSpPr/>
          <p:nvPr/>
        </p:nvGrpSpPr>
        <p:grpSpPr>
          <a:xfrm>
            <a:off x="0" y="0"/>
            <a:ext cx="2814638" cy="6858000"/>
            <a:chOff x="0" y="0"/>
            <a:chExt cx="2814638" cy="6858000"/>
          </a:xfrm>
        </p:grpSpPr>
        <p:sp>
          <p:nvSpPr>
            <p:cNvPr id="47" name="Google Shape;47;p15" title="left scallop shape"/>
            <p:cNvSpPr/>
            <p:nvPr/>
          </p:nvSpPr>
          <p:spPr>
            <a:xfrm>
              <a:off x="0" y="0"/>
              <a:ext cx="2814638" cy="6858000"/>
            </a:xfrm>
            <a:custGeom>
              <a:avLst/>
              <a:gdLst/>
              <a:ahLst/>
              <a:cxnLst/>
              <a:rect l="l" t="t" r="r" b="b"/>
              <a:pathLst>
                <a:path w="1773" h="4320" extrusionOk="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lt2"/>
            </a:solidFill>
            <a:ln>
              <a:noFill/>
            </a:ln>
          </p:spPr>
        </p:sp>
        <p:sp>
          <p:nvSpPr>
            <p:cNvPr id="48" name="Google Shape;48;p15" title="left scallop inline"/>
            <p:cNvSpPr/>
            <p:nvPr/>
          </p:nvSpPr>
          <p:spPr>
            <a:xfrm>
              <a:off x="874382" y="0"/>
              <a:ext cx="1646238" cy="6858000"/>
            </a:xfrm>
            <a:custGeom>
              <a:avLst/>
              <a:gdLst/>
              <a:ahLst/>
              <a:cxnLst/>
              <a:rect l="l" t="t" r="r" b="b"/>
              <a:pathLst>
                <a:path w="1037" h="4320" extrusionOk="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a:noFill/>
            </a:ln>
          </p:spPr>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兩個內容" type="twoObj">
  <p:cSld name="TWO_OBJECTS">
    <p:spTree>
      <p:nvGrpSpPr>
        <p:cNvPr id="1" name="Shape 49"/>
        <p:cNvGrpSpPr/>
        <p:nvPr/>
      </p:nvGrpSpPr>
      <p:grpSpPr>
        <a:xfrm>
          <a:off x="0" y="0"/>
          <a:ext cx="0" cy="0"/>
          <a:chOff x="0" y="0"/>
          <a:chExt cx="0" cy="0"/>
        </a:xfrm>
      </p:grpSpPr>
      <p:sp>
        <p:nvSpPr>
          <p:cNvPr id="50" name="Google Shape;50;p16"/>
          <p:cNvSpPr txBox="1">
            <a:spLocks noGrp="1"/>
          </p:cNvSpPr>
          <p:nvPr>
            <p:ph type="title"/>
          </p:nvPr>
        </p:nvSpPr>
        <p:spPr>
          <a:xfrm>
            <a:off x="1251678" y="382385"/>
            <a:ext cx="10178322" cy="149213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1" name="Google Shape;51;p16"/>
          <p:cNvSpPr txBox="1">
            <a:spLocks noGrp="1"/>
          </p:cNvSpPr>
          <p:nvPr>
            <p:ph type="body" idx="1"/>
          </p:nvPr>
        </p:nvSpPr>
        <p:spPr>
          <a:xfrm>
            <a:off x="1257300" y="2286000"/>
            <a:ext cx="4800600" cy="36195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700"/>
              </a:spcBef>
              <a:spcAft>
                <a:spcPts val="0"/>
              </a:spcAft>
              <a:buSzPts val="1800"/>
              <a:buChar char="•"/>
              <a:defRPr/>
            </a:lvl1pPr>
            <a:lvl2pPr marL="914400" lvl="1" indent="-342900" algn="l">
              <a:lnSpc>
                <a:spcPct val="110000"/>
              </a:lnSpc>
              <a:spcBef>
                <a:spcPts val="700"/>
              </a:spcBef>
              <a:spcAft>
                <a:spcPts val="0"/>
              </a:spcAft>
              <a:buSzPts val="1800"/>
              <a:buChar char="–"/>
              <a:defRPr/>
            </a:lvl2pPr>
            <a:lvl3pPr marL="1371600" lvl="2" indent="-342900" algn="l">
              <a:lnSpc>
                <a:spcPct val="110000"/>
              </a:lnSpc>
              <a:spcBef>
                <a:spcPts val="700"/>
              </a:spcBef>
              <a:spcAft>
                <a:spcPts val="0"/>
              </a:spcAft>
              <a:buSzPts val="1800"/>
              <a:buChar char="•"/>
              <a:defRPr/>
            </a:lvl3pPr>
            <a:lvl4pPr marL="1828800" lvl="3" indent="-342900" algn="l">
              <a:lnSpc>
                <a:spcPct val="110000"/>
              </a:lnSpc>
              <a:spcBef>
                <a:spcPts val="700"/>
              </a:spcBef>
              <a:spcAft>
                <a:spcPts val="0"/>
              </a:spcAft>
              <a:buSzPts val="1800"/>
              <a:buChar char="–"/>
              <a:defRPr/>
            </a:lvl4pPr>
            <a:lvl5pPr marL="2286000" lvl="4" indent="-342900" algn="l">
              <a:lnSpc>
                <a:spcPct val="110000"/>
              </a:lnSpc>
              <a:spcBef>
                <a:spcPts val="700"/>
              </a:spcBef>
              <a:spcAft>
                <a:spcPts val="0"/>
              </a:spcAft>
              <a:buSzPts val="1800"/>
              <a:buChar char="•"/>
              <a:defRPr/>
            </a:lvl5pPr>
            <a:lvl6pPr marL="2743200" lvl="5" indent="-342900" algn="l">
              <a:lnSpc>
                <a:spcPct val="110000"/>
              </a:lnSpc>
              <a:spcBef>
                <a:spcPts val="700"/>
              </a:spcBef>
              <a:spcAft>
                <a:spcPts val="0"/>
              </a:spcAft>
              <a:buSzPts val="1800"/>
              <a:buChar char="–"/>
              <a:defRPr/>
            </a:lvl6pPr>
            <a:lvl7pPr marL="3200400" lvl="6" indent="-342900" algn="l">
              <a:lnSpc>
                <a:spcPct val="110000"/>
              </a:lnSpc>
              <a:spcBef>
                <a:spcPts val="700"/>
              </a:spcBef>
              <a:spcAft>
                <a:spcPts val="0"/>
              </a:spcAft>
              <a:buSzPts val="1800"/>
              <a:buChar char="•"/>
              <a:defRPr/>
            </a:lvl7pPr>
            <a:lvl8pPr marL="3657600" lvl="7" indent="-342900" algn="l">
              <a:lnSpc>
                <a:spcPct val="110000"/>
              </a:lnSpc>
              <a:spcBef>
                <a:spcPts val="700"/>
              </a:spcBef>
              <a:spcAft>
                <a:spcPts val="0"/>
              </a:spcAft>
              <a:buSzPts val="1800"/>
              <a:buChar char="–"/>
              <a:defRPr/>
            </a:lvl8pPr>
            <a:lvl9pPr marL="4114800" lvl="8" indent="-342900" algn="l">
              <a:lnSpc>
                <a:spcPct val="110000"/>
              </a:lnSpc>
              <a:spcBef>
                <a:spcPts val="700"/>
              </a:spcBef>
              <a:spcAft>
                <a:spcPts val="0"/>
              </a:spcAft>
              <a:buSzPts val="1800"/>
              <a:buChar char="•"/>
              <a:defRPr/>
            </a:lvl9pPr>
          </a:lstStyle>
          <a:p>
            <a:endParaRPr/>
          </a:p>
        </p:txBody>
      </p:sp>
      <p:sp>
        <p:nvSpPr>
          <p:cNvPr id="52" name="Google Shape;52;p16"/>
          <p:cNvSpPr txBox="1">
            <a:spLocks noGrp="1"/>
          </p:cNvSpPr>
          <p:nvPr>
            <p:ph type="body" idx="2"/>
          </p:nvPr>
        </p:nvSpPr>
        <p:spPr>
          <a:xfrm>
            <a:off x="6647796" y="2286000"/>
            <a:ext cx="4800600" cy="3619500"/>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700"/>
              </a:spcBef>
              <a:spcAft>
                <a:spcPts val="0"/>
              </a:spcAft>
              <a:buSzPts val="1800"/>
              <a:buChar char="•"/>
              <a:defRPr/>
            </a:lvl1pPr>
            <a:lvl2pPr marL="914400" lvl="1" indent="-342900" algn="l">
              <a:lnSpc>
                <a:spcPct val="110000"/>
              </a:lnSpc>
              <a:spcBef>
                <a:spcPts val="700"/>
              </a:spcBef>
              <a:spcAft>
                <a:spcPts val="0"/>
              </a:spcAft>
              <a:buSzPts val="1800"/>
              <a:buChar char="–"/>
              <a:defRPr/>
            </a:lvl2pPr>
            <a:lvl3pPr marL="1371600" lvl="2" indent="-342900" algn="l">
              <a:lnSpc>
                <a:spcPct val="110000"/>
              </a:lnSpc>
              <a:spcBef>
                <a:spcPts val="700"/>
              </a:spcBef>
              <a:spcAft>
                <a:spcPts val="0"/>
              </a:spcAft>
              <a:buSzPts val="1800"/>
              <a:buChar char="•"/>
              <a:defRPr/>
            </a:lvl3pPr>
            <a:lvl4pPr marL="1828800" lvl="3" indent="-342900" algn="l">
              <a:lnSpc>
                <a:spcPct val="110000"/>
              </a:lnSpc>
              <a:spcBef>
                <a:spcPts val="700"/>
              </a:spcBef>
              <a:spcAft>
                <a:spcPts val="0"/>
              </a:spcAft>
              <a:buSzPts val="1800"/>
              <a:buChar char="–"/>
              <a:defRPr/>
            </a:lvl4pPr>
            <a:lvl5pPr marL="2286000" lvl="4" indent="-342900" algn="l">
              <a:lnSpc>
                <a:spcPct val="110000"/>
              </a:lnSpc>
              <a:spcBef>
                <a:spcPts val="700"/>
              </a:spcBef>
              <a:spcAft>
                <a:spcPts val="0"/>
              </a:spcAft>
              <a:buSzPts val="1800"/>
              <a:buChar char="•"/>
              <a:defRPr/>
            </a:lvl5pPr>
            <a:lvl6pPr marL="2743200" lvl="5" indent="-342900" algn="l">
              <a:lnSpc>
                <a:spcPct val="110000"/>
              </a:lnSpc>
              <a:spcBef>
                <a:spcPts val="700"/>
              </a:spcBef>
              <a:spcAft>
                <a:spcPts val="0"/>
              </a:spcAft>
              <a:buSzPts val="1800"/>
              <a:buChar char="–"/>
              <a:defRPr/>
            </a:lvl6pPr>
            <a:lvl7pPr marL="3200400" lvl="6" indent="-342900" algn="l">
              <a:lnSpc>
                <a:spcPct val="110000"/>
              </a:lnSpc>
              <a:spcBef>
                <a:spcPts val="700"/>
              </a:spcBef>
              <a:spcAft>
                <a:spcPts val="0"/>
              </a:spcAft>
              <a:buSzPts val="1800"/>
              <a:buChar char="•"/>
              <a:defRPr/>
            </a:lvl7pPr>
            <a:lvl8pPr marL="3657600" lvl="7" indent="-342900" algn="l">
              <a:lnSpc>
                <a:spcPct val="110000"/>
              </a:lnSpc>
              <a:spcBef>
                <a:spcPts val="700"/>
              </a:spcBef>
              <a:spcAft>
                <a:spcPts val="0"/>
              </a:spcAft>
              <a:buSzPts val="1800"/>
              <a:buChar char="–"/>
              <a:defRPr/>
            </a:lvl8pPr>
            <a:lvl9pPr marL="4114800" lvl="8" indent="-342900" algn="l">
              <a:lnSpc>
                <a:spcPct val="110000"/>
              </a:lnSpc>
              <a:spcBef>
                <a:spcPts val="700"/>
              </a:spcBef>
              <a:spcAft>
                <a:spcPts val="0"/>
              </a:spcAft>
              <a:buSzPts val="1800"/>
              <a:buChar char="•"/>
              <a:defRPr/>
            </a:lvl9pPr>
          </a:lstStyle>
          <a:p>
            <a:endParaRPr/>
          </a:p>
        </p:txBody>
      </p:sp>
      <p:sp>
        <p:nvSpPr>
          <p:cNvPr id="53" name="Google Shape;53;p16"/>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4" name="Google Shape;54;p16"/>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5" name="Google Shape;55;p16"/>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比較" type="twoTxTwoObj">
  <p:cSld name="TWO_OBJECTS_WITH_TEXT">
    <p:spTree>
      <p:nvGrpSpPr>
        <p:cNvPr id="1" name="Shape 56"/>
        <p:cNvGrpSpPr/>
        <p:nvPr/>
      </p:nvGrpSpPr>
      <p:grpSpPr>
        <a:xfrm>
          <a:off x="0" y="0"/>
          <a:ext cx="0" cy="0"/>
          <a:chOff x="0" y="0"/>
          <a:chExt cx="0" cy="0"/>
        </a:xfrm>
      </p:grpSpPr>
      <p:sp>
        <p:nvSpPr>
          <p:cNvPr id="57" name="Google Shape;57;p17"/>
          <p:cNvSpPr txBox="1">
            <a:spLocks noGrp="1"/>
          </p:cNvSpPr>
          <p:nvPr>
            <p:ph type="title"/>
          </p:nvPr>
        </p:nvSpPr>
        <p:spPr>
          <a:xfrm>
            <a:off x="1252728" y="381000"/>
            <a:ext cx="10172700" cy="1493517"/>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8" name="Google Shape;58;p17"/>
          <p:cNvSpPr txBox="1">
            <a:spLocks noGrp="1"/>
          </p:cNvSpPr>
          <p:nvPr>
            <p:ph type="body" idx="1"/>
          </p:nvPr>
        </p:nvSpPr>
        <p:spPr>
          <a:xfrm>
            <a:off x="1251678" y="2199633"/>
            <a:ext cx="4800600" cy="632529"/>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700"/>
              </a:spcBef>
              <a:spcAft>
                <a:spcPts val="0"/>
              </a:spcAft>
              <a:buSzPts val="1900"/>
              <a:buNone/>
              <a:defRPr sz="1900" b="1" cap="none">
                <a:solidFill>
                  <a:schemeClr val="dk2"/>
                </a:solidFill>
              </a:defRPr>
            </a:lvl1pPr>
            <a:lvl2pPr marL="914400" lvl="1" indent="-228600" algn="l">
              <a:lnSpc>
                <a:spcPct val="110000"/>
              </a:lnSpc>
              <a:spcBef>
                <a:spcPts val="700"/>
              </a:spcBef>
              <a:spcAft>
                <a:spcPts val="0"/>
              </a:spcAft>
              <a:buSzPts val="1900"/>
              <a:buNone/>
              <a:defRPr sz="1900" b="1"/>
            </a:lvl2pPr>
            <a:lvl3pPr marL="1371600" lvl="2" indent="-228600" algn="l">
              <a:lnSpc>
                <a:spcPct val="110000"/>
              </a:lnSpc>
              <a:spcBef>
                <a:spcPts val="700"/>
              </a:spcBef>
              <a:spcAft>
                <a:spcPts val="0"/>
              </a:spcAft>
              <a:buSzPts val="1800"/>
              <a:buNone/>
              <a:defRPr sz="1800" b="1"/>
            </a:lvl3pPr>
            <a:lvl4pPr marL="1828800" lvl="3" indent="-228600" algn="l">
              <a:lnSpc>
                <a:spcPct val="110000"/>
              </a:lnSpc>
              <a:spcBef>
                <a:spcPts val="700"/>
              </a:spcBef>
              <a:spcAft>
                <a:spcPts val="0"/>
              </a:spcAft>
              <a:buSzPts val="1600"/>
              <a:buNone/>
              <a:defRPr sz="1600" b="1"/>
            </a:lvl4pPr>
            <a:lvl5pPr marL="2286000" lvl="4" indent="-228600" algn="l">
              <a:lnSpc>
                <a:spcPct val="110000"/>
              </a:lnSpc>
              <a:spcBef>
                <a:spcPts val="700"/>
              </a:spcBef>
              <a:spcAft>
                <a:spcPts val="0"/>
              </a:spcAft>
              <a:buSzPts val="1600"/>
              <a:buNone/>
              <a:defRPr sz="1600" b="1"/>
            </a:lvl5pPr>
            <a:lvl6pPr marL="2743200" lvl="5" indent="-228600" algn="l">
              <a:lnSpc>
                <a:spcPct val="110000"/>
              </a:lnSpc>
              <a:spcBef>
                <a:spcPts val="700"/>
              </a:spcBef>
              <a:spcAft>
                <a:spcPts val="0"/>
              </a:spcAft>
              <a:buSzPts val="1600"/>
              <a:buNone/>
              <a:defRPr sz="1600" b="1"/>
            </a:lvl6pPr>
            <a:lvl7pPr marL="3200400" lvl="6" indent="-228600" algn="l">
              <a:lnSpc>
                <a:spcPct val="110000"/>
              </a:lnSpc>
              <a:spcBef>
                <a:spcPts val="700"/>
              </a:spcBef>
              <a:spcAft>
                <a:spcPts val="0"/>
              </a:spcAft>
              <a:buSzPts val="1600"/>
              <a:buNone/>
              <a:defRPr sz="1600" b="1"/>
            </a:lvl7pPr>
            <a:lvl8pPr marL="3657600" lvl="7" indent="-228600" algn="l">
              <a:lnSpc>
                <a:spcPct val="110000"/>
              </a:lnSpc>
              <a:spcBef>
                <a:spcPts val="700"/>
              </a:spcBef>
              <a:spcAft>
                <a:spcPts val="0"/>
              </a:spcAft>
              <a:buSzPts val="1600"/>
              <a:buNone/>
              <a:defRPr sz="1600" b="1"/>
            </a:lvl8pPr>
            <a:lvl9pPr marL="4114800" lvl="8" indent="-228600" algn="l">
              <a:lnSpc>
                <a:spcPct val="110000"/>
              </a:lnSpc>
              <a:spcBef>
                <a:spcPts val="700"/>
              </a:spcBef>
              <a:spcAft>
                <a:spcPts val="0"/>
              </a:spcAft>
              <a:buSzPts val="1600"/>
              <a:buNone/>
              <a:defRPr sz="1600" b="1"/>
            </a:lvl9pPr>
          </a:lstStyle>
          <a:p>
            <a:endParaRPr/>
          </a:p>
        </p:txBody>
      </p:sp>
      <p:sp>
        <p:nvSpPr>
          <p:cNvPr id="59" name="Google Shape;59;p17"/>
          <p:cNvSpPr txBox="1">
            <a:spLocks noGrp="1"/>
          </p:cNvSpPr>
          <p:nvPr>
            <p:ph type="body" idx="2"/>
          </p:nvPr>
        </p:nvSpPr>
        <p:spPr>
          <a:xfrm>
            <a:off x="1257300" y="2909102"/>
            <a:ext cx="4800600" cy="299639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700"/>
              </a:spcBef>
              <a:spcAft>
                <a:spcPts val="0"/>
              </a:spcAft>
              <a:buSzPts val="1800"/>
              <a:buChar char="•"/>
              <a:defRPr/>
            </a:lvl1pPr>
            <a:lvl2pPr marL="914400" lvl="1" indent="-342900" algn="l">
              <a:lnSpc>
                <a:spcPct val="110000"/>
              </a:lnSpc>
              <a:spcBef>
                <a:spcPts val="700"/>
              </a:spcBef>
              <a:spcAft>
                <a:spcPts val="0"/>
              </a:spcAft>
              <a:buSzPts val="1800"/>
              <a:buChar char="–"/>
              <a:defRPr/>
            </a:lvl2pPr>
            <a:lvl3pPr marL="1371600" lvl="2" indent="-342900" algn="l">
              <a:lnSpc>
                <a:spcPct val="110000"/>
              </a:lnSpc>
              <a:spcBef>
                <a:spcPts val="700"/>
              </a:spcBef>
              <a:spcAft>
                <a:spcPts val="0"/>
              </a:spcAft>
              <a:buSzPts val="1800"/>
              <a:buChar char="•"/>
              <a:defRPr/>
            </a:lvl3pPr>
            <a:lvl4pPr marL="1828800" lvl="3" indent="-342900" algn="l">
              <a:lnSpc>
                <a:spcPct val="110000"/>
              </a:lnSpc>
              <a:spcBef>
                <a:spcPts val="700"/>
              </a:spcBef>
              <a:spcAft>
                <a:spcPts val="0"/>
              </a:spcAft>
              <a:buSzPts val="1800"/>
              <a:buChar char="–"/>
              <a:defRPr/>
            </a:lvl4pPr>
            <a:lvl5pPr marL="2286000" lvl="4" indent="-342900" algn="l">
              <a:lnSpc>
                <a:spcPct val="110000"/>
              </a:lnSpc>
              <a:spcBef>
                <a:spcPts val="700"/>
              </a:spcBef>
              <a:spcAft>
                <a:spcPts val="0"/>
              </a:spcAft>
              <a:buSzPts val="1800"/>
              <a:buChar char="•"/>
              <a:defRPr/>
            </a:lvl5pPr>
            <a:lvl6pPr marL="2743200" lvl="5" indent="-342900" algn="l">
              <a:lnSpc>
                <a:spcPct val="110000"/>
              </a:lnSpc>
              <a:spcBef>
                <a:spcPts val="700"/>
              </a:spcBef>
              <a:spcAft>
                <a:spcPts val="0"/>
              </a:spcAft>
              <a:buSzPts val="1800"/>
              <a:buChar char="–"/>
              <a:defRPr/>
            </a:lvl6pPr>
            <a:lvl7pPr marL="3200400" lvl="6" indent="-342900" algn="l">
              <a:lnSpc>
                <a:spcPct val="110000"/>
              </a:lnSpc>
              <a:spcBef>
                <a:spcPts val="700"/>
              </a:spcBef>
              <a:spcAft>
                <a:spcPts val="0"/>
              </a:spcAft>
              <a:buSzPts val="1800"/>
              <a:buChar char="•"/>
              <a:defRPr/>
            </a:lvl7pPr>
            <a:lvl8pPr marL="3657600" lvl="7" indent="-342900" algn="l">
              <a:lnSpc>
                <a:spcPct val="110000"/>
              </a:lnSpc>
              <a:spcBef>
                <a:spcPts val="700"/>
              </a:spcBef>
              <a:spcAft>
                <a:spcPts val="0"/>
              </a:spcAft>
              <a:buSzPts val="1800"/>
              <a:buChar char="–"/>
              <a:defRPr/>
            </a:lvl8pPr>
            <a:lvl9pPr marL="4114800" lvl="8" indent="-342900" algn="l">
              <a:lnSpc>
                <a:spcPct val="110000"/>
              </a:lnSpc>
              <a:spcBef>
                <a:spcPts val="700"/>
              </a:spcBef>
              <a:spcAft>
                <a:spcPts val="0"/>
              </a:spcAft>
              <a:buSzPts val="1800"/>
              <a:buChar char="•"/>
              <a:defRPr/>
            </a:lvl9pPr>
          </a:lstStyle>
          <a:p>
            <a:endParaRPr/>
          </a:p>
        </p:txBody>
      </p:sp>
      <p:sp>
        <p:nvSpPr>
          <p:cNvPr id="60" name="Google Shape;60;p17"/>
          <p:cNvSpPr txBox="1">
            <a:spLocks noGrp="1"/>
          </p:cNvSpPr>
          <p:nvPr>
            <p:ph type="body" idx="3"/>
          </p:nvPr>
        </p:nvSpPr>
        <p:spPr>
          <a:xfrm>
            <a:off x="6633864" y="2199633"/>
            <a:ext cx="4800600" cy="632529"/>
          </a:xfrm>
          <a:prstGeom prst="rect">
            <a:avLst/>
          </a:prstGeom>
          <a:noFill/>
          <a:ln>
            <a:noFill/>
          </a:ln>
        </p:spPr>
        <p:txBody>
          <a:bodyPr spcFirstLastPara="1" wrap="square" lIns="91425" tIns="45700" rIns="91425" bIns="45700" anchor="b" anchorCtr="0">
            <a:noAutofit/>
          </a:bodyPr>
          <a:lstStyle>
            <a:lvl1pPr marL="457200" lvl="0" indent="-228600" algn="l">
              <a:lnSpc>
                <a:spcPct val="100000"/>
              </a:lnSpc>
              <a:spcBef>
                <a:spcPts val="700"/>
              </a:spcBef>
              <a:spcAft>
                <a:spcPts val="0"/>
              </a:spcAft>
              <a:buSzPts val="1900"/>
              <a:buNone/>
              <a:defRPr sz="1900" b="1" cap="none">
                <a:solidFill>
                  <a:schemeClr val="dk2"/>
                </a:solidFill>
              </a:defRPr>
            </a:lvl1pPr>
            <a:lvl2pPr marL="914400" lvl="1" indent="-228600" algn="l">
              <a:lnSpc>
                <a:spcPct val="110000"/>
              </a:lnSpc>
              <a:spcBef>
                <a:spcPts val="700"/>
              </a:spcBef>
              <a:spcAft>
                <a:spcPts val="0"/>
              </a:spcAft>
              <a:buSzPts val="1900"/>
              <a:buNone/>
              <a:defRPr sz="1900" b="1"/>
            </a:lvl2pPr>
            <a:lvl3pPr marL="1371600" lvl="2" indent="-228600" algn="l">
              <a:lnSpc>
                <a:spcPct val="110000"/>
              </a:lnSpc>
              <a:spcBef>
                <a:spcPts val="700"/>
              </a:spcBef>
              <a:spcAft>
                <a:spcPts val="0"/>
              </a:spcAft>
              <a:buSzPts val="1800"/>
              <a:buNone/>
              <a:defRPr sz="1800" b="1"/>
            </a:lvl3pPr>
            <a:lvl4pPr marL="1828800" lvl="3" indent="-228600" algn="l">
              <a:lnSpc>
                <a:spcPct val="110000"/>
              </a:lnSpc>
              <a:spcBef>
                <a:spcPts val="700"/>
              </a:spcBef>
              <a:spcAft>
                <a:spcPts val="0"/>
              </a:spcAft>
              <a:buSzPts val="1600"/>
              <a:buNone/>
              <a:defRPr sz="1600" b="1"/>
            </a:lvl4pPr>
            <a:lvl5pPr marL="2286000" lvl="4" indent="-228600" algn="l">
              <a:lnSpc>
                <a:spcPct val="110000"/>
              </a:lnSpc>
              <a:spcBef>
                <a:spcPts val="700"/>
              </a:spcBef>
              <a:spcAft>
                <a:spcPts val="0"/>
              </a:spcAft>
              <a:buSzPts val="1600"/>
              <a:buNone/>
              <a:defRPr sz="1600" b="1"/>
            </a:lvl5pPr>
            <a:lvl6pPr marL="2743200" lvl="5" indent="-228600" algn="l">
              <a:lnSpc>
                <a:spcPct val="110000"/>
              </a:lnSpc>
              <a:spcBef>
                <a:spcPts val="700"/>
              </a:spcBef>
              <a:spcAft>
                <a:spcPts val="0"/>
              </a:spcAft>
              <a:buSzPts val="1600"/>
              <a:buNone/>
              <a:defRPr sz="1600" b="1"/>
            </a:lvl6pPr>
            <a:lvl7pPr marL="3200400" lvl="6" indent="-228600" algn="l">
              <a:lnSpc>
                <a:spcPct val="110000"/>
              </a:lnSpc>
              <a:spcBef>
                <a:spcPts val="700"/>
              </a:spcBef>
              <a:spcAft>
                <a:spcPts val="0"/>
              </a:spcAft>
              <a:buSzPts val="1600"/>
              <a:buNone/>
              <a:defRPr sz="1600" b="1"/>
            </a:lvl7pPr>
            <a:lvl8pPr marL="3657600" lvl="7" indent="-228600" algn="l">
              <a:lnSpc>
                <a:spcPct val="110000"/>
              </a:lnSpc>
              <a:spcBef>
                <a:spcPts val="700"/>
              </a:spcBef>
              <a:spcAft>
                <a:spcPts val="0"/>
              </a:spcAft>
              <a:buSzPts val="1600"/>
              <a:buNone/>
              <a:defRPr sz="1600" b="1"/>
            </a:lvl8pPr>
            <a:lvl9pPr marL="4114800" lvl="8" indent="-228600" algn="l">
              <a:lnSpc>
                <a:spcPct val="110000"/>
              </a:lnSpc>
              <a:spcBef>
                <a:spcPts val="700"/>
              </a:spcBef>
              <a:spcAft>
                <a:spcPts val="0"/>
              </a:spcAft>
              <a:buSzPts val="1600"/>
              <a:buNone/>
              <a:defRPr sz="1600" b="1"/>
            </a:lvl9pPr>
          </a:lstStyle>
          <a:p>
            <a:endParaRPr/>
          </a:p>
        </p:txBody>
      </p:sp>
      <p:sp>
        <p:nvSpPr>
          <p:cNvPr id="61" name="Google Shape;61;p17"/>
          <p:cNvSpPr txBox="1">
            <a:spLocks noGrp="1"/>
          </p:cNvSpPr>
          <p:nvPr>
            <p:ph type="body" idx="4"/>
          </p:nvPr>
        </p:nvSpPr>
        <p:spPr>
          <a:xfrm>
            <a:off x="6633864" y="2909102"/>
            <a:ext cx="4800600" cy="2996398"/>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700"/>
              </a:spcBef>
              <a:spcAft>
                <a:spcPts val="0"/>
              </a:spcAft>
              <a:buSzPts val="1800"/>
              <a:buChar char="•"/>
              <a:defRPr/>
            </a:lvl1pPr>
            <a:lvl2pPr marL="914400" lvl="1" indent="-342900" algn="l">
              <a:lnSpc>
                <a:spcPct val="110000"/>
              </a:lnSpc>
              <a:spcBef>
                <a:spcPts val="700"/>
              </a:spcBef>
              <a:spcAft>
                <a:spcPts val="0"/>
              </a:spcAft>
              <a:buSzPts val="1800"/>
              <a:buChar char="–"/>
              <a:defRPr/>
            </a:lvl2pPr>
            <a:lvl3pPr marL="1371600" lvl="2" indent="-342900" algn="l">
              <a:lnSpc>
                <a:spcPct val="110000"/>
              </a:lnSpc>
              <a:spcBef>
                <a:spcPts val="700"/>
              </a:spcBef>
              <a:spcAft>
                <a:spcPts val="0"/>
              </a:spcAft>
              <a:buSzPts val="1800"/>
              <a:buChar char="•"/>
              <a:defRPr/>
            </a:lvl3pPr>
            <a:lvl4pPr marL="1828800" lvl="3" indent="-342900" algn="l">
              <a:lnSpc>
                <a:spcPct val="110000"/>
              </a:lnSpc>
              <a:spcBef>
                <a:spcPts val="700"/>
              </a:spcBef>
              <a:spcAft>
                <a:spcPts val="0"/>
              </a:spcAft>
              <a:buSzPts val="1800"/>
              <a:buChar char="–"/>
              <a:defRPr/>
            </a:lvl4pPr>
            <a:lvl5pPr marL="2286000" lvl="4" indent="-342900" algn="l">
              <a:lnSpc>
                <a:spcPct val="110000"/>
              </a:lnSpc>
              <a:spcBef>
                <a:spcPts val="700"/>
              </a:spcBef>
              <a:spcAft>
                <a:spcPts val="0"/>
              </a:spcAft>
              <a:buSzPts val="1800"/>
              <a:buChar char="•"/>
              <a:defRPr/>
            </a:lvl5pPr>
            <a:lvl6pPr marL="2743200" lvl="5" indent="-342900" algn="l">
              <a:lnSpc>
                <a:spcPct val="110000"/>
              </a:lnSpc>
              <a:spcBef>
                <a:spcPts val="700"/>
              </a:spcBef>
              <a:spcAft>
                <a:spcPts val="0"/>
              </a:spcAft>
              <a:buSzPts val="1800"/>
              <a:buChar char="–"/>
              <a:defRPr/>
            </a:lvl6pPr>
            <a:lvl7pPr marL="3200400" lvl="6" indent="-342900" algn="l">
              <a:lnSpc>
                <a:spcPct val="110000"/>
              </a:lnSpc>
              <a:spcBef>
                <a:spcPts val="700"/>
              </a:spcBef>
              <a:spcAft>
                <a:spcPts val="0"/>
              </a:spcAft>
              <a:buSzPts val="1800"/>
              <a:buChar char="•"/>
              <a:defRPr/>
            </a:lvl7pPr>
            <a:lvl8pPr marL="3657600" lvl="7" indent="-342900" algn="l">
              <a:lnSpc>
                <a:spcPct val="110000"/>
              </a:lnSpc>
              <a:spcBef>
                <a:spcPts val="700"/>
              </a:spcBef>
              <a:spcAft>
                <a:spcPts val="0"/>
              </a:spcAft>
              <a:buSzPts val="1800"/>
              <a:buChar char="–"/>
              <a:defRPr/>
            </a:lvl8pPr>
            <a:lvl9pPr marL="4114800" lvl="8" indent="-342900" algn="l">
              <a:lnSpc>
                <a:spcPct val="110000"/>
              </a:lnSpc>
              <a:spcBef>
                <a:spcPts val="700"/>
              </a:spcBef>
              <a:spcAft>
                <a:spcPts val="0"/>
              </a:spcAft>
              <a:buSzPts val="1800"/>
              <a:buChar char="•"/>
              <a:defRPr/>
            </a:lvl9pPr>
          </a:lstStyle>
          <a:p>
            <a:endParaRPr/>
          </a:p>
        </p:txBody>
      </p:sp>
      <p:sp>
        <p:nvSpPr>
          <p:cNvPr id="62" name="Google Shape;62;p17"/>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17"/>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17"/>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只有標題" type="titleOnly">
  <p:cSld name="TITLE_ONLY">
    <p:spTree>
      <p:nvGrpSpPr>
        <p:cNvPr id="1" name="Shape 65"/>
        <p:cNvGrpSpPr/>
        <p:nvPr/>
      </p:nvGrpSpPr>
      <p:grpSpPr>
        <a:xfrm>
          <a:off x="0" y="0"/>
          <a:ext cx="0" cy="0"/>
          <a:chOff x="0" y="0"/>
          <a:chExt cx="0" cy="0"/>
        </a:xfrm>
      </p:grpSpPr>
      <p:sp>
        <p:nvSpPr>
          <p:cNvPr id="66" name="Google Shape;66;p18"/>
          <p:cNvSpPr txBox="1">
            <a:spLocks noGrp="1"/>
          </p:cNvSpPr>
          <p:nvPr>
            <p:ph type="title"/>
          </p:nvPr>
        </p:nvSpPr>
        <p:spPr>
          <a:xfrm>
            <a:off x="1251678" y="382385"/>
            <a:ext cx="10178322" cy="149213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67" name="Google Shape;67;p18"/>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18"/>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18"/>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空白" type="blank">
  <p:cSld name="BLANK">
    <p:spTree>
      <p:nvGrpSpPr>
        <p:cNvPr id="1" name="Shape 70"/>
        <p:cNvGrpSpPr/>
        <p:nvPr/>
      </p:nvGrpSpPr>
      <p:grpSpPr>
        <a:xfrm>
          <a:off x="0" y="0"/>
          <a:ext cx="0" cy="0"/>
          <a:chOff x="0" y="0"/>
          <a:chExt cx="0" cy="0"/>
        </a:xfrm>
      </p:grpSpPr>
      <p:sp>
        <p:nvSpPr>
          <p:cNvPr id="71" name="Google Shape;71;p19"/>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2" name="Google Shape;72;p19"/>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3" name="Google Shape;73;p19"/>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含輔助字幕的圖片" type="picTx">
  <p:cSld name="PICTURE_WITH_CAPTION_TEXT">
    <p:spTree>
      <p:nvGrpSpPr>
        <p:cNvPr id="1" name="Shape 74"/>
        <p:cNvGrpSpPr/>
        <p:nvPr/>
      </p:nvGrpSpPr>
      <p:grpSpPr>
        <a:xfrm>
          <a:off x="0" y="0"/>
          <a:ext cx="0" cy="0"/>
          <a:chOff x="0" y="0"/>
          <a:chExt cx="0" cy="0"/>
        </a:xfrm>
      </p:grpSpPr>
      <p:sp>
        <p:nvSpPr>
          <p:cNvPr id="75" name="Google Shape;75;p20"/>
          <p:cNvSpPr>
            <a:spLocks noGrp="1"/>
          </p:cNvSpPr>
          <p:nvPr>
            <p:ph type="pic" idx="2"/>
          </p:nvPr>
        </p:nvSpPr>
        <p:spPr>
          <a:xfrm>
            <a:off x="283464" y="0"/>
            <a:ext cx="7355585" cy="6857999"/>
          </a:xfrm>
          <a:prstGeom prst="rect">
            <a:avLst/>
          </a:prstGeom>
          <a:noFill/>
          <a:ln>
            <a:noFill/>
          </a:ln>
        </p:spPr>
      </p:sp>
      <p:sp>
        <p:nvSpPr>
          <p:cNvPr id="76" name="Google Shape;76;p20" title="right scallop background shape"/>
          <p:cNvSpPr/>
          <p:nvPr/>
        </p:nvSpPr>
        <p:spPr>
          <a:xfrm>
            <a:off x="7389812" y="0"/>
            <a:ext cx="4802188" cy="6858000"/>
          </a:xfrm>
          <a:custGeom>
            <a:avLst/>
            <a:gdLst/>
            <a:ahLst/>
            <a:cxnLst/>
            <a:rect l="l" t="t" r="r" b="b"/>
            <a:pathLst>
              <a:path w="3025" h="4320" extrusionOk="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dk2"/>
          </a:solidFill>
          <a:ln>
            <a:noFill/>
          </a:ln>
        </p:spPr>
      </p:sp>
      <p:sp>
        <p:nvSpPr>
          <p:cNvPr id="77" name="Google Shape;77;p20" title="left edge border"/>
          <p:cNvSpPr/>
          <p:nvPr/>
        </p:nvSpPr>
        <p:spPr>
          <a:xfrm>
            <a:off x="0" y="0"/>
            <a:ext cx="283464"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20"/>
          <p:cNvSpPr txBox="1">
            <a:spLocks noGrp="1"/>
          </p:cNvSpPr>
          <p:nvPr>
            <p:ph type="title"/>
          </p:nvPr>
        </p:nvSpPr>
        <p:spPr>
          <a:xfrm>
            <a:off x="8337883" y="457200"/>
            <a:ext cx="3092117" cy="1196670"/>
          </a:xfrm>
          <a:prstGeom prst="rect">
            <a:avLst/>
          </a:prstGeom>
          <a:noFill/>
          <a:ln>
            <a:noFill/>
          </a:ln>
        </p:spPr>
        <p:txBody>
          <a:bodyPr spcFirstLastPara="1" wrap="square" lIns="91425" tIns="45700" rIns="91425" bIns="45700" anchor="b" anchorCtr="0">
            <a:normAutofit/>
          </a:bodyPr>
          <a:lstStyle>
            <a:lvl1pPr lvl="0" algn="l">
              <a:lnSpc>
                <a:spcPct val="100000"/>
              </a:lnSpc>
              <a:spcBef>
                <a:spcPts val="0"/>
              </a:spcBef>
              <a:spcAft>
                <a:spcPts val="0"/>
              </a:spcAft>
              <a:buClr>
                <a:schemeClr val="accent1"/>
              </a:buClr>
              <a:buSzPts val="1900"/>
              <a:buFont typeface="Gill Sans"/>
              <a:buNone/>
              <a:defRPr sz="1900" b="1" i="0">
                <a:solidFill>
                  <a:schemeClr val="accent1"/>
                </a:solidFill>
                <a:latin typeface="Gill Sans"/>
                <a:ea typeface="Gill Sans"/>
                <a:cs typeface="Gill Sans"/>
                <a:sym typeface="Gill Sans"/>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9" name="Google Shape;79;p20"/>
          <p:cNvSpPr txBox="1">
            <a:spLocks noGrp="1"/>
          </p:cNvSpPr>
          <p:nvPr>
            <p:ph type="body" idx="1"/>
          </p:nvPr>
        </p:nvSpPr>
        <p:spPr>
          <a:xfrm>
            <a:off x="8337883" y="1741336"/>
            <a:ext cx="3092117" cy="4164164"/>
          </a:xfrm>
          <a:prstGeom prst="rect">
            <a:avLst/>
          </a:prstGeom>
          <a:noFill/>
          <a:ln>
            <a:noFill/>
          </a:ln>
        </p:spPr>
        <p:txBody>
          <a:bodyPr spcFirstLastPara="1" wrap="square" lIns="91425" tIns="45700" rIns="91425" bIns="45700" anchor="t" anchorCtr="0">
            <a:normAutofit/>
          </a:bodyPr>
          <a:lstStyle>
            <a:lvl1pPr marL="457200" lvl="0" indent="-228600" algn="l">
              <a:lnSpc>
                <a:spcPct val="120000"/>
              </a:lnSpc>
              <a:spcBef>
                <a:spcPts val="1200"/>
              </a:spcBef>
              <a:spcAft>
                <a:spcPts val="0"/>
              </a:spcAft>
              <a:buSzPts val="1600"/>
              <a:buNone/>
              <a:defRPr sz="1600">
                <a:solidFill>
                  <a:schemeClr val="lt2"/>
                </a:solidFill>
              </a:defRPr>
            </a:lvl1pPr>
            <a:lvl2pPr marL="914400" lvl="1" indent="-228600" algn="l">
              <a:lnSpc>
                <a:spcPct val="110000"/>
              </a:lnSpc>
              <a:spcBef>
                <a:spcPts val="700"/>
              </a:spcBef>
              <a:spcAft>
                <a:spcPts val="0"/>
              </a:spcAft>
              <a:buSzPts val="1400"/>
              <a:buNone/>
              <a:defRPr sz="1400"/>
            </a:lvl2pPr>
            <a:lvl3pPr marL="1371600" lvl="2" indent="-228600" algn="l">
              <a:lnSpc>
                <a:spcPct val="110000"/>
              </a:lnSpc>
              <a:spcBef>
                <a:spcPts val="700"/>
              </a:spcBef>
              <a:spcAft>
                <a:spcPts val="0"/>
              </a:spcAft>
              <a:buSzPts val="1200"/>
              <a:buNone/>
              <a:defRPr sz="1200"/>
            </a:lvl3pPr>
            <a:lvl4pPr marL="1828800" lvl="3" indent="-228600" algn="l">
              <a:lnSpc>
                <a:spcPct val="110000"/>
              </a:lnSpc>
              <a:spcBef>
                <a:spcPts val="700"/>
              </a:spcBef>
              <a:spcAft>
                <a:spcPts val="0"/>
              </a:spcAft>
              <a:buSzPts val="1000"/>
              <a:buNone/>
              <a:defRPr sz="1000"/>
            </a:lvl4pPr>
            <a:lvl5pPr marL="2286000" lvl="4" indent="-228600" algn="l">
              <a:lnSpc>
                <a:spcPct val="110000"/>
              </a:lnSpc>
              <a:spcBef>
                <a:spcPts val="700"/>
              </a:spcBef>
              <a:spcAft>
                <a:spcPts val="0"/>
              </a:spcAft>
              <a:buSzPts val="1000"/>
              <a:buNone/>
              <a:defRPr sz="1000"/>
            </a:lvl5pPr>
            <a:lvl6pPr marL="2743200" lvl="5" indent="-228600" algn="l">
              <a:lnSpc>
                <a:spcPct val="110000"/>
              </a:lnSpc>
              <a:spcBef>
                <a:spcPts val="700"/>
              </a:spcBef>
              <a:spcAft>
                <a:spcPts val="0"/>
              </a:spcAft>
              <a:buSzPts val="1000"/>
              <a:buNone/>
              <a:defRPr sz="1000"/>
            </a:lvl6pPr>
            <a:lvl7pPr marL="3200400" lvl="6" indent="-228600" algn="l">
              <a:lnSpc>
                <a:spcPct val="110000"/>
              </a:lnSpc>
              <a:spcBef>
                <a:spcPts val="700"/>
              </a:spcBef>
              <a:spcAft>
                <a:spcPts val="0"/>
              </a:spcAft>
              <a:buSzPts val="1000"/>
              <a:buNone/>
              <a:defRPr sz="1000"/>
            </a:lvl7pPr>
            <a:lvl8pPr marL="3657600" lvl="7" indent="-228600" algn="l">
              <a:lnSpc>
                <a:spcPct val="110000"/>
              </a:lnSpc>
              <a:spcBef>
                <a:spcPts val="700"/>
              </a:spcBef>
              <a:spcAft>
                <a:spcPts val="0"/>
              </a:spcAft>
              <a:buSzPts val="1000"/>
              <a:buNone/>
              <a:defRPr sz="1000"/>
            </a:lvl8pPr>
            <a:lvl9pPr marL="4114800" lvl="8" indent="-228600" algn="l">
              <a:lnSpc>
                <a:spcPct val="110000"/>
              </a:lnSpc>
              <a:spcBef>
                <a:spcPts val="700"/>
              </a:spcBef>
              <a:spcAft>
                <a:spcPts val="0"/>
              </a:spcAft>
              <a:buSzPts val="1000"/>
              <a:buNone/>
              <a:defRPr sz="1000"/>
            </a:lvl9pPr>
          </a:lstStyle>
          <a:p>
            <a:endParaRPr/>
          </a:p>
        </p:txBody>
      </p:sp>
      <p:sp>
        <p:nvSpPr>
          <p:cNvPr id="80" name="Google Shape;80;p20"/>
          <p:cNvSpPr txBox="1">
            <a:spLocks noGrp="1"/>
          </p:cNvSpPr>
          <p:nvPr>
            <p:ph type="dt" idx="10"/>
          </p:nvPr>
        </p:nvSpPr>
        <p:spPr>
          <a:xfrm>
            <a:off x="765950" y="6375679"/>
            <a:ext cx="1232456"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20"/>
          <p:cNvSpPr txBox="1">
            <a:spLocks noGrp="1"/>
          </p:cNvSpPr>
          <p:nvPr>
            <p:ph type="ftr" idx="11"/>
          </p:nvPr>
        </p:nvSpPr>
        <p:spPr>
          <a:xfrm>
            <a:off x="2103621" y="6375679"/>
            <a:ext cx="3482178"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20"/>
          <p:cNvSpPr txBox="1">
            <a:spLocks noGrp="1"/>
          </p:cNvSpPr>
          <p:nvPr>
            <p:ph type="sldNum" idx="12"/>
          </p:nvPr>
        </p:nvSpPr>
        <p:spPr>
          <a:xfrm>
            <a:off x="5687568" y="6375679"/>
            <a:ext cx="1234440"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標題及直排文字" type="vertTx">
  <p:cSld name="VERTICAL_TEXT">
    <p:spTree>
      <p:nvGrpSpPr>
        <p:cNvPr id="1" name="Shape 83"/>
        <p:cNvGrpSpPr/>
        <p:nvPr/>
      </p:nvGrpSpPr>
      <p:grpSpPr>
        <a:xfrm>
          <a:off x="0" y="0"/>
          <a:ext cx="0" cy="0"/>
          <a:chOff x="0" y="0"/>
          <a:chExt cx="0" cy="0"/>
        </a:xfrm>
      </p:grpSpPr>
      <p:sp>
        <p:nvSpPr>
          <p:cNvPr id="84" name="Google Shape;84;p21"/>
          <p:cNvSpPr txBox="1">
            <a:spLocks noGrp="1"/>
          </p:cNvSpPr>
          <p:nvPr>
            <p:ph type="title"/>
          </p:nvPr>
        </p:nvSpPr>
        <p:spPr>
          <a:xfrm>
            <a:off x="1251678" y="382385"/>
            <a:ext cx="10178322" cy="149213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5" name="Google Shape;85;p21"/>
          <p:cNvSpPr txBox="1">
            <a:spLocks noGrp="1"/>
          </p:cNvSpPr>
          <p:nvPr>
            <p:ph type="body" idx="1"/>
          </p:nvPr>
        </p:nvSpPr>
        <p:spPr>
          <a:xfrm rot="5400000">
            <a:off x="4544044" y="-1006365"/>
            <a:ext cx="3593591" cy="10178322"/>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700"/>
              </a:spcBef>
              <a:spcAft>
                <a:spcPts val="0"/>
              </a:spcAft>
              <a:buSzPts val="1800"/>
              <a:buChar char="•"/>
              <a:defRPr/>
            </a:lvl1pPr>
            <a:lvl2pPr marL="914400" lvl="1" indent="-342900" algn="l">
              <a:lnSpc>
                <a:spcPct val="110000"/>
              </a:lnSpc>
              <a:spcBef>
                <a:spcPts val="700"/>
              </a:spcBef>
              <a:spcAft>
                <a:spcPts val="0"/>
              </a:spcAft>
              <a:buSzPts val="1800"/>
              <a:buChar char="–"/>
              <a:defRPr/>
            </a:lvl2pPr>
            <a:lvl3pPr marL="1371600" lvl="2" indent="-342900" algn="l">
              <a:lnSpc>
                <a:spcPct val="110000"/>
              </a:lnSpc>
              <a:spcBef>
                <a:spcPts val="700"/>
              </a:spcBef>
              <a:spcAft>
                <a:spcPts val="0"/>
              </a:spcAft>
              <a:buSzPts val="1800"/>
              <a:buChar char="•"/>
              <a:defRPr/>
            </a:lvl3pPr>
            <a:lvl4pPr marL="1828800" lvl="3" indent="-342900" algn="l">
              <a:lnSpc>
                <a:spcPct val="110000"/>
              </a:lnSpc>
              <a:spcBef>
                <a:spcPts val="700"/>
              </a:spcBef>
              <a:spcAft>
                <a:spcPts val="0"/>
              </a:spcAft>
              <a:buSzPts val="1800"/>
              <a:buChar char="–"/>
              <a:defRPr/>
            </a:lvl4pPr>
            <a:lvl5pPr marL="2286000" lvl="4" indent="-342900" algn="l">
              <a:lnSpc>
                <a:spcPct val="110000"/>
              </a:lnSpc>
              <a:spcBef>
                <a:spcPts val="700"/>
              </a:spcBef>
              <a:spcAft>
                <a:spcPts val="0"/>
              </a:spcAft>
              <a:buSzPts val="1800"/>
              <a:buChar char="•"/>
              <a:defRPr/>
            </a:lvl5pPr>
            <a:lvl6pPr marL="2743200" lvl="5" indent="-342900" algn="l">
              <a:lnSpc>
                <a:spcPct val="110000"/>
              </a:lnSpc>
              <a:spcBef>
                <a:spcPts val="700"/>
              </a:spcBef>
              <a:spcAft>
                <a:spcPts val="0"/>
              </a:spcAft>
              <a:buSzPts val="1800"/>
              <a:buChar char="–"/>
              <a:defRPr/>
            </a:lvl6pPr>
            <a:lvl7pPr marL="3200400" lvl="6" indent="-342900" algn="l">
              <a:lnSpc>
                <a:spcPct val="110000"/>
              </a:lnSpc>
              <a:spcBef>
                <a:spcPts val="700"/>
              </a:spcBef>
              <a:spcAft>
                <a:spcPts val="0"/>
              </a:spcAft>
              <a:buSzPts val="1800"/>
              <a:buChar char="•"/>
              <a:defRPr/>
            </a:lvl7pPr>
            <a:lvl8pPr marL="3657600" lvl="7" indent="-342900" algn="l">
              <a:lnSpc>
                <a:spcPct val="110000"/>
              </a:lnSpc>
              <a:spcBef>
                <a:spcPts val="700"/>
              </a:spcBef>
              <a:spcAft>
                <a:spcPts val="0"/>
              </a:spcAft>
              <a:buSzPts val="1800"/>
              <a:buChar char="–"/>
              <a:defRPr/>
            </a:lvl8pPr>
            <a:lvl9pPr marL="4114800" lvl="8" indent="-342900" algn="l">
              <a:lnSpc>
                <a:spcPct val="110000"/>
              </a:lnSpc>
              <a:spcBef>
                <a:spcPts val="700"/>
              </a:spcBef>
              <a:spcAft>
                <a:spcPts val="0"/>
              </a:spcAft>
              <a:buSzPts val="1800"/>
              <a:buChar char="•"/>
              <a:defRPr/>
            </a:lvl9pPr>
          </a:lstStyle>
          <a:p>
            <a:endParaRPr/>
          </a:p>
        </p:txBody>
      </p:sp>
      <p:sp>
        <p:nvSpPr>
          <p:cNvPr id="86" name="Google Shape;86;p21"/>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7" name="Google Shape;87;p21"/>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8" name="Google Shape;88;p21"/>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直排標題及文字" type="vertTitleAndTx">
  <p:cSld name="VERTICAL_TITLE_AND_VERTICAL_TEXT">
    <p:spTree>
      <p:nvGrpSpPr>
        <p:cNvPr id="1" name="Shape 89"/>
        <p:cNvGrpSpPr/>
        <p:nvPr/>
      </p:nvGrpSpPr>
      <p:grpSpPr>
        <a:xfrm>
          <a:off x="0" y="0"/>
          <a:ext cx="0" cy="0"/>
          <a:chOff x="0" y="0"/>
          <a:chExt cx="0" cy="0"/>
        </a:xfrm>
      </p:grpSpPr>
      <p:sp>
        <p:nvSpPr>
          <p:cNvPr id="90" name="Google Shape;90;p22"/>
          <p:cNvSpPr txBox="1">
            <a:spLocks noGrp="1"/>
          </p:cNvSpPr>
          <p:nvPr>
            <p:ph type="title"/>
          </p:nvPr>
        </p:nvSpPr>
        <p:spPr>
          <a:xfrm rot="5400000">
            <a:off x="8012185" y="2436522"/>
            <a:ext cx="5600404" cy="1492132"/>
          </a:xfrm>
          <a:prstGeom prst="rect">
            <a:avLst/>
          </a:prstGeom>
          <a:noFill/>
          <a:ln>
            <a:noFill/>
          </a:ln>
        </p:spPr>
        <p:txBody>
          <a:bodyPr spcFirstLastPara="1" wrap="square" lIns="91425" tIns="45700" rIns="91425" bIns="45700" anchor="t" anchorCtr="0">
            <a:normAutofit/>
          </a:bodyPr>
          <a:lstStyle>
            <a:lvl1pPr lvl="0" algn="l">
              <a:lnSpc>
                <a:spcPct val="90000"/>
              </a:lnSpc>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1" name="Google Shape;91;p22"/>
          <p:cNvSpPr txBox="1">
            <a:spLocks noGrp="1"/>
          </p:cNvSpPr>
          <p:nvPr>
            <p:ph type="body" idx="1"/>
          </p:nvPr>
        </p:nvSpPr>
        <p:spPr>
          <a:xfrm rot="5400000">
            <a:off x="2653390" y="-1013705"/>
            <a:ext cx="5600405" cy="8392585"/>
          </a:xfrm>
          <a:prstGeom prst="rect">
            <a:avLst/>
          </a:prstGeom>
          <a:noFill/>
          <a:ln>
            <a:noFill/>
          </a:ln>
        </p:spPr>
        <p:txBody>
          <a:bodyPr spcFirstLastPara="1" wrap="square" lIns="91425" tIns="45700" rIns="91425" bIns="45700" anchor="t" anchorCtr="0">
            <a:normAutofit/>
          </a:bodyPr>
          <a:lstStyle>
            <a:lvl1pPr marL="457200" lvl="0" indent="-342900" algn="l">
              <a:lnSpc>
                <a:spcPct val="110000"/>
              </a:lnSpc>
              <a:spcBef>
                <a:spcPts val="700"/>
              </a:spcBef>
              <a:spcAft>
                <a:spcPts val="0"/>
              </a:spcAft>
              <a:buSzPts val="1800"/>
              <a:buChar char="•"/>
              <a:defRPr/>
            </a:lvl1pPr>
            <a:lvl2pPr marL="914400" lvl="1" indent="-342900" algn="l">
              <a:lnSpc>
                <a:spcPct val="110000"/>
              </a:lnSpc>
              <a:spcBef>
                <a:spcPts val="700"/>
              </a:spcBef>
              <a:spcAft>
                <a:spcPts val="0"/>
              </a:spcAft>
              <a:buSzPts val="1800"/>
              <a:buChar char="–"/>
              <a:defRPr/>
            </a:lvl2pPr>
            <a:lvl3pPr marL="1371600" lvl="2" indent="-342900" algn="l">
              <a:lnSpc>
                <a:spcPct val="110000"/>
              </a:lnSpc>
              <a:spcBef>
                <a:spcPts val="700"/>
              </a:spcBef>
              <a:spcAft>
                <a:spcPts val="0"/>
              </a:spcAft>
              <a:buSzPts val="1800"/>
              <a:buChar char="•"/>
              <a:defRPr/>
            </a:lvl3pPr>
            <a:lvl4pPr marL="1828800" lvl="3" indent="-342900" algn="l">
              <a:lnSpc>
                <a:spcPct val="110000"/>
              </a:lnSpc>
              <a:spcBef>
                <a:spcPts val="700"/>
              </a:spcBef>
              <a:spcAft>
                <a:spcPts val="0"/>
              </a:spcAft>
              <a:buSzPts val="1800"/>
              <a:buChar char="–"/>
              <a:defRPr/>
            </a:lvl4pPr>
            <a:lvl5pPr marL="2286000" lvl="4" indent="-342900" algn="l">
              <a:lnSpc>
                <a:spcPct val="110000"/>
              </a:lnSpc>
              <a:spcBef>
                <a:spcPts val="700"/>
              </a:spcBef>
              <a:spcAft>
                <a:spcPts val="0"/>
              </a:spcAft>
              <a:buSzPts val="1800"/>
              <a:buChar char="•"/>
              <a:defRPr/>
            </a:lvl5pPr>
            <a:lvl6pPr marL="2743200" lvl="5" indent="-342900" algn="l">
              <a:lnSpc>
                <a:spcPct val="110000"/>
              </a:lnSpc>
              <a:spcBef>
                <a:spcPts val="700"/>
              </a:spcBef>
              <a:spcAft>
                <a:spcPts val="0"/>
              </a:spcAft>
              <a:buSzPts val="1800"/>
              <a:buChar char="–"/>
              <a:defRPr/>
            </a:lvl6pPr>
            <a:lvl7pPr marL="3200400" lvl="6" indent="-342900" algn="l">
              <a:lnSpc>
                <a:spcPct val="110000"/>
              </a:lnSpc>
              <a:spcBef>
                <a:spcPts val="700"/>
              </a:spcBef>
              <a:spcAft>
                <a:spcPts val="0"/>
              </a:spcAft>
              <a:buSzPts val="1800"/>
              <a:buChar char="•"/>
              <a:defRPr/>
            </a:lvl7pPr>
            <a:lvl8pPr marL="3657600" lvl="7" indent="-342900" algn="l">
              <a:lnSpc>
                <a:spcPct val="110000"/>
              </a:lnSpc>
              <a:spcBef>
                <a:spcPts val="700"/>
              </a:spcBef>
              <a:spcAft>
                <a:spcPts val="0"/>
              </a:spcAft>
              <a:buSzPts val="1800"/>
              <a:buChar char="–"/>
              <a:defRPr/>
            </a:lvl8pPr>
            <a:lvl9pPr marL="4114800" lvl="8" indent="-342900" algn="l">
              <a:lnSpc>
                <a:spcPct val="110000"/>
              </a:lnSpc>
              <a:spcBef>
                <a:spcPts val="700"/>
              </a:spcBef>
              <a:spcAft>
                <a:spcPts val="0"/>
              </a:spcAft>
              <a:buSzPts val="1800"/>
              <a:buChar char="•"/>
              <a:defRPr/>
            </a:lvl9pPr>
          </a:lstStyle>
          <a:p>
            <a:endParaRPr/>
          </a:p>
        </p:txBody>
      </p:sp>
      <p:sp>
        <p:nvSpPr>
          <p:cNvPr id="92" name="Google Shape;92;p22"/>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3" name="Google Shape;93;p22"/>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22"/>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2"/>
        </a:solidFill>
        <a:effectLst/>
      </p:bgPr>
    </p:bg>
    <p:spTree>
      <p:nvGrpSpPr>
        <p:cNvPr id="1" name="Shape 9"/>
        <p:cNvGrpSpPr/>
        <p:nvPr/>
      </p:nvGrpSpPr>
      <p:grpSpPr>
        <a:xfrm>
          <a:off x="0" y="0"/>
          <a:ext cx="0" cy="0"/>
          <a:chOff x="0" y="0"/>
          <a:chExt cx="0" cy="0"/>
        </a:xfrm>
      </p:grpSpPr>
      <p:sp>
        <p:nvSpPr>
          <p:cNvPr id="10" name="Google Shape;10;p11"/>
          <p:cNvSpPr txBox="1">
            <a:spLocks noGrp="1"/>
          </p:cNvSpPr>
          <p:nvPr>
            <p:ph type="title"/>
          </p:nvPr>
        </p:nvSpPr>
        <p:spPr>
          <a:xfrm>
            <a:off x="1251678" y="382385"/>
            <a:ext cx="10178322" cy="1492132"/>
          </a:xfrm>
          <a:prstGeom prst="rect">
            <a:avLst/>
          </a:prstGeom>
          <a:noFill/>
          <a:ln>
            <a:noFill/>
          </a:ln>
        </p:spPr>
        <p:txBody>
          <a:bodyPr spcFirstLastPara="1" wrap="square" lIns="91425" tIns="45700" rIns="91425" bIns="45700" anchor="t" anchorCtr="0">
            <a:normAutofit/>
          </a:bodyPr>
          <a:lstStyle>
            <a:lvl1pPr marR="0" lvl="0" algn="l" rtl="0">
              <a:lnSpc>
                <a:spcPct val="90000"/>
              </a:lnSpc>
              <a:spcBef>
                <a:spcPts val="0"/>
              </a:spcBef>
              <a:spcAft>
                <a:spcPts val="0"/>
              </a:spcAft>
              <a:buClr>
                <a:schemeClr val="dk2"/>
              </a:buClr>
              <a:buSzPts val="5100"/>
              <a:buFont typeface="Impact"/>
              <a:buNone/>
              <a:defRPr sz="5100" b="0" i="0" u="none" strike="noStrike" cap="none">
                <a:solidFill>
                  <a:schemeClr val="dk2"/>
                </a:solidFill>
                <a:latin typeface="Impact"/>
                <a:ea typeface="Impact"/>
                <a:cs typeface="Impact"/>
                <a:sym typeface="Impact"/>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1" name="Google Shape;11;p11"/>
          <p:cNvSpPr txBox="1">
            <a:spLocks noGrp="1"/>
          </p:cNvSpPr>
          <p:nvPr>
            <p:ph type="body" idx="1"/>
          </p:nvPr>
        </p:nvSpPr>
        <p:spPr>
          <a:xfrm>
            <a:off x="1251678" y="2286001"/>
            <a:ext cx="10178322" cy="3593591"/>
          </a:xfrm>
          <a:prstGeom prst="rect">
            <a:avLst/>
          </a:prstGeom>
          <a:noFill/>
          <a:ln>
            <a:noFill/>
          </a:ln>
        </p:spPr>
        <p:txBody>
          <a:bodyPr spcFirstLastPara="1" wrap="square" lIns="91425" tIns="45700" rIns="91425" bIns="45700" anchor="t" anchorCtr="0">
            <a:normAutofit/>
          </a:bodyPr>
          <a:lstStyle>
            <a:lvl1pPr marL="457200" marR="0" lvl="0" indent="-355600" algn="l" rtl="0">
              <a:lnSpc>
                <a:spcPct val="110000"/>
              </a:lnSpc>
              <a:spcBef>
                <a:spcPts val="700"/>
              </a:spcBef>
              <a:spcAft>
                <a:spcPts val="0"/>
              </a:spcAft>
              <a:buClr>
                <a:schemeClr val="dk2"/>
              </a:buClr>
              <a:buSzPts val="2000"/>
              <a:buFont typeface="Arial"/>
              <a:buChar char="•"/>
              <a:defRPr sz="2000" b="0" i="0" u="none" strike="noStrike" cap="none">
                <a:solidFill>
                  <a:srgbClr val="595959"/>
                </a:solidFill>
                <a:latin typeface="Gill Sans"/>
                <a:ea typeface="Gill Sans"/>
                <a:cs typeface="Gill Sans"/>
                <a:sym typeface="Gill Sans"/>
              </a:defRPr>
            </a:lvl1pPr>
            <a:lvl2pPr marL="914400" marR="0" lvl="1" indent="-342900" algn="l" rtl="0">
              <a:lnSpc>
                <a:spcPct val="110000"/>
              </a:lnSpc>
              <a:spcBef>
                <a:spcPts val="700"/>
              </a:spcBef>
              <a:spcAft>
                <a:spcPts val="0"/>
              </a:spcAft>
              <a:buClr>
                <a:schemeClr val="dk2"/>
              </a:buClr>
              <a:buSzPts val="1800"/>
              <a:buFont typeface="Gill Sans"/>
              <a:buChar char="–"/>
              <a:defRPr sz="1800" b="0" i="0" u="none" strike="noStrike" cap="none">
                <a:solidFill>
                  <a:srgbClr val="595959"/>
                </a:solidFill>
                <a:latin typeface="Gill Sans"/>
                <a:ea typeface="Gill Sans"/>
                <a:cs typeface="Gill Sans"/>
                <a:sym typeface="Gill Sans"/>
              </a:defRPr>
            </a:lvl2pPr>
            <a:lvl3pPr marL="1371600" marR="0" lvl="2" indent="-330200" algn="l" rtl="0">
              <a:lnSpc>
                <a:spcPct val="110000"/>
              </a:lnSpc>
              <a:spcBef>
                <a:spcPts val="700"/>
              </a:spcBef>
              <a:spcAft>
                <a:spcPts val="0"/>
              </a:spcAft>
              <a:buClr>
                <a:schemeClr val="dk2"/>
              </a:buClr>
              <a:buSzPts val="1600"/>
              <a:buFont typeface="Arial"/>
              <a:buChar char="•"/>
              <a:defRPr sz="1600" b="0" i="0" u="none" strike="noStrike" cap="none">
                <a:solidFill>
                  <a:srgbClr val="595959"/>
                </a:solidFill>
                <a:latin typeface="Gill Sans"/>
                <a:ea typeface="Gill Sans"/>
                <a:cs typeface="Gill Sans"/>
                <a:sym typeface="Gill Sans"/>
              </a:defRPr>
            </a:lvl3pPr>
            <a:lvl4pPr marL="1828800" marR="0" lvl="3" indent="-317500" algn="l" rtl="0">
              <a:lnSpc>
                <a:spcPct val="110000"/>
              </a:lnSpc>
              <a:spcBef>
                <a:spcPts val="700"/>
              </a:spcBef>
              <a:spcAft>
                <a:spcPts val="0"/>
              </a:spcAft>
              <a:buClr>
                <a:schemeClr val="dk2"/>
              </a:buClr>
              <a:buSzPts val="1400"/>
              <a:buFont typeface="Gill Sans"/>
              <a:buChar char="–"/>
              <a:defRPr sz="1400" b="0" i="0" u="none" strike="noStrike" cap="none">
                <a:solidFill>
                  <a:srgbClr val="595959"/>
                </a:solidFill>
                <a:latin typeface="Gill Sans"/>
                <a:ea typeface="Gill Sans"/>
                <a:cs typeface="Gill Sans"/>
                <a:sym typeface="Gill Sans"/>
              </a:defRPr>
            </a:lvl4pPr>
            <a:lvl5pPr marL="2286000" marR="0" lvl="4" indent="-317500" algn="l" rtl="0">
              <a:lnSpc>
                <a:spcPct val="110000"/>
              </a:lnSpc>
              <a:spcBef>
                <a:spcPts val="700"/>
              </a:spcBef>
              <a:spcAft>
                <a:spcPts val="0"/>
              </a:spcAft>
              <a:buClr>
                <a:schemeClr val="dk2"/>
              </a:buClr>
              <a:buSzPts val="1400"/>
              <a:buFont typeface="Arial"/>
              <a:buChar char="•"/>
              <a:defRPr sz="1400" b="0" i="0" u="none" strike="noStrike" cap="none">
                <a:solidFill>
                  <a:srgbClr val="595959"/>
                </a:solidFill>
                <a:latin typeface="Gill Sans"/>
                <a:ea typeface="Gill Sans"/>
                <a:cs typeface="Gill Sans"/>
                <a:sym typeface="Gill Sans"/>
              </a:defRPr>
            </a:lvl5pPr>
            <a:lvl6pPr marL="2743200" marR="0" lvl="5" indent="-317500" algn="l" rtl="0">
              <a:lnSpc>
                <a:spcPct val="110000"/>
              </a:lnSpc>
              <a:spcBef>
                <a:spcPts val="700"/>
              </a:spcBef>
              <a:spcAft>
                <a:spcPts val="0"/>
              </a:spcAft>
              <a:buClr>
                <a:schemeClr val="dk2"/>
              </a:buClr>
              <a:buSzPts val="1400"/>
              <a:buFont typeface="Gill Sans"/>
              <a:buChar char="–"/>
              <a:defRPr sz="1400" b="0" i="0" u="none" strike="noStrike" cap="none">
                <a:solidFill>
                  <a:srgbClr val="595959"/>
                </a:solidFill>
                <a:latin typeface="Gill Sans"/>
                <a:ea typeface="Gill Sans"/>
                <a:cs typeface="Gill Sans"/>
                <a:sym typeface="Gill Sans"/>
              </a:defRPr>
            </a:lvl6pPr>
            <a:lvl7pPr marL="3200400" marR="0" lvl="6" indent="-317500" algn="l" rtl="0">
              <a:lnSpc>
                <a:spcPct val="110000"/>
              </a:lnSpc>
              <a:spcBef>
                <a:spcPts val="700"/>
              </a:spcBef>
              <a:spcAft>
                <a:spcPts val="0"/>
              </a:spcAft>
              <a:buClr>
                <a:schemeClr val="dk2"/>
              </a:buClr>
              <a:buSzPts val="1400"/>
              <a:buFont typeface="Arial"/>
              <a:buChar char="•"/>
              <a:defRPr sz="1400" b="0" i="0" u="none" strike="noStrike" cap="none">
                <a:solidFill>
                  <a:srgbClr val="595959"/>
                </a:solidFill>
                <a:latin typeface="Gill Sans"/>
                <a:ea typeface="Gill Sans"/>
                <a:cs typeface="Gill Sans"/>
                <a:sym typeface="Gill Sans"/>
              </a:defRPr>
            </a:lvl7pPr>
            <a:lvl8pPr marL="3657600" marR="0" lvl="7" indent="-317500" algn="l" rtl="0">
              <a:lnSpc>
                <a:spcPct val="110000"/>
              </a:lnSpc>
              <a:spcBef>
                <a:spcPts val="700"/>
              </a:spcBef>
              <a:spcAft>
                <a:spcPts val="0"/>
              </a:spcAft>
              <a:buClr>
                <a:schemeClr val="dk2"/>
              </a:buClr>
              <a:buSzPts val="1400"/>
              <a:buFont typeface="Gill Sans"/>
              <a:buChar char="–"/>
              <a:defRPr sz="1400" b="0" i="0" u="none" strike="noStrike" cap="none">
                <a:solidFill>
                  <a:srgbClr val="595959"/>
                </a:solidFill>
                <a:latin typeface="Gill Sans"/>
                <a:ea typeface="Gill Sans"/>
                <a:cs typeface="Gill Sans"/>
                <a:sym typeface="Gill Sans"/>
              </a:defRPr>
            </a:lvl8pPr>
            <a:lvl9pPr marL="4114800" marR="0" lvl="8" indent="-317500" algn="l" rtl="0">
              <a:lnSpc>
                <a:spcPct val="110000"/>
              </a:lnSpc>
              <a:spcBef>
                <a:spcPts val="700"/>
              </a:spcBef>
              <a:spcAft>
                <a:spcPts val="0"/>
              </a:spcAft>
              <a:buClr>
                <a:schemeClr val="dk2"/>
              </a:buClr>
              <a:buSzPts val="1400"/>
              <a:buFont typeface="Arial"/>
              <a:buChar char="•"/>
              <a:defRPr sz="1400" b="0" i="0" u="none" strike="noStrike" cap="none">
                <a:solidFill>
                  <a:srgbClr val="595959"/>
                </a:solidFill>
                <a:latin typeface="Gill Sans"/>
                <a:ea typeface="Gill Sans"/>
                <a:cs typeface="Gill Sans"/>
                <a:sym typeface="Gill Sans"/>
              </a:defRPr>
            </a:lvl9pPr>
          </a:lstStyle>
          <a:p>
            <a:endParaRPr/>
          </a:p>
        </p:txBody>
      </p:sp>
      <p:sp>
        <p:nvSpPr>
          <p:cNvPr id="12" name="Google Shape;12;p11"/>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rgbClr val="595959"/>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3" name="Google Shape;13;p11"/>
          <p:cNvSpPr txBox="1">
            <a:spLocks noGrp="1"/>
          </p:cNvSpPr>
          <p:nvPr>
            <p:ph type="ftr" idx="11"/>
          </p:nvPr>
        </p:nvSpPr>
        <p:spPr>
          <a:xfrm>
            <a:off x="4038600" y="6375679"/>
            <a:ext cx="4114800" cy="345796"/>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rgbClr val="595959"/>
                </a:solidFill>
                <a:latin typeface="Gill Sans"/>
                <a:ea typeface="Gill Sans"/>
                <a:cs typeface="Gill Sans"/>
                <a:sym typeface="Gill Sans"/>
              </a:defRPr>
            </a:lvl1pPr>
            <a:lvl2pPr marR="0" lvl="1"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2pPr>
            <a:lvl3pPr marR="0" lvl="2"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3pPr>
            <a:lvl4pPr marR="0" lvl="3"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4pPr>
            <a:lvl5pPr marR="0" lvl="4"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5pPr>
            <a:lvl6pPr marR="0" lvl="5"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6pPr>
            <a:lvl7pPr marR="0" lvl="6"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7pPr>
            <a:lvl8pPr marR="0" lvl="7"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8pPr>
            <a:lvl9pPr marR="0" lvl="8" algn="l" rtl="0">
              <a:spcBef>
                <a:spcPts val="0"/>
              </a:spcBef>
              <a:spcAft>
                <a:spcPts val="0"/>
              </a:spcAft>
              <a:buSzPts val="1400"/>
              <a:buNone/>
              <a:defRPr sz="1800" b="0" i="0" u="none" strike="noStrike" cap="none">
                <a:solidFill>
                  <a:schemeClr val="dk1"/>
                </a:solidFill>
                <a:latin typeface="Gill Sans"/>
                <a:ea typeface="Gill Sans"/>
                <a:cs typeface="Gill Sans"/>
                <a:sym typeface="Gill Sans"/>
              </a:defRPr>
            </a:lvl9pPr>
          </a:lstStyle>
          <a:p>
            <a:endParaRPr/>
          </a:p>
        </p:txBody>
      </p:sp>
      <p:sp>
        <p:nvSpPr>
          <p:cNvPr id="14" name="Google Shape;14;p11"/>
          <p:cNvSpPr txBox="1">
            <a:spLocks noGrp="1"/>
          </p:cNvSpPr>
          <p:nvPr>
            <p:ph type="sldNum" idx="12"/>
          </p:nvPr>
        </p:nvSpPr>
        <p:spPr>
          <a:xfrm>
            <a:off x="8610601" y="6375679"/>
            <a:ext cx="2819399" cy="345796"/>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rgbClr val="595959"/>
                </a:solidFill>
                <a:latin typeface="Gill Sans"/>
                <a:ea typeface="Gill Sans"/>
                <a:cs typeface="Gill Sans"/>
                <a:sym typeface="Gill Sans"/>
              </a:defRPr>
            </a:lvl1pPr>
            <a:lvl2pPr marL="0" marR="0" lvl="1" indent="0" algn="r" rtl="0">
              <a:spcBef>
                <a:spcPts val="0"/>
              </a:spcBef>
              <a:buNone/>
              <a:defRPr sz="1200" b="0" i="0" u="none" strike="noStrike" cap="none">
                <a:solidFill>
                  <a:srgbClr val="595959"/>
                </a:solidFill>
                <a:latin typeface="Gill Sans"/>
                <a:ea typeface="Gill Sans"/>
                <a:cs typeface="Gill Sans"/>
                <a:sym typeface="Gill Sans"/>
              </a:defRPr>
            </a:lvl2pPr>
            <a:lvl3pPr marL="0" marR="0" lvl="2" indent="0" algn="r" rtl="0">
              <a:spcBef>
                <a:spcPts val="0"/>
              </a:spcBef>
              <a:buNone/>
              <a:defRPr sz="1200" b="0" i="0" u="none" strike="noStrike" cap="none">
                <a:solidFill>
                  <a:srgbClr val="595959"/>
                </a:solidFill>
                <a:latin typeface="Gill Sans"/>
                <a:ea typeface="Gill Sans"/>
                <a:cs typeface="Gill Sans"/>
                <a:sym typeface="Gill Sans"/>
              </a:defRPr>
            </a:lvl3pPr>
            <a:lvl4pPr marL="0" marR="0" lvl="3" indent="0" algn="r" rtl="0">
              <a:spcBef>
                <a:spcPts val="0"/>
              </a:spcBef>
              <a:buNone/>
              <a:defRPr sz="1200" b="0" i="0" u="none" strike="noStrike" cap="none">
                <a:solidFill>
                  <a:srgbClr val="595959"/>
                </a:solidFill>
                <a:latin typeface="Gill Sans"/>
                <a:ea typeface="Gill Sans"/>
                <a:cs typeface="Gill Sans"/>
                <a:sym typeface="Gill Sans"/>
              </a:defRPr>
            </a:lvl4pPr>
            <a:lvl5pPr marL="0" marR="0" lvl="4" indent="0" algn="r" rtl="0">
              <a:spcBef>
                <a:spcPts val="0"/>
              </a:spcBef>
              <a:buNone/>
              <a:defRPr sz="1200" b="0" i="0" u="none" strike="noStrike" cap="none">
                <a:solidFill>
                  <a:srgbClr val="595959"/>
                </a:solidFill>
                <a:latin typeface="Gill Sans"/>
                <a:ea typeface="Gill Sans"/>
                <a:cs typeface="Gill Sans"/>
                <a:sym typeface="Gill Sans"/>
              </a:defRPr>
            </a:lvl5pPr>
            <a:lvl6pPr marL="0" marR="0" lvl="5" indent="0" algn="r" rtl="0">
              <a:spcBef>
                <a:spcPts val="0"/>
              </a:spcBef>
              <a:buNone/>
              <a:defRPr sz="1200" b="0" i="0" u="none" strike="noStrike" cap="none">
                <a:solidFill>
                  <a:srgbClr val="595959"/>
                </a:solidFill>
                <a:latin typeface="Gill Sans"/>
                <a:ea typeface="Gill Sans"/>
                <a:cs typeface="Gill Sans"/>
                <a:sym typeface="Gill Sans"/>
              </a:defRPr>
            </a:lvl6pPr>
            <a:lvl7pPr marL="0" marR="0" lvl="6" indent="0" algn="r" rtl="0">
              <a:spcBef>
                <a:spcPts val="0"/>
              </a:spcBef>
              <a:buNone/>
              <a:defRPr sz="1200" b="0" i="0" u="none" strike="noStrike" cap="none">
                <a:solidFill>
                  <a:srgbClr val="595959"/>
                </a:solidFill>
                <a:latin typeface="Gill Sans"/>
                <a:ea typeface="Gill Sans"/>
                <a:cs typeface="Gill Sans"/>
                <a:sym typeface="Gill Sans"/>
              </a:defRPr>
            </a:lvl7pPr>
            <a:lvl8pPr marL="0" marR="0" lvl="7" indent="0" algn="r" rtl="0">
              <a:spcBef>
                <a:spcPts val="0"/>
              </a:spcBef>
              <a:buNone/>
              <a:defRPr sz="1200" b="0" i="0" u="none" strike="noStrike" cap="none">
                <a:solidFill>
                  <a:srgbClr val="595959"/>
                </a:solidFill>
                <a:latin typeface="Gill Sans"/>
                <a:ea typeface="Gill Sans"/>
                <a:cs typeface="Gill Sans"/>
                <a:sym typeface="Gill Sans"/>
              </a:defRPr>
            </a:lvl8pPr>
            <a:lvl9pPr marL="0" marR="0" lvl="8" indent="0" algn="r" rtl="0">
              <a:spcBef>
                <a:spcPts val="0"/>
              </a:spcBef>
              <a:buNone/>
              <a:defRPr sz="1200" b="0" i="0" u="none" strike="noStrike" cap="none">
                <a:solidFill>
                  <a:srgbClr val="595959"/>
                </a:solidFill>
                <a:latin typeface="Gill Sans"/>
                <a:ea typeface="Gill Sans"/>
                <a:cs typeface="Gill Sans"/>
                <a:sym typeface="Gill Sans"/>
              </a:defRPr>
            </a:lvl9pPr>
          </a:lstStyle>
          <a:p>
            <a:pPr marL="0" lvl="0" indent="0" algn="r" rtl="0">
              <a:spcBef>
                <a:spcPts val="0"/>
              </a:spcBef>
              <a:spcAft>
                <a:spcPts val="0"/>
              </a:spcAft>
              <a:buNone/>
            </a:pPr>
            <a:fld id="{00000000-1234-1234-1234-123412341234}" type="slidenum">
              <a:rPr lang="en-US"/>
              <a:t>‹#›</a:t>
            </a:fld>
            <a:endParaRPr/>
          </a:p>
        </p:txBody>
      </p:sp>
      <p:sp>
        <p:nvSpPr>
          <p:cNvPr id="15" name="Google Shape;15;p11" title="Left scallop edge"/>
          <p:cNvSpPr/>
          <p:nvPr/>
        </p:nvSpPr>
        <p:spPr>
          <a:xfrm>
            <a:off x="0" y="0"/>
            <a:ext cx="885825" cy="6858000"/>
          </a:xfrm>
          <a:custGeom>
            <a:avLst/>
            <a:gdLst/>
            <a:ahLst/>
            <a:cxnLst/>
            <a:rect l="l" t="t" r="r" b="b"/>
            <a:pathLst>
              <a:path w="558" h="4320" extrusionOk="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dk2"/>
          </a:solidFill>
          <a:ln>
            <a:noFill/>
          </a:ln>
        </p:spPr>
      </p:sp>
      <p:sp>
        <p:nvSpPr>
          <p:cNvPr id="16" name="Google Shape;16;p11" title="right edge border"/>
          <p:cNvSpPr/>
          <p:nvPr/>
        </p:nvSpPr>
        <p:spPr>
          <a:xfrm>
            <a:off x="11908536" y="0"/>
            <a:ext cx="283464" cy="68580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2.png"/><Relationship Id="rId4" Type="http://schemas.openxmlformats.org/officeDocument/2006/relationships/chart" Target="../charts/chart1.xm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chart" Target="../charts/char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3.xml"/><Relationship Id="rId5" Type="http://schemas.openxmlformats.org/officeDocument/2006/relationships/image" Target="../media/image15.png"/><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2.png"/><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8" Type="http://schemas.openxmlformats.org/officeDocument/2006/relationships/hyperlink" Target="https://ir.ctfjewellerygroup.com/ar2022_en.pdf" TargetMode="External"/><Relationship Id="rId3" Type="http://schemas.openxmlformats.org/officeDocument/2006/relationships/hyperlink" Target="https://www.ctfjewellerygroup.com/tc/group/about-us.html" TargetMode="External"/><Relationship Id="rId7" Type="http://schemas.openxmlformats.org/officeDocument/2006/relationships/hyperlink" Target="https://ir.ctfjewellerygroup.com/ar2021_en.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ir.ctfjewellerygroup.com/ar2020_en.pdf" TargetMode="External"/><Relationship Id="rId5" Type="http://schemas.openxmlformats.org/officeDocument/2006/relationships/hyperlink" Target="https://ir.ctfjewellerygroup.com/ar2019_en.pdf" TargetMode="External"/><Relationship Id="rId4" Type="http://schemas.openxmlformats.org/officeDocument/2006/relationships/hyperlink" Target="https://ir.ctfjewellerygroup.com/ar2018_en.pdf"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package" Target="../embeddings/Microsoft_Word_Document.docx"/><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8"/>
        <p:cNvGrpSpPr/>
        <p:nvPr/>
      </p:nvGrpSpPr>
      <p:grpSpPr>
        <a:xfrm>
          <a:off x="0" y="0"/>
          <a:ext cx="0" cy="0"/>
          <a:chOff x="0" y="0"/>
          <a:chExt cx="0" cy="0"/>
        </a:xfrm>
      </p:grpSpPr>
      <p:sp>
        <p:nvSpPr>
          <p:cNvPr id="99" name="Google Shape;99;p1"/>
          <p:cNvSpPr txBox="1">
            <a:spLocks noGrp="1"/>
          </p:cNvSpPr>
          <p:nvPr>
            <p:ph type="ctrTitle"/>
          </p:nvPr>
        </p:nvSpPr>
        <p:spPr>
          <a:xfrm>
            <a:off x="1078523" y="1098388"/>
            <a:ext cx="10318418" cy="4394988"/>
          </a:xfrm>
          <a:prstGeom prst="rect">
            <a:avLst/>
          </a:prstGeom>
          <a:noFill/>
          <a:ln>
            <a:noFill/>
          </a:ln>
        </p:spPr>
        <p:txBody>
          <a:bodyPr spcFirstLastPara="1" wrap="square" lIns="91425" tIns="45700" rIns="91425" bIns="45700" anchor="ctr" anchorCtr="0">
            <a:noAutofit/>
          </a:bodyPr>
          <a:lstStyle/>
          <a:p>
            <a:pPr marL="0" lvl="0" indent="0" algn="ctr" rtl="0">
              <a:lnSpc>
                <a:spcPct val="90000"/>
              </a:lnSpc>
              <a:spcBef>
                <a:spcPts val="0"/>
              </a:spcBef>
              <a:spcAft>
                <a:spcPts val="0"/>
              </a:spcAft>
              <a:buClr>
                <a:schemeClr val="dk1"/>
              </a:buClr>
              <a:buSzPts val="2800"/>
              <a:buFont typeface="Arial"/>
              <a:buNone/>
            </a:pPr>
            <a:r>
              <a:rPr lang="en-US" sz="2800" dirty="0">
                <a:solidFill>
                  <a:schemeClr val="dk1"/>
                </a:solidFill>
                <a:latin typeface="Aharoni" panose="02010803020104030203" pitchFamily="2" charset="-79"/>
                <a:ea typeface="Arial"/>
                <a:cs typeface="Aharoni" panose="02010803020104030203" pitchFamily="2" charset="-79"/>
                <a:sym typeface="Arial"/>
              </a:rPr>
              <a:t>HKBM7015</a:t>
            </a:r>
            <a:r>
              <a:rPr lang="en-US" sz="2000" dirty="0">
                <a:solidFill>
                  <a:schemeClr val="dk1"/>
                </a:solidFill>
                <a:latin typeface="Aharoni" panose="02010803020104030203" pitchFamily="2" charset="-79"/>
                <a:ea typeface="Arial"/>
                <a:cs typeface="Aharoni" panose="02010803020104030203" pitchFamily="2" charset="-79"/>
                <a:sym typeface="Arial"/>
              </a:rPr>
              <a:t> </a:t>
            </a:r>
            <a:br>
              <a:rPr lang="en-US" sz="2000" dirty="0">
                <a:solidFill>
                  <a:schemeClr val="dk1"/>
                </a:solidFill>
                <a:latin typeface="Aharoni" panose="02010803020104030203" pitchFamily="2" charset="-79"/>
                <a:ea typeface="Arial"/>
                <a:cs typeface="Aharoni" panose="02010803020104030203" pitchFamily="2" charset="-79"/>
                <a:sym typeface="Arial"/>
              </a:rPr>
            </a:br>
            <a:br>
              <a:rPr lang="en-US" sz="2000" dirty="0">
                <a:solidFill>
                  <a:schemeClr val="dk1"/>
                </a:solidFill>
                <a:latin typeface="Aharoni" panose="02010803020104030203" pitchFamily="2" charset="-79"/>
                <a:ea typeface="Arial"/>
                <a:cs typeface="Aharoni" panose="02010803020104030203" pitchFamily="2" charset="-79"/>
                <a:sym typeface="Arial"/>
              </a:rPr>
            </a:br>
            <a:r>
              <a:rPr lang="en-US" sz="2800" dirty="0">
                <a:solidFill>
                  <a:schemeClr val="dk1"/>
                </a:solidFill>
                <a:latin typeface="Aharoni" panose="02010803020104030203" pitchFamily="2" charset="-79"/>
                <a:ea typeface="Arial"/>
                <a:cs typeface="Aharoni" panose="02010803020104030203" pitchFamily="2" charset="-79"/>
                <a:sym typeface="Arial"/>
              </a:rPr>
              <a:t>CHANGE AND STABILITY MANAGEMENT</a:t>
            </a:r>
            <a:br>
              <a:rPr lang="en-US" sz="2800" dirty="0">
                <a:solidFill>
                  <a:schemeClr val="dk1"/>
                </a:solidFill>
                <a:latin typeface="Aharoni" panose="02010803020104030203" pitchFamily="2" charset="-79"/>
                <a:ea typeface="Arial"/>
                <a:cs typeface="Aharoni" panose="02010803020104030203" pitchFamily="2" charset="-79"/>
                <a:sym typeface="Arial"/>
              </a:rPr>
            </a:br>
            <a:r>
              <a:rPr lang="en-US" sz="2800" dirty="0">
                <a:solidFill>
                  <a:schemeClr val="dk1"/>
                </a:solidFill>
                <a:latin typeface="Aharoni" panose="02010803020104030203" pitchFamily="2" charset="-79"/>
                <a:ea typeface="Arial"/>
                <a:cs typeface="Aharoni" panose="02010803020104030203" pitchFamily="2" charset="-79"/>
                <a:sym typeface="Arial"/>
              </a:rPr>
              <a:t>ASSIGNMENT 1 </a:t>
            </a:r>
            <a:endParaRPr sz="2800" dirty="0">
              <a:solidFill>
                <a:schemeClr val="dk1"/>
              </a:solidFill>
              <a:latin typeface="Aharoni" panose="02010803020104030203" pitchFamily="2" charset="-79"/>
              <a:ea typeface="Arial"/>
              <a:cs typeface="Aharoni" panose="02010803020104030203" pitchFamily="2" charset="-79"/>
              <a:sym typeface="Arial"/>
            </a:endParaRPr>
          </a:p>
        </p:txBody>
      </p:sp>
      <p:sp>
        <p:nvSpPr>
          <p:cNvPr id="100" name="Google Shape;100;p1"/>
          <p:cNvSpPr txBox="1">
            <a:spLocks noGrp="1"/>
          </p:cNvSpPr>
          <p:nvPr>
            <p:ph type="subTitle" idx="1"/>
          </p:nvPr>
        </p:nvSpPr>
        <p:spPr>
          <a:xfrm>
            <a:off x="2215045" y="5979196"/>
            <a:ext cx="8045373" cy="742279"/>
          </a:xfrm>
          <a:prstGeom prst="rect">
            <a:avLst/>
          </a:prstGeom>
          <a:noFill/>
          <a:ln>
            <a:noFill/>
          </a:ln>
        </p:spPr>
        <p:txBody>
          <a:bodyPr spcFirstLastPara="1" wrap="square" lIns="91425" tIns="45700" rIns="91425" bIns="45700" anchor="t" anchorCtr="0">
            <a:normAutofit/>
          </a:bodyPr>
          <a:lstStyle/>
          <a:p>
            <a:pPr marL="0" lvl="0" indent="0" algn="ctr" rtl="0">
              <a:lnSpc>
                <a:spcPct val="100000"/>
              </a:lnSpc>
              <a:spcBef>
                <a:spcPts val="0"/>
              </a:spcBef>
              <a:spcAft>
                <a:spcPts val="0"/>
              </a:spcAft>
              <a:buSzPts val="2000"/>
              <a:buNone/>
            </a:pPr>
            <a:r>
              <a:rPr lang="en-US">
                <a:solidFill>
                  <a:schemeClr val="dk1"/>
                </a:solidFill>
                <a:latin typeface="Aharoni" panose="02010803020104030203" pitchFamily="2" charset="-79"/>
                <a:ea typeface="Arial"/>
                <a:cs typeface="Aharoni" panose="02010803020104030203" pitchFamily="2" charset="-79"/>
                <a:sym typeface="Arial"/>
              </a:rPr>
              <a:t>LUI KA MAN KATHLEEN (2133986)</a:t>
            </a:r>
            <a:endParaRPr>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4"/>
        <p:cNvGrpSpPr/>
        <p:nvPr/>
      </p:nvGrpSpPr>
      <p:grpSpPr>
        <a:xfrm>
          <a:off x="0" y="0"/>
          <a:ext cx="0" cy="0"/>
          <a:chOff x="0" y="0"/>
          <a:chExt cx="0" cy="0"/>
        </a:xfrm>
      </p:grpSpPr>
      <p:sp>
        <p:nvSpPr>
          <p:cNvPr id="105" name="Google Shape;105;p2"/>
          <p:cNvSpPr txBox="1">
            <a:spLocks noGrp="1"/>
          </p:cNvSpPr>
          <p:nvPr>
            <p:ph type="title"/>
          </p:nvPr>
        </p:nvSpPr>
        <p:spPr>
          <a:xfrm>
            <a:off x="1251678" y="382385"/>
            <a:ext cx="10178322" cy="149213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2"/>
              </a:buClr>
              <a:buSzPts val="5100"/>
              <a:buFont typeface="Impact"/>
              <a:buNone/>
            </a:pPr>
            <a:r>
              <a:rPr lang="en-US" dirty="0">
                <a:latin typeface="Aharoni" panose="02010803020104030203" pitchFamily="2" charset="-79"/>
                <a:cs typeface="Aharoni" panose="02010803020104030203" pitchFamily="2" charset="-79"/>
              </a:rPr>
              <a:t>AGENDA </a:t>
            </a:r>
            <a:endParaRPr dirty="0">
              <a:latin typeface="Aharoni" panose="02010803020104030203" pitchFamily="2" charset="-79"/>
              <a:cs typeface="Aharoni" panose="02010803020104030203" pitchFamily="2" charset="-79"/>
            </a:endParaRPr>
          </a:p>
        </p:txBody>
      </p:sp>
      <p:sp>
        <p:nvSpPr>
          <p:cNvPr id="106" name="Google Shape;106;p2"/>
          <p:cNvSpPr txBox="1">
            <a:spLocks noGrp="1"/>
          </p:cNvSpPr>
          <p:nvPr>
            <p:ph type="body" idx="1"/>
          </p:nvPr>
        </p:nvSpPr>
        <p:spPr>
          <a:xfrm>
            <a:off x="1066800" y="2014194"/>
            <a:ext cx="10058400" cy="3938550"/>
          </a:xfrm>
          <a:prstGeom prst="rect">
            <a:avLst/>
          </a:prstGeom>
          <a:solidFill>
            <a:schemeClr val="lt1"/>
          </a:solidFill>
          <a:ln w="12700" cap="flat" cmpd="sng">
            <a:solidFill>
              <a:schemeClr val="dk1"/>
            </a:solidFill>
            <a:prstDash val="solid"/>
            <a:round/>
            <a:headEnd type="none" w="sm" len="sm"/>
            <a:tailEnd type="none" w="sm" len="sm"/>
          </a:ln>
        </p:spPr>
        <p:txBody>
          <a:bodyPr spcFirstLastPara="1" wrap="square" lIns="91425" tIns="45700" rIns="91425" bIns="45700" anchor="t" anchorCtr="0">
            <a:normAutofit fontScale="85000" lnSpcReduction="20000"/>
          </a:bodyPr>
          <a:lstStyle/>
          <a:p>
            <a:pPr marL="514350" lvl="0" indent="-483869" algn="l" rtl="0">
              <a:lnSpc>
                <a:spcPct val="110000"/>
              </a:lnSpc>
              <a:spcBef>
                <a:spcPts val="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sym typeface="Gill Sans"/>
              </a:rPr>
              <a:t>Background of Chow Ta</a:t>
            </a:r>
            <a:r>
              <a:rPr lang="en-US" sz="3200" dirty="0">
                <a:solidFill>
                  <a:schemeClr val="dk1"/>
                </a:solidFill>
                <a:latin typeface="Aharoni" panose="02010803020104030203" pitchFamily="2" charset="-79"/>
                <a:cs typeface="Aharoni" panose="02010803020104030203" pitchFamily="2" charset="-79"/>
              </a:rPr>
              <a:t>i Fook</a:t>
            </a:r>
            <a:endParaRPr dirty="0">
              <a:latin typeface="Aharoni" panose="02010803020104030203" pitchFamily="2" charset="-79"/>
              <a:cs typeface="Aharoni" panose="02010803020104030203" pitchFamily="2" charset="-79"/>
            </a:endParaRPr>
          </a:p>
          <a:p>
            <a:pPr marL="514350" lvl="0" indent="-483869" algn="l" rtl="0">
              <a:lnSpc>
                <a:spcPct val="110000"/>
              </a:lnSpc>
              <a:spcBef>
                <a:spcPts val="70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sym typeface="Gill Sans"/>
              </a:rPr>
              <a:t>Business Environment </a:t>
            </a:r>
            <a:endParaRPr dirty="0">
              <a:latin typeface="Aharoni" panose="02010803020104030203" pitchFamily="2" charset="-79"/>
              <a:cs typeface="Aharoni" panose="02010803020104030203" pitchFamily="2" charset="-79"/>
            </a:endParaRPr>
          </a:p>
          <a:p>
            <a:pPr marL="514350" lvl="0" indent="-483869" algn="l" rtl="0">
              <a:lnSpc>
                <a:spcPct val="110000"/>
              </a:lnSpc>
              <a:spcBef>
                <a:spcPts val="70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sym typeface="Gill Sans"/>
              </a:rPr>
              <a:t>Change Approach</a:t>
            </a:r>
            <a:endParaRPr dirty="0">
              <a:latin typeface="Aharoni" panose="02010803020104030203" pitchFamily="2" charset="-79"/>
              <a:cs typeface="Aharoni" panose="02010803020104030203" pitchFamily="2" charset="-79"/>
            </a:endParaRPr>
          </a:p>
          <a:p>
            <a:pPr marL="514350" lvl="0" indent="-483869" algn="l" rtl="0">
              <a:lnSpc>
                <a:spcPct val="110000"/>
              </a:lnSpc>
              <a:spcBef>
                <a:spcPts val="70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sym typeface="Gill Sans"/>
              </a:rPr>
              <a:t>Evaluation of the change approach</a:t>
            </a:r>
            <a:endParaRPr dirty="0">
              <a:latin typeface="Aharoni" panose="02010803020104030203" pitchFamily="2" charset="-79"/>
              <a:cs typeface="Aharoni" panose="02010803020104030203" pitchFamily="2" charset="-79"/>
            </a:endParaRPr>
          </a:p>
          <a:p>
            <a:pPr marL="514350" lvl="0" indent="-483869" algn="l" rtl="0">
              <a:lnSpc>
                <a:spcPct val="110000"/>
              </a:lnSpc>
              <a:spcBef>
                <a:spcPts val="70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sym typeface="Gill Sans"/>
              </a:rPr>
              <a:t>Effects on organi</a:t>
            </a:r>
            <a:r>
              <a:rPr lang="en-US" sz="3200" dirty="0">
                <a:solidFill>
                  <a:schemeClr val="dk1"/>
                </a:solidFill>
                <a:latin typeface="Aharoni" panose="02010803020104030203" pitchFamily="2" charset="-79"/>
                <a:cs typeface="Aharoni" panose="02010803020104030203" pitchFamily="2" charset="-79"/>
              </a:rPr>
              <a:t>zational operation</a:t>
            </a:r>
            <a:endParaRPr sz="3200" dirty="0">
              <a:solidFill>
                <a:schemeClr val="dk1"/>
              </a:solidFill>
              <a:latin typeface="Aharoni" panose="02010803020104030203" pitchFamily="2" charset="-79"/>
              <a:cs typeface="Aharoni" panose="02010803020104030203" pitchFamily="2" charset="-79"/>
            </a:endParaRPr>
          </a:p>
          <a:p>
            <a:pPr marL="514350" lvl="0" indent="-483869" algn="l" rtl="0">
              <a:lnSpc>
                <a:spcPct val="110000"/>
              </a:lnSpc>
              <a:spcBef>
                <a:spcPts val="70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rPr>
              <a:t>Summary</a:t>
            </a:r>
            <a:endParaRPr sz="3200" dirty="0">
              <a:solidFill>
                <a:schemeClr val="dk1"/>
              </a:solidFill>
              <a:latin typeface="Aharoni" panose="02010803020104030203" pitchFamily="2" charset="-79"/>
              <a:cs typeface="Aharoni" panose="02010803020104030203" pitchFamily="2" charset="-79"/>
            </a:endParaRPr>
          </a:p>
          <a:p>
            <a:pPr marL="514350" lvl="0" indent="-483869" algn="l" rtl="0">
              <a:lnSpc>
                <a:spcPct val="110000"/>
              </a:lnSpc>
              <a:spcBef>
                <a:spcPts val="70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sym typeface="Gill Sans"/>
              </a:rPr>
              <a:t>Reference </a:t>
            </a:r>
            <a:endParaRPr dirty="0">
              <a:latin typeface="Aharoni" panose="02010803020104030203" pitchFamily="2" charset="-79"/>
              <a:cs typeface="Aharoni" panose="02010803020104030203" pitchFamily="2" charset="-79"/>
            </a:endParaRPr>
          </a:p>
          <a:p>
            <a:pPr marL="514350" lvl="0" indent="-483869" algn="l" rtl="0">
              <a:lnSpc>
                <a:spcPct val="110000"/>
              </a:lnSpc>
              <a:spcBef>
                <a:spcPts val="700"/>
              </a:spcBef>
              <a:spcAft>
                <a:spcPts val="0"/>
              </a:spcAft>
              <a:buSzPct val="100000"/>
              <a:buFont typeface="Impact"/>
              <a:buAutoNum type="arabicParenR"/>
            </a:pPr>
            <a:r>
              <a:rPr lang="en-US" sz="3200" dirty="0">
                <a:solidFill>
                  <a:schemeClr val="dk1"/>
                </a:solidFill>
                <a:latin typeface="Aharoni" panose="02010803020104030203" pitchFamily="2" charset="-79"/>
                <a:cs typeface="Aharoni" panose="02010803020104030203" pitchFamily="2" charset="-79"/>
                <a:sym typeface="Gill Sans"/>
              </a:rPr>
              <a:t>Appendix</a:t>
            </a:r>
            <a:endParaRPr dirty="0">
              <a:latin typeface="Aharoni" panose="02010803020104030203" pitchFamily="2" charset="-79"/>
              <a:cs typeface="Aharoni" panose="02010803020104030203" pitchFamily="2" charset="-79"/>
            </a:endParaRPr>
          </a:p>
          <a:p>
            <a:pPr marL="228600" lvl="0" indent="-40639" algn="l" rtl="0">
              <a:lnSpc>
                <a:spcPct val="110000"/>
              </a:lnSpc>
              <a:spcBef>
                <a:spcPts val="700"/>
              </a:spcBef>
              <a:spcAft>
                <a:spcPts val="0"/>
              </a:spcAft>
              <a:buSzPct val="100000"/>
              <a:buFont typeface="Noto Sans Symbols"/>
              <a:buNone/>
            </a:pPr>
            <a:endParaRPr sz="3200" dirty="0">
              <a:latin typeface="Aharoni" panose="02010803020104030203" pitchFamily="2" charset="-79"/>
              <a:cs typeface="Aharoni" panose="02010803020104030203" pitchFamily="2" charset="-79"/>
            </a:endParaRPr>
          </a:p>
        </p:txBody>
      </p:sp>
      <p:sp>
        <p:nvSpPr>
          <p:cNvPr id="107" name="Google Shape;107;p2"/>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2023/3/25</a:t>
            </a:r>
            <a:endParaRPr>
              <a:latin typeface="Aharoni" panose="02010803020104030203" pitchFamily="2" charset="-79"/>
              <a:cs typeface="Aharoni" panose="02010803020104030203" pitchFamily="2" charset="-79"/>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3"/>
          <p:cNvSpPr txBox="1">
            <a:spLocks noGrp="1"/>
          </p:cNvSpPr>
          <p:nvPr>
            <p:ph type="title"/>
          </p:nvPr>
        </p:nvSpPr>
        <p:spPr>
          <a:xfrm>
            <a:off x="8458188" y="380992"/>
            <a:ext cx="3162000" cy="647700"/>
          </a:xfrm>
          <a:prstGeom prst="rect">
            <a:avLst/>
          </a:prstGeom>
          <a:noFill/>
          <a:ln>
            <a:noFill/>
          </a:ln>
        </p:spPr>
        <p:txBody>
          <a:bodyPr spcFirstLastPara="1" wrap="square" lIns="91425" tIns="45700" rIns="91425" bIns="45700" anchor="b" anchorCtr="0">
            <a:normAutofit/>
          </a:bodyPr>
          <a:lstStyle/>
          <a:p>
            <a:pPr marL="0" lvl="0" indent="0" algn="l" rtl="0">
              <a:lnSpc>
                <a:spcPct val="100000"/>
              </a:lnSpc>
              <a:spcBef>
                <a:spcPts val="0"/>
              </a:spcBef>
              <a:spcAft>
                <a:spcPts val="0"/>
              </a:spcAft>
              <a:buClr>
                <a:schemeClr val="accent1"/>
              </a:buClr>
              <a:buSzPts val="1900"/>
              <a:buFont typeface="Gill Sans"/>
              <a:buNone/>
            </a:pPr>
            <a:r>
              <a:rPr lang="en-US">
                <a:latin typeface="Aharoni" panose="02010803020104030203" pitchFamily="2" charset="-79"/>
                <a:cs typeface="Aharoni" panose="02010803020104030203" pitchFamily="2" charset="-79"/>
              </a:rPr>
              <a:t>BACKGROUND </a:t>
            </a:r>
            <a:endParaRPr>
              <a:latin typeface="Aharoni" panose="02010803020104030203" pitchFamily="2" charset="-79"/>
              <a:cs typeface="Aharoni" panose="02010803020104030203" pitchFamily="2" charset="-79"/>
            </a:endParaRPr>
          </a:p>
        </p:txBody>
      </p:sp>
      <p:pic>
        <p:nvPicPr>
          <p:cNvPr id="113" name="Google Shape;113;p3"/>
          <p:cNvPicPr preferRelativeResize="0">
            <a:picLocks noGrp="1"/>
          </p:cNvPicPr>
          <p:nvPr>
            <p:ph type="body" idx="1"/>
          </p:nvPr>
        </p:nvPicPr>
        <p:blipFill rotWithShape="1">
          <a:blip r:embed="rId3">
            <a:alphaModFix/>
          </a:blip>
          <a:srcRect/>
          <a:stretch/>
        </p:blipFill>
        <p:spPr>
          <a:xfrm>
            <a:off x="422801" y="105736"/>
            <a:ext cx="2180100" cy="1247700"/>
          </a:xfrm>
          <a:prstGeom prst="rect">
            <a:avLst/>
          </a:prstGeom>
          <a:noFill/>
          <a:ln>
            <a:noFill/>
          </a:ln>
        </p:spPr>
      </p:pic>
      <p:sp>
        <p:nvSpPr>
          <p:cNvPr id="114" name="Google Shape;114;p3"/>
          <p:cNvSpPr txBox="1">
            <a:spLocks noGrp="1"/>
          </p:cNvSpPr>
          <p:nvPr>
            <p:ph type="body" idx="2"/>
          </p:nvPr>
        </p:nvSpPr>
        <p:spPr>
          <a:xfrm>
            <a:off x="8458200" y="1255044"/>
            <a:ext cx="3162000" cy="424020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1600"/>
              <a:buNone/>
            </a:pPr>
            <a:r>
              <a:rPr lang="en-US" sz="1300" dirty="0">
                <a:latin typeface="Aharoni" panose="02010803020104030203" pitchFamily="2" charset="-79"/>
                <a:cs typeface="Aharoni" panose="02010803020104030203" pitchFamily="2" charset="-79"/>
              </a:rPr>
              <a:t>Chow Tai Fook </a:t>
            </a:r>
            <a:r>
              <a:rPr lang="en-US" sz="1300" dirty="0" err="1">
                <a:latin typeface="Aharoni" panose="02010803020104030203" pitchFamily="2" charset="-79"/>
                <a:cs typeface="Aharoni" panose="02010803020104030203" pitchFamily="2" charset="-79"/>
              </a:rPr>
              <a:t>Jewellery</a:t>
            </a:r>
            <a:r>
              <a:rPr lang="en-US" sz="1300" dirty="0">
                <a:latin typeface="Aharoni" panose="02010803020104030203" pitchFamily="2" charset="-79"/>
                <a:cs typeface="Aharoni" panose="02010803020104030203" pitchFamily="2" charset="-79"/>
              </a:rPr>
              <a:t> Group is a </a:t>
            </a:r>
            <a:r>
              <a:rPr lang="en-US" sz="1300" dirty="0" err="1">
                <a:latin typeface="Aharoni" panose="02010803020104030203" pitchFamily="2" charset="-79"/>
                <a:cs typeface="Aharoni" panose="02010803020104030203" pitchFamily="2" charset="-79"/>
              </a:rPr>
              <a:t>jewellery</a:t>
            </a:r>
            <a:r>
              <a:rPr lang="en-US" sz="1300" dirty="0">
                <a:latin typeface="Aharoni" panose="02010803020104030203" pitchFamily="2" charset="-79"/>
                <a:cs typeface="Aharoni" panose="02010803020104030203" pitchFamily="2" charset="-79"/>
              </a:rPr>
              <a:t> store and gold shop.</a:t>
            </a:r>
            <a:endParaRPr sz="1300" dirty="0">
              <a:latin typeface="Aharoni" panose="02010803020104030203" pitchFamily="2" charset="-79"/>
              <a:cs typeface="Aharoni" panose="02010803020104030203" pitchFamily="2" charset="-79"/>
            </a:endParaRPr>
          </a:p>
          <a:p>
            <a:pPr marL="0" lvl="0" indent="0" algn="l" rtl="0">
              <a:lnSpc>
                <a:spcPct val="120000"/>
              </a:lnSpc>
              <a:spcBef>
                <a:spcPts val="1200"/>
              </a:spcBef>
              <a:spcAft>
                <a:spcPts val="0"/>
              </a:spcAft>
              <a:buSzPts val="1600"/>
              <a:buNone/>
            </a:pPr>
            <a:r>
              <a:rPr lang="en-US" sz="1300" dirty="0">
                <a:latin typeface="Aharoni" panose="02010803020104030203" pitchFamily="2" charset="-79"/>
                <a:cs typeface="Aharoni" panose="02010803020104030203" pitchFamily="2" charset="-79"/>
              </a:rPr>
              <a:t>It was founded in Guangzhou in 1929 and headquarter is in Hong Kong. </a:t>
            </a:r>
            <a:endParaRPr sz="1300" dirty="0">
              <a:latin typeface="Aharoni" panose="02010803020104030203" pitchFamily="2" charset="-79"/>
              <a:cs typeface="Aharoni" panose="02010803020104030203" pitchFamily="2" charset="-79"/>
            </a:endParaRPr>
          </a:p>
          <a:p>
            <a:pPr marL="0" lvl="0" indent="0" algn="l" rtl="0">
              <a:lnSpc>
                <a:spcPct val="120000"/>
              </a:lnSpc>
              <a:spcBef>
                <a:spcPts val="1200"/>
              </a:spcBef>
              <a:spcAft>
                <a:spcPts val="0"/>
              </a:spcAft>
              <a:buSzPts val="1600"/>
              <a:buNone/>
            </a:pPr>
            <a:r>
              <a:rPr lang="en-US" sz="1300" dirty="0">
                <a:latin typeface="Aharoni" panose="02010803020104030203" pitchFamily="2" charset="-79"/>
                <a:cs typeface="Aharoni" panose="02010803020104030203" pitchFamily="2" charset="-79"/>
              </a:rPr>
              <a:t>It listed in the Stock Exchange of Hong Kong in 1972 (SEHK:1929). </a:t>
            </a:r>
            <a:endParaRPr sz="1300" dirty="0">
              <a:latin typeface="Aharoni" panose="02010803020104030203" pitchFamily="2" charset="-79"/>
              <a:cs typeface="Aharoni" panose="02010803020104030203" pitchFamily="2" charset="-79"/>
            </a:endParaRPr>
          </a:p>
          <a:p>
            <a:pPr marL="0" lvl="0" indent="0" algn="l" rtl="0">
              <a:lnSpc>
                <a:spcPct val="120000"/>
              </a:lnSpc>
              <a:spcBef>
                <a:spcPts val="1200"/>
              </a:spcBef>
              <a:spcAft>
                <a:spcPts val="0"/>
              </a:spcAft>
              <a:buSzPts val="1600"/>
              <a:buNone/>
            </a:pPr>
            <a:r>
              <a:rPr lang="en-US" sz="1300" dirty="0">
                <a:latin typeface="Aharoni" panose="02010803020104030203" pitchFamily="2" charset="-79"/>
                <a:cs typeface="Aharoni" panose="02010803020104030203" pitchFamily="2" charset="-79"/>
              </a:rPr>
              <a:t>It is recognized for its trustworthiness and authenticity and is renowned for its product design, quality and value (Chow Tai Fook Website, 2023). </a:t>
            </a:r>
            <a:endParaRPr sz="1300" dirty="0">
              <a:latin typeface="Aharoni" panose="02010803020104030203" pitchFamily="2" charset="-79"/>
              <a:cs typeface="Aharoni" panose="02010803020104030203" pitchFamily="2" charset="-79"/>
            </a:endParaRPr>
          </a:p>
        </p:txBody>
      </p:sp>
      <p:sp>
        <p:nvSpPr>
          <p:cNvPr id="115" name="Google Shape;115;p3"/>
          <p:cNvSpPr txBox="1">
            <a:spLocks noGrp="1"/>
          </p:cNvSpPr>
          <p:nvPr>
            <p:ph type="dt" idx="10"/>
          </p:nvPr>
        </p:nvSpPr>
        <p:spPr>
          <a:xfrm>
            <a:off x="765051" y="6375679"/>
            <a:ext cx="1233355"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2023/3/25</a:t>
            </a:r>
            <a:endParaRPr>
              <a:latin typeface="Aharoni" panose="02010803020104030203" pitchFamily="2" charset="-79"/>
              <a:cs typeface="Aharoni" panose="02010803020104030203" pitchFamily="2" charset="-79"/>
            </a:endParaRPr>
          </a:p>
        </p:txBody>
      </p:sp>
      <p:graphicFrame>
        <p:nvGraphicFramePr>
          <p:cNvPr id="116" name="Google Shape;116;p3"/>
          <p:cNvGraphicFramePr/>
          <p:nvPr>
            <p:extLst>
              <p:ext uri="{D42A27DB-BD31-4B8C-83A1-F6EECF244321}">
                <p14:modId xmlns:p14="http://schemas.microsoft.com/office/powerpoint/2010/main" val="4101017574"/>
              </p:ext>
            </p:extLst>
          </p:nvPr>
        </p:nvGraphicFramePr>
        <p:xfrm>
          <a:off x="355113" y="1798060"/>
          <a:ext cx="3449100" cy="29343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17" name="Google Shape;117;p3"/>
          <p:cNvGraphicFramePr/>
          <p:nvPr>
            <p:extLst>
              <p:ext uri="{D42A27DB-BD31-4B8C-83A1-F6EECF244321}">
                <p14:modId xmlns:p14="http://schemas.microsoft.com/office/powerpoint/2010/main" val="3297291908"/>
              </p:ext>
            </p:extLst>
          </p:nvPr>
        </p:nvGraphicFramePr>
        <p:xfrm>
          <a:off x="4032313" y="1703294"/>
          <a:ext cx="3328150" cy="3806625"/>
        </p:xfrm>
        <a:graphic>
          <a:graphicData uri="http://schemas.openxmlformats.org/drawingml/2006/table">
            <a:tbl>
              <a:tblPr firstRow="1" bandRow="1">
                <a:noFill/>
                <a:tableStyleId>{99C556AB-86EB-4173-8E2C-62F4A0CCB1D1}</a:tableStyleId>
              </a:tblPr>
              <a:tblGrid>
                <a:gridCol w="1664075">
                  <a:extLst>
                    <a:ext uri="{9D8B030D-6E8A-4147-A177-3AD203B41FA5}">
                      <a16:colId xmlns:a16="http://schemas.microsoft.com/office/drawing/2014/main" val="20000"/>
                    </a:ext>
                  </a:extLst>
                </a:gridCol>
                <a:gridCol w="1664075">
                  <a:extLst>
                    <a:ext uri="{9D8B030D-6E8A-4147-A177-3AD203B41FA5}">
                      <a16:colId xmlns:a16="http://schemas.microsoft.com/office/drawing/2014/main" val="20001"/>
                    </a:ext>
                  </a:extLst>
                </a:gridCol>
              </a:tblGrid>
              <a:tr h="253775">
                <a:tc>
                  <a:txBody>
                    <a:bodyPr/>
                    <a:lstStyle/>
                    <a:p>
                      <a:pPr marL="0" marR="0" lvl="0" indent="0" algn="l" rtl="0">
                        <a:spcBef>
                          <a:spcPts val="0"/>
                        </a:spcBef>
                        <a:spcAft>
                          <a:spcPts val="0"/>
                        </a:spcAft>
                        <a:buNone/>
                      </a:pPr>
                      <a:r>
                        <a:rPr lang="en-US" sz="1050" b="1" u="none" strike="noStrike" cap="none"/>
                        <a:t>POS Distribution</a:t>
                      </a:r>
                      <a:endParaRPr sz="1050" b="1"/>
                    </a:p>
                  </a:txBody>
                  <a:tcPr marL="91450" marR="91450" marT="45725" marB="45725">
                    <a:solidFill>
                      <a:srgbClr val="BFBFBF"/>
                    </a:solidFill>
                  </a:tcPr>
                </a:tc>
                <a:tc>
                  <a:txBody>
                    <a:bodyPr/>
                    <a:lstStyle/>
                    <a:p>
                      <a:pPr marL="0" marR="0" lvl="0" indent="0" algn="ctr" rtl="0">
                        <a:spcBef>
                          <a:spcPts val="0"/>
                        </a:spcBef>
                        <a:spcAft>
                          <a:spcPts val="0"/>
                        </a:spcAft>
                        <a:buNone/>
                      </a:pPr>
                      <a:r>
                        <a:rPr lang="en-US" sz="1050" b="1"/>
                        <a:t>2022</a:t>
                      </a:r>
                      <a:endParaRPr sz="1050" b="1"/>
                    </a:p>
                  </a:txBody>
                  <a:tcPr marL="91450" marR="91450" marT="45725" marB="45725">
                    <a:solidFill>
                      <a:srgbClr val="BFBFBF"/>
                    </a:solidFill>
                  </a:tcPr>
                </a:tc>
                <a:extLst>
                  <a:ext uri="{0D108BD9-81ED-4DB2-BD59-A6C34878D82A}">
                    <a16:rowId xmlns:a16="http://schemas.microsoft.com/office/drawing/2014/main" val="10000"/>
                  </a:ext>
                </a:extLst>
              </a:tr>
              <a:tr h="253775">
                <a:tc>
                  <a:txBody>
                    <a:bodyPr/>
                    <a:lstStyle/>
                    <a:p>
                      <a:pPr marL="0" marR="0" lvl="0" indent="0" algn="l" rtl="0">
                        <a:spcBef>
                          <a:spcPts val="0"/>
                        </a:spcBef>
                        <a:spcAft>
                          <a:spcPts val="0"/>
                        </a:spcAft>
                        <a:buNone/>
                      </a:pPr>
                      <a:r>
                        <a:rPr lang="en-US" sz="1050"/>
                        <a:t>Mainland China</a:t>
                      </a:r>
                      <a:endParaRPr sz="1050"/>
                    </a:p>
                  </a:txBody>
                  <a:tcPr marL="91450" marR="91450" marT="45725" marB="45725"/>
                </a:tc>
                <a:tc>
                  <a:txBody>
                    <a:bodyPr/>
                    <a:lstStyle/>
                    <a:p>
                      <a:pPr marL="0" marR="0" lvl="0" indent="0" algn="ctr" rtl="0">
                        <a:spcBef>
                          <a:spcPts val="0"/>
                        </a:spcBef>
                        <a:spcAft>
                          <a:spcPts val="0"/>
                        </a:spcAft>
                        <a:buNone/>
                      </a:pPr>
                      <a:r>
                        <a:rPr lang="en-US" sz="1050"/>
                        <a:t>5764</a:t>
                      </a:r>
                      <a:endParaRPr sz="1050"/>
                    </a:p>
                  </a:txBody>
                  <a:tcPr marL="91450" marR="91450" marT="45725" marB="45725"/>
                </a:tc>
                <a:extLst>
                  <a:ext uri="{0D108BD9-81ED-4DB2-BD59-A6C34878D82A}">
                    <a16:rowId xmlns:a16="http://schemas.microsoft.com/office/drawing/2014/main" val="10001"/>
                  </a:ext>
                </a:extLst>
              </a:tr>
              <a:tr h="253775">
                <a:tc>
                  <a:txBody>
                    <a:bodyPr/>
                    <a:lstStyle/>
                    <a:p>
                      <a:pPr marL="0" marR="0" lvl="0" indent="0" algn="l" rtl="0">
                        <a:spcBef>
                          <a:spcPts val="0"/>
                        </a:spcBef>
                        <a:spcAft>
                          <a:spcPts val="0"/>
                        </a:spcAft>
                        <a:buNone/>
                      </a:pPr>
                      <a:r>
                        <a:rPr lang="en-US" sz="1050"/>
                        <a:t>Hong Kong</a:t>
                      </a:r>
                      <a:endParaRPr/>
                    </a:p>
                  </a:txBody>
                  <a:tcPr marL="91450" marR="91450" marT="45725" marB="45725"/>
                </a:tc>
                <a:tc>
                  <a:txBody>
                    <a:bodyPr/>
                    <a:lstStyle/>
                    <a:p>
                      <a:pPr marL="0" marR="0" lvl="0" indent="0" algn="ctr" rtl="0">
                        <a:spcBef>
                          <a:spcPts val="0"/>
                        </a:spcBef>
                        <a:spcAft>
                          <a:spcPts val="0"/>
                        </a:spcAft>
                        <a:buNone/>
                      </a:pPr>
                      <a:r>
                        <a:rPr lang="en-US" sz="1050"/>
                        <a:t>76</a:t>
                      </a:r>
                      <a:endParaRPr sz="1050"/>
                    </a:p>
                  </a:txBody>
                  <a:tcPr marL="91450" marR="91450" marT="45725" marB="45725"/>
                </a:tc>
                <a:extLst>
                  <a:ext uri="{0D108BD9-81ED-4DB2-BD59-A6C34878D82A}">
                    <a16:rowId xmlns:a16="http://schemas.microsoft.com/office/drawing/2014/main" val="10002"/>
                  </a:ext>
                </a:extLst>
              </a:tr>
              <a:tr h="253775">
                <a:tc>
                  <a:txBody>
                    <a:bodyPr/>
                    <a:lstStyle/>
                    <a:p>
                      <a:pPr marL="0" marR="0" lvl="0" indent="0" algn="l" rtl="0">
                        <a:spcBef>
                          <a:spcPts val="0"/>
                        </a:spcBef>
                        <a:spcAft>
                          <a:spcPts val="0"/>
                        </a:spcAft>
                        <a:buNone/>
                      </a:pPr>
                      <a:r>
                        <a:rPr lang="en-US" sz="1050"/>
                        <a:t>Macau</a:t>
                      </a:r>
                      <a:endParaRPr sz="1050"/>
                    </a:p>
                  </a:txBody>
                  <a:tcPr marL="91450" marR="91450" marT="45725" marB="45725"/>
                </a:tc>
                <a:tc>
                  <a:txBody>
                    <a:bodyPr/>
                    <a:lstStyle/>
                    <a:p>
                      <a:pPr marL="0" marR="0" lvl="0" indent="0" algn="ctr" rtl="0">
                        <a:spcBef>
                          <a:spcPts val="0"/>
                        </a:spcBef>
                        <a:spcAft>
                          <a:spcPts val="0"/>
                        </a:spcAft>
                        <a:buNone/>
                      </a:pPr>
                      <a:r>
                        <a:rPr lang="en-US" sz="1050"/>
                        <a:t>19</a:t>
                      </a:r>
                      <a:endParaRPr sz="1050"/>
                    </a:p>
                  </a:txBody>
                  <a:tcPr marL="91450" marR="91450" marT="45725" marB="45725"/>
                </a:tc>
                <a:extLst>
                  <a:ext uri="{0D108BD9-81ED-4DB2-BD59-A6C34878D82A}">
                    <a16:rowId xmlns:a16="http://schemas.microsoft.com/office/drawing/2014/main" val="10003"/>
                  </a:ext>
                </a:extLst>
              </a:tr>
              <a:tr h="253775">
                <a:tc>
                  <a:txBody>
                    <a:bodyPr/>
                    <a:lstStyle/>
                    <a:p>
                      <a:pPr marL="0" marR="0" lvl="0" indent="0" algn="l" rtl="0">
                        <a:spcBef>
                          <a:spcPts val="0"/>
                        </a:spcBef>
                        <a:spcAft>
                          <a:spcPts val="0"/>
                        </a:spcAft>
                        <a:buNone/>
                      </a:pPr>
                      <a:r>
                        <a:rPr lang="en-US" sz="1050"/>
                        <a:t>Taiwan</a:t>
                      </a:r>
                      <a:endParaRPr sz="1050"/>
                    </a:p>
                  </a:txBody>
                  <a:tcPr marL="91450" marR="91450" marT="45725" marB="45725"/>
                </a:tc>
                <a:tc>
                  <a:txBody>
                    <a:bodyPr/>
                    <a:lstStyle/>
                    <a:p>
                      <a:pPr marL="0" marR="0" lvl="0" indent="0" algn="ctr" rtl="0">
                        <a:spcBef>
                          <a:spcPts val="0"/>
                        </a:spcBef>
                        <a:spcAft>
                          <a:spcPts val="0"/>
                        </a:spcAft>
                        <a:buNone/>
                      </a:pPr>
                      <a:r>
                        <a:rPr lang="en-US" sz="1050"/>
                        <a:t>20</a:t>
                      </a:r>
                      <a:endParaRPr sz="1050"/>
                    </a:p>
                  </a:txBody>
                  <a:tcPr marL="91450" marR="91450" marT="45725" marB="45725"/>
                </a:tc>
                <a:extLst>
                  <a:ext uri="{0D108BD9-81ED-4DB2-BD59-A6C34878D82A}">
                    <a16:rowId xmlns:a16="http://schemas.microsoft.com/office/drawing/2014/main" val="10004"/>
                  </a:ext>
                </a:extLst>
              </a:tr>
              <a:tr h="253775">
                <a:tc>
                  <a:txBody>
                    <a:bodyPr/>
                    <a:lstStyle/>
                    <a:p>
                      <a:pPr marL="0" marR="0" lvl="0" indent="0" algn="l" rtl="0">
                        <a:spcBef>
                          <a:spcPts val="0"/>
                        </a:spcBef>
                        <a:spcAft>
                          <a:spcPts val="0"/>
                        </a:spcAft>
                        <a:buNone/>
                      </a:pPr>
                      <a:r>
                        <a:rPr lang="en-US" sz="1050"/>
                        <a:t>Cambodia</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05"/>
                  </a:ext>
                </a:extLst>
              </a:tr>
              <a:tr h="253775">
                <a:tc>
                  <a:txBody>
                    <a:bodyPr/>
                    <a:lstStyle/>
                    <a:p>
                      <a:pPr marL="0" marR="0" lvl="0" indent="0" algn="l" rtl="0">
                        <a:spcBef>
                          <a:spcPts val="0"/>
                        </a:spcBef>
                        <a:spcAft>
                          <a:spcPts val="0"/>
                        </a:spcAft>
                        <a:buNone/>
                      </a:pPr>
                      <a:r>
                        <a:rPr lang="en-US" sz="1050"/>
                        <a:t>Japan</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06"/>
                  </a:ext>
                </a:extLst>
              </a:tr>
              <a:tr h="253775">
                <a:tc>
                  <a:txBody>
                    <a:bodyPr/>
                    <a:lstStyle/>
                    <a:p>
                      <a:pPr marL="0" marR="0" lvl="0" indent="0" algn="l" rtl="0">
                        <a:spcBef>
                          <a:spcPts val="0"/>
                        </a:spcBef>
                        <a:spcAft>
                          <a:spcPts val="0"/>
                        </a:spcAft>
                        <a:buNone/>
                      </a:pPr>
                      <a:r>
                        <a:rPr lang="en-US" sz="1050" dirty="0"/>
                        <a:t>Korea</a:t>
                      </a:r>
                      <a:endParaRPr sz="1050" dirty="0"/>
                    </a:p>
                  </a:txBody>
                  <a:tcPr marL="91450" marR="91450" marT="45725" marB="45725"/>
                </a:tc>
                <a:tc>
                  <a:txBody>
                    <a:bodyPr/>
                    <a:lstStyle/>
                    <a:p>
                      <a:pPr marL="0" marR="0" lvl="0" indent="0" algn="ctr" rtl="0">
                        <a:spcBef>
                          <a:spcPts val="0"/>
                        </a:spcBef>
                        <a:spcAft>
                          <a:spcPts val="0"/>
                        </a:spcAft>
                        <a:buNone/>
                      </a:pPr>
                      <a:r>
                        <a:rPr lang="en-US" sz="1050"/>
                        <a:t>7</a:t>
                      </a:r>
                      <a:endParaRPr sz="1050"/>
                    </a:p>
                  </a:txBody>
                  <a:tcPr marL="91450" marR="91450" marT="45725" marB="45725"/>
                </a:tc>
                <a:extLst>
                  <a:ext uri="{0D108BD9-81ED-4DB2-BD59-A6C34878D82A}">
                    <a16:rowId xmlns:a16="http://schemas.microsoft.com/office/drawing/2014/main" val="10007"/>
                  </a:ext>
                </a:extLst>
              </a:tr>
              <a:tr h="253775">
                <a:tc>
                  <a:txBody>
                    <a:bodyPr/>
                    <a:lstStyle/>
                    <a:p>
                      <a:pPr marL="0" marR="0" lvl="0" indent="0" algn="l" rtl="0">
                        <a:spcBef>
                          <a:spcPts val="0"/>
                        </a:spcBef>
                        <a:spcAft>
                          <a:spcPts val="0"/>
                        </a:spcAft>
                        <a:buNone/>
                      </a:pPr>
                      <a:r>
                        <a:rPr lang="en-US" sz="1050"/>
                        <a:t>Malaysia</a:t>
                      </a:r>
                      <a:endParaRPr sz="1050"/>
                    </a:p>
                  </a:txBody>
                  <a:tcPr marL="91450" marR="91450" marT="45725" marB="45725"/>
                </a:tc>
                <a:tc>
                  <a:txBody>
                    <a:bodyPr/>
                    <a:lstStyle/>
                    <a:p>
                      <a:pPr marL="0" marR="0" lvl="0" indent="0" algn="ctr" rtl="0">
                        <a:spcBef>
                          <a:spcPts val="0"/>
                        </a:spcBef>
                        <a:spcAft>
                          <a:spcPts val="0"/>
                        </a:spcAft>
                        <a:buNone/>
                      </a:pPr>
                      <a:r>
                        <a:rPr lang="en-US" sz="1050"/>
                        <a:t>5</a:t>
                      </a:r>
                      <a:endParaRPr sz="1050"/>
                    </a:p>
                  </a:txBody>
                  <a:tcPr marL="91450" marR="91450" marT="45725" marB="45725"/>
                </a:tc>
                <a:extLst>
                  <a:ext uri="{0D108BD9-81ED-4DB2-BD59-A6C34878D82A}">
                    <a16:rowId xmlns:a16="http://schemas.microsoft.com/office/drawing/2014/main" val="10008"/>
                  </a:ext>
                </a:extLst>
              </a:tr>
              <a:tr h="253775">
                <a:tc>
                  <a:txBody>
                    <a:bodyPr/>
                    <a:lstStyle/>
                    <a:p>
                      <a:pPr marL="0" marR="0" lvl="0" indent="0" algn="l" rtl="0">
                        <a:spcBef>
                          <a:spcPts val="0"/>
                        </a:spcBef>
                        <a:spcAft>
                          <a:spcPts val="0"/>
                        </a:spcAft>
                        <a:buNone/>
                      </a:pPr>
                      <a:r>
                        <a:rPr lang="en-US" sz="1050"/>
                        <a:t>Philippines</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09"/>
                  </a:ext>
                </a:extLst>
              </a:tr>
              <a:tr h="253775">
                <a:tc>
                  <a:txBody>
                    <a:bodyPr/>
                    <a:lstStyle/>
                    <a:p>
                      <a:pPr marL="0" marR="0" lvl="0" indent="0" algn="l" rtl="0">
                        <a:spcBef>
                          <a:spcPts val="0"/>
                        </a:spcBef>
                        <a:spcAft>
                          <a:spcPts val="0"/>
                        </a:spcAft>
                        <a:buNone/>
                      </a:pPr>
                      <a:r>
                        <a:rPr lang="en-US" sz="1050"/>
                        <a:t>Singapore</a:t>
                      </a:r>
                      <a:endParaRPr sz="1050"/>
                    </a:p>
                  </a:txBody>
                  <a:tcPr marL="91450" marR="91450" marT="45725" marB="45725"/>
                </a:tc>
                <a:tc>
                  <a:txBody>
                    <a:bodyPr/>
                    <a:lstStyle/>
                    <a:p>
                      <a:pPr marL="0" marR="0" lvl="0" indent="0" algn="ctr" rtl="0">
                        <a:spcBef>
                          <a:spcPts val="0"/>
                        </a:spcBef>
                        <a:spcAft>
                          <a:spcPts val="0"/>
                        </a:spcAft>
                        <a:buNone/>
                      </a:pPr>
                      <a:r>
                        <a:rPr lang="en-US" sz="1050"/>
                        <a:t>5</a:t>
                      </a:r>
                      <a:endParaRPr sz="1050"/>
                    </a:p>
                  </a:txBody>
                  <a:tcPr marL="91450" marR="91450" marT="45725" marB="45725"/>
                </a:tc>
                <a:extLst>
                  <a:ext uri="{0D108BD9-81ED-4DB2-BD59-A6C34878D82A}">
                    <a16:rowId xmlns:a16="http://schemas.microsoft.com/office/drawing/2014/main" val="10010"/>
                  </a:ext>
                </a:extLst>
              </a:tr>
              <a:tr h="253775">
                <a:tc>
                  <a:txBody>
                    <a:bodyPr/>
                    <a:lstStyle/>
                    <a:p>
                      <a:pPr marL="0" marR="0" lvl="0" indent="0" algn="l" rtl="0">
                        <a:spcBef>
                          <a:spcPts val="0"/>
                        </a:spcBef>
                        <a:spcAft>
                          <a:spcPts val="0"/>
                        </a:spcAft>
                        <a:buNone/>
                      </a:pPr>
                      <a:r>
                        <a:rPr lang="en-US" sz="1050"/>
                        <a:t>Thailand</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11"/>
                  </a:ext>
                </a:extLst>
              </a:tr>
              <a:tr h="253775">
                <a:tc>
                  <a:txBody>
                    <a:bodyPr/>
                    <a:lstStyle/>
                    <a:p>
                      <a:pPr marL="0" marR="0" lvl="0" indent="0" algn="l" rtl="0">
                        <a:spcBef>
                          <a:spcPts val="0"/>
                        </a:spcBef>
                        <a:spcAft>
                          <a:spcPts val="0"/>
                        </a:spcAft>
                        <a:buNone/>
                      </a:pPr>
                      <a:r>
                        <a:rPr lang="en-US" sz="1050"/>
                        <a:t>United States</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12"/>
                  </a:ext>
                </a:extLst>
              </a:tr>
              <a:tr h="253775">
                <a:tc>
                  <a:txBody>
                    <a:bodyPr/>
                    <a:lstStyle/>
                    <a:p>
                      <a:pPr marL="0" marR="0" lvl="0" indent="0" algn="l" rtl="0">
                        <a:spcBef>
                          <a:spcPts val="0"/>
                        </a:spcBef>
                        <a:spcAft>
                          <a:spcPts val="0"/>
                        </a:spcAft>
                        <a:buNone/>
                      </a:pPr>
                      <a:r>
                        <a:rPr lang="en-US" sz="1050"/>
                        <a:t>Vietnam </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13"/>
                  </a:ext>
                </a:extLst>
              </a:tr>
              <a:tr h="253775">
                <a:tc>
                  <a:txBody>
                    <a:bodyPr/>
                    <a:lstStyle/>
                    <a:p>
                      <a:pPr marL="0" marR="0" lvl="0" indent="0" algn="l" rtl="0">
                        <a:spcBef>
                          <a:spcPts val="0"/>
                        </a:spcBef>
                        <a:spcAft>
                          <a:spcPts val="0"/>
                        </a:spcAft>
                        <a:buNone/>
                      </a:pPr>
                      <a:r>
                        <a:rPr lang="en-US" sz="1050" b="1"/>
                        <a:t>Total</a:t>
                      </a:r>
                      <a:endParaRPr sz="1050" b="1"/>
                    </a:p>
                  </a:txBody>
                  <a:tcPr marL="91450" marR="91450" marT="45725" marB="45725">
                    <a:solidFill>
                      <a:srgbClr val="BFBFBF"/>
                    </a:solidFill>
                  </a:tcPr>
                </a:tc>
                <a:tc>
                  <a:txBody>
                    <a:bodyPr/>
                    <a:lstStyle/>
                    <a:p>
                      <a:pPr marL="0" marR="0" lvl="0" indent="0" algn="ctr" rtl="0">
                        <a:spcBef>
                          <a:spcPts val="0"/>
                        </a:spcBef>
                        <a:spcAft>
                          <a:spcPts val="0"/>
                        </a:spcAft>
                        <a:buNone/>
                      </a:pPr>
                      <a:r>
                        <a:rPr lang="en-US" sz="1050" b="1" dirty="0"/>
                        <a:t>5902</a:t>
                      </a:r>
                      <a:endParaRPr sz="1050" b="1" dirty="0"/>
                    </a:p>
                  </a:txBody>
                  <a:tcPr marL="91450" marR="91450" marT="45725" marB="45725">
                    <a:solidFill>
                      <a:srgbClr val="BFBFBF"/>
                    </a:solidFill>
                  </a:tcPr>
                </a:tc>
                <a:extLst>
                  <a:ext uri="{0D108BD9-81ED-4DB2-BD59-A6C34878D82A}">
                    <a16:rowId xmlns:a16="http://schemas.microsoft.com/office/drawing/2014/main" val="10014"/>
                  </a:ext>
                </a:extLst>
              </a:tr>
            </a:tbl>
          </a:graphicData>
        </a:graphic>
      </p:graphicFrame>
      <p:sp>
        <p:nvSpPr>
          <p:cNvPr id="118" name="Google Shape;118;p3"/>
          <p:cNvSpPr/>
          <p:nvPr/>
        </p:nvSpPr>
        <p:spPr>
          <a:xfrm>
            <a:off x="221225" y="4966450"/>
            <a:ext cx="1911600" cy="646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+41.0%</a:t>
            </a:r>
            <a:endParaRPr sz="3600" b="1" i="0" u="none" strike="noStrike"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19" name="Google Shape;119;p3"/>
          <p:cNvSpPr/>
          <p:nvPr/>
        </p:nvSpPr>
        <p:spPr>
          <a:xfrm>
            <a:off x="1998400" y="4966575"/>
            <a:ext cx="2094300" cy="646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+11.4%</a:t>
            </a:r>
            <a:endParaRPr sz="3600" b="1" i="0" u="none" strike="noStrike"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0" name="Google Shape;120;p3"/>
          <p:cNvSpPr txBox="1"/>
          <p:nvPr/>
        </p:nvSpPr>
        <p:spPr>
          <a:xfrm>
            <a:off x="630057" y="5573338"/>
            <a:ext cx="1765500" cy="923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Aharoni" panose="02010803020104030203" pitchFamily="2" charset="-79"/>
                <a:ea typeface="Gill Sans"/>
                <a:cs typeface="Aharoni" panose="02010803020104030203" pitchFamily="2" charset="-79"/>
                <a:sym typeface="Gill Sans"/>
              </a:rPr>
              <a:t>Revenue</a:t>
            </a:r>
            <a:endParaRPr>
              <a:latin typeface="Aharoni" panose="02010803020104030203" pitchFamily="2" charset="-79"/>
              <a:cs typeface="Aharoni" panose="02010803020104030203" pitchFamily="2" charset="-79"/>
            </a:endParaRPr>
          </a:p>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YoY change 22/21</a:t>
            </a:r>
            <a:endParaRPr sz="180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1" name="Google Shape;121;p3"/>
          <p:cNvSpPr txBox="1"/>
          <p:nvPr/>
        </p:nvSpPr>
        <p:spPr>
          <a:xfrm>
            <a:off x="2263870" y="5573338"/>
            <a:ext cx="2475900" cy="923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Earnings per share</a:t>
            </a:r>
            <a:endParaRPr>
              <a:latin typeface="Aharoni" panose="02010803020104030203" pitchFamily="2" charset="-79"/>
              <a:cs typeface="Aharoni" panose="02010803020104030203" pitchFamily="2" charset="-79"/>
            </a:endParaRPr>
          </a:p>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YoY change </a:t>
            </a:r>
            <a:endParaRPr>
              <a:latin typeface="Aharoni" panose="02010803020104030203" pitchFamily="2" charset="-79"/>
              <a:cs typeface="Aharoni" panose="02010803020104030203" pitchFamily="2" charset="-79"/>
            </a:endParaRPr>
          </a:p>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22/21</a:t>
            </a:r>
            <a:endParaRPr sz="180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2" name="Google Shape;122;p3"/>
          <p:cNvSpPr/>
          <p:nvPr/>
        </p:nvSpPr>
        <p:spPr>
          <a:xfrm>
            <a:off x="4177072" y="5582390"/>
            <a:ext cx="2630700" cy="646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cap="none" dirty="0">
                <a:solidFill>
                  <a:schemeClr val="dk1"/>
                </a:solidFill>
                <a:latin typeface="Aharoni" panose="02010803020104030203" pitchFamily="2" charset="-79"/>
                <a:ea typeface="Gill Sans"/>
                <a:cs typeface="Aharoni" panose="02010803020104030203" pitchFamily="2" charset="-79"/>
                <a:sym typeface="Gill Sans"/>
              </a:rPr>
              <a:t>5902 </a:t>
            </a:r>
            <a:r>
              <a:rPr lang="en-US" sz="2400" b="1" cap="none" dirty="0">
                <a:solidFill>
                  <a:schemeClr val="dk1"/>
                </a:solidFill>
                <a:latin typeface="Aharoni" panose="02010803020104030203" pitchFamily="2" charset="-79"/>
                <a:ea typeface="Gill Sans"/>
                <a:cs typeface="Aharoni" panose="02010803020104030203" pitchFamily="2" charset="-79"/>
                <a:sym typeface="Gill Sans"/>
              </a:rPr>
              <a:t>shops</a:t>
            </a:r>
            <a:endParaRPr sz="3600" b="1"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3" name="Google Shape;123;p3"/>
          <p:cNvSpPr txBox="1"/>
          <p:nvPr/>
        </p:nvSpPr>
        <p:spPr>
          <a:xfrm>
            <a:off x="4533251" y="6116682"/>
            <a:ext cx="23982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Global distribution as of 2022</a:t>
            </a:r>
            <a:endParaRPr sz="1800"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4" name="Google Shape;124;p3"/>
          <p:cNvSpPr/>
          <p:nvPr/>
        </p:nvSpPr>
        <p:spPr>
          <a:xfrm>
            <a:off x="2985163" y="7245"/>
            <a:ext cx="2094300" cy="6462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a:t>
            </a:r>
            <a:r>
              <a:rPr lang="en-US" sz="3600" b="1" dirty="0">
                <a:solidFill>
                  <a:schemeClr val="dk1"/>
                </a:solidFill>
                <a:latin typeface="Aharoni" panose="02010803020104030203" pitchFamily="2" charset="-79"/>
                <a:ea typeface="Gill Sans"/>
                <a:cs typeface="Aharoni" panose="02010803020104030203" pitchFamily="2" charset="-79"/>
                <a:sym typeface="Gill Sans"/>
              </a:rPr>
              <a:t>62.7</a:t>
            </a: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a:t>
            </a:r>
            <a:endParaRPr sz="3600" b="1" i="0" u="none" strike="noStrike"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5" name="Google Shape;125;p3"/>
          <p:cNvSpPr txBox="1"/>
          <p:nvPr/>
        </p:nvSpPr>
        <p:spPr>
          <a:xfrm>
            <a:off x="3343366" y="447452"/>
            <a:ext cx="4511095" cy="1231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Smart Retail </a:t>
            </a:r>
            <a:endParaRPr sz="17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(E-commerce &amp; smart retail applications)</a:t>
            </a:r>
            <a:endParaRPr sz="17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YoY change </a:t>
            </a:r>
            <a:endParaRPr sz="17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22/21</a:t>
            </a:r>
            <a:endParaRPr sz="1700" dirty="0">
              <a:latin typeface="Aharoni" panose="02010803020104030203" pitchFamily="2" charset="-79"/>
              <a:ea typeface="Gill Sans"/>
              <a:cs typeface="Aharoni" panose="02010803020104030203" pitchFamily="2" charset="-79"/>
              <a:sym typeface="Gill Sans"/>
            </a:endParaRPr>
          </a:p>
        </p:txBody>
      </p:sp>
      <p:pic>
        <p:nvPicPr>
          <p:cNvPr id="126" name="Google Shape;126;p3"/>
          <p:cNvPicPr preferRelativeResize="0"/>
          <p:nvPr/>
        </p:nvPicPr>
        <p:blipFill>
          <a:blip r:embed="rId5">
            <a:alphaModFix/>
          </a:blip>
          <a:stretch>
            <a:fillRect/>
          </a:stretch>
        </p:blipFill>
        <p:spPr>
          <a:xfrm>
            <a:off x="8697725" y="5363558"/>
            <a:ext cx="2398200" cy="1342992"/>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3"/>
          <p:cNvSpPr txBox="1">
            <a:spLocks noGrp="1"/>
          </p:cNvSpPr>
          <p:nvPr>
            <p:ph type="title"/>
          </p:nvPr>
        </p:nvSpPr>
        <p:spPr>
          <a:xfrm>
            <a:off x="8458188" y="380992"/>
            <a:ext cx="3162000" cy="647700"/>
          </a:xfrm>
          <a:prstGeom prst="rect">
            <a:avLst/>
          </a:prstGeom>
          <a:noFill/>
          <a:ln>
            <a:noFill/>
          </a:ln>
        </p:spPr>
        <p:txBody>
          <a:bodyPr spcFirstLastPara="1" wrap="square" lIns="91425" tIns="45700" rIns="91425" bIns="45700" anchor="b" anchorCtr="0">
            <a:normAutofit/>
          </a:bodyPr>
          <a:lstStyle/>
          <a:p>
            <a:pPr marL="0" lvl="0" indent="0" algn="l" rtl="0">
              <a:lnSpc>
                <a:spcPct val="100000"/>
              </a:lnSpc>
              <a:spcBef>
                <a:spcPts val="0"/>
              </a:spcBef>
              <a:spcAft>
                <a:spcPts val="0"/>
              </a:spcAft>
              <a:buClr>
                <a:schemeClr val="accent1"/>
              </a:buClr>
              <a:buSzPts val="1900"/>
              <a:buFont typeface="Gill Sans"/>
              <a:buNone/>
            </a:pPr>
            <a:r>
              <a:rPr lang="en-US">
                <a:latin typeface="Aharoni" panose="02010803020104030203" pitchFamily="2" charset="-79"/>
                <a:cs typeface="Aharoni" panose="02010803020104030203" pitchFamily="2" charset="-79"/>
              </a:rPr>
              <a:t>BACKGROUND </a:t>
            </a:r>
            <a:endParaRPr>
              <a:latin typeface="Aharoni" panose="02010803020104030203" pitchFamily="2" charset="-79"/>
              <a:cs typeface="Aharoni" panose="02010803020104030203" pitchFamily="2" charset="-79"/>
            </a:endParaRPr>
          </a:p>
        </p:txBody>
      </p:sp>
      <p:pic>
        <p:nvPicPr>
          <p:cNvPr id="113" name="Google Shape;113;p3"/>
          <p:cNvPicPr preferRelativeResize="0">
            <a:picLocks noGrp="1"/>
          </p:cNvPicPr>
          <p:nvPr>
            <p:ph type="body" idx="1"/>
          </p:nvPr>
        </p:nvPicPr>
        <p:blipFill rotWithShape="1">
          <a:blip r:embed="rId3">
            <a:alphaModFix/>
          </a:blip>
          <a:srcRect/>
          <a:stretch/>
        </p:blipFill>
        <p:spPr>
          <a:xfrm>
            <a:off x="422801" y="105736"/>
            <a:ext cx="2180100" cy="1247700"/>
          </a:xfrm>
          <a:prstGeom prst="rect">
            <a:avLst/>
          </a:prstGeom>
          <a:noFill/>
          <a:ln>
            <a:noFill/>
          </a:ln>
        </p:spPr>
      </p:pic>
      <p:sp>
        <p:nvSpPr>
          <p:cNvPr id="114" name="Google Shape;114;p3"/>
          <p:cNvSpPr txBox="1">
            <a:spLocks noGrp="1"/>
          </p:cNvSpPr>
          <p:nvPr>
            <p:ph type="body" idx="2"/>
          </p:nvPr>
        </p:nvSpPr>
        <p:spPr>
          <a:xfrm>
            <a:off x="8458200" y="1255044"/>
            <a:ext cx="3162000" cy="424020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1600"/>
              <a:buNone/>
            </a:pPr>
            <a:r>
              <a:rPr lang="en-US" sz="1300" dirty="0">
                <a:latin typeface="Aharoni" panose="02010803020104030203" pitchFamily="2" charset="-79"/>
                <a:cs typeface="Aharoni" panose="02010803020104030203" pitchFamily="2" charset="-79"/>
              </a:rPr>
              <a:t>Chow Tai Fook </a:t>
            </a:r>
            <a:r>
              <a:rPr lang="en-US" sz="1300" dirty="0" err="1">
                <a:latin typeface="Aharoni" panose="02010803020104030203" pitchFamily="2" charset="-79"/>
                <a:cs typeface="Aharoni" panose="02010803020104030203" pitchFamily="2" charset="-79"/>
              </a:rPr>
              <a:t>Jewellery</a:t>
            </a:r>
            <a:r>
              <a:rPr lang="en-US" sz="1300" dirty="0">
                <a:latin typeface="Aharoni" panose="02010803020104030203" pitchFamily="2" charset="-79"/>
                <a:cs typeface="Aharoni" panose="02010803020104030203" pitchFamily="2" charset="-79"/>
              </a:rPr>
              <a:t> Group is a </a:t>
            </a:r>
            <a:r>
              <a:rPr lang="en-US" sz="1300" dirty="0" err="1">
                <a:latin typeface="Aharoni" panose="02010803020104030203" pitchFamily="2" charset="-79"/>
                <a:cs typeface="Aharoni" panose="02010803020104030203" pitchFamily="2" charset="-79"/>
              </a:rPr>
              <a:t>jewellery</a:t>
            </a:r>
            <a:r>
              <a:rPr lang="en-US" sz="1300" dirty="0">
                <a:latin typeface="Aharoni" panose="02010803020104030203" pitchFamily="2" charset="-79"/>
                <a:cs typeface="Aharoni" panose="02010803020104030203" pitchFamily="2" charset="-79"/>
              </a:rPr>
              <a:t> store and gold shop.</a:t>
            </a:r>
            <a:endParaRPr sz="1300" dirty="0">
              <a:latin typeface="Aharoni" panose="02010803020104030203" pitchFamily="2" charset="-79"/>
              <a:cs typeface="Aharoni" panose="02010803020104030203" pitchFamily="2" charset="-79"/>
            </a:endParaRPr>
          </a:p>
          <a:p>
            <a:pPr marL="0" lvl="0" indent="0" algn="l" rtl="0">
              <a:lnSpc>
                <a:spcPct val="120000"/>
              </a:lnSpc>
              <a:spcBef>
                <a:spcPts val="1200"/>
              </a:spcBef>
              <a:spcAft>
                <a:spcPts val="0"/>
              </a:spcAft>
              <a:buSzPts val="1600"/>
              <a:buNone/>
            </a:pPr>
            <a:r>
              <a:rPr lang="en-US" sz="1300" dirty="0">
                <a:latin typeface="Aharoni" panose="02010803020104030203" pitchFamily="2" charset="-79"/>
                <a:cs typeface="Aharoni" panose="02010803020104030203" pitchFamily="2" charset="-79"/>
              </a:rPr>
              <a:t>It was founded in Guangzhou in 1929 and headquarter is in Hong Kong. </a:t>
            </a:r>
            <a:endParaRPr sz="1300" dirty="0">
              <a:latin typeface="Aharoni" panose="02010803020104030203" pitchFamily="2" charset="-79"/>
              <a:cs typeface="Aharoni" panose="02010803020104030203" pitchFamily="2" charset="-79"/>
            </a:endParaRPr>
          </a:p>
          <a:p>
            <a:pPr marL="0" lvl="0" indent="0" algn="l" rtl="0">
              <a:lnSpc>
                <a:spcPct val="120000"/>
              </a:lnSpc>
              <a:spcBef>
                <a:spcPts val="1200"/>
              </a:spcBef>
              <a:spcAft>
                <a:spcPts val="0"/>
              </a:spcAft>
              <a:buSzPts val="1600"/>
              <a:buNone/>
            </a:pPr>
            <a:r>
              <a:rPr lang="en-US" sz="1300" dirty="0">
                <a:latin typeface="Aharoni" panose="02010803020104030203" pitchFamily="2" charset="-79"/>
                <a:cs typeface="Aharoni" panose="02010803020104030203" pitchFamily="2" charset="-79"/>
              </a:rPr>
              <a:t>It listed in the Stock Exchange of Hong Kong in 1972 (SEHK:1929). </a:t>
            </a:r>
            <a:endParaRPr sz="1300" dirty="0">
              <a:latin typeface="Aharoni" panose="02010803020104030203" pitchFamily="2" charset="-79"/>
              <a:cs typeface="Aharoni" panose="02010803020104030203" pitchFamily="2" charset="-79"/>
            </a:endParaRPr>
          </a:p>
          <a:p>
            <a:pPr marL="0" lvl="0" indent="0" algn="l" rtl="0">
              <a:lnSpc>
                <a:spcPct val="120000"/>
              </a:lnSpc>
              <a:spcBef>
                <a:spcPts val="1200"/>
              </a:spcBef>
              <a:spcAft>
                <a:spcPts val="0"/>
              </a:spcAft>
              <a:buSzPts val="1600"/>
              <a:buNone/>
            </a:pPr>
            <a:r>
              <a:rPr lang="en-US" sz="1300" dirty="0">
                <a:latin typeface="Aharoni" panose="02010803020104030203" pitchFamily="2" charset="-79"/>
                <a:cs typeface="Aharoni" panose="02010803020104030203" pitchFamily="2" charset="-79"/>
              </a:rPr>
              <a:t>It is recognized for its trustworthiness and authenticity and is renowned for its product design, quality and value (Chow Tai Fook Website, 2023). </a:t>
            </a:r>
            <a:endParaRPr sz="1300" dirty="0">
              <a:latin typeface="Aharoni" panose="02010803020104030203" pitchFamily="2" charset="-79"/>
              <a:cs typeface="Aharoni" panose="02010803020104030203" pitchFamily="2" charset="-79"/>
            </a:endParaRPr>
          </a:p>
        </p:txBody>
      </p:sp>
      <p:sp>
        <p:nvSpPr>
          <p:cNvPr id="115" name="Google Shape;115;p3"/>
          <p:cNvSpPr txBox="1">
            <a:spLocks noGrp="1"/>
          </p:cNvSpPr>
          <p:nvPr>
            <p:ph type="dt" idx="10"/>
          </p:nvPr>
        </p:nvSpPr>
        <p:spPr>
          <a:xfrm>
            <a:off x="765051" y="6375679"/>
            <a:ext cx="1233355"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2023/3/25</a:t>
            </a:r>
            <a:endParaRPr>
              <a:latin typeface="Aharoni" panose="02010803020104030203" pitchFamily="2" charset="-79"/>
              <a:cs typeface="Aharoni" panose="02010803020104030203" pitchFamily="2" charset="-79"/>
            </a:endParaRPr>
          </a:p>
        </p:txBody>
      </p:sp>
      <p:graphicFrame>
        <p:nvGraphicFramePr>
          <p:cNvPr id="116" name="Google Shape;116;p3"/>
          <p:cNvGraphicFramePr/>
          <p:nvPr/>
        </p:nvGraphicFramePr>
        <p:xfrm>
          <a:off x="355113" y="1798060"/>
          <a:ext cx="3449100" cy="293430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17" name="Google Shape;117;p3"/>
          <p:cNvGraphicFramePr/>
          <p:nvPr/>
        </p:nvGraphicFramePr>
        <p:xfrm>
          <a:off x="4032313" y="1703294"/>
          <a:ext cx="3328150" cy="3806625"/>
        </p:xfrm>
        <a:graphic>
          <a:graphicData uri="http://schemas.openxmlformats.org/drawingml/2006/table">
            <a:tbl>
              <a:tblPr firstRow="1" bandRow="1">
                <a:noFill/>
                <a:tableStyleId>{99C556AB-86EB-4173-8E2C-62F4A0CCB1D1}</a:tableStyleId>
              </a:tblPr>
              <a:tblGrid>
                <a:gridCol w="1664075">
                  <a:extLst>
                    <a:ext uri="{9D8B030D-6E8A-4147-A177-3AD203B41FA5}">
                      <a16:colId xmlns:a16="http://schemas.microsoft.com/office/drawing/2014/main" val="20000"/>
                    </a:ext>
                  </a:extLst>
                </a:gridCol>
                <a:gridCol w="1664075">
                  <a:extLst>
                    <a:ext uri="{9D8B030D-6E8A-4147-A177-3AD203B41FA5}">
                      <a16:colId xmlns:a16="http://schemas.microsoft.com/office/drawing/2014/main" val="20001"/>
                    </a:ext>
                  </a:extLst>
                </a:gridCol>
              </a:tblGrid>
              <a:tr h="253775">
                <a:tc>
                  <a:txBody>
                    <a:bodyPr/>
                    <a:lstStyle/>
                    <a:p>
                      <a:pPr marL="0" marR="0" lvl="0" indent="0" algn="l" rtl="0">
                        <a:spcBef>
                          <a:spcPts val="0"/>
                        </a:spcBef>
                        <a:spcAft>
                          <a:spcPts val="0"/>
                        </a:spcAft>
                        <a:buNone/>
                      </a:pPr>
                      <a:r>
                        <a:rPr lang="en-US" sz="1050" b="1" u="none" strike="noStrike" cap="none"/>
                        <a:t>POS Distribution</a:t>
                      </a:r>
                      <a:endParaRPr sz="1050" b="1"/>
                    </a:p>
                  </a:txBody>
                  <a:tcPr marL="91450" marR="91450" marT="45725" marB="45725">
                    <a:solidFill>
                      <a:srgbClr val="BFBFBF"/>
                    </a:solidFill>
                  </a:tcPr>
                </a:tc>
                <a:tc>
                  <a:txBody>
                    <a:bodyPr/>
                    <a:lstStyle/>
                    <a:p>
                      <a:pPr marL="0" marR="0" lvl="0" indent="0" algn="ctr" rtl="0">
                        <a:spcBef>
                          <a:spcPts val="0"/>
                        </a:spcBef>
                        <a:spcAft>
                          <a:spcPts val="0"/>
                        </a:spcAft>
                        <a:buNone/>
                      </a:pPr>
                      <a:r>
                        <a:rPr lang="en-US" sz="1050" b="1"/>
                        <a:t>2022</a:t>
                      </a:r>
                      <a:endParaRPr sz="1050" b="1"/>
                    </a:p>
                  </a:txBody>
                  <a:tcPr marL="91450" marR="91450" marT="45725" marB="45725">
                    <a:solidFill>
                      <a:srgbClr val="BFBFBF"/>
                    </a:solidFill>
                  </a:tcPr>
                </a:tc>
                <a:extLst>
                  <a:ext uri="{0D108BD9-81ED-4DB2-BD59-A6C34878D82A}">
                    <a16:rowId xmlns:a16="http://schemas.microsoft.com/office/drawing/2014/main" val="10000"/>
                  </a:ext>
                </a:extLst>
              </a:tr>
              <a:tr h="253775">
                <a:tc>
                  <a:txBody>
                    <a:bodyPr/>
                    <a:lstStyle/>
                    <a:p>
                      <a:pPr marL="0" marR="0" lvl="0" indent="0" algn="l" rtl="0">
                        <a:spcBef>
                          <a:spcPts val="0"/>
                        </a:spcBef>
                        <a:spcAft>
                          <a:spcPts val="0"/>
                        </a:spcAft>
                        <a:buNone/>
                      </a:pPr>
                      <a:r>
                        <a:rPr lang="en-US" sz="1050"/>
                        <a:t>Mainland China</a:t>
                      </a:r>
                      <a:endParaRPr sz="1050"/>
                    </a:p>
                  </a:txBody>
                  <a:tcPr marL="91450" marR="91450" marT="45725" marB="45725"/>
                </a:tc>
                <a:tc>
                  <a:txBody>
                    <a:bodyPr/>
                    <a:lstStyle/>
                    <a:p>
                      <a:pPr marL="0" marR="0" lvl="0" indent="0" algn="ctr" rtl="0">
                        <a:spcBef>
                          <a:spcPts val="0"/>
                        </a:spcBef>
                        <a:spcAft>
                          <a:spcPts val="0"/>
                        </a:spcAft>
                        <a:buNone/>
                      </a:pPr>
                      <a:r>
                        <a:rPr lang="en-US" sz="1050"/>
                        <a:t>5764</a:t>
                      </a:r>
                      <a:endParaRPr sz="1050"/>
                    </a:p>
                  </a:txBody>
                  <a:tcPr marL="91450" marR="91450" marT="45725" marB="45725"/>
                </a:tc>
                <a:extLst>
                  <a:ext uri="{0D108BD9-81ED-4DB2-BD59-A6C34878D82A}">
                    <a16:rowId xmlns:a16="http://schemas.microsoft.com/office/drawing/2014/main" val="10001"/>
                  </a:ext>
                </a:extLst>
              </a:tr>
              <a:tr h="253775">
                <a:tc>
                  <a:txBody>
                    <a:bodyPr/>
                    <a:lstStyle/>
                    <a:p>
                      <a:pPr marL="0" marR="0" lvl="0" indent="0" algn="l" rtl="0">
                        <a:spcBef>
                          <a:spcPts val="0"/>
                        </a:spcBef>
                        <a:spcAft>
                          <a:spcPts val="0"/>
                        </a:spcAft>
                        <a:buNone/>
                      </a:pPr>
                      <a:r>
                        <a:rPr lang="en-US" sz="1050"/>
                        <a:t>Hong Kong</a:t>
                      </a:r>
                      <a:endParaRPr/>
                    </a:p>
                  </a:txBody>
                  <a:tcPr marL="91450" marR="91450" marT="45725" marB="45725"/>
                </a:tc>
                <a:tc>
                  <a:txBody>
                    <a:bodyPr/>
                    <a:lstStyle/>
                    <a:p>
                      <a:pPr marL="0" marR="0" lvl="0" indent="0" algn="ctr" rtl="0">
                        <a:spcBef>
                          <a:spcPts val="0"/>
                        </a:spcBef>
                        <a:spcAft>
                          <a:spcPts val="0"/>
                        </a:spcAft>
                        <a:buNone/>
                      </a:pPr>
                      <a:r>
                        <a:rPr lang="en-US" sz="1050"/>
                        <a:t>76</a:t>
                      </a:r>
                      <a:endParaRPr sz="1050"/>
                    </a:p>
                  </a:txBody>
                  <a:tcPr marL="91450" marR="91450" marT="45725" marB="45725"/>
                </a:tc>
                <a:extLst>
                  <a:ext uri="{0D108BD9-81ED-4DB2-BD59-A6C34878D82A}">
                    <a16:rowId xmlns:a16="http://schemas.microsoft.com/office/drawing/2014/main" val="10002"/>
                  </a:ext>
                </a:extLst>
              </a:tr>
              <a:tr h="253775">
                <a:tc>
                  <a:txBody>
                    <a:bodyPr/>
                    <a:lstStyle/>
                    <a:p>
                      <a:pPr marL="0" marR="0" lvl="0" indent="0" algn="l" rtl="0">
                        <a:spcBef>
                          <a:spcPts val="0"/>
                        </a:spcBef>
                        <a:spcAft>
                          <a:spcPts val="0"/>
                        </a:spcAft>
                        <a:buNone/>
                      </a:pPr>
                      <a:r>
                        <a:rPr lang="en-US" sz="1050"/>
                        <a:t>Macau</a:t>
                      </a:r>
                      <a:endParaRPr sz="1050"/>
                    </a:p>
                  </a:txBody>
                  <a:tcPr marL="91450" marR="91450" marT="45725" marB="45725"/>
                </a:tc>
                <a:tc>
                  <a:txBody>
                    <a:bodyPr/>
                    <a:lstStyle/>
                    <a:p>
                      <a:pPr marL="0" marR="0" lvl="0" indent="0" algn="ctr" rtl="0">
                        <a:spcBef>
                          <a:spcPts val="0"/>
                        </a:spcBef>
                        <a:spcAft>
                          <a:spcPts val="0"/>
                        </a:spcAft>
                        <a:buNone/>
                      </a:pPr>
                      <a:r>
                        <a:rPr lang="en-US" sz="1050"/>
                        <a:t>19</a:t>
                      </a:r>
                      <a:endParaRPr sz="1050"/>
                    </a:p>
                  </a:txBody>
                  <a:tcPr marL="91450" marR="91450" marT="45725" marB="45725"/>
                </a:tc>
                <a:extLst>
                  <a:ext uri="{0D108BD9-81ED-4DB2-BD59-A6C34878D82A}">
                    <a16:rowId xmlns:a16="http://schemas.microsoft.com/office/drawing/2014/main" val="10003"/>
                  </a:ext>
                </a:extLst>
              </a:tr>
              <a:tr h="253775">
                <a:tc>
                  <a:txBody>
                    <a:bodyPr/>
                    <a:lstStyle/>
                    <a:p>
                      <a:pPr marL="0" marR="0" lvl="0" indent="0" algn="l" rtl="0">
                        <a:spcBef>
                          <a:spcPts val="0"/>
                        </a:spcBef>
                        <a:spcAft>
                          <a:spcPts val="0"/>
                        </a:spcAft>
                        <a:buNone/>
                      </a:pPr>
                      <a:r>
                        <a:rPr lang="en-US" sz="1050"/>
                        <a:t>Taiwan</a:t>
                      </a:r>
                      <a:endParaRPr sz="1050"/>
                    </a:p>
                  </a:txBody>
                  <a:tcPr marL="91450" marR="91450" marT="45725" marB="45725"/>
                </a:tc>
                <a:tc>
                  <a:txBody>
                    <a:bodyPr/>
                    <a:lstStyle/>
                    <a:p>
                      <a:pPr marL="0" marR="0" lvl="0" indent="0" algn="ctr" rtl="0">
                        <a:spcBef>
                          <a:spcPts val="0"/>
                        </a:spcBef>
                        <a:spcAft>
                          <a:spcPts val="0"/>
                        </a:spcAft>
                        <a:buNone/>
                      </a:pPr>
                      <a:r>
                        <a:rPr lang="en-US" sz="1050"/>
                        <a:t>20</a:t>
                      </a:r>
                      <a:endParaRPr sz="1050"/>
                    </a:p>
                  </a:txBody>
                  <a:tcPr marL="91450" marR="91450" marT="45725" marB="45725"/>
                </a:tc>
                <a:extLst>
                  <a:ext uri="{0D108BD9-81ED-4DB2-BD59-A6C34878D82A}">
                    <a16:rowId xmlns:a16="http://schemas.microsoft.com/office/drawing/2014/main" val="10004"/>
                  </a:ext>
                </a:extLst>
              </a:tr>
              <a:tr h="253775">
                <a:tc>
                  <a:txBody>
                    <a:bodyPr/>
                    <a:lstStyle/>
                    <a:p>
                      <a:pPr marL="0" marR="0" lvl="0" indent="0" algn="l" rtl="0">
                        <a:spcBef>
                          <a:spcPts val="0"/>
                        </a:spcBef>
                        <a:spcAft>
                          <a:spcPts val="0"/>
                        </a:spcAft>
                        <a:buNone/>
                      </a:pPr>
                      <a:r>
                        <a:rPr lang="en-US" sz="1050"/>
                        <a:t>Cambodia</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05"/>
                  </a:ext>
                </a:extLst>
              </a:tr>
              <a:tr h="253775">
                <a:tc>
                  <a:txBody>
                    <a:bodyPr/>
                    <a:lstStyle/>
                    <a:p>
                      <a:pPr marL="0" marR="0" lvl="0" indent="0" algn="l" rtl="0">
                        <a:spcBef>
                          <a:spcPts val="0"/>
                        </a:spcBef>
                        <a:spcAft>
                          <a:spcPts val="0"/>
                        </a:spcAft>
                        <a:buNone/>
                      </a:pPr>
                      <a:r>
                        <a:rPr lang="en-US" sz="1050"/>
                        <a:t>Japan</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06"/>
                  </a:ext>
                </a:extLst>
              </a:tr>
              <a:tr h="253775">
                <a:tc>
                  <a:txBody>
                    <a:bodyPr/>
                    <a:lstStyle/>
                    <a:p>
                      <a:pPr marL="0" marR="0" lvl="0" indent="0" algn="l" rtl="0">
                        <a:spcBef>
                          <a:spcPts val="0"/>
                        </a:spcBef>
                        <a:spcAft>
                          <a:spcPts val="0"/>
                        </a:spcAft>
                        <a:buNone/>
                      </a:pPr>
                      <a:r>
                        <a:rPr lang="en-US" sz="1050" dirty="0"/>
                        <a:t>Korea</a:t>
                      </a:r>
                      <a:endParaRPr sz="1050" dirty="0"/>
                    </a:p>
                  </a:txBody>
                  <a:tcPr marL="91450" marR="91450" marT="45725" marB="45725"/>
                </a:tc>
                <a:tc>
                  <a:txBody>
                    <a:bodyPr/>
                    <a:lstStyle/>
                    <a:p>
                      <a:pPr marL="0" marR="0" lvl="0" indent="0" algn="ctr" rtl="0">
                        <a:spcBef>
                          <a:spcPts val="0"/>
                        </a:spcBef>
                        <a:spcAft>
                          <a:spcPts val="0"/>
                        </a:spcAft>
                        <a:buNone/>
                      </a:pPr>
                      <a:r>
                        <a:rPr lang="en-US" sz="1050"/>
                        <a:t>7</a:t>
                      </a:r>
                      <a:endParaRPr sz="1050"/>
                    </a:p>
                  </a:txBody>
                  <a:tcPr marL="91450" marR="91450" marT="45725" marB="45725"/>
                </a:tc>
                <a:extLst>
                  <a:ext uri="{0D108BD9-81ED-4DB2-BD59-A6C34878D82A}">
                    <a16:rowId xmlns:a16="http://schemas.microsoft.com/office/drawing/2014/main" val="10007"/>
                  </a:ext>
                </a:extLst>
              </a:tr>
              <a:tr h="253775">
                <a:tc>
                  <a:txBody>
                    <a:bodyPr/>
                    <a:lstStyle/>
                    <a:p>
                      <a:pPr marL="0" marR="0" lvl="0" indent="0" algn="l" rtl="0">
                        <a:spcBef>
                          <a:spcPts val="0"/>
                        </a:spcBef>
                        <a:spcAft>
                          <a:spcPts val="0"/>
                        </a:spcAft>
                        <a:buNone/>
                      </a:pPr>
                      <a:r>
                        <a:rPr lang="en-US" sz="1050"/>
                        <a:t>Malaysia</a:t>
                      </a:r>
                      <a:endParaRPr sz="1050"/>
                    </a:p>
                  </a:txBody>
                  <a:tcPr marL="91450" marR="91450" marT="45725" marB="45725"/>
                </a:tc>
                <a:tc>
                  <a:txBody>
                    <a:bodyPr/>
                    <a:lstStyle/>
                    <a:p>
                      <a:pPr marL="0" marR="0" lvl="0" indent="0" algn="ctr" rtl="0">
                        <a:spcBef>
                          <a:spcPts val="0"/>
                        </a:spcBef>
                        <a:spcAft>
                          <a:spcPts val="0"/>
                        </a:spcAft>
                        <a:buNone/>
                      </a:pPr>
                      <a:r>
                        <a:rPr lang="en-US" sz="1050"/>
                        <a:t>5</a:t>
                      </a:r>
                      <a:endParaRPr sz="1050"/>
                    </a:p>
                  </a:txBody>
                  <a:tcPr marL="91450" marR="91450" marT="45725" marB="45725"/>
                </a:tc>
                <a:extLst>
                  <a:ext uri="{0D108BD9-81ED-4DB2-BD59-A6C34878D82A}">
                    <a16:rowId xmlns:a16="http://schemas.microsoft.com/office/drawing/2014/main" val="10008"/>
                  </a:ext>
                </a:extLst>
              </a:tr>
              <a:tr h="253775">
                <a:tc>
                  <a:txBody>
                    <a:bodyPr/>
                    <a:lstStyle/>
                    <a:p>
                      <a:pPr marL="0" marR="0" lvl="0" indent="0" algn="l" rtl="0">
                        <a:spcBef>
                          <a:spcPts val="0"/>
                        </a:spcBef>
                        <a:spcAft>
                          <a:spcPts val="0"/>
                        </a:spcAft>
                        <a:buNone/>
                      </a:pPr>
                      <a:r>
                        <a:rPr lang="en-US" sz="1050"/>
                        <a:t>Philippines</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09"/>
                  </a:ext>
                </a:extLst>
              </a:tr>
              <a:tr h="253775">
                <a:tc>
                  <a:txBody>
                    <a:bodyPr/>
                    <a:lstStyle/>
                    <a:p>
                      <a:pPr marL="0" marR="0" lvl="0" indent="0" algn="l" rtl="0">
                        <a:spcBef>
                          <a:spcPts val="0"/>
                        </a:spcBef>
                        <a:spcAft>
                          <a:spcPts val="0"/>
                        </a:spcAft>
                        <a:buNone/>
                      </a:pPr>
                      <a:r>
                        <a:rPr lang="en-US" sz="1050"/>
                        <a:t>Singapore</a:t>
                      </a:r>
                      <a:endParaRPr sz="1050"/>
                    </a:p>
                  </a:txBody>
                  <a:tcPr marL="91450" marR="91450" marT="45725" marB="45725"/>
                </a:tc>
                <a:tc>
                  <a:txBody>
                    <a:bodyPr/>
                    <a:lstStyle/>
                    <a:p>
                      <a:pPr marL="0" marR="0" lvl="0" indent="0" algn="ctr" rtl="0">
                        <a:spcBef>
                          <a:spcPts val="0"/>
                        </a:spcBef>
                        <a:spcAft>
                          <a:spcPts val="0"/>
                        </a:spcAft>
                        <a:buNone/>
                      </a:pPr>
                      <a:r>
                        <a:rPr lang="en-US" sz="1050"/>
                        <a:t>5</a:t>
                      </a:r>
                      <a:endParaRPr sz="1050"/>
                    </a:p>
                  </a:txBody>
                  <a:tcPr marL="91450" marR="91450" marT="45725" marB="45725"/>
                </a:tc>
                <a:extLst>
                  <a:ext uri="{0D108BD9-81ED-4DB2-BD59-A6C34878D82A}">
                    <a16:rowId xmlns:a16="http://schemas.microsoft.com/office/drawing/2014/main" val="10010"/>
                  </a:ext>
                </a:extLst>
              </a:tr>
              <a:tr h="253775">
                <a:tc>
                  <a:txBody>
                    <a:bodyPr/>
                    <a:lstStyle/>
                    <a:p>
                      <a:pPr marL="0" marR="0" lvl="0" indent="0" algn="l" rtl="0">
                        <a:spcBef>
                          <a:spcPts val="0"/>
                        </a:spcBef>
                        <a:spcAft>
                          <a:spcPts val="0"/>
                        </a:spcAft>
                        <a:buNone/>
                      </a:pPr>
                      <a:r>
                        <a:rPr lang="en-US" sz="1050"/>
                        <a:t>Thailand</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11"/>
                  </a:ext>
                </a:extLst>
              </a:tr>
              <a:tr h="253775">
                <a:tc>
                  <a:txBody>
                    <a:bodyPr/>
                    <a:lstStyle/>
                    <a:p>
                      <a:pPr marL="0" marR="0" lvl="0" indent="0" algn="l" rtl="0">
                        <a:spcBef>
                          <a:spcPts val="0"/>
                        </a:spcBef>
                        <a:spcAft>
                          <a:spcPts val="0"/>
                        </a:spcAft>
                        <a:buNone/>
                      </a:pPr>
                      <a:r>
                        <a:rPr lang="en-US" sz="1050"/>
                        <a:t>United States</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12"/>
                  </a:ext>
                </a:extLst>
              </a:tr>
              <a:tr h="253775">
                <a:tc>
                  <a:txBody>
                    <a:bodyPr/>
                    <a:lstStyle/>
                    <a:p>
                      <a:pPr marL="0" marR="0" lvl="0" indent="0" algn="l" rtl="0">
                        <a:spcBef>
                          <a:spcPts val="0"/>
                        </a:spcBef>
                        <a:spcAft>
                          <a:spcPts val="0"/>
                        </a:spcAft>
                        <a:buNone/>
                      </a:pPr>
                      <a:r>
                        <a:rPr lang="en-US" sz="1050"/>
                        <a:t>Vietnam </a:t>
                      </a:r>
                      <a:endParaRPr sz="1050"/>
                    </a:p>
                  </a:txBody>
                  <a:tcPr marL="91450" marR="91450" marT="45725" marB="45725"/>
                </a:tc>
                <a:tc>
                  <a:txBody>
                    <a:bodyPr/>
                    <a:lstStyle/>
                    <a:p>
                      <a:pPr marL="0" marR="0" lvl="0" indent="0" algn="ctr" rtl="0">
                        <a:spcBef>
                          <a:spcPts val="0"/>
                        </a:spcBef>
                        <a:spcAft>
                          <a:spcPts val="0"/>
                        </a:spcAft>
                        <a:buNone/>
                      </a:pPr>
                      <a:r>
                        <a:rPr lang="en-US" sz="1050"/>
                        <a:t>1</a:t>
                      </a:r>
                      <a:endParaRPr sz="1050"/>
                    </a:p>
                  </a:txBody>
                  <a:tcPr marL="91450" marR="91450" marT="45725" marB="45725"/>
                </a:tc>
                <a:extLst>
                  <a:ext uri="{0D108BD9-81ED-4DB2-BD59-A6C34878D82A}">
                    <a16:rowId xmlns:a16="http://schemas.microsoft.com/office/drawing/2014/main" val="10013"/>
                  </a:ext>
                </a:extLst>
              </a:tr>
              <a:tr h="253775">
                <a:tc>
                  <a:txBody>
                    <a:bodyPr/>
                    <a:lstStyle/>
                    <a:p>
                      <a:pPr marL="0" marR="0" lvl="0" indent="0" algn="l" rtl="0">
                        <a:spcBef>
                          <a:spcPts val="0"/>
                        </a:spcBef>
                        <a:spcAft>
                          <a:spcPts val="0"/>
                        </a:spcAft>
                        <a:buNone/>
                      </a:pPr>
                      <a:r>
                        <a:rPr lang="en-US" sz="1050" b="1"/>
                        <a:t>Total</a:t>
                      </a:r>
                      <a:endParaRPr sz="1050" b="1"/>
                    </a:p>
                  </a:txBody>
                  <a:tcPr marL="91450" marR="91450" marT="45725" marB="45725">
                    <a:solidFill>
                      <a:srgbClr val="BFBFBF"/>
                    </a:solidFill>
                  </a:tcPr>
                </a:tc>
                <a:tc>
                  <a:txBody>
                    <a:bodyPr/>
                    <a:lstStyle/>
                    <a:p>
                      <a:pPr marL="0" marR="0" lvl="0" indent="0" algn="ctr" rtl="0">
                        <a:spcBef>
                          <a:spcPts val="0"/>
                        </a:spcBef>
                        <a:spcAft>
                          <a:spcPts val="0"/>
                        </a:spcAft>
                        <a:buNone/>
                      </a:pPr>
                      <a:r>
                        <a:rPr lang="en-US" sz="1050" b="1" dirty="0"/>
                        <a:t>5902</a:t>
                      </a:r>
                      <a:endParaRPr sz="1050" b="1" dirty="0"/>
                    </a:p>
                  </a:txBody>
                  <a:tcPr marL="91450" marR="91450" marT="45725" marB="45725">
                    <a:solidFill>
                      <a:srgbClr val="BFBFBF"/>
                    </a:solidFill>
                  </a:tcPr>
                </a:tc>
                <a:extLst>
                  <a:ext uri="{0D108BD9-81ED-4DB2-BD59-A6C34878D82A}">
                    <a16:rowId xmlns:a16="http://schemas.microsoft.com/office/drawing/2014/main" val="10014"/>
                  </a:ext>
                </a:extLst>
              </a:tr>
            </a:tbl>
          </a:graphicData>
        </a:graphic>
      </p:graphicFrame>
      <p:sp>
        <p:nvSpPr>
          <p:cNvPr id="118" name="Google Shape;118;p3"/>
          <p:cNvSpPr/>
          <p:nvPr/>
        </p:nvSpPr>
        <p:spPr>
          <a:xfrm>
            <a:off x="221225" y="4966450"/>
            <a:ext cx="1911600" cy="646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+41.0%</a:t>
            </a:r>
            <a:endParaRPr sz="3600" b="1" i="0" u="none" strike="noStrike"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19" name="Google Shape;119;p3"/>
          <p:cNvSpPr/>
          <p:nvPr/>
        </p:nvSpPr>
        <p:spPr>
          <a:xfrm>
            <a:off x="1998400" y="4966575"/>
            <a:ext cx="2094300" cy="646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+11.4%</a:t>
            </a:r>
            <a:endParaRPr sz="3600" b="1" i="0" u="none" strike="noStrike"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0" name="Google Shape;120;p3"/>
          <p:cNvSpPr txBox="1"/>
          <p:nvPr/>
        </p:nvSpPr>
        <p:spPr>
          <a:xfrm>
            <a:off x="630057" y="5573338"/>
            <a:ext cx="1765500" cy="923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b="0" i="0" u="none" strike="noStrike" cap="none">
                <a:solidFill>
                  <a:schemeClr val="dk1"/>
                </a:solidFill>
                <a:latin typeface="Aharoni" panose="02010803020104030203" pitchFamily="2" charset="-79"/>
                <a:ea typeface="Gill Sans"/>
                <a:cs typeface="Aharoni" panose="02010803020104030203" pitchFamily="2" charset="-79"/>
                <a:sym typeface="Gill Sans"/>
              </a:rPr>
              <a:t>Revenue</a:t>
            </a:r>
            <a:endParaRPr>
              <a:latin typeface="Aharoni" panose="02010803020104030203" pitchFamily="2" charset="-79"/>
              <a:cs typeface="Aharoni" panose="02010803020104030203" pitchFamily="2" charset="-79"/>
            </a:endParaRPr>
          </a:p>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YoY change 22/21</a:t>
            </a:r>
            <a:endParaRPr sz="180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1" name="Google Shape;121;p3"/>
          <p:cNvSpPr txBox="1"/>
          <p:nvPr/>
        </p:nvSpPr>
        <p:spPr>
          <a:xfrm>
            <a:off x="2263870" y="5573338"/>
            <a:ext cx="2475900" cy="923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Earnings per share</a:t>
            </a:r>
            <a:endParaRPr>
              <a:latin typeface="Aharoni" panose="02010803020104030203" pitchFamily="2" charset="-79"/>
              <a:cs typeface="Aharoni" panose="02010803020104030203" pitchFamily="2" charset="-79"/>
            </a:endParaRPr>
          </a:p>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YoY change </a:t>
            </a:r>
            <a:endParaRPr>
              <a:latin typeface="Aharoni" panose="02010803020104030203" pitchFamily="2" charset="-79"/>
              <a:cs typeface="Aharoni" panose="02010803020104030203" pitchFamily="2" charset="-79"/>
            </a:endParaRPr>
          </a:p>
          <a:p>
            <a:pPr marL="0" marR="0" lvl="0" indent="0" algn="l" rtl="0">
              <a:spcBef>
                <a:spcPts val="0"/>
              </a:spcBef>
              <a:spcAft>
                <a:spcPts val="0"/>
              </a:spcAft>
              <a:buNone/>
            </a:pPr>
            <a:r>
              <a:rPr lang="en-US" sz="1800">
                <a:solidFill>
                  <a:schemeClr val="dk1"/>
                </a:solidFill>
                <a:latin typeface="Aharoni" panose="02010803020104030203" pitchFamily="2" charset="-79"/>
                <a:ea typeface="Gill Sans"/>
                <a:cs typeface="Aharoni" panose="02010803020104030203" pitchFamily="2" charset="-79"/>
                <a:sym typeface="Gill Sans"/>
              </a:rPr>
              <a:t>22/21</a:t>
            </a:r>
            <a:endParaRPr sz="180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2" name="Google Shape;122;p3"/>
          <p:cNvSpPr/>
          <p:nvPr/>
        </p:nvSpPr>
        <p:spPr>
          <a:xfrm>
            <a:off x="4177072" y="5582390"/>
            <a:ext cx="2630700" cy="646200"/>
          </a:xfrm>
          <a:prstGeom prst="rect">
            <a:avLst/>
          </a:prstGeom>
          <a:noFill/>
          <a:ln>
            <a:noFill/>
          </a:ln>
        </p:spPr>
        <p:txBody>
          <a:bodyPr spcFirstLastPara="1" wrap="square" lIns="91425" tIns="45700" rIns="91425" bIns="45700" anchor="t" anchorCtr="0">
            <a:spAutoFit/>
          </a:bodyPr>
          <a:lstStyle/>
          <a:p>
            <a:pPr marL="0" marR="0" lvl="0" indent="0" algn="ctr" rtl="0">
              <a:spcBef>
                <a:spcPts val="0"/>
              </a:spcBef>
              <a:spcAft>
                <a:spcPts val="0"/>
              </a:spcAft>
              <a:buNone/>
            </a:pPr>
            <a:r>
              <a:rPr lang="en-US" sz="3600" b="1" cap="none" dirty="0">
                <a:solidFill>
                  <a:schemeClr val="dk1"/>
                </a:solidFill>
                <a:latin typeface="Aharoni" panose="02010803020104030203" pitchFamily="2" charset="-79"/>
                <a:ea typeface="Gill Sans"/>
                <a:cs typeface="Aharoni" panose="02010803020104030203" pitchFamily="2" charset="-79"/>
                <a:sym typeface="Gill Sans"/>
              </a:rPr>
              <a:t>5902 </a:t>
            </a:r>
            <a:r>
              <a:rPr lang="en-US" sz="2400" b="1" cap="none" dirty="0">
                <a:solidFill>
                  <a:schemeClr val="dk1"/>
                </a:solidFill>
                <a:latin typeface="Aharoni" panose="02010803020104030203" pitchFamily="2" charset="-79"/>
                <a:ea typeface="Gill Sans"/>
                <a:cs typeface="Aharoni" panose="02010803020104030203" pitchFamily="2" charset="-79"/>
                <a:sym typeface="Gill Sans"/>
              </a:rPr>
              <a:t>shops</a:t>
            </a:r>
            <a:endParaRPr sz="3600" b="1"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3" name="Google Shape;123;p3"/>
          <p:cNvSpPr txBox="1"/>
          <p:nvPr/>
        </p:nvSpPr>
        <p:spPr>
          <a:xfrm>
            <a:off x="4533251" y="6116682"/>
            <a:ext cx="2398200" cy="6465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Global distribution as of 2022</a:t>
            </a:r>
            <a:endParaRPr sz="1800"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4" name="Google Shape;124;p3"/>
          <p:cNvSpPr/>
          <p:nvPr/>
        </p:nvSpPr>
        <p:spPr>
          <a:xfrm>
            <a:off x="2985163" y="7245"/>
            <a:ext cx="2094300" cy="6462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a:t>
            </a:r>
            <a:r>
              <a:rPr lang="en-US" sz="3600" b="1" dirty="0">
                <a:solidFill>
                  <a:schemeClr val="dk1"/>
                </a:solidFill>
                <a:latin typeface="Aharoni" panose="02010803020104030203" pitchFamily="2" charset="-79"/>
                <a:ea typeface="Gill Sans"/>
                <a:cs typeface="Aharoni" panose="02010803020104030203" pitchFamily="2" charset="-79"/>
                <a:sym typeface="Gill Sans"/>
              </a:rPr>
              <a:t>62.7</a:t>
            </a:r>
            <a:r>
              <a:rPr lang="en-US" sz="3600" b="1" i="0" u="none" strike="noStrike" cap="none" dirty="0">
                <a:solidFill>
                  <a:schemeClr val="dk1"/>
                </a:solidFill>
                <a:latin typeface="Aharoni" panose="02010803020104030203" pitchFamily="2" charset="-79"/>
                <a:ea typeface="Gill Sans"/>
                <a:cs typeface="Aharoni" panose="02010803020104030203" pitchFamily="2" charset="-79"/>
                <a:sym typeface="Gill Sans"/>
              </a:rPr>
              <a:t>%</a:t>
            </a:r>
            <a:endParaRPr sz="3600" b="1" i="0" u="none" strike="noStrike" cap="none"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25" name="Google Shape;125;p3"/>
          <p:cNvSpPr txBox="1"/>
          <p:nvPr/>
        </p:nvSpPr>
        <p:spPr>
          <a:xfrm>
            <a:off x="3343366" y="447452"/>
            <a:ext cx="4511095" cy="12315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Smart Retail </a:t>
            </a:r>
            <a:endParaRPr sz="17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(E-commerce &amp; smart retail applications)</a:t>
            </a:r>
            <a:endParaRPr sz="17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YoY change </a:t>
            </a:r>
            <a:endParaRPr sz="17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700" dirty="0">
                <a:latin typeface="Aharoni" panose="02010803020104030203" pitchFamily="2" charset="-79"/>
                <a:ea typeface="Gill Sans"/>
                <a:cs typeface="Aharoni" panose="02010803020104030203" pitchFamily="2" charset="-79"/>
                <a:sym typeface="Gill Sans"/>
              </a:rPr>
              <a:t>22/21</a:t>
            </a:r>
            <a:endParaRPr sz="1700" dirty="0">
              <a:latin typeface="Aharoni" panose="02010803020104030203" pitchFamily="2" charset="-79"/>
              <a:ea typeface="Gill Sans"/>
              <a:cs typeface="Aharoni" panose="02010803020104030203" pitchFamily="2" charset="-79"/>
              <a:sym typeface="Gill Sans"/>
            </a:endParaRPr>
          </a:p>
        </p:txBody>
      </p:sp>
      <p:pic>
        <p:nvPicPr>
          <p:cNvPr id="126" name="Google Shape;126;p3"/>
          <p:cNvPicPr preferRelativeResize="0"/>
          <p:nvPr/>
        </p:nvPicPr>
        <p:blipFill>
          <a:blip r:embed="rId5">
            <a:alphaModFix/>
          </a:blip>
          <a:stretch>
            <a:fillRect/>
          </a:stretch>
        </p:blipFill>
        <p:spPr>
          <a:xfrm>
            <a:off x="8697725" y="5363558"/>
            <a:ext cx="2398200" cy="1342992"/>
          </a:xfrm>
          <a:prstGeom prst="rect">
            <a:avLst/>
          </a:prstGeom>
          <a:noFill/>
          <a:ln>
            <a:noFill/>
          </a:ln>
        </p:spPr>
      </p:pic>
      <p:pic>
        <p:nvPicPr>
          <p:cNvPr id="2" name="Google Shape;314;g22e42195332_0_37">
            <a:extLst>
              <a:ext uri="{FF2B5EF4-FFF2-40B4-BE49-F238E27FC236}">
                <a16:creationId xmlns:a16="http://schemas.microsoft.com/office/drawing/2014/main" id="{51975DFF-35BD-0009-8620-3E685A28953E}"/>
              </a:ext>
            </a:extLst>
          </p:cNvPr>
          <p:cNvPicPr preferRelativeResize="0"/>
          <p:nvPr/>
        </p:nvPicPr>
        <p:blipFill>
          <a:blip r:embed="rId6">
            <a:alphaModFix/>
          </a:blip>
          <a:stretch>
            <a:fillRect/>
          </a:stretch>
        </p:blipFill>
        <p:spPr>
          <a:xfrm>
            <a:off x="151646" y="121753"/>
            <a:ext cx="5726299" cy="3960609"/>
          </a:xfrm>
          <a:prstGeom prst="rect">
            <a:avLst/>
          </a:prstGeom>
          <a:noFill/>
          <a:ln>
            <a:noFill/>
          </a:ln>
        </p:spPr>
      </p:pic>
      <p:pic>
        <p:nvPicPr>
          <p:cNvPr id="3" name="Google Shape;313;g22e42195332_0_37">
            <a:extLst>
              <a:ext uri="{FF2B5EF4-FFF2-40B4-BE49-F238E27FC236}">
                <a16:creationId xmlns:a16="http://schemas.microsoft.com/office/drawing/2014/main" id="{36FC228D-2EB4-1E1E-646C-CC45864A406C}"/>
              </a:ext>
            </a:extLst>
          </p:cNvPr>
          <p:cNvPicPr preferRelativeResize="0"/>
          <p:nvPr/>
        </p:nvPicPr>
        <p:blipFill>
          <a:blip r:embed="rId7">
            <a:alphaModFix/>
          </a:blip>
          <a:stretch>
            <a:fillRect/>
          </a:stretch>
        </p:blipFill>
        <p:spPr>
          <a:xfrm>
            <a:off x="5696388" y="747066"/>
            <a:ext cx="6441482" cy="3712010"/>
          </a:xfrm>
          <a:prstGeom prst="rect">
            <a:avLst/>
          </a:prstGeom>
          <a:noFill/>
          <a:ln>
            <a:noFill/>
          </a:ln>
        </p:spPr>
      </p:pic>
      <p:pic>
        <p:nvPicPr>
          <p:cNvPr id="4" name="Google Shape;312;g22e42195332_0_37">
            <a:extLst>
              <a:ext uri="{FF2B5EF4-FFF2-40B4-BE49-F238E27FC236}">
                <a16:creationId xmlns:a16="http://schemas.microsoft.com/office/drawing/2014/main" id="{3F7F8E46-87B4-156F-A317-BBDB18BD1FD8}"/>
              </a:ext>
            </a:extLst>
          </p:cNvPr>
          <p:cNvPicPr preferRelativeResize="0"/>
          <p:nvPr/>
        </p:nvPicPr>
        <p:blipFill>
          <a:blip r:embed="rId8">
            <a:alphaModFix/>
          </a:blip>
          <a:stretch>
            <a:fillRect/>
          </a:stretch>
        </p:blipFill>
        <p:spPr>
          <a:xfrm>
            <a:off x="3597481" y="2513064"/>
            <a:ext cx="4425887" cy="4389253"/>
          </a:xfrm>
          <a:prstGeom prst="rect">
            <a:avLst/>
          </a:prstGeom>
          <a:noFill/>
          <a:ln>
            <a:noFill/>
          </a:ln>
        </p:spPr>
      </p:pic>
    </p:spTree>
    <p:extLst>
      <p:ext uri="{BB962C8B-B14F-4D97-AF65-F5344CB8AC3E}">
        <p14:creationId xmlns:p14="http://schemas.microsoft.com/office/powerpoint/2010/main" val="933070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gtEl>
                                        <p:attrNameLst>
                                          <p:attrName>style.visibility</p:attrName>
                                        </p:attrNameLst>
                                      </p:cBhvr>
                                      <p:to>
                                        <p:strVal val="visible"/>
                                      </p:to>
                                    </p:set>
                                    <p:anim calcmode="lin" valueType="num">
                                      <p:cBhvr additive="base">
                                        <p:cTn id="19" dur="500" fill="hold"/>
                                        <p:tgtEl>
                                          <p:spTgt spid="4"/>
                                        </p:tgtEl>
                                        <p:attrNameLst>
                                          <p:attrName>ppt_x</p:attrName>
                                        </p:attrNameLst>
                                      </p:cBhvr>
                                      <p:tavLst>
                                        <p:tav tm="0">
                                          <p:val>
                                            <p:strVal val="#ppt_x"/>
                                          </p:val>
                                        </p:tav>
                                        <p:tav tm="100000">
                                          <p:val>
                                            <p:strVal val="#ppt_x"/>
                                          </p:val>
                                        </p:tav>
                                      </p:tavLst>
                                    </p:anim>
                                    <p:anim calcmode="lin" valueType="num">
                                      <p:cBhvr additive="base">
                                        <p:cTn id="2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0"/>
        <p:cNvGrpSpPr/>
        <p:nvPr/>
      </p:nvGrpSpPr>
      <p:grpSpPr>
        <a:xfrm>
          <a:off x="0" y="0"/>
          <a:ext cx="0" cy="0"/>
          <a:chOff x="0" y="0"/>
          <a:chExt cx="0" cy="0"/>
        </a:xfrm>
      </p:grpSpPr>
      <p:sp>
        <p:nvSpPr>
          <p:cNvPr id="131" name="Google Shape;131;g229f1f79d4d_0_0"/>
          <p:cNvSpPr txBox="1">
            <a:spLocks noGrp="1"/>
          </p:cNvSpPr>
          <p:nvPr>
            <p:ph type="title"/>
          </p:nvPr>
        </p:nvSpPr>
        <p:spPr>
          <a:xfrm>
            <a:off x="8458200" y="607392"/>
            <a:ext cx="3162000" cy="647700"/>
          </a:xfrm>
          <a:prstGeom prst="rect">
            <a:avLst/>
          </a:prstGeom>
          <a:noFill/>
          <a:ln>
            <a:noFill/>
          </a:ln>
        </p:spPr>
        <p:txBody>
          <a:bodyPr spcFirstLastPara="1" wrap="square" lIns="91425" tIns="45700" rIns="91425" bIns="45700" anchor="b" anchorCtr="0">
            <a:normAutofit/>
          </a:bodyPr>
          <a:lstStyle/>
          <a:p>
            <a:pPr marL="0" lvl="0" indent="0" algn="l" rtl="0">
              <a:lnSpc>
                <a:spcPct val="100000"/>
              </a:lnSpc>
              <a:spcBef>
                <a:spcPts val="0"/>
              </a:spcBef>
              <a:spcAft>
                <a:spcPts val="0"/>
              </a:spcAft>
              <a:buClr>
                <a:schemeClr val="accent1"/>
              </a:buClr>
              <a:buSzPts val="1900"/>
              <a:buFont typeface="Gill Sans"/>
              <a:buNone/>
            </a:pPr>
            <a:r>
              <a:rPr lang="en-US">
                <a:latin typeface="Aharoni" panose="02010803020104030203" pitchFamily="2" charset="-79"/>
                <a:cs typeface="Aharoni" panose="02010803020104030203" pitchFamily="2" charset="-79"/>
              </a:rPr>
              <a:t>BACKGROUND </a:t>
            </a:r>
            <a:endParaRPr>
              <a:latin typeface="Aharoni" panose="02010803020104030203" pitchFamily="2" charset="-79"/>
              <a:cs typeface="Aharoni" panose="02010803020104030203" pitchFamily="2" charset="-79"/>
            </a:endParaRPr>
          </a:p>
        </p:txBody>
      </p:sp>
      <p:pic>
        <p:nvPicPr>
          <p:cNvPr id="132" name="Google Shape;132;g229f1f79d4d_0_0"/>
          <p:cNvPicPr preferRelativeResize="0">
            <a:picLocks noGrp="1"/>
          </p:cNvPicPr>
          <p:nvPr>
            <p:ph type="body" idx="1"/>
          </p:nvPr>
        </p:nvPicPr>
        <p:blipFill rotWithShape="1">
          <a:blip r:embed="rId3">
            <a:alphaModFix/>
          </a:blip>
          <a:srcRect/>
          <a:stretch/>
        </p:blipFill>
        <p:spPr>
          <a:xfrm>
            <a:off x="422801" y="105736"/>
            <a:ext cx="2180100" cy="1247700"/>
          </a:xfrm>
          <a:prstGeom prst="rect">
            <a:avLst/>
          </a:prstGeom>
          <a:noFill/>
          <a:ln>
            <a:noFill/>
          </a:ln>
        </p:spPr>
      </p:pic>
      <p:sp>
        <p:nvSpPr>
          <p:cNvPr id="133" name="Google Shape;133;g229f1f79d4d_0_0"/>
          <p:cNvSpPr txBox="1">
            <a:spLocks noGrp="1"/>
          </p:cNvSpPr>
          <p:nvPr>
            <p:ph type="body" idx="2"/>
          </p:nvPr>
        </p:nvSpPr>
        <p:spPr>
          <a:xfrm>
            <a:off x="8458200" y="1665294"/>
            <a:ext cx="3162000" cy="424020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1600"/>
              <a:buNone/>
            </a:pPr>
            <a:r>
              <a:rPr lang="en-US" sz="1400" dirty="0">
                <a:latin typeface="Aharoni" panose="02010803020104030203" pitchFamily="2" charset="-79"/>
                <a:cs typeface="Aharoni" panose="02010803020104030203" pitchFamily="2" charset="-79"/>
              </a:rPr>
              <a:t>Over the 5 years, CTF has doubled total store numbers while maintained similar staff numbers.</a:t>
            </a: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r>
              <a:rPr lang="en-US" sz="1400" dirty="0">
                <a:latin typeface="Aharoni" panose="02010803020104030203" pitchFamily="2" charset="-79"/>
                <a:cs typeface="Aharoni" panose="02010803020104030203" pitchFamily="2" charset="-79"/>
              </a:rPr>
              <a:t>Revenue per staff has decreased but revenue per store has dropped. </a:t>
            </a: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r>
              <a:rPr lang="en-US" sz="1400" dirty="0">
                <a:latin typeface="Aharoni" panose="02010803020104030203" pitchFamily="2" charset="-79"/>
                <a:cs typeface="Aharoni" panose="02010803020104030203" pitchFamily="2" charset="-79"/>
              </a:rPr>
              <a:t>Increasing store number increased the revenue and helped the business but it also raised concern of high cost of operation.</a:t>
            </a:r>
            <a:endParaRPr sz="1400" dirty="0">
              <a:latin typeface="Aharoni" panose="02010803020104030203" pitchFamily="2" charset="-79"/>
              <a:cs typeface="Aharoni" panose="02010803020104030203" pitchFamily="2" charset="-79"/>
            </a:endParaRPr>
          </a:p>
        </p:txBody>
      </p:sp>
      <p:sp>
        <p:nvSpPr>
          <p:cNvPr id="134" name="Google Shape;134;g229f1f79d4d_0_0"/>
          <p:cNvSpPr txBox="1">
            <a:spLocks noGrp="1"/>
          </p:cNvSpPr>
          <p:nvPr>
            <p:ph type="dt" idx="10"/>
          </p:nvPr>
        </p:nvSpPr>
        <p:spPr>
          <a:xfrm>
            <a:off x="765051" y="6375679"/>
            <a:ext cx="1233300" cy="348600"/>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2023/3/25</a:t>
            </a:r>
            <a:endParaRPr>
              <a:latin typeface="Aharoni" panose="02010803020104030203" pitchFamily="2" charset="-79"/>
              <a:cs typeface="Aharoni" panose="02010803020104030203" pitchFamily="2" charset="-79"/>
            </a:endParaRPr>
          </a:p>
        </p:txBody>
      </p:sp>
      <p:sp>
        <p:nvSpPr>
          <p:cNvPr id="135" name="Google Shape;135;g229f1f79d4d_0_0"/>
          <p:cNvSpPr txBox="1"/>
          <p:nvPr/>
        </p:nvSpPr>
        <p:spPr>
          <a:xfrm>
            <a:off x="630057" y="5573338"/>
            <a:ext cx="1765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endParaRPr sz="1800">
              <a:solidFill>
                <a:schemeClr val="dk1"/>
              </a:solidFill>
              <a:latin typeface="Aharoni" panose="02010803020104030203" pitchFamily="2" charset="-79"/>
              <a:ea typeface="Gill Sans"/>
              <a:cs typeface="Aharoni" panose="02010803020104030203" pitchFamily="2" charset="-79"/>
              <a:sym typeface="Gill Sans"/>
            </a:endParaRPr>
          </a:p>
        </p:txBody>
      </p:sp>
      <p:graphicFrame>
        <p:nvGraphicFramePr>
          <p:cNvPr id="136" name="Google Shape;136;g229f1f79d4d_0_0"/>
          <p:cNvGraphicFramePr/>
          <p:nvPr>
            <p:extLst>
              <p:ext uri="{D42A27DB-BD31-4B8C-83A1-F6EECF244321}">
                <p14:modId xmlns:p14="http://schemas.microsoft.com/office/powerpoint/2010/main" val="3749024184"/>
              </p:ext>
            </p:extLst>
          </p:nvPr>
        </p:nvGraphicFramePr>
        <p:xfrm>
          <a:off x="482225" y="1480153"/>
          <a:ext cx="4528275" cy="2656275"/>
        </p:xfrm>
        <a:graphic>
          <a:graphicData uri="http://schemas.openxmlformats.org/drawingml/2006/table">
            <a:tbl>
              <a:tblPr>
                <a:noFill/>
                <a:tableStyleId>{7276086D-C4E0-4982-83DD-7A12C2F3FE6C}</a:tableStyleId>
              </a:tblPr>
              <a:tblGrid>
                <a:gridCol w="1509425">
                  <a:extLst>
                    <a:ext uri="{9D8B030D-6E8A-4147-A177-3AD203B41FA5}">
                      <a16:colId xmlns:a16="http://schemas.microsoft.com/office/drawing/2014/main" val="20000"/>
                    </a:ext>
                  </a:extLst>
                </a:gridCol>
                <a:gridCol w="1509425">
                  <a:extLst>
                    <a:ext uri="{9D8B030D-6E8A-4147-A177-3AD203B41FA5}">
                      <a16:colId xmlns:a16="http://schemas.microsoft.com/office/drawing/2014/main" val="20001"/>
                    </a:ext>
                  </a:extLst>
                </a:gridCol>
                <a:gridCol w="1509425">
                  <a:extLst>
                    <a:ext uri="{9D8B030D-6E8A-4147-A177-3AD203B41FA5}">
                      <a16:colId xmlns:a16="http://schemas.microsoft.com/office/drawing/2014/main" val="20002"/>
                    </a:ext>
                  </a:extLst>
                </a:gridCol>
              </a:tblGrid>
              <a:tr h="642000">
                <a:tc>
                  <a:txBody>
                    <a:bodyPr/>
                    <a:lstStyle/>
                    <a:p>
                      <a:pPr marL="0" lvl="0" indent="0" algn="l" rtl="0">
                        <a:spcBef>
                          <a:spcPts val="0"/>
                        </a:spcBef>
                        <a:spcAft>
                          <a:spcPts val="0"/>
                        </a:spcAft>
                        <a:buNone/>
                      </a:pPr>
                      <a:r>
                        <a:rPr lang="en-US" sz="1000" b="1"/>
                        <a:t>(In million HKD)</a:t>
                      </a:r>
                      <a:endParaRPr sz="1000" b="1"/>
                    </a:p>
                  </a:txBody>
                  <a:tcPr marL="91425" marR="91425" marT="91425" marB="91425">
                    <a:solidFill>
                      <a:srgbClr val="BFBFBF"/>
                    </a:solidFill>
                  </a:tcPr>
                </a:tc>
                <a:tc>
                  <a:txBody>
                    <a:bodyPr/>
                    <a:lstStyle/>
                    <a:p>
                      <a:pPr marL="0" lvl="0" indent="0" algn="l" rtl="0">
                        <a:spcBef>
                          <a:spcPts val="0"/>
                        </a:spcBef>
                        <a:spcAft>
                          <a:spcPts val="0"/>
                        </a:spcAft>
                        <a:buNone/>
                      </a:pPr>
                      <a:r>
                        <a:rPr lang="en-US" sz="1000" b="1"/>
                        <a:t>2018 </a:t>
                      </a:r>
                      <a:endParaRPr sz="1000" b="1"/>
                    </a:p>
                    <a:p>
                      <a:pPr marL="0" lvl="0" indent="0" algn="l" rtl="0">
                        <a:spcBef>
                          <a:spcPts val="0"/>
                        </a:spcBef>
                        <a:spcAft>
                          <a:spcPts val="0"/>
                        </a:spcAft>
                        <a:buNone/>
                      </a:pPr>
                      <a:r>
                        <a:rPr lang="en-US" sz="1000" b="1"/>
                        <a:t>(Before COVID19)</a:t>
                      </a:r>
                      <a:endParaRPr sz="1000" b="1"/>
                    </a:p>
                  </a:txBody>
                  <a:tcPr marL="91425" marR="91425" marT="91425" marB="91425">
                    <a:solidFill>
                      <a:srgbClr val="BFBFBF"/>
                    </a:solidFill>
                  </a:tcPr>
                </a:tc>
                <a:tc>
                  <a:txBody>
                    <a:bodyPr/>
                    <a:lstStyle/>
                    <a:p>
                      <a:pPr marL="0" lvl="0" indent="0" algn="l" rtl="0">
                        <a:spcBef>
                          <a:spcPts val="0"/>
                        </a:spcBef>
                        <a:spcAft>
                          <a:spcPts val="0"/>
                        </a:spcAft>
                        <a:buNone/>
                      </a:pPr>
                      <a:r>
                        <a:rPr lang="en-US" sz="1000" b="1"/>
                        <a:t>2022 </a:t>
                      </a:r>
                      <a:endParaRPr sz="1000" b="1"/>
                    </a:p>
                    <a:p>
                      <a:pPr marL="0" lvl="0" indent="0" algn="l" rtl="0">
                        <a:spcBef>
                          <a:spcPts val="0"/>
                        </a:spcBef>
                        <a:spcAft>
                          <a:spcPts val="0"/>
                        </a:spcAft>
                        <a:buNone/>
                      </a:pPr>
                      <a:r>
                        <a:rPr lang="en-US" sz="1000" b="1"/>
                        <a:t>(After COVID 19)</a:t>
                      </a:r>
                      <a:endParaRPr sz="1000" b="1"/>
                    </a:p>
                  </a:txBody>
                  <a:tcPr marL="91425" marR="91425" marT="91425" marB="91425">
                    <a:solidFill>
                      <a:srgbClr val="BFBFBF"/>
                    </a:solidFill>
                  </a:tcPr>
                </a:tc>
                <a:extLst>
                  <a:ext uri="{0D108BD9-81ED-4DB2-BD59-A6C34878D82A}">
                    <a16:rowId xmlns:a16="http://schemas.microsoft.com/office/drawing/2014/main" val="10000"/>
                  </a:ext>
                </a:extLst>
              </a:tr>
              <a:tr h="489125">
                <a:tc>
                  <a:txBody>
                    <a:bodyPr/>
                    <a:lstStyle/>
                    <a:p>
                      <a:pPr marL="0" lvl="0" indent="0" algn="l" rtl="0">
                        <a:spcBef>
                          <a:spcPts val="0"/>
                        </a:spcBef>
                        <a:spcAft>
                          <a:spcPts val="0"/>
                        </a:spcAft>
                        <a:buNone/>
                      </a:pPr>
                      <a:r>
                        <a:rPr lang="en-US" sz="1000" b="1"/>
                        <a:t>Total store number</a:t>
                      </a:r>
                      <a:endParaRPr sz="1000" b="1"/>
                    </a:p>
                  </a:txBody>
                  <a:tcPr marL="91425" marR="91425" marT="91425" marB="91425">
                    <a:solidFill>
                      <a:srgbClr val="BFBFBF"/>
                    </a:solidFill>
                  </a:tcPr>
                </a:tc>
                <a:tc>
                  <a:txBody>
                    <a:bodyPr/>
                    <a:lstStyle/>
                    <a:p>
                      <a:pPr marL="0" lvl="0" indent="0" algn="l" rtl="0">
                        <a:spcBef>
                          <a:spcPts val="0"/>
                        </a:spcBef>
                        <a:spcAft>
                          <a:spcPts val="0"/>
                        </a:spcAft>
                        <a:buNone/>
                      </a:pPr>
                      <a:r>
                        <a:rPr lang="en-US" sz="1000"/>
                        <a:t>2585 stores</a:t>
                      </a:r>
                      <a:endParaRPr sz="1000"/>
                    </a:p>
                  </a:txBody>
                  <a:tcPr marL="91425" marR="91425" marT="91425" marB="91425"/>
                </a:tc>
                <a:tc>
                  <a:txBody>
                    <a:bodyPr/>
                    <a:lstStyle/>
                    <a:p>
                      <a:pPr marL="0" lvl="0" indent="0" algn="l" rtl="0">
                        <a:spcBef>
                          <a:spcPts val="0"/>
                        </a:spcBef>
                        <a:spcAft>
                          <a:spcPts val="0"/>
                        </a:spcAft>
                        <a:buNone/>
                      </a:pPr>
                      <a:r>
                        <a:rPr lang="en-US" sz="1000"/>
                        <a:t>5902 stores (+128%)</a:t>
                      </a:r>
                      <a:endParaRPr sz="1000"/>
                    </a:p>
                  </a:txBody>
                  <a:tcPr marL="91425" marR="91425" marT="91425" marB="91425"/>
                </a:tc>
                <a:extLst>
                  <a:ext uri="{0D108BD9-81ED-4DB2-BD59-A6C34878D82A}">
                    <a16:rowId xmlns:a16="http://schemas.microsoft.com/office/drawing/2014/main" val="10001"/>
                  </a:ext>
                </a:extLst>
              </a:tr>
              <a:tr h="399325">
                <a:tc>
                  <a:txBody>
                    <a:bodyPr/>
                    <a:lstStyle/>
                    <a:p>
                      <a:pPr marL="0" lvl="0" indent="0" algn="l" rtl="0">
                        <a:spcBef>
                          <a:spcPts val="0"/>
                        </a:spcBef>
                        <a:spcAft>
                          <a:spcPts val="0"/>
                        </a:spcAft>
                        <a:buNone/>
                      </a:pPr>
                      <a:r>
                        <a:rPr lang="en-US" sz="1000" b="1"/>
                        <a:t>Total staff number</a:t>
                      </a:r>
                      <a:endParaRPr sz="1000" b="1"/>
                    </a:p>
                  </a:txBody>
                  <a:tcPr marL="91425" marR="91425" marT="91425" marB="91425">
                    <a:solidFill>
                      <a:srgbClr val="BFBFBF"/>
                    </a:solidFill>
                  </a:tcPr>
                </a:tc>
                <a:tc>
                  <a:txBody>
                    <a:bodyPr/>
                    <a:lstStyle/>
                    <a:p>
                      <a:pPr marL="0" lvl="0" indent="0" algn="l" rtl="0">
                        <a:spcBef>
                          <a:spcPts val="0"/>
                        </a:spcBef>
                        <a:spcAft>
                          <a:spcPts val="0"/>
                        </a:spcAft>
                        <a:buNone/>
                      </a:pPr>
                      <a:r>
                        <a:rPr lang="en-US" sz="1000"/>
                        <a:t>29,200 staff</a:t>
                      </a:r>
                      <a:endParaRPr sz="1000"/>
                    </a:p>
                  </a:txBody>
                  <a:tcPr marL="91425" marR="91425" marT="91425" marB="91425"/>
                </a:tc>
                <a:tc>
                  <a:txBody>
                    <a:bodyPr/>
                    <a:lstStyle/>
                    <a:p>
                      <a:pPr marL="0" lvl="0" indent="0" algn="l" rtl="0">
                        <a:spcBef>
                          <a:spcPts val="0"/>
                        </a:spcBef>
                        <a:spcAft>
                          <a:spcPts val="0"/>
                        </a:spcAft>
                        <a:buNone/>
                      </a:pPr>
                      <a:r>
                        <a:rPr lang="en-US" sz="1000"/>
                        <a:t>28,400 staff (-2%)</a:t>
                      </a:r>
                      <a:endParaRPr sz="1000"/>
                    </a:p>
                  </a:txBody>
                  <a:tcPr marL="91425" marR="91425" marT="91425" marB="91425"/>
                </a:tc>
                <a:extLst>
                  <a:ext uri="{0D108BD9-81ED-4DB2-BD59-A6C34878D82A}">
                    <a16:rowId xmlns:a16="http://schemas.microsoft.com/office/drawing/2014/main" val="10002"/>
                  </a:ext>
                </a:extLst>
              </a:tr>
              <a:tr h="375275">
                <a:tc>
                  <a:txBody>
                    <a:bodyPr/>
                    <a:lstStyle/>
                    <a:p>
                      <a:pPr marL="0" lvl="0" indent="0" algn="l" rtl="0">
                        <a:spcBef>
                          <a:spcPts val="0"/>
                        </a:spcBef>
                        <a:spcAft>
                          <a:spcPts val="0"/>
                        </a:spcAft>
                        <a:buNone/>
                      </a:pPr>
                      <a:r>
                        <a:rPr lang="en-US" sz="1000" b="1"/>
                        <a:t>Revenue</a:t>
                      </a:r>
                      <a:endParaRPr sz="1000" b="1"/>
                    </a:p>
                  </a:txBody>
                  <a:tcPr marL="91425" marR="91425" marT="91425" marB="91425">
                    <a:solidFill>
                      <a:srgbClr val="BFBFBF"/>
                    </a:solidFill>
                  </a:tcPr>
                </a:tc>
                <a:tc>
                  <a:txBody>
                    <a:bodyPr/>
                    <a:lstStyle/>
                    <a:p>
                      <a:pPr marL="0" lvl="0" indent="0" algn="l" rtl="0">
                        <a:spcBef>
                          <a:spcPts val="0"/>
                        </a:spcBef>
                        <a:spcAft>
                          <a:spcPts val="0"/>
                        </a:spcAft>
                        <a:buNone/>
                      </a:pPr>
                      <a:r>
                        <a:rPr lang="en-US" sz="1000"/>
                        <a:t>$59,156</a:t>
                      </a:r>
                      <a:endParaRPr sz="1000"/>
                    </a:p>
                  </a:txBody>
                  <a:tcPr marL="91425" marR="91425" marT="91425" marB="91425"/>
                </a:tc>
                <a:tc>
                  <a:txBody>
                    <a:bodyPr/>
                    <a:lstStyle/>
                    <a:p>
                      <a:pPr marL="0" lvl="0" indent="0" algn="l" rtl="0">
                        <a:spcBef>
                          <a:spcPts val="0"/>
                        </a:spcBef>
                        <a:spcAft>
                          <a:spcPts val="0"/>
                        </a:spcAft>
                        <a:buNone/>
                      </a:pPr>
                      <a:r>
                        <a:rPr lang="en-US" sz="1000"/>
                        <a:t>$98,938 (+67%)</a:t>
                      </a:r>
                      <a:endParaRPr sz="1000"/>
                    </a:p>
                  </a:txBody>
                  <a:tcPr marL="91425" marR="91425" marT="91425" marB="91425"/>
                </a:tc>
                <a:extLst>
                  <a:ext uri="{0D108BD9-81ED-4DB2-BD59-A6C34878D82A}">
                    <a16:rowId xmlns:a16="http://schemas.microsoft.com/office/drawing/2014/main" val="10003"/>
                  </a:ext>
                </a:extLst>
              </a:tr>
              <a:tr h="375275">
                <a:tc>
                  <a:txBody>
                    <a:bodyPr/>
                    <a:lstStyle/>
                    <a:p>
                      <a:pPr marL="0" lvl="0" indent="0" algn="l" rtl="0">
                        <a:spcBef>
                          <a:spcPts val="0"/>
                        </a:spcBef>
                        <a:spcAft>
                          <a:spcPts val="0"/>
                        </a:spcAft>
                        <a:buNone/>
                      </a:pPr>
                      <a:r>
                        <a:rPr lang="en-US" sz="1000" b="1"/>
                        <a:t>Revenue per store</a:t>
                      </a:r>
                      <a:endParaRPr sz="1000" b="1"/>
                    </a:p>
                  </a:txBody>
                  <a:tcPr marL="91425" marR="91425" marT="91425" marB="91425">
                    <a:solidFill>
                      <a:srgbClr val="BFBFBF"/>
                    </a:solidFill>
                  </a:tcPr>
                </a:tc>
                <a:tc>
                  <a:txBody>
                    <a:bodyPr/>
                    <a:lstStyle/>
                    <a:p>
                      <a:pPr marL="0" lvl="0" indent="0" algn="l" rtl="0">
                        <a:spcBef>
                          <a:spcPts val="0"/>
                        </a:spcBef>
                        <a:spcAft>
                          <a:spcPts val="0"/>
                        </a:spcAft>
                        <a:buNone/>
                      </a:pPr>
                      <a:r>
                        <a:rPr lang="en-US" sz="1000" dirty="0"/>
                        <a:t>$38</a:t>
                      </a:r>
                      <a:endParaRPr sz="1000" dirty="0"/>
                    </a:p>
                  </a:txBody>
                  <a:tcPr marL="91425" marR="91425" marT="91425" marB="91425"/>
                </a:tc>
                <a:tc>
                  <a:txBody>
                    <a:bodyPr/>
                    <a:lstStyle/>
                    <a:p>
                      <a:pPr marL="0" lvl="0" indent="0" algn="l" rtl="0">
                        <a:spcBef>
                          <a:spcPts val="0"/>
                        </a:spcBef>
                        <a:spcAft>
                          <a:spcPts val="0"/>
                        </a:spcAft>
                        <a:buNone/>
                      </a:pPr>
                      <a:r>
                        <a:rPr lang="en-US" sz="1000" dirty="0">
                          <a:solidFill>
                            <a:srgbClr val="FF0000"/>
                          </a:solidFill>
                        </a:rPr>
                        <a:t>$10 (-74%)</a:t>
                      </a:r>
                      <a:endParaRPr sz="1000" dirty="0">
                        <a:solidFill>
                          <a:srgbClr val="FF0000"/>
                        </a:solidFill>
                      </a:endParaRPr>
                    </a:p>
                  </a:txBody>
                  <a:tcPr marL="91425" marR="91425" marT="91425" marB="91425"/>
                </a:tc>
                <a:extLst>
                  <a:ext uri="{0D108BD9-81ED-4DB2-BD59-A6C34878D82A}">
                    <a16:rowId xmlns:a16="http://schemas.microsoft.com/office/drawing/2014/main" val="10004"/>
                  </a:ext>
                </a:extLst>
              </a:tr>
              <a:tr h="375275">
                <a:tc>
                  <a:txBody>
                    <a:bodyPr/>
                    <a:lstStyle/>
                    <a:p>
                      <a:pPr marL="0" lvl="0" indent="0" algn="l" rtl="0">
                        <a:spcBef>
                          <a:spcPts val="0"/>
                        </a:spcBef>
                        <a:spcAft>
                          <a:spcPts val="0"/>
                        </a:spcAft>
                        <a:buNone/>
                      </a:pPr>
                      <a:r>
                        <a:rPr lang="en-US" sz="1000" b="1"/>
                        <a:t>Revenue per staff</a:t>
                      </a:r>
                      <a:endParaRPr sz="1000" b="1"/>
                    </a:p>
                  </a:txBody>
                  <a:tcPr marL="91425" marR="91425" marT="91425" marB="91425">
                    <a:solidFill>
                      <a:srgbClr val="BFBFBF"/>
                    </a:solidFill>
                  </a:tcPr>
                </a:tc>
                <a:tc>
                  <a:txBody>
                    <a:bodyPr/>
                    <a:lstStyle/>
                    <a:p>
                      <a:pPr marL="0" lvl="0" indent="0" algn="l" rtl="0">
                        <a:spcBef>
                          <a:spcPts val="0"/>
                        </a:spcBef>
                        <a:spcAft>
                          <a:spcPts val="0"/>
                        </a:spcAft>
                        <a:buNone/>
                      </a:pPr>
                      <a:r>
                        <a:rPr lang="en-US" sz="1000" dirty="0"/>
                        <a:t>$3.4</a:t>
                      </a:r>
                      <a:endParaRPr sz="1000" dirty="0"/>
                    </a:p>
                  </a:txBody>
                  <a:tcPr marL="91425" marR="91425" marT="91425" marB="91425"/>
                </a:tc>
                <a:tc>
                  <a:txBody>
                    <a:bodyPr/>
                    <a:lstStyle/>
                    <a:p>
                      <a:pPr marL="0" lvl="0" indent="0" algn="l" rtl="0">
                        <a:spcBef>
                          <a:spcPts val="0"/>
                        </a:spcBef>
                        <a:spcAft>
                          <a:spcPts val="0"/>
                        </a:spcAft>
                        <a:buNone/>
                      </a:pPr>
                      <a:r>
                        <a:rPr lang="en-US" sz="1000" dirty="0">
                          <a:solidFill>
                            <a:srgbClr val="FF0000"/>
                          </a:solidFill>
                        </a:rPr>
                        <a:t>$2.1 (-38%)</a:t>
                      </a:r>
                      <a:endParaRPr sz="1000" dirty="0">
                        <a:solidFill>
                          <a:srgbClr val="FF0000"/>
                        </a:solidFill>
                      </a:endParaRPr>
                    </a:p>
                  </a:txBody>
                  <a:tcPr marL="91425" marR="91425" marT="91425" marB="91425"/>
                </a:tc>
                <a:extLst>
                  <a:ext uri="{0D108BD9-81ED-4DB2-BD59-A6C34878D82A}">
                    <a16:rowId xmlns:a16="http://schemas.microsoft.com/office/drawing/2014/main" val="10005"/>
                  </a:ext>
                </a:extLst>
              </a:tr>
            </a:tbl>
          </a:graphicData>
        </a:graphic>
      </p:graphicFrame>
      <p:pic>
        <p:nvPicPr>
          <p:cNvPr id="137" name="Google Shape;137;g229f1f79d4d_0_0"/>
          <p:cNvPicPr preferRelativeResize="0"/>
          <p:nvPr/>
        </p:nvPicPr>
        <p:blipFill>
          <a:blip r:embed="rId4">
            <a:alphaModFix/>
          </a:blip>
          <a:stretch>
            <a:fillRect/>
          </a:stretch>
        </p:blipFill>
        <p:spPr>
          <a:xfrm>
            <a:off x="608650" y="4263150"/>
            <a:ext cx="4275424" cy="2568150"/>
          </a:xfrm>
          <a:prstGeom prst="rect">
            <a:avLst/>
          </a:prstGeom>
          <a:noFill/>
          <a:ln>
            <a:noFill/>
          </a:ln>
        </p:spPr>
      </p:pic>
      <p:sp>
        <p:nvSpPr>
          <p:cNvPr id="138" name="Google Shape;138;g229f1f79d4d_0_0"/>
          <p:cNvSpPr/>
          <p:nvPr/>
        </p:nvSpPr>
        <p:spPr>
          <a:xfrm>
            <a:off x="4808800" y="707225"/>
            <a:ext cx="2094300" cy="6462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3600" b="1" i="0" u="none" strike="noStrike" cap="none">
                <a:solidFill>
                  <a:schemeClr val="dk1"/>
                </a:solidFill>
                <a:latin typeface="Aharoni" panose="02010803020104030203" pitchFamily="2" charset="-79"/>
                <a:ea typeface="Gill Sans"/>
                <a:cs typeface="Aharoni" panose="02010803020104030203" pitchFamily="2" charset="-79"/>
                <a:sym typeface="Gill Sans"/>
              </a:rPr>
              <a:t>+</a:t>
            </a:r>
            <a:r>
              <a:rPr lang="en-US" sz="3600" b="1">
                <a:solidFill>
                  <a:schemeClr val="dk1"/>
                </a:solidFill>
                <a:latin typeface="Aharoni" panose="02010803020104030203" pitchFamily="2" charset="-79"/>
                <a:ea typeface="Gill Sans"/>
                <a:cs typeface="Aharoni" panose="02010803020104030203" pitchFamily="2" charset="-79"/>
                <a:sym typeface="Gill Sans"/>
              </a:rPr>
              <a:t>67</a:t>
            </a:r>
            <a:r>
              <a:rPr lang="en-US" sz="3600" b="1" i="0" u="none" strike="noStrike" cap="none">
                <a:solidFill>
                  <a:schemeClr val="dk1"/>
                </a:solidFill>
                <a:latin typeface="Aharoni" panose="02010803020104030203" pitchFamily="2" charset="-79"/>
                <a:ea typeface="Gill Sans"/>
                <a:cs typeface="Aharoni" panose="02010803020104030203" pitchFamily="2" charset="-79"/>
                <a:sym typeface="Gill Sans"/>
              </a:rPr>
              <a:t>%</a:t>
            </a:r>
            <a:endParaRPr sz="3600" b="1" i="0" u="none" strike="noStrike" cap="none">
              <a:solidFill>
                <a:schemeClr val="dk1"/>
              </a:solidFill>
              <a:latin typeface="Aharoni" panose="02010803020104030203" pitchFamily="2" charset="-79"/>
              <a:ea typeface="Gill Sans"/>
              <a:cs typeface="Aharoni" panose="02010803020104030203" pitchFamily="2" charset="-79"/>
              <a:sym typeface="Gill Sans"/>
            </a:endParaRPr>
          </a:p>
        </p:txBody>
      </p:sp>
      <p:sp>
        <p:nvSpPr>
          <p:cNvPr id="139" name="Google Shape;139;g229f1f79d4d_0_0"/>
          <p:cNvSpPr txBox="1"/>
          <p:nvPr/>
        </p:nvSpPr>
        <p:spPr>
          <a:xfrm>
            <a:off x="5339299" y="1254350"/>
            <a:ext cx="1974000" cy="64629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Revenue </a:t>
            </a:r>
            <a:endParaRPr sz="1800" dirty="0">
              <a:solidFill>
                <a:schemeClr val="dk1"/>
              </a:solidFill>
              <a:latin typeface="Aharoni" panose="02010803020104030203" pitchFamily="2" charset="-79"/>
              <a:ea typeface="Gill Sans"/>
              <a:cs typeface="Aharoni" panose="02010803020104030203" pitchFamily="2" charset="-79"/>
              <a:sym typeface="Gill Sans"/>
            </a:endParaRPr>
          </a:p>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FY 2022 vs 2018</a:t>
            </a:r>
            <a:endParaRPr sz="1800"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40" name="Google Shape;140;g229f1f79d4d_0_0"/>
          <p:cNvSpPr/>
          <p:nvPr/>
        </p:nvSpPr>
        <p:spPr>
          <a:xfrm>
            <a:off x="4808800" y="2195900"/>
            <a:ext cx="2094300" cy="6462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3600" b="1">
                <a:solidFill>
                  <a:schemeClr val="dk1"/>
                </a:solidFill>
                <a:latin typeface="Aharoni" panose="02010803020104030203" pitchFamily="2" charset="-79"/>
                <a:ea typeface="Gill Sans"/>
                <a:cs typeface="Aharoni" panose="02010803020104030203" pitchFamily="2" charset="-79"/>
                <a:sym typeface="Gill Sans"/>
              </a:rPr>
              <a:t>-74%</a:t>
            </a:r>
            <a:endParaRPr sz="3600" b="1" i="0" u="none" strike="noStrike" cap="none">
              <a:solidFill>
                <a:schemeClr val="dk1"/>
              </a:solidFill>
              <a:latin typeface="Aharoni" panose="02010803020104030203" pitchFamily="2" charset="-79"/>
              <a:ea typeface="Gill Sans"/>
              <a:cs typeface="Aharoni" panose="02010803020104030203" pitchFamily="2" charset="-79"/>
              <a:sym typeface="Gill Sans"/>
            </a:endParaRPr>
          </a:p>
        </p:txBody>
      </p:sp>
      <p:sp>
        <p:nvSpPr>
          <p:cNvPr id="141" name="Google Shape;141;g229f1f79d4d_0_0"/>
          <p:cNvSpPr txBox="1"/>
          <p:nvPr/>
        </p:nvSpPr>
        <p:spPr>
          <a:xfrm>
            <a:off x="5339299" y="2739375"/>
            <a:ext cx="1974000" cy="92328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Revenue per store</a:t>
            </a:r>
            <a:endParaRPr sz="1800" dirty="0">
              <a:solidFill>
                <a:schemeClr val="dk1"/>
              </a:solidFill>
              <a:latin typeface="Aharoni" panose="02010803020104030203" pitchFamily="2" charset="-79"/>
              <a:ea typeface="Gill Sans"/>
              <a:cs typeface="Aharoni" panose="02010803020104030203" pitchFamily="2" charset="-79"/>
              <a:sym typeface="Gill Sans"/>
            </a:endParaRPr>
          </a:p>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FY 2022 vs 2018</a:t>
            </a:r>
            <a:endParaRPr sz="1800" dirty="0">
              <a:solidFill>
                <a:schemeClr val="dk1"/>
              </a:solidFill>
              <a:latin typeface="Aharoni" panose="02010803020104030203" pitchFamily="2" charset="-79"/>
              <a:ea typeface="Gill Sans"/>
              <a:cs typeface="Aharoni" panose="02010803020104030203" pitchFamily="2" charset="-79"/>
              <a:sym typeface="Gill Sans"/>
            </a:endParaRPr>
          </a:p>
        </p:txBody>
      </p:sp>
      <p:sp>
        <p:nvSpPr>
          <p:cNvPr id="142" name="Google Shape;142;g229f1f79d4d_0_0"/>
          <p:cNvSpPr/>
          <p:nvPr/>
        </p:nvSpPr>
        <p:spPr>
          <a:xfrm>
            <a:off x="4808800" y="3616938"/>
            <a:ext cx="2094300" cy="646200"/>
          </a:xfrm>
          <a:prstGeom prst="rect">
            <a:avLst/>
          </a:prstGeom>
          <a:noFill/>
          <a:ln>
            <a:noFill/>
          </a:ln>
        </p:spPr>
        <p:txBody>
          <a:bodyPr spcFirstLastPara="1" wrap="square" lIns="91425" tIns="45700" rIns="91425" bIns="45700" anchor="t" anchorCtr="0">
            <a:noAutofit/>
          </a:bodyPr>
          <a:lstStyle/>
          <a:p>
            <a:pPr marL="0" marR="0" lvl="0" indent="0" algn="ctr" rtl="0">
              <a:spcBef>
                <a:spcPts val="0"/>
              </a:spcBef>
              <a:spcAft>
                <a:spcPts val="0"/>
              </a:spcAft>
              <a:buNone/>
            </a:pPr>
            <a:r>
              <a:rPr lang="en-US" sz="3600" b="1">
                <a:solidFill>
                  <a:schemeClr val="dk1"/>
                </a:solidFill>
                <a:latin typeface="Aharoni" panose="02010803020104030203" pitchFamily="2" charset="-79"/>
                <a:ea typeface="Gill Sans"/>
                <a:cs typeface="Aharoni" panose="02010803020104030203" pitchFamily="2" charset="-79"/>
                <a:sym typeface="Gill Sans"/>
              </a:rPr>
              <a:t>-38%</a:t>
            </a:r>
            <a:endParaRPr sz="3600" b="1" i="0" u="none" strike="noStrike" cap="none">
              <a:solidFill>
                <a:schemeClr val="dk1"/>
              </a:solidFill>
              <a:latin typeface="Aharoni" panose="02010803020104030203" pitchFamily="2" charset="-79"/>
              <a:ea typeface="Gill Sans"/>
              <a:cs typeface="Aharoni" panose="02010803020104030203" pitchFamily="2" charset="-79"/>
              <a:sym typeface="Gill Sans"/>
            </a:endParaRPr>
          </a:p>
        </p:txBody>
      </p:sp>
      <p:sp>
        <p:nvSpPr>
          <p:cNvPr id="143" name="Google Shape;143;g229f1f79d4d_0_0"/>
          <p:cNvSpPr txBox="1"/>
          <p:nvPr/>
        </p:nvSpPr>
        <p:spPr>
          <a:xfrm>
            <a:off x="5339299" y="4136425"/>
            <a:ext cx="1974000" cy="923289"/>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Revenue per staff</a:t>
            </a:r>
            <a:endParaRPr sz="1800" dirty="0">
              <a:solidFill>
                <a:schemeClr val="dk1"/>
              </a:solidFill>
              <a:latin typeface="Aharoni" panose="02010803020104030203" pitchFamily="2" charset="-79"/>
              <a:ea typeface="Gill Sans"/>
              <a:cs typeface="Aharoni" panose="02010803020104030203" pitchFamily="2" charset="-79"/>
              <a:sym typeface="Gill Sans"/>
            </a:endParaRPr>
          </a:p>
          <a:p>
            <a:pPr marL="0" marR="0" lvl="0" indent="0" algn="l" rtl="0">
              <a:spcBef>
                <a:spcPts val="0"/>
              </a:spcBef>
              <a:spcAft>
                <a:spcPts val="0"/>
              </a:spcAft>
              <a:buNone/>
            </a:pPr>
            <a:r>
              <a:rPr lang="en-US" sz="1800" dirty="0">
                <a:solidFill>
                  <a:schemeClr val="dk1"/>
                </a:solidFill>
                <a:latin typeface="Aharoni" panose="02010803020104030203" pitchFamily="2" charset="-79"/>
                <a:ea typeface="Gill Sans"/>
                <a:cs typeface="Aharoni" panose="02010803020104030203" pitchFamily="2" charset="-79"/>
                <a:sym typeface="Gill Sans"/>
              </a:rPr>
              <a:t>FY 2022 vs 2018</a:t>
            </a:r>
            <a:endParaRPr sz="1800" dirty="0">
              <a:solidFill>
                <a:schemeClr val="dk1"/>
              </a:solidFill>
              <a:latin typeface="Aharoni" panose="02010803020104030203" pitchFamily="2" charset="-79"/>
              <a:ea typeface="Gill Sans"/>
              <a:cs typeface="Aharoni" panose="02010803020104030203" pitchFamily="2" charset="-79"/>
              <a:sym typeface="Gill Sans"/>
            </a:endParaRPr>
          </a:p>
        </p:txBody>
      </p:sp>
      <p:pic>
        <p:nvPicPr>
          <p:cNvPr id="144" name="Google Shape;144;g229f1f79d4d_0_0"/>
          <p:cNvPicPr preferRelativeResize="0"/>
          <p:nvPr/>
        </p:nvPicPr>
        <p:blipFill>
          <a:blip r:embed="rId5">
            <a:alphaModFix/>
          </a:blip>
          <a:stretch>
            <a:fillRect/>
          </a:stretch>
        </p:blipFill>
        <p:spPr>
          <a:xfrm>
            <a:off x="8784200" y="5364794"/>
            <a:ext cx="2094300" cy="1187706"/>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Google Shape;149;p4"/>
          <p:cNvSpPr txBox="1">
            <a:spLocks noGrp="1"/>
          </p:cNvSpPr>
          <p:nvPr>
            <p:ph type="title"/>
          </p:nvPr>
        </p:nvSpPr>
        <p:spPr>
          <a:xfrm>
            <a:off x="8458200" y="607392"/>
            <a:ext cx="3161963" cy="1069008"/>
          </a:xfrm>
          <a:prstGeom prst="rect">
            <a:avLst/>
          </a:prstGeom>
          <a:noFill/>
          <a:ln>
            <a:noFill/>
          </a:ln>
        </p:spPr>
        <p:txBody>
          <a:bodyPr spcFirstLastPara="1" wrap="square" lIns="91425" tIns="45700" rIns="91425" bIns="45700" anchor="b" anchorCtr="0">
            <a:normAutofit/>
          </a:bodyPr>
          <a:lstStyle/>
          <a:p>
            <a:pPr marL="0" lvl="0" indent="0" algn="l" rtl="0">
              <a:lnSpc>
                <a:spcPct val="100000"/>
              </a:lnSpc>
              <a:spcBef>
                <a:spcPts val="0"/>
              </a:spcBef>
              <a:spcAft>
                <a:spcPts val="0"/>
              </a:spcAft>
              <a:buClr>
                <a:schemeClr val="accent1"/>
              </a:buClr>
              <a:buSzPts val="1900"/>
              <a:buFont typeface="Gill Sans"/>
              <a:buNone/>
            </a:pPr>
            <a:r>
              <a:rPr lang="en-US">
                <a:latin typeface="Aharoni" panose="02010803020104030203" pitchFamily="2" charset="-79"/>
                <a:cs typeface="Aharoni" panose="02010803020104030203" pitchFamily="2" charset="-79"/>
              </a:rPr>
              <a:t>BUSINESS ENVIRONMENT</a:t>
            </a:r>
            <a:endParaRPr>
              <a:latin typeface="Aharoni" panose="02010803020104030203" pitchFamily="2" charset="-79"/>
              <a:cs typeface="Aharoni" panose="02010803020104030203" pitchFamily="2" charset="-79"/>
            </a:endParaRPr>
          </a:p>
        </p:txBody>
      </p:sp>
      <p:pic>
        <p:nvPicPr>
          <p:cNvPr id="150" name="Google Shape;150;p4"/>
          <p:cNvPicPr preferRelativeResize="0">
            <a:picLocks noGrp="1"/>
          </p:cNvPicPr>
          <p:nvPr>
            <p:ph type="body" idx="1"/>
          </p:nvPr>
        </p:nvPicPr>
        <p:blipFill rotWithShape="1">
          <a:blip r:embed="rId3">
            <a:alphaModFix/>
          </a:blip>
          <a:srcRect/>
          <a:stretch/>
        </p:blipFill>
        <p:spPr>
          <a:xfrm>
            <a:off x="571887" y="380998"/>
            <a:ext cx="3388800" cy="1897800"/>
          </a:xfrm>
          <a:prstGeom prst="rect">
            <a:avLst/>
          </a:prstGeom>
          <a:noFill/>
          <a:ln>
            <a:noFill/>
          </a:ln>
        </p:spPr>
      </p:pic>
      <p:sp>
        <p:nvSpPr>
          <p:cNvPr id="151" name="Google Shape;151;p4"/>
          <p:cNvSpPr txBox="1">
            <a:spLocks noGrp="1"/>
          </p:cNvSpPr>
          <p:nvPr>
            <p:ph type="body" idx="2"/>
          </p:nvPr>
        </p:nvSpPr>
        <p:spPr>
          <a:xfrm>
            <a:off x="8458200" y="1864659"/>
            <a:ext cx="3161963" cy="4078941"/>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1600"/>
              <a:buNone/>
            </a:pPr>
            <a:r>
              <a:rPr lang="en-US" sz="1400" dirty="0">
                <a:latin typeface="Aharoni" panose="02010803020104030203" pitchFamily="2" charset="-79"/>
                <a:cs typeface="Aharoni" panose="02010803020104030203" pitchFamily="2" charset="-79"/>
              </a:rPr>
              <a:t>COVID-19 outbreak has started since late 2019 and it largely affected the global business (World Health Organization, 2023)</a:t>
            </a: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r>
              <a:rPr lang="en-US" sz="1400" dirty="0">
                <a:latin typeface="Aharoni" panose="02010803020104030203" pitchFamily="2" charset="-79"/>
                <a:cs typeface="Aharoni" panose="02010803020104030203" pitchFamily="2" charset="-79"/>
              </a:rPr>
              <a:t>People making purchases online is increasing and e-commerce has become an indispensable part of global retail (Statista, 2023).</a:t>
            </a:r>
            <a:endParaRPr sz="1400" dirty="0">
              <a:latin typeface="Aharoni" panose="02010803020104030203" pitchFamily="2" charset="-79"/>
              <a:cs typeface="Aharoni" panose="02010803020104030203" pitchFamily="2" charset="-79"/>
            </a:endParaRPr>
          </a:p>
        </p:txBody>
      </p:sp>
      <p:sp>
        <p:nvSpPr>
          <p:cNvPr id="152" name="Google Shape;152;p4"/>
          <p:cNvSpPr txBox="1">
            <a:spLocks noGrp="1"/>
          </p:cNvSpPr>
          <p:nvPr>
            <p:ph type="dt" idx="10"/>
          </p:nvPr>
        </p:nvSpPr>
        <p:spPr>
          <a:xfrm>
            <a:off x="765051" y="6375679"/>
            <a:ext cx="1233355"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2023/3/25</a:t>
            </a:r>
            <a:endParaRPr>
              <a:latin typeface="Aharoni" panose="02010803020104030203" pitchFamily="2" charset="-79"/>
              <a:cs typeface="Aharoni" panose="02010803020104030203" pitchFamily="2" charset="-79"/>
            </a:endParaRPr>
          </a:p>
        </p:txBody>
      </p:sp>
      <p:pic>
        <p:nvPicPr>
          <p:cNvPr id="153" name="Google Shape;153;p4"/>
          <p:cNvPicPr preferRelativeResize="0"/>
          <p:nvPr/>
        </p:nvPicPr>
        <p:blipFill rotWithShape="1">
          <a:blip r:embed="rId4">
            <a:alphaModFix/>
          </a:blip>
          <a:srcRect/>
          <a:stretch/>
        </p:blipFill>
        <p:spPr>
          <a:xfrm>
            <a:off x="4180328" y="381010"/>
            <a:ext cx="3388894" cy="1897781"/>
          </a:xfrm>
          <a:prstGeom prst="rect">
            <a:avLst/>
          </a:prstGeom>
          <a:noFill/>
          <a:ln>
            <a:noFill/>
          </a:ln>
        </p:spPr>
      </p:pic>
      <p:pic>
        <p:nvPicPr>
          <p:cNvPr id="154" name="Google Shape;154;p4"/>
          <p:cNvPicPr preferRelativeResize="0"/>
          <p:nvPr/>
        </p:nvPicPr>
        <p:blipFill rotWithShape="1">
          <a:blip r:embed="rId5">
            <a:alphaModFix/>
          </a:blip>
          <a:srcRect/>
          <a:stretch/>
        </p:blipFill>
        <p:spPr>
          <a:xfrm>
            <a:off x="8344750" y="4698684"/>
            <a:ext cx="3388893" cy="1897780"/>
          </a:xfrm>
          <a:prstGeom prst="rect">
            <a:avLst/>
          </a:prstGeom>
          <a:noFill/>
          <a:ln>
            <a:noFill/>
          </a:ln>
        </p:spPr>
      </p:pic>
      <p:sp>
        <p:nvSpPr>
          <p:cNvPr id="155" name="Google Shape;155;p4"/>
          <p:cNvSpPr txBox="1"/>
          <p:nvPr/>
        </p:nvSpPr>
        <p:spPr>
          <a:xfrm>
            <a:off x="967875" y="2367925"/>
            <a:ext cx="2992800" cy="12621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Aharoni" panose="02010803020104030203" pitchFamily="2" charset="-79"/>
                <a:ea typeface="Gill Sans"/>
                <a:cs typeface="Aharoni" panose="02010803020104030203" pitchFamily="2" charset="-79"/>
                <a:sym typeface="Gill Sans"/>
              </a:rPr>
              <a:t>China has rated as most severely affected by the public health and social measure (PHSM) in terms of business. (World Health Organization, 2023). </a:t>
            </a:r>
            <a:endParaRPr>
              <a:latin typeface="Aharoni" panose="02010803020104030203" pitchFamily="2" charset="-79"/>
              <a:ea typeface="Gill Sans"/>
              <a:cs typeface="Aharoni" panose="02010803020104030203" pitchFamily="2" charset="-79"/>
              <a:sym typeface="Gill Sans"/>
            </a:endParaRPr>
          </a:p>
        </p:txBody>
      </p:sp>
      <p:sp>
        <p:nvSpPr>
          <p:cNvPr id="156" name="Google Shape;156;p4"/>
          <p:cNvSpPr txBox="1"/>
          <p:nvPr/>
        </p:nvSpPr>
        <p:spPr>
          <a:xfrm>
            <a:off x="4369225" y="2433500"/>
            <a:ext cx="2709900" cy="104641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Aharoni" panose="02010803020104030203" pitchFamily="2" charset="-79"/>
                <a:ea typeface="Gill Sans"/>
                <a:cs typeface="Aharoni" panose="02010803020104030203" pitchFamily="2" charset="-79"/>
                <a:sym typeface="Gill Sans"/>
              </a:rPr>
              <a:t>Retail e-commerce sales were estimated exceeds 5.7 trillion US dollars worldwide (Statista, 2023).</a:t>
            </a:r>
            <a:endParaRPr>
              <a:latin typeface="Aharoni" panose="02010803020104030203" pitchFamily="2" charset="-79"/>
              <a:ea typeface="Gill Sans"/>
              <a:cs typeface="Aharoni" panose="02010803020104030203" pitchFamily="2" charset="-79"/>
              <a:sym typeface="Gill Sans"/>
            </a:endParaRPr>
          </a:p>
        </p:txBody>
      </p:sp>
      <p:pic>
        <p:nvPicPr>
          <p:cNvPr id="157" name="Google Shape;157;p4"/>
          <p:cNvPicPr preferRelativeResize="0">
            <a:picLocks noGrp="1"/>
          </p:cNvPicPr>
          <p:nvPr>
            <p:ph type="body" idx="1"/>
          </p:nvPr>
        </p:nvPicPr>
        <p:blipFill rotWithShape="1">
          <a:blip r:embed="rId6">
            <a:alphaModFix/>
          </a:blip>
          <a:srcRect/>
          <a:stretch/>
        </p:blipFill>
        <p:spPr>
          <a:xfrm>
            <a:off x="571876" y="3703399"/>
            <a:ext cx="2180100" cy="1247700"/>
          </a:xfrm>
          <a:prstGeom prst="rect">
            <a:avLst/>
          </a:prstGeom>
          <a:noFill/>
          <a:ln>
            <a:noFill/>
          </a:ln>
        </p:spPr>
      </p:pic>
      <p:sp>
        <p:nvSpPr>
          <p:cNvPr id="158" name="Google Shape;158;p4"/>
          <p:cNvSpPr txBox="1"/>
          <p:nvPr/>
        </p:nvSpPr>
        <p:spPr>
          <a:xfrm>
            <a:off x="2751975" y="3794800"/>
            <a:ext cx="4106400" cy="2554515"/>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dirty="0">
                <a:latin typeface="Aharoni" panose="02010803020104030203" pitchFamily="2" charset="-79"/>
                <a:ea typeface="Gill Sans"/>
                <a:cs typeface="Aharoni" panose="02010803020104030203" pitchFamily="2" charset="-79"/>
                <a:sym typeface="Gill Sans"/>
              </a:rPr>
              <a:t>Rapid expansion in China creates concern in rising cost of operation. Chow Tai Fook mainland China shops rises from 2449 shops in 2018 to 5764 shops in 2022 (+135%). </a:t>
            </a:r>
            <a:endParaRPr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endParaRPr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dirty="0">
                <a:latin typeface="Aharoni" panose="02010803020104030203" pitchFamily="2" charset="-79"/>
                <a:ea typeface="Gill Sans"/>
                <a:cs typeface="Aharoni" panose="02010803020104030203" pitchFamily="2" charset="-79"/>
                <a:sym typeface="Gill Sans"/>
              </a:rPr>
              <a:t>Smart retail becomes a rising trend and generated high % of growth for Chow Tai Fook in 2022 (+62.7%). Smart retails only account for 8.6% of the relative sales volume of Chow Tai Fook in 2022. </a:t>
            </a:r>
            <a:endParaRPr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endParaRPr dirty="0">
              <a:latin typeface="Aharoni" panose="02010803020104030203" pitchFamily="2" charset="-79"/>
              <a:ea typeface="Gill Sans"/>
              <a:cs typeface="Aharoni" panose="02010803020104030203" pitchFamily="2" charset="-79"/>
              <a:sym typeface="Gill San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Google Shape;163;p5"/>
          <p:cNvSpPr txBox="1">
            <a:spLocks noGrp="1"/>
          </p:cNvSpPr>
          <p:nvPr>
            <p:ph type="body" idx="1"/>
          </p:nvPr>
        </p:nvSpPr>
        <p:spPr>
          <a:xfrm>
            <a:off x="4285638" y="534300"/>
            <a:ext cx="3497400" cy="1175100"/>
          </a:xfrm>
          <a:prstGeom prst="rect">
            <a:avLst/>
          </a:prstGeom>
          <a:noFill/>
          <a:ln>
            <a:noFill/>
          </a:ln>
        </p:spPr>
        <p:txBody>
          <a:bodyPr spcFirstLastPara="1" wrap="square" lIns="91425" tIns="45700" rIns="91425" bIns="45700" anchor="t" anchorCtr="0">
            <a:normAutofit/>
          </a:bodyPr>
          <a:lstStyle/>
          <a:p>
            <a:pPr marL="228600" lvl="0" indent="-25400" algn="l" rtl="0">
              <a:lnSpc>
                <a:spcPct val="110000"/>
              </a:lnSpc>
              <a:spcBef>
                <a:spcPts val="0"/>
              </a:spcBef>
              <a:spcAft>
                <a:spcPts val="0"/>
              </a:spcAft>
              <a:buSzPts val="3200"/>
              <a:buNone/>
            </a:pPr>
            <a:r>
              <a:rPr lang="en-US" sz="2400">
                <a:latin typeface="Aharoni" panose="02010803020104030203" pitchFamily="2" charset="-79"/>
                <a:cs typeface="Aharoni" panose="02010803020104030203" pitchFamily="2" charset="-79"/>
              </a:rPr>
              <a:t>New Strategy</a:t>
            </a:r>
            <a:endParaRPr sz="2400">
              <a:latin typeface="Aharoni" panose="02010803020104030203" pitchFamily="2" charset="-79"/>
              <a:cs typeface="Aharoni" panose="02010803020104030203" pitchFamily="2" charset="-79"/>
            </a:endParaRPr>
          </a:p>
        </p:txBody>
      </p:sp>
      <p:sp>
        <p:nvSpPr>
          <p:cNvPr id="164" name="Google Shape;164;p5"/>
          <p:cNvSpPr txBox="1">
            <a:spLocks noGrp="1"/>
          </p:cNvSpPr>
          <p:nvPr>
            <p:ph type="title"/>
          </p:nvPr>
        </p:nvSpPr>
        <p:spPr>
          <a:xfrm>
            <a:off x="8458200" y="607392"/>
            <a:ext cx="3161963" cy="1028903"/>
          </a:xfrm>
          <a:prstGeom prst="rect">
            <a:avLst/>
          </a:prstGeom>
          <a:noFill/>
          <a:ln>
            <a:noFill/>
          </a:ln>
        </p:spPr>
        <p:txBody>
          <a:bodyPr spcFirstLastPara="1" wrap="square" lIns="91425" tIns="45700" rIns="91425" bIns="45700" anchor="b" anchorCtr="0">
            <a:normAutofit/>
          </a:bodyPr>
          <a:lstStyle/>
          <a:p>
            <a:pPr marL="0" lvl="0" indent="0" algn="l" rtl="0">
              <a:lnSpc>
                <a:spcPct val="100000"/>
              </a:lnSpc>
              <a:spcBef>
                <a:spcPts val="0"/>
              </a:spcBef>
              <a:spcAft>
                <a:spcPts val="0"/>
              </a:spcAft>
              <a:buClr>
                <a:schemeClr val="accent1"/>
              </a:buClr>
              <a:buSzPts val="1900"/>
              <a:buFont typeface="Gill Sans"/>
              <a:buNone/>
            </a:pPr>
            <a:r>
              <a:rPr lang="en-US" sz="1600">
                <a:latin typeface="Aharoni" panose="02010803020104030203" pitchFamily="2" charset="-79"/>
                <a:cs typeface="Aharoni" panose="02010803020104030203" pitchFamily="2" charset="-79"/>
              </a:rPr>
              <a:t>CHANGE APPROACH</a:t>
            </a:r>
            <a:endParaRPr sz="1600">
              <a:latin typeface="Aharoni" panose="02010803020104030203" pitchFamily="2" charset="-79"/>
              <a:cs typeface="Aharoni" panose="02010803020104030203" pitchFamily="2" charset="-79"/>
            </a:endParaRPr>
          </a:p>
        </p:txBody>
      </p:sp>
      <p:sp>
        <p:nvSpPr>
          <p:cNvPr id="165" name="Google Shape;165;p5"/>
          <p:cNvSpPr txBox="1">
            <a:spLocks noGrp="1"/>
          </p:cNvSpPr>
          <p:nvPr>
            <p:ph type="body" idx="1"/>
          </p:nvPr>
        </p:nvSpPr>
        <p:spPr>
          <a:xfrm>
            <a:off x="386850" y="534300"/>
            <a:ext cx="3497400" cy="1175100"/>
          </a:xfrm>
          <a:prstGeom prst="rect">
            <a:avLst/>
          </a:prstGeom>
          <a:noFill/>
          <a:ln>
            <a:noFill/>
          </a:ln>
        </p:spPr>
        <p:txBody>
          <a:bodyPr spcFirstLastPara="1" wrap="square" lIns="91425" tIns="45700" rIns="91425" bIns="45700" anchor="t" anchorCtr="0">
            <a:normAutofit/>
          </a:bodyPr>
          <a:lstStyle/>
          <a:p>
            <a:pPr marL="228600" lvl="0" indent="-25400" algn="l" rtl="0">
              <a:lnSpc>
                <a:spcPct val="110000"/>
              </a:lnSpc>
              <a:spcBef>
                <a:spcPts val="0"/>
              </a:spcBef>
              <a:spcAft>
                <a:spcPts val="0"/>
              </a:spcAft>
              <a:buSzPts val="3200"/>
              <a:buNone/>
            </a:pPr>
            <a:r>
              <a:rPr lang="en-US" sz="2400">
                <a:latin typeface="Aharoni" panose="02010803020104030203" pitchFamily="2" charset="-79"/>
                <a:cs typeface="Aharoni" panose="02010803020104030203" pitchFamily="2" charset="-79"/>
              </a:rPr>
              <a:t>Current Strategy</a:t>
            </a:r>
            <a:endParaRPr sz="2400">
              <a:latin typeface="Aharoni" panose="02010803020104030203" pitchFamily="2" charset="-79"/>
              <a:cs typeface="Aharoni" panose="02010803020104030203" pitchFamily="2" charset="-79"/>
            </a:endParaRPr>
          </a:p>
        </p:txBody>
      </p:sp>
      <p:sp>
        <p:nvSpPr>
          <p:cNvPr id="166" name="Google Shape;166;p5"/>
          <p:cNvSpPr txBox="1">
            <a:spLocks noGrp="1"/>
          </p:cNvSpPr>
          <p:nvPr>
            <p:ph type="body" idx="2"/>
          </p:nvPr>
        </p:nvSpPr>
        <p:spPr>
          <a:xfrm>
            <a:off x="8458200" y="1636301"/>
            <a:ext cx="3330300" cy="508800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ct val="100000"/>
              <a:buNone/>
            </a:pPr>
            <a:r>
              <a:rPr lang="en-US" sz="1050" dirty="0">
                <a:latin typeface="Aharoni" panose="02010803020104030203" pitchFamily="2" charset="-79"/>
                <a:cs typeface="Aharoni" panose="02010803020104030203" pitchFamily="2" charset="-79"/>
              </a:rPr>
              <a:t>CTF Group may fall into the </a:t>
            </a:r>
            <a:r>
              <a:rPr lang="en-US" sz="1050" dirty="0">
                <a:solidFill>
                  <a:schemeClr val="accent1"/>
                </a:solidFill>
                <a:latin typeface="Aharoni" panose="02010803020104030203" pitchFamily="2" charset="-79"/>
                <a:cs typeface="Aharoni" panose="02010803020104030203" pitchFamily="2" charset="-79"/>
              </a:rPr>
              <a:t>“Trap of Success”</a:t>
            </a:r>
            <a:r>
              <a:rPr lang="en-US" sz="1050" dirty="0">
                <a:latin typeface="Aharoni" panose="02010803020104030203" pitchFamily="2" charset="-79"/>
                <a:cs typeface="Aharoni" panose="02010803020104030203" pitchFamily="2" charset="-79"/>
              </a:rPr>
              <a:t>. When a company achieves a certain level of success, it may feel that it has found a winning formula that can be replicated over and over again (Wang, Senaratne and Rafiq, 2015). </a:t>
            </a: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r>
              <a:rPr lang="en-US" sz="1050" dirty="0">
                <a:latin typeface="Aharoni" panose="02010803020104030203" pitchFamily="2" charset="-79"/>
                <a:cs typeface="Aharoni" panose="02010803020104030203" pitchFamily="2" charset="-79"/>
              </a:rPr>
              <a:t>CTF Group seems to think that expanding Mainland China stores is the success key and tends to continue to expand further but it actually increased great operation cost. </a:t>
            </a: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r>
              <a:rPr lang="en-US" sz="1050" dirty="0">
                <a:latin typeface="Aharoni" panose="02010803020104030203" pitchFamily="2" charset="-79"/>
                <a:cs typeface="Aharoni" panose="02010803020104030203" pitchFamily="2" charset="-79"/>
              </a:rPr>
              <a:t>The change approach CTF Group can adopt is to Increase the efficiency in driving business growth through increasing the rate of franchising rather than keep increasing self-operated store number. </a:t>
            </a: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r>
              <a:rPr lang="en-US" sz="1050" dirty="0">
                <a:latin typeface="Aharoni" panose="02010803020104030203" pitchFamily="2" charset="-79"/>
                <a:cs typeface="Aharoni" panose="02010803020104030203" pitchFamily="2" charset="-79"/>
              </a:rPr>
              <a:t>Secondly, CTF can expand its online business to adapt the digital trend of the world after COVID19. </a:t>
            </a: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endParaRPr sz="105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ct val="100000"/>
              <a:buNone/>
            </a:pPr>
            <a:endParaRPr sz="1050" dirty="0">
              <a:latin typeface="Aharoni" panose="02010803020104030203" pitchFamily="2" charset="-79"/>
              <a:cs typeface="Aharoni" panose="02010803020104030203" pitchFamily="2" charset="-79"/>
            </a:endParaRPr>
          </a:p>
        </p:txBody>
      </p:sp>
      <p:sp>
        <p:nvSpPr>
          <p:cNvPr id="167" name="Google Shape;167;p5"/>
          <p:cNvSpPr txBox="1">
            <a:spLocks noGrp="1"/>
          </p:cNvSpPr>
          <p:nvPr>
            <p:ph type="dt" idx="10"/>
          </p:nvPr>
        </p:nvSpPr>
        <p:spPr>
          <a:xfrm>
            <a:off x="765051" y="6375679"/>
            <a:ext cx="1233355"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sz="1050">
                <a:latin typeface="Aharoni" panose="02010803020104030203" pitchFamily="2" charset="-79"/>
                <a:cs typeface="Aharoni" panose="02010803020104030203" pitchFamily="2" charset="-79"/>
              </a:rPr>
              <a:t>2023/3/25</a:t>
            </a:r>
            <a:endParaRPr sz="1050">
              <a:latin typeface="Aharoni" panose="02010803020104030203" pitchFamily="2" charset="-79"/>
              <a:cs typeface="Aharoni" panose="02010803020104030203" pitchFamily="2" charset="-79"/>
            </a:endParaRPr>
          </a:p>
        </p:txBody>
      </p:sp>
      <p:sp>
        <p:nvSpPr>
          <p:cNvPr id="168" name="Google Shape;168;p5"/>
          <p:cNvSpPr/>
          <p:nvPr/>
        </p:nvSpPr>
        <p:spPr>
          <a:xfrm>
            <a:off x="606525" y="1326500"/>
            <a:ext cx="2600400" cy="705900"/>
          </a:xfrm>
          <a:prstGeom prst="rect">
            <a:avLst/>
          </a:prstGeom>
          <a:solidFill>
            <a:srgbClr val="8CAA7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US" sz="1100">
                <a:latin typeface="Aharoni" panose="02010803020104030203" pitchFamily="2" charset="-79"/>
                <a:cs typeface="Aharoni" panose="02010803020104030203" pitchFamily="2" charset="-79"/>
              </a:rPr>
              <a:t>Increase both self-operated and franchised store number </a:t>
            </a:r>
            <a:endParaRPr sz="1100">
              <a:latin typeface="Aharoni" panose="02010803020104030203" pitchFamily="2" charset="-79"/>
              <a:cs typeface="Aharoni" panose="02010803020104030203" pitchFamily="2" charset="-79"/>
            </a:endParaRPr>
          </a:p>
          <a:p>
            <a:pPr marL="0" lvl="0" indent="0" algn="l" rtl="0">
              <a:spcBef>
                <a:spcPts val="0"/>
              </a:spcBef>
              <a:spcAft>
                <a:spcPts val="0"/>
              </a:spcAft>
              <a:buNone/>
            </a:pPr>
            <a:r>
              <a:rPr lang="en-US" sz="1100">
                <a:latin typeface="Aharoni" panose="02010803020104030203" pitchFamily="2" charset="-79"/>
                <a:cs typeface="Aharoni" panose="02010803020104030203" pitchFamily="2" charset="-79"/>
              </a:rPr>
              <a:t>(Mainland China)</a:t>
            </a:r>
            <a:endParaRPr sz="1100">
              <a:latin typeface="Aharoni" panose="02010803020104030203" pitchFamily="2" charset="-79"/>
              <a:cs typeface="Aharoni" panose="02010803020104030203" pitchFamily="2" charset="-79"/>
            </a:endParaRPr>
          </a:p>
        </p:txBody>
      </p:sp>
      <p:sp>
        <p:nvSpPr>
          <p:cNvPr id="169" name="Google Shape;169;p5"/>
          <p:cNvSpPr/>
          <p:nvPr/>
        </p:nvSpPr>
        <p:spPr>
          <a:xfrm>
            <a:off x="4481463" y="1326500"/>
            <a:ext cx="2332200" cy="705900"/>
          </a:xfrm>
          <a:prstGeom prst="rect">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US" sz="1100">
                <a:latin typeface="Aharoni" panose="02010803020104030203" pitchFamily="2" charset="-79"/>
                <a:cs typeface="Aharoni" panose="02010803020104030203" pitchFamily="2" charset="-79"/>
              </a:rPr>
              <a:t>Increase more Franchised store and lower down self-operated store</a:t>
            </a:r>
            <a:endParaRPr sz="1100">
              <a:latin typeface="Aharoni" panose="02010803020104030203" pitchFamily="2" charset="-79"/>
              <a:cs typeface="Aharoni" panose="02010803020104030203" pitchFamily="2" charset="-79"/>
            </a:endParaRPr>
          </a:p>
        </p:txBody>
      </p:sp>
      <p:cxnSp>
        <p:nvCxnSpPr>
          <p:cNvPr id="170" name="Google Shape;170;p5"/>
          <p:cNvCxnSpPr>
            <a:stCxn id="168" idx="3"/>
            <a:endCxn id="169" idx="1"/>
          </p:cNvCxnSpPr>
          <p:nvPr/>
        </p:nvCxnSpPr>
        <p:spPr>
          <a:xfrm>
            <a:off x="3206925" y="1679450"/>
            <a:ext cx="1274400" cy="0"/>
          </a:xfrm>
          <a:prstGeom prst="straightConnector1">
            <a:avLst/>
          </a:prstGeom>
          <a:noFill/>
          <a:ln w="9525" cap="flat" cmpd="sng">
            <a:solidFill>
              <a:schemeClr val="dk2"/>
            </a:solidFill>
            <a:prstDash val="solid"/>
            <a:round/>
            <a:headEnd type="none" w="med" len="med"/>
            <a:tailEnd type="triangle" w="med" len="med"/>
          </a:ln>
        </p:spPr>
      </p:cxnSp>
      <p:sp>
        <p:nvSpPr>
          <p:cNvPr id="171" name="Google Shape;171;p5"/>
          <p:cNvSpPr/>
          <p:nvPr/>
        </p:nvSpPr>
        <p:spPr>
          <a:xfrm>
            <a:off x="606525" y="4206000"/>
            <a:ext cx="2572800" cy="705900"/>
          </a:xfrm>
          <a:prstGeom prst="rect">
            <a:avLst/>
          </a:prstGeom>
          <a:solidFill>
            <a:srgbClr val="8CAA7C"/>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US" sz="1100">
                <a:latin typeface="Aharoni" panose="02010803020104030203" pitchFamily="2" charset="-79"/>
                <a:cs typeface="Aharoni" panose="02010803020104030203" pitchFamily="2" charset="-79"/>
              </a:rPr>
              <a:t>Smart Retailing </a:t>
            </a:r>
            <a:endParaRPr sz="1100">
              <a:latin typeface="Aharoni" panose="02010803020104030203" pitchFamily="2" charset="-79"/>
              <a:cs typeface="Aharoni" panose="02010803020104030203" pitchFamily="2" charset="-79"/>
            </a:endParaRPr>
          </a:p>
          <a:p>
            <a:pPr marL="0" lvl="0" indent="0" algn="l" rtl="0">
              <a:spcBef>
                <a:spcPts val="0"/>
              </a:spcBef>
              <a:spcAft>
                <a:spcPts val="0"/>
              </a:spcAft>
              <a:buNone/>
            </a:pPr>
            <a:r>
              <a:rPr lang="en-US" sz="1100">
                <a:latin typeface="Aharoni" panose="02010803020104030203" pitchFamily="2" charset="-79"/>
                <a:cs typeface="Aharoni" panose="02010803020104030203" pitchFamily="2" charset="-79"/>
              </a:rPr>
              <a:t>(8.6% of the revenue in 2022)</a:t>
            </a:r>
            <a:endParaRPr sz="1100">
              <a:latin typeface="Aharoni" panose="02010803020104030203" pitchFamily="2" charset="-79"/>
              <a:cs typeface="Aharoni" panose="02010803020104030203" pitchFamily="2" charset="-79"/>
            </a:endParaRPr>
          </a:p>
        </p:txBody>
      </p:sp>
      <p:sp>
        <p:nvSpPr>
          <p:cNvPr id="172" name="Google Shape;172;p5"/>
          <p:cNvSpPr/>
          <p:nvPr/>
        </p:nvSpPr>
        <p:spPr>
          <a:xfrm>
            <a:off x="4453775" y="4206000"/>
            <a:ext cx="2332200" cy="705900"/>
          </a:xfrm>
          <a:prstGeom prst="rect">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r>
              <a:rPr lang="en-US" sz="1100">
                <a:latin typeface="Aharoni" panose="02010803020104030203" pitchFamily="2" charset="-79"/>
                <a:cs typeface="Aharoni" panose="02010803020104030203" pitchFamily="2" charset="-79"/>
              </a:rPr>
              <a:t>Smart Retailing </a:t>
            </a:r>
            <a:endParaRPr sz="1100">
              <a:latin typeface="Aharoni" panose="02010803020104030203" pitchFamily="2" charset="-79"/>
              <a:cs typeface="Aharoni" panose="02010803020104030203" pitchFamily="2" charset="-79"/>
            </a:endParaRPr>
          </a:p>
          <a:p>
            <a:pPr marL="0" lvl="0" indent="0" algn="l" rtl="0">
              <a:spcBef>
                <a:spcPts val="0"/>
              </a:spcBef>
              <a:spcAft>
                <a:spcPts val="0"/>
              </a:spcAft>
              <a:buNone/>
            </a:pPr>
            <a:r>
              <a:rPr lang="en-US" sz="1100">
                <a:latin typeface="Aharoni" panose="02010803020104030203" pitchFamily="2" charset="-79"/>
                <a:cs typeface="Aharoni" panose="02010803020104030203" pitchFamily="2" charset="-79"/>
              </a:rPr>
              <a:t>(12% of the revenue)</a:t>
            </a:r>
            <a:endParaRPr sz="1100">
              <a:latin typeface="Aharoni" panose="02010803020104030203" pitchFamily="2" charset="-79"/>
              <a:cs typeface="Aharoni" panose="02010803020104030203" pitchFamily="2" charset="-79"/>
            </a:endParaRPr>
          </a:p>
        </p:txBody>
      </p:sp>
      <p:cxnSp>
        <p:nvCxnSpPr>
          <p:cNvPr id="173" name="Google Shape;173;p5"/>
          <p:cNvCxnSpPr>
            <a:stCxn id="171" idx="3"/>
            <a:endCxn id="172" idx="1"/>
          </p:cNvCxnSpPr>
          <p:nvPr/>
        </p:nvCxnSpPr>
        <p:spPr>
          <a:xfrm>
            <a:off x="3179325" y="4558950"/>
            <a:ext cx="1274400" cy="0"/>
          </a:xfrm>
          <a:prstGeom prst="straightConnector1">
            <a:avLst/>
          </a:prstGeom>
          <a:noFill/>
          <a:ln w="9525" cap="flat" cmpd="sng">
            <a:solidFill>
              <a:schemeClr val="dk2"/>
            </a:solidFill>
            <a:prstDash val="solid"/>
            <a:round/>
            <a:headEnd type="none" w="med" len="med"/>
            <a:tailEnd type="triangle" w="med" len="med"/>
          </a:ln>
        </p:spPr>
      </p:cxnSp>
      <p:sp>
        <p:nvSpPr>
          <p:cNvPr id="174" name="Google Shape;174;p5"/>
          <p:cNvSpPr txBox="1"/>
          <p:nvPr/>
        </p:nvSpPr>
        <p:spPr>
          <a:xfrm>
            <a:off x="3282225" y="1279250"/>
            <a:ext cx="1124100" cy="353913"/>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100">
                <a:latin typeface="Aharoni" panose="02010803020104030203" pitchFamily="2" charset="-79"/>
                <a:ea typeface="Gill Sans"/>
                <a:cs typeface="Aharoni" panose="02010803020104030203" pitchFamily="2" charset="-79"/>
                <a:sym typeface="Gill Sans"/>
              </a:rPr>
              <a:t>Change to</a:t>
            </a:r>
            <a:endParaRPr sz="1100">
              <a:latin typeface="Aharoni" panose="02010803020104030203" pitchFamily="2" charset="-79"/>
              <a:ea typeface="Gill Sans"/>
              <a:cs typeface="Aharoni" panose="02010803020104030203" pitchFamily="2" charset="-79"/>
              <a:sym typeface="Gill Sans"/>
            </a:endParaRPr>
          </a:p>
        </p:txBody>
      </p:sp>
      <p:sp>
        <p:nvSpPr>
          <p:cNvPr id="175" name="Google Shape;175;p5"/>
          <p:cNvSpPr txBox="1"/>
          <p:nvPr/>
        </p:nvSpPr>
        <p:spPr>
          <a:xfrm>
            <a:off x="3292625" y="4158750"/>
            <a:ext cx="1047900" cy="353913"/>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100">
                <a:latin typeface="Aharoni" panose="02010803020104030203" pitchFamily="2" charset="-79"/>
                <a:ea typeface="Gill Sans"/>
                <a:cs typeface="Aharoni" panose="02010803020104030203" pitchFamily="2" charset="-79"/>
                <a:sym typeface="Gill Sans"/>
              </a:rPr>
              <a:t>Expand to</a:t>
            </a:r>
            <a:endParaRPr sz="1100">
              <a:latin typeface="Aharoni" panose="02010803020104030203" pitchFamily="2" charset="-79"/>
              <a:ea typeface="Gill Sans"/>
              <a:cs typeface="Aharoni" panose="02010803020104030203" pitchFamily="2" charset="-79"/>
              <a:sym typeface="Gill Sans"/>
            </a:endParaRPr>
          </a:p>
        </p:txBody>
      </p:sp>
      <p:sp>
        <p:nvSpPr>
          <p:cNvPr id="176" name="Google Shape;176;p5"/>
          <p:cNvSpPr txBox="1"/>
          <p:nvPr/>
        </p:nvSpPr>
        <p:spPr>
          <a:xfrm>
            <a:off x="606525" y="2032400"/>
            <a:ext cx="3005238" cy="204668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100" dirty="0">
                <a:latin typeface="Aharoni" panose="02010803020104030203" pitchFamily="2" charset="-79"/>
                <a:ea typeface="Gill Sans"/>
                <a:cs typeface="Aharoni" panose="02010803020104030203" pitchFamily="2" charset="-79"/>
                <a:sym typeface="Gill Sans"/>
              </a:rPr>
              <a:t>CTF captured a great opportunity to expand its business in mainland China and drove an attractive revenue. However, doubling mainland China store in 5 years can cause cost concern. Especially in self-operated store, operating a physical store requires significant investment in rent, utilities, staffing, inventory, and other expenses. These costs can eat into profits and make it difficult to operate the store profitably.  </a:t>
            </a:r>
            <a:endParaRPr sz="1100" dirty="0">
              <a:latin typeface="Aharoni" panose="02010803020104030203" pitchFamily="2" charset="-79"/>
              <a:ea typeface="Gill Sans"/>
              <a:cs typeface="Aharoni" panose="02010803020104030203" pitchFamily="2" charset="-79"/>
              <a:sym typeface="Gill Sans"/>
            </a:endParaRPr>
          </a:p>
        </p:txBody>
      </p:sp>
      <p:sp>
        <p:nvSpPr>
          <p:cNvPr id="177" name="Google Shape;177;p5"/>
          <p:cNvSpPr txBox="1"/>
          <p:nvPr/>
        </p:nvSpPr>
        <p:spPr>
          <a:xfrm>
            <a:off x="4251550" y="1964325"/>
            <a:ext cx="2854100" cy="187740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100" dirty="0">
                <a:latin typeface="Aharoni" panose="02010803020104030203" pitchFamily="2" charset="-79"/>
                <a:ea typeface="Gill Sans"/>
                <a:cs typeface="Aharoni" panose="02010803020104030203" pitchFamily="2" charset="-79"/>
                <a:sym typeface="Gill Sans"/>
              </a:rPr>
              <a:t>Franchise fees and ongoing royalties can provide a source of revenue which can help to fund further growth and development. It allows the business to reduce some of the risks associated with opening new locations, as the franchisee is responsible for the majority of the financial investment and ongoing operational costs (Combs and </a:t>
            </a:r>
            <a:r>
              <a:rPr lang="en-US" sz="1100" dirty="0" err="1">
                <a:latin typeface="Aharoni" panose="02010803020104030203" pitchFamily="2" charset="-79"/>
                <a:ea typeface="Gill Sans"/>
                <a:cs typeface="Aharoni" panose="02010803020104030203" pitchFamily="2" charset="-79"/>
                <a:sym typeface="Gill Sans"/>
              </a:rPr>
              <a:t>Ketchen</a:t>
            </a:r>
            <a:r>
              <a:rPr lang="en-US" sz="1100" dirty="0">
                <a:latin typeface="Aharoni" panose="02010803020104030203" pitchFamily="2" charset="-79"/>
                <a:ea typeface="Gill Sans"/>
                <a:cs typeface="Aharoni" panose="02010803020104030203" pitchFamily="2" charset="-79"/>
                <a:sym typeface="Gill Sans"/>
              </a:rPr>
              <a:t>, 2003).</a:t>
            </a:r>
            <a:endParaRPr sz="1100" dirty="0">
              <a:latin typeface="Aharoni" panose="02010803020104030203" pitchFamily="2" charset="-79"/>
              <a:ea typeface="Gill Sans"/>
              <a:cs typeface="Aharoni" panose="02010803020104030203" pitchFamily="2" charset="-79"/>
              <a:sym typeface="Gill Sans"/>
            </a:endParaRPr>
          </a:p>
        </p:txBody>
      </p:sp>
      <p:sp>
        <p:nvSpPr>
          <p:cNvPr id="178" name="Google Shape;178;p5"/>
          <p:cNvSpPr txBox="1"/>
          <p:nvPr/>
        </p:nvSpPr>
        <p:spPr>
          <a:xfrm>
            <a:off x="4416277" y="4843500"/>
            <a:ext cx="2546498" cy="1877407"/>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100" dirty="0">
                <a:latin typeface="Aharoni" panose="02010803020104030203" pitchFamily="2" charset="-79"/>
                <a:ea typeface="Gill Sans"/>
                <a:cs typeface="Aharoni" panose="02010803020104030203" pitchFamily="2" charset="-79"/>
                <a:sym typeface="Gill Sans"/>
              </a:rPr>
              <a:t>An online presence allows the business to reach a wider audience than a physical store alone, as customers can shop from anywhere with an internet connection. Online retailing can be less expensive than operating a physical store, as it eliminates costs such as rent, utilities, and staffing. It should expand its smart retailing further.</a:t>
            </a:r>
            <a:endParaRPr sz="1100" dirty="0">
              <a:latin typeface="Aharoni" panose="02010803020104030203" pitchFamily="2" charset="-79"/>
              <a:ea typeface="Gill Sans"/>
              <a:cs typeface="Aharoni" panose="02010803020104030203" pitchFamily="2" charset="-79"/>
              <a:sym typeface="Gill Sans"/>
            </a:endParaRPr>
          </a:p>
        </p:txBody>
      </p:sp>
      <p:sp>
        <p:nvSpPr>
          <p:cNvPr id="179" name="Google Shape;179;p5"/>
          <p:cNvSpPr txBox="1"/>
          <p:nvPr/>
        </p:nvSpPr>
        <p:spPr>
          <a:xfrm>
            <a:off x="606525" y="4843500"/>
            <a:ext cx="3142250" cy="2046684"/>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sz="1100" dirty="0">
                <a:latin typeface="Aharoni" panose="02010803020104030203" pitchFamily="2" charset="-79"/>
                <a:ea typeface="Gill Sans"/>
                <a:cs typeface="Aharoni" panose="02010803020104030203" pitchFamily="2" charset="-79"/>
                <a:sym typeface="Gill Sans"/>
              </a:rPr>
              <a:t>E-commerce and smart retail applications included. Smart retail applications refer to the use of digital tools, such as </a:t>
            </a:r>
            <a:r>
              <a:rPr lang="en-US" sz="1100" dirty="0" err="1">
                <a:latin typeface="Aharoni" panose="02010803020104030203" pitchFamily="2" charset="-79"/>
                <a:ea typeface="Gill Sans"/>
                <a:cs typeface="Aharoni" panose="02010803020104030203" pitchFamily="2" charset="-79"/>
                <a:sym typeface="Gill Sans"/>
              </a:rPr>
              <a:t>CloudSales</a:t>
            </a:r>
            <a:r>
              <a:rPr lang="en-US" sz="1100" dirty="0">
                <a:latin typeface="Aharoni" panose="02010803020104030203" pitchFamily="2" charset="-79"/>
                <a:ea typeface="Gill Sans"/>
                <a:cs typeface="Aharoni" panose="02010803020104030203" pitchFamily="2" charset="-79"/>
                <a:sym typeface="Gill Sans"/>
              </a:rPr>
              <a:t> 365, Cloud Kiosk, Smart Tray, etc. Chow Tai Fook is well-positioned to expand its omni-channel</a:t>
            </a:r>
            <a:endParaRPr sz="11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100" dirty="0">
                <a:latin typeface="Aharoni" panose="02010803020104030203" pitchFamily="2" charset="-79"/>
                <a:ea typeface="Gill Sans"/>
                <a:cs typeface="Aharoni" panose="02010803020104030203" pitchFamily="2" charset="-79"/>
                <a:sym typeface="Gill Sans"/>
              </a:rPr>
              <a:t>retailing portfolio. </a:t>
            </a:r>
            <a:r>
              <a:rPr lang="en-US" sz="1100" dirty="0" err="1">
                <a:latin typeface="Aharoni" panose="02010803020104030203" pitchFamily="2" charset="-79"/>
                <a:ea typeface="Gill Sans"/>
                <a:cs typeface="Aharoni" panose="02010803020104030203" pitchFamily="2" charset="-79"/>
                <a:sym typeface="Gill Sans"/>
              </a:rPr>
              <a:t>Optimising</a:t>
            </a:r>
            <a:r>
              <a:rPr lang="en-US" sz="1100" dirty="0">
                <a:latin typeface="Aharoni" panose="02010803020104030203" pitchFamily="2" charset="-79"/>
                <a:ea typeface="Gill Sans"/>
                <a:cs typeface="Aharoni" panose="02010803020104030203" pitchFamily="2" charset="-79"/>
                <a:sym typeface="Gill Sans"/>
              </a:rPr>
              <a:t> the smart retail</a:t>
            </a:r>
            <a:endParaRPr sz="1100"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sz="1100" dirty="0">
                <a:latin typeface="Aharoni" panose="02010803020104030203" pitchFamily="2" charset="-79"/>
                <a:ea typeface="Gill Sans"/>
                <a:cs typeface="Aharoni" panose="02010803020104030203" pitchFamily="2" charset="-79"/>
                <a:sym typeface="Gill Sans"/>
              </a:rPr>
              <a:t>applications to capture business opportunities arising from the disruption of the pandemic.</a:t>
            </a:r>
            <a:endParaRPr sz="1100" dirty="0">
              <a:latin typeface="Aharoni" panose="02010803020104030203" pitchFamily="2" charset="-79"/>
              <a:ea typeface="Gill Sans"/>
              <a:cs typeface="Aharoni" panose="02010803020104030203" pitchFamily="2" charset="-79"/>
              <a:sym typeface="Gill San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3"/>
        <p:cNvGrpSpPr/>
        <p:nvPr/>
      </p:nvGrpSpPr>
      <p:grpSpPr>
        <a:xfrm>
          <a:off x="0" y="0"/>
          <a:ext cx="0" cy="0"/>
          <a:chOff x="0" y="0"/>
          <a:chExt cx="0" cy="0"/>
        </a:xfrm>
      </p:grpSpPr>
      <p:sp>
        <p:nvSpPr>
          <p:cNvPr id="184" name="Google Shape;184;p6"/>
          <p:cNvSpPr txBox="1">
            <a:spLocks noGrp="1"/>
          </p:cNvSpPr>
          <p:nvPr>
            <p:ph type="title"/>
          </p:nvPr>
        </p:nvSpPr>
        <p:spPr>
          <a:xfrm>
            <a:off x="8458200" y="607392"/>
            <a:ext cx="3161963" cy="740145"/>
          </a:xfrm>
          <a:prstGeom prst="rect">
            <a:avLst/>
          </a:prstGeom>
          <a:noFill/>
          <a:ln>
            <a:noFill/>
          </a:ln>
        </p:spPr>
        <p:txBody>
          <a:bodyPr spcFirstLastPara="1" wrap="square" lIns="91425" tIns="45700" rIns="91425" bIns="45700" anchor="b" anchorCtr="0">
            <a:normAutofit/>
          </a:bodyPr>
          <a:lstStyle/>
          <a:p>
            <a:pPr marL="0" lvl="0" indent="0" algn="l" rtl="0">
              <a:lnSpc>
                <a:spcPct val="100000"/>
              </a:lnSpc>
              <a:spcBef>
                <a:spcPts val="0"/>
              </a:spcBef>
              <a:spcAft>
                <a:spcPts val="0"/>
              </a:spcAft>
              <a:buClr>
                <a:schemeClr val="accent1"/>
              </a:buClr>
              <a:buSzPts val="1900"/>
              <a:buFont typeface="Gill Sans"/>
              <a:buNone/>
            </a:pPr>
            <a:r>
              <a:rPr lang="en-US">
                <a:latin typeface="Aharoni" panose="02010803020104030203" pitchFamily="2" charset="-79"/>
                <a:cs typeface="Aharoni" panose="02010803020104030203" pitchFamily="2" charset="-79"/>
              </a:rPr>
              <a:t>EVALUATION OF THE CHANGE APPROACH</a:t>
            </a:r>
            <a:endParaRPr>
              <a:latin typeface="Aharoni" panose="02010803020104030203" pitchFamily="2" charset="-79"/>
              <a:cs typeface="Aharoni" panose="02010803020104030203" pitchFamily="2" charset="-79"/>
            </a:endParaRPr>
          </a:p>
        </p:txBody>
      </p:sp>
      <p:sp>
        <p:nvSpPr>
          <p:cNvPr id="185" name="Google Shape;185;p6"/>
          <p:cNvSpPr txBox="1">
            <a:spLocks noGrp="1"/>
          </p:cNvSpPr>
          <p:nvPr>
            <p:ph type="body" idx="1"/>
          </p:nvPr>
        </p:nvSpPr>
        <p:spPr>
          <a:xfrm>
            <a:off x="825550" y="607400"/>
            <a:ext cx="5756400" cy="74010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Clr>
                <a:schemeClr val="dk1"/>
              </a:buClr>
              <a:buSzPts val="1600"/>
              <a:buFont typeface="Arial"/>
              <a:buNone/>
            </a:pPr>
            <a:r>
              <a:rPr lang="en-US" sz="2800">
                <a:solidFill>
                  <a:schemeClr val="dk1"/>
                </a:solidFill>
                <a:latin typeface="Aharoni" panose="02010803020104030203" pitchFamily="2" charset="-79"/>
                <a:cs typeface="Aharoni" panose="02010803020104030203" pitchFamily="2" charset="-79"/>
              </a:rPr>
              <a:t>Lewin's Three-Step Model</a:t>
            </a:r>
            <a:endParaRPr sz="4400">
              <a:solidFill>
                <a:schemeClr val="dk1"/>
              </a:solidFill>
              <a:latin typeface="Aharoni" panose="02010803020104030203" pitchFamily="2" charset="-79"/>
              <a:cs typeface="Aharoni" panose="02010803020104030203" pitchFamily="2" charset="-79"/>
            </a:endParaRPr>
          </a:p>
        </p:txBody>
      </p:sp>
      <p:sp>
        <p:nvSpPr>
          <p:cNvPr id="186" name="Google Shape;186;p6"/>
          <p:cNvSpPr txBox="1">
            <a:spLocks noGrp="1"/>
          </p:cNvSpPr>
          <p:nvPr>
            <p:ph type="body" idx="2"/>
          </p:nvPr>
        </p:nvSpPr>
        <p:spPr>
          <a:xfrm>
            <a:off x="8458200" y="1556084"/>
            <a:ext cx="3161963" cy="4387516"/>
          </a:xfrm>
          <a:prstGeom prst="rect">
            <a:avLst/>
          </a:prstGeom>
          <a:noFill/>
          <a:ln>
            <a:noFill/>
          </a:ln>
        </p:spPr>
        <p:txBody>
          <a:bodyPr spcFirstLastPara="1" wrap="square" lIns="91425" tIns="45700" rIns="91425" bIns="45700" anchor="t" anchorCtr="0">
            <a:normAutofit fontScale="92500" lnSpcReduction="10000"/>
          </a:bodyPr>
          <a:lstStyle/>
          <a:p>
            <a:pPr marL="0" lvl="0" indent="0" algn="l" rtl="0">
              <a:lnSpc>
                <a:spcPct val="120000"/>
              </a:lnSpc>
              <a:spcBef>
                <a:spcPts val="0"/>
              </a:spcBef>
              <a:spcAft>
                <a:spcPts val="0"/>
              </a:spcAft>
              <a:buSzPts val="1600"/>
              <a:buNone/>
            </a:pPr>
            <a:r>
              <a:rPr lang="en-US">
                <a:solidFill>
                  <a:schemeClr val="accent1"/>
                </a:solidFill>
                <a:latin typeface="Aharoni" panose="02010803020104030203" pitchFamily="2" charset="-79"/>
                <a:cs typeface="Aharoni" panose="02010803020104030203" pitchFamily="2" charset="-79"/>
              </a:rPr>
              <a:t>Lewin's Three-Step Model</a:t>
            </a:r>
            <a:r>
              <a:rPr lang="en-US">
                <a:latin typeface="Aharoni" panose="02010803020104030203" pitchFamily="2" charset="-79"/>
                <a:cs typeface="Aharoni" panose="02010803020104030203" pitchFamily="2" charset="-79"/>
              </a:rPr>
              <a:t> is a framework developed by psychologist Kurt Lewin for managing change within organizations (Cummings, Bridgman and Brown, 2016). </a:t>
            </a:r>
            <a:endParaRPr>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endParaRPr>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r>
              <a:rPr lang="en-US">
                <a:latin typeface="Aharoni" panose="02010803020104030203" pitchFamily="2" charset="-79"/>
                <a:cs typeface="Aharoni" panose="02010803020104030203" pitchFamily="2" charset="-79"/>
              </a:rPr>
              <a:t>Careful planning, communication, and stakeholder engagement in the change process are very important. </a:t>
            </a:r>
            <a:endParaRPr>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endParaRPr>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r>
              <a:rPr lang="en-US">
                <a:latin typeface="Aharoni" panose="02010803020104030203" pitchFamily="2" charset="-79"/>
                <a:cs typeface="Aharoni" panose="02010803020104030203" pitchFamily="2" charset="-79"/>
              </a:rPr>
              <a:t>Ongoing support and reinforcement to ensure that the changes are successful and sustainable over time.</a:t>
            </a:r>
            <a:endParaRPr>
              <a:latin typeface="Aharoni" panose="02010803020104030203" pitchFamily="2" charset="-79"/>
              <a:cs typeface="Aharoni" panose="02010803020104030203" pitchFamily="2" charset="-79"/>
            </a:endParaRPr>
          </a:p>
        </p:txBody>
      </p:sp>
      <p:sp>
        <p:nvSpPr>
          <p:cNvPr id="187" name="Google Shape;187;p6"/>
          <p:cNvSpPr txBox="1">
            <a:spLocks noGrp="1"/>
          </p:cNvSpPr>
          <p:nvPr>
            <p:ph type="dt" idx="10"/>
          </p:nvPr>
        </p:nvSpPr>
        <p:spPr>
          <a:xfrm>
            <a:off x="765051" y="6375679"/>
            <a:ext cx="1233355"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2023/3/25</a:t>
            </a:r>
            <a:endParaRPr>
              <a:latin typeface="Aharoni" panose="02010803020104030203" pitchFamily="2" charset="-79"/>
              <a:cs typeface="Aharoni" panose="02010803020104030203" pitchFamily="2" charset="-79"/>
            </a:endParaRPr>
          </a:p>
        </p:txBody>
      </p:sp>
      <p:sp>
        <p:nvSpPr>
          <p:cNvPr id="188" name="Google Shape;188;p6"/>
          <p:cNvSpPr/>
          <p:nvPr/>
        </p:nvSpPr>
        <p:spPr>
          <a:xfrm>
            <a:off x="825538" y="1452550"/>
            <a:ext cx="2332200" cy="705900"/>
          </a:xfrm>
          <a:prstGeom prst="rect">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800">
                <a:latin typeface="Aharoni" panose="02010803020104030203" pitchFamily="2" charset="-79"/>
                <a:cs typeface="Aharoni" panose="02010803020104030203" pitchFamily="2" charset="-79"/>
              </a:rPr>
              <a:t>Unfreeze</a:t>
            </a:r>
            <a:endParaRPr sz="1800">
              <a:latin typeface="Aharoni" panose="02010803020104030203" pitchFamily="2" charset="-79"/>
              <a:cs typeface="Aharoni" panose="02010803020104030203" pitchFamily="2" charset="-79"/>
            </a:endParaRPr>
          </a:p>
        </p:txBody>
      </p:sp>
      <p:sp>
        <p:nvSpPr>
          <p:cNvPr id="189" name="Google Shape;189;p6"/>
          <p:cNvSpPr/>
          <p:nvPr/>
        </p:nvSpPr>
        <p:spPr>
          <a:xfrm>
            <a:off x="825538" y="2953875"/>
            <a:ext cx="2332200" cy="705900"/>
          </a:xfrm>
          <a:prstGeom prst="rect">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800">
                <a:latin typeface="Aharoni" panose="02010803020104030203" pitchFamily="2" charset="-79"/>
                <a:cs typeface="Aharoni" panose="02010803020104030203" pitchFamily="2" charset="-79"/>
              </a:rPr>
              <a:t>Change</a:t>
            </a:r>
            <a:endParaRPr sz="1800">
              <a:latin typeface="Aharoni" panose="02010803020104030203" pitchFamily="2" charset="-79"/>
              <a:cs typeface="Aharoni" panose="02010803020104030203" pitchFamily="2" charset="-79"/>
            </a:endParaRPr>
          </a:p>
        </p:txBody>
      </p:sp>
      <p:sp>
        <p:nvSpPr>
          <p:cNvPr id="190" name="Google Shape;190;p6"/>
          <p:cNvSpPr/>
          <p:nvPr/>
        </p:nvSpPr>
        <p:spPr>
          <a:xfrm>
            <a:off x="825538" y="4374800"/>
            <a:ext cx="2332200" cy="705900"/>
          </a:xfrm>
          <a:prstGeom prst="rect">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ctr" rtl="0">
              <a:spcBef>
                <a:spcPts val="0"/>
              </a:spcBef>
              <a:spcAft>
                <a:spcPts val="0"/>
              </a:spcAft>
              <a:buNone/>
            </a:pPr>
            <a:r>
              <a:rPr lang="en-US" sz="1800">
                <a:latin typeface="Aharoni" panose="02010803020104030203" pitchFamily="2" charset="-79"/>
                <a:cs typeface="Aharoni" panose="02010803020104030203" pitchFamily="2" charset="-79"/>
              </a:rPr>
              <a:t>Refreeze</a:t>
            </a:r>
            <a:endParaRPr sz="1800">
              <a:latin typeface="Aharoni" panose="02010803020104030203" pitchFamily="2" charset="-79"/>
              <a:cs typeface="Aharoni" panose="02010803020104030203" pitchFamily="2" charset="-79"/>
            </a:endParaRPr>
          </a:p>
        </p:txBody>
      </p:sp>
      <p:sp>
        <p:nvSpPr>
          <p:cNvPr id="191" name="Google Shape;191;p6"/>
          <p:cNvSpPr txBox="1"/>
          <p:nvPr/>
        </p:nvSpPr>
        <p:spPr>
          <a:xfrm>
            <a:off x="3228700" y="1452550"/>
            <a:ext cx="3794400" cy="1262100"/>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Gill Sans"/>
              <a:buChar char="●"/>
            </a:pPr>
            <a:r>
              <a:rPr lang="en-US">
                <a:latin typeface="Aharoni" panose="02010803020104030203" pitchFamily="2" charset="-79"/>
                <a:ea typeface="Gill Sans"/>
                <a:cs typeface="Aharoni" panose="02010803020104030203" pitchFamily="2" charset="-79"/>
                <a:sym typeface="Gill Sans"/>
              </a:rPr>
              <a:t>The need for change is the rising operational expenses of CTF. </a:t>
            </a:r>
            <a:endParaRPr>
              <a:latin typeface="Aharoni" panose="02010803020104030203" pitchFamily="2" charset="-79"/>
              <a:ea typeface="Gill Sans"/>
              <a:cs typeface="Aharoni" panose="02010803020104030203" pitchFamily="2" charset="-79"/>
              <a:sym typeface="Gill Sans"/>
            </a:endParaRPr>
          </a:p>
          <a:p>
            <a:pPr marL="457200" lvl="0" indent="-317500" algn="l" rtl="0">
              <a:spcBef>
                <a:spcPts val="0"/>
              </a:spcBef>
              <a:spcAft>
                <a:spcPts val="0"/>
              </a:spcAft>
              <a:buSzPts val="1400"/>
              <a:buFont typeface="Gill Sans"/>
              <a:buChar char="●"/>
            </a:pPr>
            <a:r>
              <a:rPr lang="en-US">
                <a:latin typeface="Aharoni" panose="02010803020104030203" pitchFamily="2" charset="-79"/>
                <a:ea typeface="Gill Sans"/>
                <a:cs typeface="Aharoni" panose="02010803020104030203" pitchFamily="2" charset="-79"/>
                <a:sym typeface="Gill Sans"/>
              </a:rPr>
              <a:t>The problem to address is the decreasing trend of revenue per store over the last 5 years in CTF. </a:t>
            </a:r>
            <a:endParaRPr>
              <a:latin typeface="Aharoni" panose="02010803020104030203" pitchFamily="2" charset="-79"/>
              <a:ea typeface="Gill Sans"/>
              <a:cs typeface="Aharoni" panose="02010803020104030203" pitchFamily="2" charset="-79"/>
              <a:sym typeface="Gill Sans"/>
            </a:endParaRPr>
          </a:p>
        </p:txBody>
      </p:sp>
      <p:sp>
        <p:nvSpPr>
          <p:cNvPr id="192" name="Google Shape;192;p6"/>
          <p:cNvSpPr txBox="1"/>
          <p:nvPr/>
        </p:nvSpPr>
        <p:spPr>
          <a:xfrm>
            <a:off x="3228700" y="2953875"/>
            <a:ext cx="3542400" cy="1261854"/>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Gill Sans"/>
              <a:buChar char="●"/>
            </a:pPr>
            <a:r>
              <a:rPr lang="en-US">
                <a:latin typeface="Aharoni" panose="02010803020104030203" pitchFamily="2" charset="-79"/>
                <a:ea typeface="Gill Sans"/>
                <a:cs typeface="Aharoni" panose="02010803020104030203" pitchFamily="2" charset="-79"/>
                <a:sym typeface="Gill Sans"/>
              </a:rPr>
              <a:t>Develop and implement the change plans by increasing franchised store model and increasing the rate of smart retailing. </a:t>
            </a:r>
            <a:endParaRPr>
              <a:latin typeface="Aharoni" panose="02010803020104030203" pitchFamily="2" charset="-79"/>
              <a:ea typeface="Gill Sans"/>
              <a:cs typeface="Aharoni" panose="02010803020104030203" pitchFamily="2" charset="-79"/>
              <a:sym typeface="Gill Sans"/>
            </a:endParaRPr>
          </a:p>
        </p:txBody>
      </p:sp>
      <p:sp>
        <p:nvSpPr>
          <p:cNvPr id="193" name="Google Shape;193;p6"/>
          <p:cNvSpPr txBox="1"/>
          <p:nvPr/>
        </p:nvSpPr>
        <p:spPr>
          <a:xfrm>
            <a:off x="3228700" y="4374800"/>
            <a:ext cx="3353100" cy="1908184"/>
          </a:xfrm>
          <a:prstGeom prst="rect">
            <a:avLst/>
          </a:prstGeom>
          <a:noFill/>
          <a:ln>
            <a:noFill/>
          </a:ln>
        </p:spPr>
        <p:txBody>
          <a:bodyPr spcFirstLastPara="1" wrap="square" lIns="91425" tIns="91425" rIns="91425" bIns="91425" anchor="t" anchorCtr="0">
            <a:spAutoFit/>
          </a:bodyPr>
          <a:lstStyle/>
          <a:p>
            <a:pPr marL="457200" lvl="0" indent="-317500" algn="l" rtl="0">
              <a:spcBef>
                <a:spcPts val="0"/>
              </a:spcBef>
              <a:spcAft>
                <a:spcPts val="0"/>
              </a:spcAft>
              <a:buSzPts val="1400"/>
              <a:buFont typeface="Gill Sans"/>
              <a:buChar char="●"/>
            </a:pPr>
            <a:r>
              <a:rPr lang="en-US">
                <a:latin typeface="Aharoni" panose="02010803020104030203" pitchFamily="2" charset="-79"/>
                <a:ea typeface="Gill Sans"/>
                <a:cs typeface="Aharoni" panose="02010803020104030203" pitchFamily="2" charset="-79"/>
                <a:sym typeface="Gill Sans"/>
              </a:rPr>
              <a:t>Integrate the change plan into the organizational processes of CTF. </a:t>
            </a:r>
            <a:endParaRPr>
              <a:latin typeface="Aharoni" panose="02010803020104030203" pitchFamily="2" charset="-79"/>
              <a:ea typeface="Gill Sans"/>
              <a:cs typeface="Aharoni" panose="02010803020104030203" pitchFamily="2" charset="-79"/>
              <a:sym typeface="Gill Sans"/>
            </a:endParaRPr>
          </a:p>
          <a:p>
            <a:pPr marL="457200" lvl="0" indent="-317500" algn="l" rtl="0">
              <a:spcBef>
                <a:spcPts val="0"/>
              </a:spcBef>
              <a:spcAft>
                <a:spcPts val="0"/>
              </a:spcAft>
              <a:buSzPts val="1400"/>
              <a:buFont typeface="Gill Sans"/>
              <a:buChar char="●"/>
            </a:pPr>
            <a:r>
              <a:rPr lang="en-US">
                <a:latin typeface="Aharoni" panose="02010803020104030203" pitchFamily="2" charset="-79"/>
                <a:ea typeface="Gill Sans"/>
                <a:cs typeface="Aharoni" panose="02010803020104030203" pitchFamily="2" charset="-79"/>
                <a:sym typeface="Gill Sans"/>
              </a:rPr>
              <a:t>Reinforce the new processes (i.e. increasing smart retailing &amp; franchising business ), and ensuring that they are sustainable over the long term.</a:t>
            </a:r>
            <a:endParaRPr>
              <a:latin typeface="Aharoni" panose="02010803020104030203" pitchFamily="2" charset="-79"/>
              <a:ea typeface="Gill Sans"/>
              <a:cs typeface="Aharoni" panose="02010803020104030203" pitchFamily="2" charset="-79"/>
              <a:sym typeface="Gill Sans"/>
            </a:endParaRPr>
          </a:p>
        </p:txBody>
      </p:sp>
      <p:sp>
        <p:nvSpPr>
          <p:cNvPr id="194" name="Google Shape;194;p6"/>
          <p:cNvSpPr/>
          <p:nvPr/>
        </p:nvSpPr>
        <p:spPr>
          <a:xfrm>
            <a:off x="1829350" y="2246775"/>
            <a:ext cx="290100" cy="574200"/>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
        <p:nvSpPr>
          <p:cNvPr id="195" name="Google Shape;195;p6"/>
          <p:cNvSpPr/>
          <p:nvPr/>
        </p:nvSpPr>
        <p:spPr>
          <a:xfrm>
            <a:off x="1846600" y="3730188"/>
            <a:ext cx="290100" cy="574200"/>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99"/>
        <p:cNvGrpSpPr/>
        <p:nvPr/>
      </p:nvGrpSpPr>
      <p:grpSpPr>
        <a:xfrm>
          <a:off x="0" y="0"/>
          <a:ext cx="0" cy="0"/>
          <a:chOff x="0" y="0"/>
          <a:chExt cx="0" cy="0"/>
        </a:xfrm>
      </p:grpSpPr>
      <p:sp>
        <p:nvSpPr>
          <p:cNvPr id="200" name="Google Shape;200;p7"/>
          <p:cNvSpPr txBox="1">
            <a:spLocks noGrp="1"/>
          </p:cNvSpPr>
          <p:nvPr>
            <p:ph type="title"/>
          </p:nvPr>
        </p:nvSpPr>
        <p:spPr>
          <a:xfrm>
            <a:off x="8281700" y="301475"/>
            <a:ext cx="4893600" cy="660000"/>
          </a:xfrm>
          <a:prstGeom prst="rect">
            <a:avLst/>
          </a:prstGeom>
          <a:noFill/>
          <a:ln>
            <a:noFill/>
          </a:ln>
        </p:spPr>
        <p:txBody>
          <a:bodyPr spcFirstLastPara="1" wrap="square" lIns="91425" tIns="45700" rIns="91425" bIns="45700" anchor="b" anchorCtr="0">
            <a:normAutofit fontScale="90000"/>
          </a:bodyPr>
          <a:lstStyle/>
          <a:p>
            <a:pPr marL="0" lvl="0" indent="0" algn="l" rtl="0">
              <a:lnSpc>
                <a:spcPct val="100000"/>
              </a:lnSpc>
              <a:spcBef>
                <a:spcPts val="0"/>
              </a:spcBef>
              <a:spcAft>
                <a:spcPts val="0"/>
              </a:spcAft>
              <a:buClr>
                <a:schemeClr val="accent1"/>
              </a:buClr>
              <a:buSzPct val="100000"/>
              <a:buFont typeface="Gill Sans"/>
              <a:buNone/>
            </a:pPr>
            <a:r>
              <a:rPr lang="en-US" dirty="0"/>
              <a:t>EFFECTS ON </a:t>
            </a:r>
            <a:r>
              <a:rPr lang="en-US" dirty="0">
                <a:latin typeface="Aharoni" panose="02010803020104030203" pitchFamily="2" charset="-79"/>
                <a:cs typeface="Aharoni" panose="02010803020104030203" pitchFamily="2" charset="-79"/>
              </a:rPr>
              <a:t>ORGANIZATIONAL</a:t>
            </a:r>
            <a:r>
              <a:rPr lang="en-US" dirty="0"/>
              <a:t> OPERATION</a:t>
            </a:r>
            <a:endParaRPr dirty="0"/>
          </a:p>
        </p:txBody>
      </p:sp>
      <p:sp>
        <p:nvSpPr>
          <p:cNvPr id="201" name="Google Shape;201;p7"/>
          <p:cNvSpPr txBox="1">
            <a:spLocks noGrp="1"/>
          </p:cNvSpPr>
          <p:nvPr>
            <p:ph type="body" idx="1"/>
          </p:nvPr>
        </p:nvSpPr>
        <p:spPr>
          <a:xfrm>
            <a:off x="103475" y="-60723"/>
            <a:ext cx="6396900" cy="507300"/>
          </a:xfrm>
          <a:prstGeom prst="rect">
            <a:avLst/>
          </a:prstGeom>
          <a:noFill/>
          <a:ln>
            <a:noFill/>
          </a:ln>
        </p:spPr>
        <p:txBody>
          <a:bodyPr spcFirstLastPara="1" wrap="square" lIns="91425" tIns="45700" rIns="91425" bIns="45700" anchor="t" anchorCtr="0">
            <a:normAutofit fontScale="92500" lnSpcReduction="20000"/>
          </a:bodyPr>
          <a:lstStyle/>
          <a:p>
            <a:pPr marL="228600" lvl="0" indent="-25400" algn="l" rtl="0">
              <a:lnSpc>
                <a:spcPct val="110000"/>
              </a:lnSpc>
              <a:spcBef>
                <a:spcPts val="0"/>
              </a:spcBef>
              <a:spcAft>
                <a:spcPts val="0"/>
              </a:spcAft>
              <a:buSzPct val="100000"/>
              <a:buNone/>
            </a:pPr>
            <a:r>
              <a:rPr lang="en-US"/>
              <a:t>Evaluation of the change programme</a:t>
            </a:r>
            <a:endParaRPr/>
          </a:p>
        </p:txBody>
      </p:sp>
      <p:sp>
        <p:nvSpPr>
          <p:cNvPr id="202" name="Google Shape;202;p7"/>
          <p:cNvSpPr txBox="1">
            <a:spLocks noGrp="1"/>
          </p:cNvSpPr>
          <p:nvPr>
            <p:ph type="body" idx="2"/>
          </p:nvPr>
        </p:nvSpPr>
        <p:spPr>
          <a:xfrm>
            <a:off x="8281700" y="1136754"/>
            <a:ext cx="3733800" cy="5191800"/>
          </a:xfrm>
          <a:prstGeom prst="rect">
            <a:avLst/>
          </a:prstGeom>
          <a:noFill/>
          <a:ln>
            <a:noFill/>
          </a:ln>
        </p:spPr>
        <p:txBody>
          <a:bodyPr spcFirstLastPara="1" wrap="square" lIns="91425" tIns="45700" rIns="91425" bIns="45700" anchor="t" anchorCtr="0">
            <a:normAutofit/>
          </a:bodyPr>
          <a:lstStyle/>
          <a:p>
            <a:pPr marL="0" lvl="0" indent="0" algn="l" rtl="0">
              <a:lnSpc>
                <a:spcPct val="120000"/>
              </a:lnSpc>
              <a:spcBef>
                <a:spcPts val="0"/>
              </a:spcBef>
              <a:spcAft>
                <a:spcPts val="0"/>
              </a:spcAft>
              <a:buSzPts val="1600"/>
              <a:buNone/>
            </a:pPr>
            <a:r>
              <a:rPr lang="en-US" sz="1400" dirty="0">
                <a:latin typeface="Aharoni" panose="02010803020104030203" pitchFamily="2" charset="-79"/>
                <a:cs typeface="Aharoni" panose="02010803020104030203" pitchFamily="2" charset="-79"/>
              </a:rPr>
              <a:t>Franchising creates positive impact in long run. When the strategy is increasing the rate of franchised store and decreasing the rate of self-operated store, it can lower the overhead costs and operational cost. A proper and sustainable management is required when running this model.</a:t>
            </a: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endParaRPr sz="1400" dirty="0">
              <a:latin typeface="Aharoni" panose="02010803020104030203" pitchFamily="2" charset="-79"/>
              <a:cs typeface="Aharoni" panose="02010803020104030203" pitchFamily="2" charset="-79"/>
            </a:endParaRPr>
          </a:p>
          <a:p>
            <a:pPr marL="0" lvl="0" indent="0" algn="l" rtl="0">
              <a:lnSpc>
                <a:spcPct val="120000"/>
              </a:lnSpc>
              <a:spcBef>
                <a:spcPts val="0"/>
              </a:spcBef>
              <a:spcAft>
                <a:spcPts val="0"/>
              </a:spcAft>
              <a:buSzPts val="1600"/>
              <a:buNone/>
            </a:pPr>
            <a:r>
              <a:rPr lang="en-US" sz="1400" dirty="0">
                <a:latin typeface="Aharoni" panose="02010803020104030203" pitchFamily="2" charset="-79"/>
                <a:cs typeface="Aharoni" panose="02010803020104030203" pitchFamily="2" charset="-79"/>
              </a:rPr>
              <a:t>Increasing rate of smart retailing provides enormous benefits to the current business of CTF due to lower overhead costs, big data of customer </a:t>
            </a:r>
            <a:r>
              <a:rPr lang="en-US" sz="1400" dirty="0" err="1">
                <a:latin typeface="Aharoni" panose="02010803020104030203" pitchFamily="2" charset="-79"/>
                <a:cs typeface="Aharoni" panose="02010803020104030203" pitchFamily="2" charset="-79"/>
              </a:rPr>
              <a:t>behaviour</a:t>
            </a:r>
            <a:r>
              <a:rPr lang="en-US" sz="1400" dirty="0">
                <a:latin typeface="Aharoni" panose="02010803020104030203" pitchFamily="2" charset="-79"/>
                <a:cs typeface="Aharoni" panose="02010803020104030203" pitchFamily="2" charset="-79"/>
              </a:rPr>
              <a:t> and 24/7 retailing available. This also fit for the current trend worldwide.</a:t>
            </a:r>
            <a:endParaRPr sz="1400" dirty="0">
              <a:latin typeface="Aharoni" panose="02010803020104030203" pitchFamily="2" charset="-79"/>
              <a:cs typeface="Aharoni" panose="02010803020104030203" pitchFamily="2" charset="-79"/>
            </a:endParaRPr>
          </a:p>
        </p:txBody>
      </p:sp>
      <p:sp>
        <p:nvSpPr>
          <p:cNvPr id="203" name="Google Shape;203;p7"/>
          <p:cNvSpPr txBox="1">
            <a:spLocks noGrp="1"/>
          </p:cNvSpPr>
          <p:nvPr>
            <p:ph type="dt" idx="10"/>
          </p:nvPr>
        </p:nvSpPr>
        <p:spPr>
          <a:xfrm>
            <a:off x="765051" y="6375679"/>
            <a:ext cx="1233355"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t>2023/3/25</a:t>
            </a:r>
            <a:endParaRPr/>
          </a:p>
        </p:txBody>
      </p:sp>
      <p:graphicFrame>
        <p:nvGraphicFramePr>
          <p:cNvPr id="204" name="Google Shape;204;p7"/>
          <p:cNvGraphicFramePr/>
          <p:nvPr>
            <p:extLst>
              <p:ext uri="{D42A27DB-BD31-4B8C-83A1-F6EECF244321}">
                <p14:modId xmlns:p14="http://schemas.microsoft.com/office/powerpoint/2010/main" val="3053756890"/>
              </p:ext>
            </p:extLst>
          </p:nvPr>
        </p:nvGraphicFramePr>
        <p:xfrm>
          <a:off x="382338" y="446570"/>
          <a:ext cx="6871850" cy="6172825"/>
        </p:xfrm>
        <a:graphic>
          <a:graphicData uri="http://schemas.openxmlformats.org/drawingml/2006/table">
            <a:tbl>
              <a:tblPr>
                <a:noFill/>
                <a:tableStyleId>{7276086D-C4E0-4982-83DD-7A12C2F3FE6C}</a:tableStyleId>
              </a:tblPr>
              <a:tblGrid>
                <a:gridCol w="1016025">
                  <a:extLst>
                    <a:ext uri="{9D8B030D-6E8A-4147-A177-3AD203B41FA5}">
                      <a16:colId xmlns:a16="http://schemas.microsoft.com/office/drawing/2014/main" val="20000"/>
                    </a:ext>
                  </a:extLst>
                </a:gridCol>
                <a:gridCol w="747375">
                  <a:extLst>
                    <a:ext uri="{9D8B030D-6E8A-4147-A177-3AD203B41FA5}">
                      <a16:colId xmlns:a16="http://schemas.microsoft.com/office/drawing/2014/main" val="20001"/>
                    </a:ext>
                  </a:extLst>
                </a:gridCol>
                <a:gridCol w="830075">
                  <a:extLst>
                    <a:ext uri="{9D8B030D-6E8A-4147-A177-3AD203B41FA5}">
                      <a16:colId xmlns:a16="http://schemas.microsoft.com/office/drawing/2014/main" val="20002"/>
                    </a:ext>
                  </a:extLst>
                </a:gridCol>
                <a:gridCol w="4278375">
                  <a:extLst>
                    <a:ext uri="{9D8B030D-6E8A-4147-A177-3AD203B41FA5}">
                      <a16:colId xmlns:a16="http://schemas.microsoft.com/office/drawing/2014/main" val="20003"/>
                    </a:ext>
                  </a:extLst>
                </a:gridCol>
              </a:tblGrid>
              <a:tr h="603125">
                <a:tc>
                  <a:txBody>
                    <a:bodyPr/>
                    <a:lstStyle/>
                    <a:p>
                      <a:pPr marL="0" lvl="0" indent="0" algn="ctr" rtl="0">
                        <a:spcBef>
                          <a:spcPts val="0"/>
                        </a:spcBef>
                        <a:spcAft>
                          <a:spcPts val="0"/>
                        </a:spcAft>
                        <a:buNone/>
                      </a:pPr>
                      <a:r>
                        <a:rPr lang="en-US" sz="1100" b="1">
                          <a:latin typeface="Aharoni" panose="02010803020104030203" pitchFamily="2" charset="-79"/>
                          <a:cs typeface="Aharoni" panose="02010803020104030203" pitchFamily="2" charset="-79"/>
                        </a:rPr>
                        <a:t>Change Plan</a:t>
                      </a:r>
                      <a:endParaRPr sz="1100" b="1">
                        <a:latin typeface="Aharoni" panose="02010803020104030203" pitchFamily="2" charset="-79"/>
                        <a:cs typeface="Aharoni" panose="02010803020104030203" pitchFamily="2" charset="-79"/>
                      </a:endParaRPr>
                    </a:p>
                  </a:txBody>
                  <a:tcPr marL="91425" marR="91425" marT="91425" marB="91425">
                    <a:solidFill>
                      <a:srgbClr val="BFBFBF"/>
                    </a:solidFill>
                  </a:tcPr>
                </a:tc>
                <a:tc>
                  <a:txBody>
                    <a:bodyPr/>
                    <a:lstStyle/>
                    <a:p>
                      <a:pPr marL="0" lvl="0" indent="0" algn="ctr" rtl="0">
                        <a:spcBef>
                          <a:spcPts val="0"/>
                        </a:spcBef>
                        <a:spcAft>
                          <a:spcPts val="0"/>
                        </a:spcAft>
                        <a:buNone/>
                      </a:pPr>
                      <a:r>
                        <a:rPr lang="en-US" sz="1100" b="1">
                          <a:latin typeface="Aharoni" panose="02010803020104030203" pitchFamily="2" charset="-79"/>
                          <a:cs typeface="Aharoni" panose="02010803020104030203" pitchFamily="2" charset="-79"/>
                        </a:rPr>
                        <a:t>Positive Impact</a:t>
                      </a:r>
                      <a:endParaRPr sz="1100" b="1">
                        <a:latin typeface="Aharoni" panose="02010803020104030203" pitchFamily="2" charset="-79"/>
                        <a:cs typeface="Aharoni" panose="02010803020104030203" pitchFamily="2" charset="-79"/>
                      </a:endParaRPr>
                    </a:p>
                  </a:txBody>
                  <a:tcPr marL="91425" marR="91425" marT="91425" marB="91425">
                    <a:solidFill>
                      <a:srgbClr val="BFBFBF"/>
                    </a:solidFill>
                  </a:tcPr>
                </a:tc>
                <a:tc>
                  <a:txBody>
                    <a:bodyPr/>
                    <a:lstStyle/>
                    <a:p>
                      <a:pPr marL="0" lvl="0" indent="0" algn="ctr" rtl="0">
                        <a:spcBef>
                          <a:spcPts val="0"/>
                        </a:spcBef>
                        <a:spcAft>
                          <a:spcPts val="0"/>
                        </a:spcAft>
                        <a:buNone/>
                      </a:pPr>
                      <a:r>
                        <a:rPr lang="en-US" sz="1100" b="1">
                          <a:latin typeface="Aharoni" panose="02010803020104030203" pitchFamily="2" charset="-79"/>
                          <a:cs typeface="Aharoni" panose="02010803020104030203" pitchFamily="2" charset="-79"/>
                        </a:rPr>
                        <a:t>Negative Impact</a:t>
                      </a:r>
                      <a:endParaRPr sz="1100" b="1">
                        <a:latin typeface="Aharoni" panose="02010803020104030203" pitchFamily="2" charset="-79"/>
                        <a:cs typeface="Aharoni" panose="02010803020104030203" pitchFamily="2" charset="-79"/>
                      </a:endParaRPr>
                    </a:p>
                  </a:txBody>
                  <a:tcPr marL="91425" marR="91425" marT="91425" marB="91425">
                    <a:solidFill>
                      <a:srgbClr val="BFBFBF"/>
                    </a:solidFill>
                  </a:tcPr>
                </a:tc>
                <a:tc>
                  <a:txBody>
                    <a:bodyPr/>
                    <a:lstStyle/>
                    <a:p>
                      <a:pPr marL="0" lvl="0" indent="0" algn="ctr" rtl="0">
                        <a:spcBef>
                          <a:spcPts val="0"/>
                        </a:spcBef>
                        <a:spcAft>
                          <a:spcPts val="0"/>
                        </a:spcAft>
                        <a:buNone/>
                      </a:pPr>
                      <a:r>
                        <a:rPr lang="en-US" sz="1100" b="1">
                          <a:latin typeface="Aharoni" panose="02010803020104030203" pitchFamily="2" charset="-79"/>
                          <a:cs typeface="Aharoni" panose="02010803020104030203" pitchFamily="2" charset="-79"/>
                        </a:rPr>
                        <a:t>Remarks</a:t>
                      </a:r>
                      <a:endParaRPr sz="1100" b="1">
                        <a:latin typeface="Aharoni" panose="02010803020104030203" pitchFamily="2" charset="-79"/>
                        <a:cs typeface="Aharoni" panose="02010803020104030203" pitchFamily="2" charset="-79"/>
                      </a:endParaRPr>
                    </a:p>
                  </a:txBody>
                  <a:tcPr marL="91425" marR="91425" marT="91425" marB="91425">
                    <a:solidFill>
                      <a:srgbClr val="BFBFBF"/>
                    </a:solidFill>
                  </a:tcPr>
                </a:tc>
                <a:extLst>
                  <a:ext uri="{0D108BD9-81ED-4DB2-BD59-A6C34878D82A}">
                    <a16:rowId xmlns:a16="http://schemas.microsoft.com/office/drawing/2014/main" val="10000"/>
                  </a:ext>
                </a:extLst>
              </a:tr>
              <a:tr h="3212400">
                <a:tc>
                  <a:txBody>
                    <a:bodyPr/>
                    <a:lstStyle/>
                    <a:p>
                      <a:pPr marL="0" lvl="0" indent="0" algn="l" rtl="0">
                        <a:spcBef>
                          <a:spcPts val="0"/>
                        </a:spcBef>
                        <a:spcAft>
                          <a:spcPts val="0"/>
                        </a:spcAft>
                        <a:buNone/>
                      </a:pPr>
                      <a:r>
                        <a:rPr lang="en-US" sz="1100" b="1">
                          <a:latin typeface="Aharoni" panose="02010803020104030203" pitchFamily="2" charset="-79"/>
                          <a:cs typeface="Aharoni" panose="02010803020104030203" pitchFamily="2" charset="-79"/>
                        </a:rPr>
                        <a:t>1.</a:t>
                      </a:r>
                      <a:endParaRPr sz="1100" b="1">
                        <a:latin typeface="Aharoni" panose="02010803020104030203" pitchFamily="2" charset="-79"/>
                        <a:cs typeface="Aharoni" panose="02010803020104030203" pitchFamily="2" charset="-79"/>
                      </a:endParaRPr>
                    </a:p>
                    <a:p>
                      <a:pPr marL="0" lvl="0" indent="0" algn="l" rtl="0">
                        <a:spcBef>
                          <a:spcPts val="0"/>
                        </a:spcBef>
                        <a:spcAft>
                          <a:spcPts val="0"/>
                        </a:spcAft>
                        <a:buNone/>
                      </a:pPr>
                      <a:r>
                        <a:rPr lang="en-US" sz="1100" b="1">
                          <a:latin typeface="Aharoni" panose="02010803020104030203" pitchFamily="2" charset="-79"/>
                          <a:cs typeface="Aharoni" panose="02010803020104030203" pitchFamily="2" charset="-79"/>
                        </a:rPr>
                        <a:t>Increasing the rate of  franchised store</a:t>
                      </a:r>
                      <a:endParaRPr sz="1100" b="1">
                        <a:latin typeface="Aharoni" panose="02010803020104030203" pitchFamily="2" charset="-79"/>
                        <a:cs typeface="Aharoni" panose="02010803020104030203" pitchFamily="2" charset="-79"/>
                      </a:endParaRPr>
                    </a:p>
                  </a:txBody>
                  <a:tcPr marL="91425" marR="91425" marT="91425" marB="91425">
                    <a:solidFill>
                      <a:srgbClr val="FFF2CC"/>
                    </a:solidFill>
                  </a:tcPr>
                </a:tc>
                <a:tc>
                  <a:txBody>
                    <a:bodyPr/>
                    <a:lstStyle/>
                    <a:p>
                      <a:pPr marL="0" lvl="0" indent="0" algn="l" rtl="0">
                        <a:spcBef>
                          <a:spcPts val="0"/>
                        </a:spcBef>
                        <a:spcAft>
                          <a:spcPts val="0"/>
                        </a:spcAft>
                        <a:buNone/>
                      </a:pPr>
                      <a:endParaRPr sz="1000">
                        <a:latin typeface="Aharoni" panose="02010803020104030203" pitchFamily="2" charset="-79"/>
                        <a:cs typeface="Aharoni" panose="02010803020104030203" pitchFamily="2" charset="-79"/>
                      </a:endParaRPr>
                    </a:p>
                  </a:txBody>
                  <a:tcPr marL="91425" marR="91425" marT="91425" marB="91425">
                    <a:solidFill>
                      <a:srgbClr val="FFF2CC"/>
                    </a:solidFill>
                  </a:tcPr>
                </a:tc>
                <a:tc>
                  <a:txBody>
                    <a:bodyPr/>
                    <a:lstStyle/>
                    <a:p>
                      <a:pPr marL="0" lvl="0" indent="0" algn="l" rtl="0">
                        <a:spcBef>
                          <a:spcPts val="0"/>
                        </a:spcBef>
                        <a:spcAft>
                          <a:spcPts val="0"/>
                        </a:spcAft>
                        <a:buNone/>
                      </a:pPr>
                      <a:endParaRPr sz="1000" dirty="0">
                        <a:latin typeface="Aharoni" panose="02010803020104030203" pitchFamily="2" charset="-79"/>
                        <a:cs typeface="Aharoni" panose="02010803020104030203" pitchFamily="2" charset="-79"/>
                      </a:endParaRPr>
                    </a:p>
                  </a:txBody>
                  <a:tcPr marL="91425" marR="91425" marT="91425" marB="91425">
                    <a:solidFill>
                      <a:srgbClr val="FFF2CC"/>
                    </a:solidFill>
                  </a:tcPr>
                </a:tc>
                <a:tc>
                  <a:txBody>
                    <a:bodyPr/>
                    <a:lstStyle/>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Franchising allows the business to </a:t>
                      </a:r>
                      <a:r>
                        <a:rPr lang="en-US" sz="1000" b="1" dirty="0">
                          <a:solidFill>
                            <a:srgbClr val="0000FF"/>
                          </a:solidFill>
                          <a:latin typeface="Aharoni" panose="02010803020104030203" pitchFamily="2" charset="-79"/>
                          <a:cs typeface="Aharoni" panose="02010803020104030203" pitchFamily="2" charset="-79"/>
                        </a:rPr>
                        <a:t>expand its reach and open new locations</a:t>
                      </a:r>
                      <a:r>
                        <a:rPr lang="en-US" sz="1000" b="1" dirty="0">
                          <a:latin typeface="Aharoni" panose="02010803020104030203" pitchFamily="2" charset="-79"/>
                          <a:cs typeface="Aharoni" panose="02010803020104030203" pitchFamily="2" charset="-79"/>
                        </a:rPr>
                        <a:t> without incurring the entire cost of building and managing those locations themselves.</a:t>
                      </a:r>
                      <a:endParaRPr sz="1000" b="1" dirty="0">
                        <a:latin typeface="Aharoni" panose="02010803020104030203" pitchFamily="2" charset="-79"/>
                        <a:cs typeface="Aharoni" panose="02010803020104030203" pitchFamily="2" charset="-79"/>
                      </a:endParaRPr>
                    </a:p>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By franchising, CTF business can </a:t>
                      </a:r>
                      <a:r>
                        <a:rPr lang="en-US" sz="1000" b="1" dirty="0">
                          <a:solidFill>
                            <a:srgbClr val="0000FF"/>
                          </a:solidFill>
                          <a:latin typeface="Aharoni" panose="02010803020104030203" pitchFamily="2" charset="-79"/>
                          <a:cs typeface="Aharoni" panose="02010803020104030203" pitchFamily="2" charset="-79"/>
                        </a:rPr>
                        <a:t>maintain consistent standards</a:t>
                      </a:r>
                      <a:r>
                        <a:rPr lang="en-US" sz="1000" b="1" dirty="0">
                          <a:latin typeface="Aharoni" panose="02010803020104030203" pitchFamily="2" charset="-79"/>
                          <a:cs typeface="Aharoni" panose="02010803020104030203" pitchFamily="2" charset="-79"/>
                        </a:rPr>
                        <a:t> across all locations, ensuring that the customer experience is the same no matter where they shop.</a:t>
                      </a:r>
                      <a:endParaRPr sz="1000" b="1" dirty="0">
                        <a:latin typeface="Aharoni" panose="02010803020104030203" pitchFamily="2" charset="-79"/>
                        <a:cs typeface="Aharoni" panose="02010803020104030203" pitchFamily="2" charset="-79"/>
                      </a:endParaRPr>
                    </a:p>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Franchise fees and ongoing royalties can provide </a:t>
                      </a:r>
                      <a:r>
                        <a:rPr lang="en-US" sz="1000" b="1" dirty="0">
                          <a:solidFill>
                            <a:srgbClr val="0000FF"/>
                          </a:solidFill>
                          <a:latin typeface="Aharoni" panose="02010803020104030203" pitchFamily="2" charset="-79"/>
                          <a:cs typeface="Aharoni" panose="02010803020104030203" pitchFamily="2" charset="-79"/>
                        </a:rPr>
                        <a:t>a source of revenue</a:t>
                      </a:r>
                      <a:r>
                        <a:rPr lang="en-US" sz="1000" b="1" dirty="0">
                          <a:latin typeface="Aharoni" panose="02010803020104030203" pitchFamily="2" charset="-79"/>
                          <a:cs typeface="Aharoni" panose="02010803020104030203" pitchFamily="2" charset="-79"/>
                        </a:rPr>
                        <a:t> for CTF, which can help to fund further growth and development.</a:t>
                      </a:r>
                      <a:endParaRPr sz="1000" b="1" dirty="0">
                        <a:latin typeface="Aharoni" panose="02010803020104030203" pitchFamily="2" charset="-79"/>
                        <a:cs typeface="Aharoni" panose="02010803020104030203" pitchFamily="2" charset="-79"/>
                      </a:endParaRPr>
                    </a:p>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Franchisees are independent business owners, which can create</a:t>
                      </a:r>
                      <a:r>
                        <a:rPr lang="en-US" sz="1000" b="1" dirty="0">
                          <a:solidFill>
                            <a:srgbClr val="FF0000"/>
                          </a:solidFill>
                          <a:latin typeface="Aharoni" panose="02010803020104030203" pitchFamily="2" charset="-79"/>
                          <a:cs typeface="Aharoni" panose="02010803020104030203" pitchFamily="2" charset="-79"/>
                        </a:rPr>
                        <a:t> challenges in managing the relationship </a:t>
                      </a:r>
                      <a:r>
                        <a:rPr lang="en-US" sz="1000" b="1" dirty="0">
                          <a:latin typeface="Aharoni" panose="02010803020104030203" pitchFamily="2" charset="-79"/>
                          <a:cs typeface="Aharoni" panose="02010803020104030203" pitchFamily="2" charset="-79"/>
                        </a:rPr>
                        <a:t>and ensuring that they operate in accordance with the brand standards. (Relationship management)</a:t>
                      </a:r>
                      <a:endParaRPr sz="1000" b="1" dirty="0">
                        <a:latin typeface="Aharoni" panose="02010803020104030203" pitchFamily="2" charset="-79"/>
                        <a:cs typeface="Aharoni" panose="02010803020104030203" pitchFamily="2" charset="-79"/>
                      </a:endParaRPr>
                    </a:p>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A poorly-performing franchisee can damage </a:t>
                      </a:r>
                      <a:r>
                        <a:rPr lang="en-US" sz="1000" b="1" dirty="0">
                          <a:solidFill>
                            <a:srgbClr val="FF0000"/>
                          </a:solidFill>
                          <a:latin typeface="Aharoni" panose="02010803020104030203" pitchFamily="2" charset="-79"/>
                          <a:cs typeface="Aharoni" panose="02010803020104030203" pitchFamily="2" charset="-79"/>
                        </a:rPr>
                        <a:t>the reputation of the overall brand</a:t>
                      </a:r>
                      <a:r>
                        <a:rPr lang="en-US" sz="1000" b="1" dirty="0">
                          <a:latin typeface="Aharoni" panose="02010803020104030203" pitchFamily="2" charset="-79"/>
                          <a:cs typeface="Aharoni" panose="02010803020104030203" pitchFamily="2" charset="-79"/>
                        </a:rPr>
                        <a:t>, particularly if they engage in unethical or illegal practices. (Reputation risk)</a:t>
                      </a:r>
                      <a:endParaRPr sz="1000" b="1" dirty="0">
                        <a:latin typeface="Aharoni" panose="02010803020104030203" pitchFamily="2" charset="-79"/>
                        <a:cs typeface="Aharoni" panose="02010803020104030203" pitchFamily="2" charset="-79"/>
                      </a:endParaRPr>
                    </a:p>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When a business franchises, it gives up some control over how its brand is represented and operated at each location, which can lead to</a:t>
                      </a:r>
                      <a:r>
                        <a:rPr lang="en-US" sz="1000" b="1" dirty="0">
                          <a:solidFill>
                            <a:srgbClr val="FF0000"/>
                          </a:solidFill>
                          <a:latin typeface="Aharoni" panose="02010803020104030203" pitchFamily="2" charset="-79"/>
                          <a:cs typeface="Aharoni" panose="02010803020104030203" pitchFamily="2" charset="-79"/>
                        </a:rPr>
                        <a:t> inconsistencies in the customer experience</a:t>
                      </a:r>
                      <a:r>
                        <a:rPr lang="en-US" sz="1000" b="1" dirty="0">
                          <a:latin typeface="Aharoni" panose="02010803020104030203" pitchFamily="2" charset="-79"/>
                          <a:cs typeface="Aharoni" panose="02010803020104030203" pitchFamily="2" charset="-79"/>
                        </a:rPr>
                        <a:t>.(Loss of control)</a:t>
                      </a:r>
                      <a:endParaRPr sz="1000" b="1" dirty="0">
                        <a:latin typeface="Aharoni" panose="02010803020104030203" pitchFamily="2" charset="-79"/>
                        <a:cs typeface="Aharoni" panose="02010803020104030203" pitchFamily="2" charset="-79"/>
                      </a:endParaRPr>
                    </a:p>
                  </a:txBody>
                  <a:tcPr marL="91425" marR="91425" marT="91425" marB="91425">
                    <a:solidFill>
                      <a:srgbClr val="FFF2CC"/>
                    </a:solidFill>
                  </a:tcPr>
                </a:tc>
                <a:extLst>
                  <a:ext uri="{0D108BD9-81ED-4DB2-BD59-A6C34878D82A}">
                    <a16:rowId xmlns:a16="http://schemas.microsoft.com/office/drawing/2014/main" val="10001"/>
                  </a:ext>
                </a:extLst>
              </a:tr>
              <a:tr h="2338850">
                <a:tc>
                  <a:txBody>
                    <a:bodyPr/>
                    <a:lstStyle/>
                    <a:p>
                      <a:pPr marL="0" lvl="0" indent="0" algn="l" rtl="0">
                        <a:spcBef>
                          <a:spcPts val="0"/>
                        </a:spcBef>
                        <a:spcAft>
                          <a:spcPts val="0"/>
                        </a:spcAft>
                        <a:buNone/>
                      </a:pPr>
                      <a:r>
                        <a:rPr lang="en-US" sz="1100" b="1">
                          <a:latin typeface="Aharoni" panose="02010803020104030203" pitchFamily="2" charset="-79"/>
                          <a:cs typeface="Aharoni" panose="02010803020104030203" pitchFamily="2" charset="-79"/>
                        </a:rPr>
                        <a:t>2. Increasing rate of smart retailing</a:t>
                      </a:r>
                      <a:endParaRPr sz="1100" b="1">
                        <a:latin typeface="Aharoni" panose="02010803020104030203" pitchFamily="2" charset="-79"/>
                        <a:cs typeface="Aharoni" panose="02010803020104030203" pitchFamily="2" charset="-79"/>
                      </a:endParaRPr>
                    </a:p>
                  </a:txBody>
                  <a:tcPr marL="91425" marR="91425" marT="91425" marB="91425">
                    <a:solidFill>
                      <a:srgbClr val="D9EAD3"/>
                    </a:solidFill>
                  </a:tcPr>
                </a:tc>
                <a:tc>
                  <a:txBody>
                    <a:bodyPr/>
                    <a:lstStyle/>
                    <a:p>
                      <a:pPr marL="0" lvl="0" indent="0" algn="l" rtl="0">
                        <a:spcBef>
                          <a:spcPts val="0"/>
                        </a:spcBef>
                        <a:spcAft>
                          <a:spcPts val="0"/>
                        </a:spcAft>
                        <a:buNone/>
                      </a:pPr>
                      <a:endParaRPr sz="1000">
                        <a:latin typeface="Aharoni" panose="02010803020104030203" pitchFamily="2" charset="-79"/>
                        <a:cs typeface="Aharoni" panose="02010803020104030203" pitchFamily="2" charset="-79"/>
                      </a:endParaRPr>
                    </a:p>
                  </a:txBody>
                  <a:tcPr marL="91425" marR="91425" marT="91425" marB="91425">
                    <a:solidFill>
                      <a:srgbClr val="D9EAD3"/>
                    </a:solidFill>
                  </a:tcPr>
                </a:tc>
                <a:tc>
                  <a:txBody>
                    <a:bodyPr/>
                    <a:lstStyle/>
                    <a:p>
                      <a:pPr marL="0" lvl="0" indent="0" algn="l" rtl="0">
                        <a:spcBef>
                          <a:spcPts val="0"/>
                        </a:spcBef>
                        <a:spcAft>
                          <a:spcPts val="0"/>
                        </a:spcAft>
                        <a:buNone/>
                      </a:pPr>
                      <a:endParaRPr sz="1000">
                        <a:latin typeface="Aharoni" panose="02010803020104030203" pitchFamily="2" charset="-79"/>
                        <a:cs typeface="Aharoni" panose="02010803020104030203" pitchFamily="2" charset="-79"/>
                      </a:endParaRPr>
                    </a:p>
                  </a:txBody>
                  <a:tcPr marL="91425" marR="91425" marT="91425" marB="91425">
                    <a:solidFill>
                      <a:srgbClr val="D9EAD3"/>
                    </a:solidFill>
                  </a:tcPr>
                </a:tc>
                <a:tc>
                  <a:txBody>
                    <a:bodyPr/>
                    <a:lstStyle/>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Online retailing often involves </a:t>
                      </a:r>
                      <a:r>
                        <a:rPr lang="en-US" sz="1000" b="1" dirty="0">
                          <a:solidFill>
                            <a:srgbClr val="0000FF"/>
                          </a:solidFill>
                          <a:latin typeface="Aharoni" panose="02010803020104030203" pitchFamily="2" charset="-79"/>
                          <a:cs typeface="Aharoni" panose="02010803020104030203" pitchFamily="2" charset="-79"/>
                        </a:rPr>
                        <a:t>lower overhead costs</a:t>
                      </a:r>
                      <a:r>
                        <a:rPr lang="en-US" sz="1000" b="1" dirty="0">
                          <a:latin typeface="Aharoni" panose="02010803020104030203" pitchFamily="2" charset="-79"/>
                          <a:cs typeface="Aharoni" panose="02010803020104030203" pitchFamily="2" charset="-79"/>
                        </a:rPr>
                        <a:t> than traditional brick-and-mortar stores, as it eliminates the need for physical storefronts and</a:t>
                      </a:r>
                      <a:r>
                        <a:rPr lang="en-US" sz="1000" b="1" dirty="0">
                          <a:solidFill>
                            <a:srgbClr val="0000FF"/>
                          </a:solidFill>
                          <a:latin typeface="Aharoni" panose="02010803020104030203" pitchFamily="2" charset="-79"/>
                          <a:cs typeface="Aharoni" panose="02010803020104030203" pitchFamily="2" charset="-79"/>
                        </a:rPr>
                        <a:t> reduces costs associated with utilities, rent, and staffing.</a:t>
                      </a:r>
                      <a:endParaRPr sz="1000" b="1" dirty="0">
                        <a:solidFill>
                          <a:srgbClr val="0000FF"/>
                        </a:solidFill>
                        <a:latin typeface="Aharoni" panose="02010803020104030203" pitchFamily="2" charset="-79"/>
                        <a:cs typeface="Aharoni" panose="02010803020104030203" pitchFamily="2" charset="-79"/>
                      </a:endParaRPr>
                    </a:p>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Online retailing provides businesses with </a:t>
                      </a:r>
                      <a:r>
                        <a:rPr lang="en-US" sz="1000" b="1" dirty="0">
                          <a:solidFill>
                            <a:srgbClr val="0000FF"/>
                          </a:solidFill>
                          <a:latin typeface="Aharoni" panose="02010803020104030203" pitchFamily="2" charset="-79"/>
                          <a:cs typeface="Aharoni" panose="02010803020104030203" pitchFamily="2" charset="-79"/>
                        </a:rPr>
                        <a:t>detailed data on customer behavior and preferences,</a:t>
                      </a:r>
                      <a:r>
                        <a:rPr lang="en-US" sz="1000" b="1" dirty="0">
                          <a:latin typeface="Aharoni" panose="02010803020104030203" pitchFamily="2" charset="-79"/>
                          <a:cs typeface="Aharoni" panose="02010803020104030203" pitchFamily="2" charset="-79"/>
                        </a:rPr>
                        <a:t> which can be used to improve product offerings, marketing strategies, and customer service.</a:t>
                      </a:r>
                      <a:endParaRPr sz="1000" b="1" dirty="0">
                        <a:latin typeface="Aharoni" panose="02010803020104030203" pitchFamily="2" charset="-79"/>
                        <a:cs typeface="Aharoni" panose="02010803020104030203" pitchFamily="2" charset="-79"/>
                      </a:endParaRPr>
                    </a:p>
                    <a:p>
                      <a:pPr marL="457200" lvl="0" indent="-292100" algn="l" rtl="0">
                        <a:spcBef>
                          <a:spcPts val="0"/>
                        </a:spcBef>
                        <a:spcAft>
                          <a:spcPts val="0"/>
                        </a:spcAft>
                        <a:buSzPts val="1000"/>
                        <a:buChar char="●"/>
                      </a:pPr>
                      <a:r>
                        <a:rPr lang="en-US" sz="1000" b="1" dirty="0">
                          <a:latin typeface="Aharoni" panose="02010803020104030203" pitchFamily="2" charset="-79"/>
                          <a:cs typeface="Aharoni" panose="02010803020104030203" pitchFamily="2" charset="-79"/>
                        </a:rPr>
                        <a:t>Online retailing offers businesses the </a:t>
                      </a:r>
                      <a:r>
                        <a:rPr lang="en-US" sz="1000" b="1" dirty="0">
                          <a:solidFill>
                            <a:srgbClr val="0000FF"/>
                          </a:solidFill>
                          <a:latin typeface="Aharoni" panose="02010803020104030203" pitchFamily="2" charset="-79"/>
                          <a:cs typeface="Aharoni" panose="02010803020104030203" pitchFamily="2" charset="-79"/>
                        </a:rPr>
                        <a:t>flexibility to operate 24/7</a:t>
                      </a:r>
                      <a:r>
                        <a:rPr lang="en-US" sz="1000" b="1" dirty="0">
                          <a:latin typeface="Aharoni" panose="02010803020104030203" pitchFamily="2" charset="-79"/>
                          <a:cs typeface="Aharoni" panose="02010803020104030203" pitchFamily="2" charset="-79"/>
                        </a:rPr>
                        <a:t>, and enables customers to shop at their convenience, increasing sales opportunities (</a:t>
                      </a:r>
                      <a:r>
                        <a:rPr lang="en-US" sz="1000" b="1" dirty="0" err="1">
                          <a:latin typeface="Aharoni" panose="02010803020104030203" pitchFamily="2" charset="-79"/>
                          <a:cs typeface="Aharoni" panose="02010803020104030203" pitchFamily="2" charset="-79"/>
                        </a:rPr>
                        <a:t>Pantano</a:t>
                      </a:r>
                      <a:r>
                        <a:rPr lang="en-US" sz="1000" b="1" dirty="0">
                          <a:latin typeface="Aharoni" panose="02010803020104030203" pitchFamily="2" charset="-79"/>
                          <a:cs typeface="Aharoni" panose="02010803020104030203" pitchFamily="2" charset="-79"/>
                        </a:rPr>
                        <a:t>, </a:t>
                      </a:r>
                      <a:r>
                        <a:rPr lang="en-US" sz="1000" b="1" dirty="0" err="1">
                          <a:latin typeface="Aharoni" panose="02010803020104030203" pitchFamily="2" charset="-79"/>
                          <a:cs typeface="Aharoni" panose="02010803020104030203" pitchFamily="2" charset="-79"/>
                        </a:rPr>
                        <a:t>Priporas</a:t>
                      </a:r>
                      <a:r>
                        <a:rPr lang="en-US" sz="1000" b="1" dirty="0">
                          <a:latin typeface="Aharoni" panose="02010803020104030203" pitchFamily="2" charset="-79"/>
                          <a:cs typeface="Aharoni" panose="02010803020104030203" pitchFamily="2" charset="-79"/>
                        </a:rPr>
                        <a:t> and Dennis, 2018).</a:t>
                      </a:r>
                      <a:endParaRPr sz="1000" b="1" dirty="0">
                        <a:latin typeface="Aharoni" panose="02010803020104030203" pitchFamily="2" charset="-79"/>
                        <a:cs typeface="Aharoni" panose="02010803020104030203" pitchFamily="2" charset="-79"/>
                      </a:endParaRPr>
                    </a:p>
                  </a:txBody>
                  <a:tcPr marL="91425" marR="91425" marT="91425" marB="91425">
                    <a:solidFill>
                      <a:srgbClr val="D9EAD3"/>
                    </a:solidFill>
                  </a:tcPr>
                </a:tc>
                <a:extLst>
                  <a:ext uri="{0D108BD9-81ED-4DB2-BD59-A6C34878D82A}">
                    <a16:rowId xmlns:a16="http://schemas.microsoft.com/office/drawing/2014/main" val="10002"/>
                  </a:ext>
                </a:extLst>
              </a:tr>
            </a:tbl>
          </a:graphicData>
        </a:graphic>
      </p:graphicFrame>
      <p:pic>
        <p:nvPicPr>
          <p:cNvPr id="205" name="Google Shape;205;p7"/>
          <p:cNvPicPr preferRelativeResize="0"/>
          <p:nvPr/>
        </p:nvPicPr>
        <p:blipFill>
          <a:blip r:embed="rId3">
            <a:alphaModFix/>
          </a:blip>
          <a:stretch>
            <a:fillRect/>
          </a:stretch>
        </p:blipFill>
        <p:spPr>
          <a:xfrm>
            <a:off x="1521675" y="4597950"/>
            <a:ext cx="555049" cy="555049"/>
          </a:xfrm>
          <a:prstGeom prst="rect">
            <a:avLst/>
          </a:prstGeom>
          <a:noFill/>
          <a:ln>
            <a:noFill/>
          </a:ln>
        </p:spPr>
      </p:pic>
      <p:pic>
        <p:nvPicPr>
          <p:cNvPr id="206" name="Google Shape;206;p7"/>
          <p:cNvPicPr preferRelativeResize="0"/>
          <p:nvPr/>
        </p:nvPicPr>
        <p:blipFill>
          <a:blip r:embed="rId3">
            <a:alphaModFix/>
          </a:blip>
          <a:stretch>
            <a:fillRect/>
          </a:stretch>
        </p:blipFill>
        <p:spPr>
          <a:xfrm>
            <a:off x="1521675" y="1267325"/>
            <a:ext cx="555049" cy="555049"/>
          </a:xfrm>
          <a:prstGeom prst="rect">
            <a:avLst/>
          </a:prstGeom>
          <a:noFill/>
          <a:ln>
            <a:noFill/>
          </a:ln>
        </p:spPr>
      </p:pic>
      <p:pic>
        <p:nvPicPr>
          <p:cNvPr id="207" name="Google Shape;207;p7"/>
          <p:cNvPicPr preferRelativeResize="0"/>
          <p:nvPr/>
        </p:nvPicPr>
        <p:blipFill>
          <a:blip r:embed="rId3">
            <a:alphaModFix/>
          </a:blip>
          <a:stretch>
            <a:fillRect/>
          </a:stretch>
        </p:blipFill>
        <p:spPr>
          <a:xfrm>
            <a:off x="2351375" y="1267325"/>
            <a:ext cx="555049" cy="555049"/>
          </a:xfrm>
          <a:prstGeom prst="rect">
            <a:avLst/>
          </a:prstGeom>
          <a:noFill/>
          <a:ln>
            <a:noFill/>
          </a:ln>
        </p:spPr>
      </p:pic>
      <p:pic>
        <p:nvPicPr>
          <p:cNvPr id="208" name="Google Shape;208;p7"/>
          <p:cNvPicPr preferRelativeResize="0"/>
          <p:nvPr/>
        </p:nvPicPr>
        <p:blipFill>
          <a:blip r:embed="rId4">
            <a:alphaModFix/>
          </a:blip>
          <a:stretch>
            <a:fillRect/>
          </a:stretch>
        </p:blipFill>
        <p:spPr>
          <a:xfrm>
            <a:off x="9058550" y="5273383"/>
            <a:ext cx="2180100" cy="1450758"/>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13"/>
        <p:cNvGrpSpPr/>
        <p:nvPr/>
      </p:nvGrpSpPr>
      <p:grpSpPr>
        <a:xfrm>
          <a:off x="0" y="0"/>
          <a:ext cx="0" cy="0"/>
          <a:chOff x="0" y="0"/>
          <a:chExt cx="0" cy="0"/>
        </a:xfrm>
      </p:grpSpPr>
      <p:sp>
        <p:nvSpPr>
          <p:cNvPr id="214" name="Google Shape;214;g2184b4a83a9_0_549"/>
          <p:cNvSpPr txBox="1">
            <a:spLocks noGrp="1"/>
          </p:cNvSpPr>
          <p:nvPr>
            <p:ph type="title"/>
          </p:nvPr>
        </p:nvSpPr>
        <p:spPr>
          <a:xfrm>
            <a:off x="7949021" y="381000"/>
            <a:ext cx="4484400" cy="1196700"/>
          </a:xfrm>
          <a:prstGeom prst="rect">
            <a:avLst/>
          </a:prstGeom>
        </p:spPr>
        <p:txBody>
          <a:bodyPr spcFirstLastPara="1" wrap="square" lIns="91425" tIns="45700" rIns="91425" bIns="45700" anchor="b" anchorCtr="0">
            <a:normAutofit/>
          </a:bodyPr>
          <a:lstStyle/>
          <a:p>
            <a:pPr marL="0" lvl="0" indent="0" algn="l" rtl="0">
              <a:spcBef>
                <a:spcPts val="0"/>
              </a:spcBef>
              <a:spcAft>
                <a:spcPts val="0"/>
              </a:spcAft>
              <a:buClr>
                <a:schemeClr val="accent1"/>
              </a:buClr>
              <a:buSzPts val="1900"/>
              <a:buFont typeface="Gill Sans"/>
              <a:buNone/>
            </a:pPr>
            <a:r>
              <a:rPr lang="en-US" dirty="0">
                <a:latin typeface="Aharoni" panose="02010803020104030203" pitchFamily="2" charset="-79"/>
                <a:cs typeface="Aharoni" panose="02010803020104030203" pitchFamily="2" charset="-79"/>
              </a:rPr>
              <a:t>EFFECTS ON ORGANIZATIONAL OPERATION</a:t>
            </a:r>
            <a:endParaRPr dirty="0">
              <a:latin typeface="Aharoni" panose="02010803020104030203" pitchFamily="2" charset="-79"/>
              <a:cs typeface="Aharoni" panose="02010803020104030203" pitchFamily="2" charset="-79"/>
            </a:endParaRPr>
          </a:p>
          <a:p>
            <a:pPr marL="0" lvl="0" indent="0" algn="l" rtl="0">
              <a:spcBef>
                <a:spcPts val="0"/>
              </a:spcBef>
              <a:spcAft>
                <a:spcPts val="0"/>
              </a:spcAft>
              <a:buNone/>
            </a:pPr>
            <a:endParaRPr dirty="0">
              <a:latin typeface="Aharoni" panose="02010803020104030203" pitchFamily="2" charset="-79"/>
              <a:cs typeface="Aharoni" panose="02010803020104030203" pitchFamily="2" charset="-79"/>
            </a:endParaRPr>
          </a:p>
        </p:txBody>
      </p:sp>
      <p:sp>
        <p:nvSpPr>
          <p:cNvPr id="215" name="Google Shape;215;g2184b4a83a9_0_549"/>
          <p:cNvSpPr txBox="1">
            <a:spLocks noGrp="1"/>
          </p:cNvSpPr>
          <p:nvPr>
            <p:ph type="body" idx="1"/>
          </p:nvPr>
        </p:nvSpPr>
        <p:spPr>
          <a:xfrm>
            <a:off x="374250" y="176576"/>
            <a:ext cx="6687000" cy="821100"/>
          </a:xfrm>
          <a:prstGeom prst="rect">
            <a:avLst/>
          </a:prstGeom>
        </p:spPr>
        <p:txBody>
          <a:bodyPr spcFirstLastPara="1" wrap="square" lIns="91425" tIns="45700" rIns="91425" bIns="45700" anchor="t" anchorCtr="0">
            <a:normAutofit fontScale="85000" lnSpcReduction="10000"/>
          </a:bodyPr>
          <a:lstStyle/>
          <a:p>
            <a:pPr marL="0" lvl="0" indent="0" algn="l" rtl="0">
              <a:spcBef>
                <a:spcPts val="700"/>
              </a:spcBef>
              <a:spcAft>
                <a:spcPts val="0"/>
              </a:spcAft>
              <a:buNone/>
            </a:pPr>
            <a:r>
              <a:rPr lang="en-US">
                <a:latin typeface="Aharoni" panose="02010803020104030203" pitchFamily="2" charset="-79"/>
                <a:cs typeface="Aharoni" panose="02010803020104030203" pitchFamily="2" charset="-79"/>
              </a:rPr>
              <a:t>Effects on the organizational process</a:t>
            </a:r>
            <a:endParaRPr>
              <a:latin typeface="Aharoni" panose="02010803020104030203" pitchFamily="2" charset="-79"/>
              <a:cs typeface="Aharoni" panose="02010803020104030203" pitchFamily="2" charset="-79"/>
            </a:endParaRPr>
          </a:p>
        </p:txBody>
      </p:sp>
      <p:sp>
        <p:nvSpPr>
          <p:cNvPr id="216" name="Google Shape;216;g2184b4a83a9_0_549"/>
          <p:cNvSpPr txBox="1">
            <a:spLocks noGrp="1"/>
          </p:cNvSpPr>
          <p:nvPr>
            <p:ph type="body" idx="2"/>
          </p:nvPr>
        </p:nvSpPr>
        <p:spPr>
          <a:xfrm>
            <a:off x="8354325" y="1518550"/>
            <a:ext cx="3673800" cy="4095300"/>
          </a:xfrm>
          <a:prstGeom prst="rect">
            <a:avLst/>
          </a:prstGeom>
        </p:spPr>
        <p:txBody>
          <a:bodyPr spcFirstLastPara="1" wrap="square" lIns="91425" tIns="45700" rIns="91425" bIns="45700" anchor="t" anchorCtr="0">
            <a:normAutofit fontScale="85000" lnSpcReduction="20000"/>
          </a:bodyPr>
          <a:lstStyle/>
          <a:p>
            <a:pPr marL="0" lvl="0" indent="0" algn="l" rtl="0">
              <a:spcBef>
                <a:spcPts val="1200"/>
              </a:spcBef>
              <a:spcAft>
                <a:spcPts val="0"/>
              </a:spcAft>
              <a:buNone/>
            </a:pPr>
            <a:r>
              <a:rPr lang="en-US">
                <a:latin typeface="Aharoni" panose="02010803020104030203" pitchFamily="2" charset="-79"/>
                <a:cs typeface="Aharoni" panose="02010803020104030203" pitchFamily="2" charset="-79"/>
              </a:rPr>
              <a:t>To incorporate the change programme into CTF’s organizational process, CTF needs to invest more in the management of the increasing rate of franchised store, increase the effort in digital marketing and gain higher presence online.</a:t>
            </a:r>
            <a:endParaRPr>
              <a:latin typeface="Aharoni" panose="02010803020104030203" pitchFamily="2" charset="-79"/>
              <a:cs typeface="Aharoni" panose="02010803020104030203" pitchFamily="2" charset="-79"/>
            </a:endParaRPr>
          </a:p>
          <a:p>
            <a:pPr marL="0" lvl="0" indent="0" algn="l" rtl="0">
              <a:spcBef>
                <a:spcPts val="1200"/>
              </a:spcBef>
              <a:spcAft>
                <a:spcPts val="0"/>
              </a:spcAft>
              <a:buNone/>
            </a:pPr>
            <a:r>
              <a:rPr lang="en-US">
                <a:latin typeface="Aharoni" panose="02010803020104030203" pitchFamily="2" charset="-79"/>
                <a:cs typeface="Aharoni" panose="02010803020104030203" pitchFamily="2" charset="-79"/>
              </a:rPr>
              <a:t>With the change programme, CTF is able to expand the business with a good control of cost of operation. This is a risk management to face the challenge of the rapid changing business environment. CTF can overcome short term business threat and win in long term. This change programme can provide more stable revenue to CTF and get a efficient management of its business. </a:t>
            </a:r>
            <a:endParaRPr>
              <a:latin typeface="Aharoni" panose="02010803020104030203" pitchFamily="2" charset="-79"/>
              <a:cs typeface="Aharoni" panose="02010803020104030203" pitchFamily="2" charset="-79"/>
            </a:endParaRPr>
          </a:p>
        </p:txBody>
      </p:sp>
      <p:sp>
        <p:nvSpPr>
          <p:cNvPr id="217" name="Google Shape;217;g2184b4a83a9_0_549"/>
          <p:cNvSpPr txBox="1"/>
          <p:nvPr/>
        </p:nvSpPr>
        <p:spPr>
          <a:xfrm>
            <a:off x="480450" y="1125700"/>
            <a:ext cx="25464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u="sng">
                <a:latin typeface="Aharoni" panose="02010803020104030203" pitchFamily="2" charset="-79"/>
                <a:ea typeface="Gill Sans"/>
                <a:cs typeface="Aharoni" panose="02010803020104030203" pitchFamily="2" charset="-79"/>
                <a:sym typeface="Gill Sans"/>
              </a:rPr>
              <a:t>Retail Network of CTF</a:t>
            </a:r>
            <a:endParaRPr u="sng">
              <a:latin typeface="Aharoni" panose="02010803020104030203" pitchFamily="2" charset="-79"/>
              <a:ea typeface="Gill Sans"/>
              <a:cs typeface="Aharoni" panose="02010803020104030203" pitchFamily="2" charset="-79"/>
              <a:sym typeface="Gill Sans"/>
            </a:endParaRPr>
          </a:p>
        </p:txBody>
      </p:sp>
      <p:cxnSp>
        <p:nvCxnSpPr>
          <p:cNvPr id="218" name="Google Shape;218;g2184b4a83a9_0_549"/>
          <p:cNvCxnSpPr>
            <a:stCxn id="219" idx="2"/>
            <a:endCxn id="220" idx="0"/>
          </p:cNvCxnSpPr>
          <p:nvPr/>
        </p:nvCxnSpPr>
        <p:spPr>
          <a:xfrm rot="-5400000" flipH="1">
            <a:off x="3429527" y="2122594"/>
            <a:ext cx="719400" cy="301500"/>
          </a:xfrm>
          <a:prstGeom prst="bentConnector3">
            <a:avLst>
              <a:gd name="adj1" fmla="val 49991"/>
            </a:avLst>
          </a:prstGeom>
          <a:noFill/>
          <a:ln w="19050" cap="flat" cmpd="sng">
            <a:solidFill>
              <a:srgbClr val="C2C2C2"/>
            </a:solidFill>
            <a:prstDash val="solid"/>
            <a:miter lim="8000"/>
            <a:headEnd type="none" w="sm" len="sm"/>
            <a:tailEnd type="none" w="sm" len="sm"/>
          </a:ln>
        </p:spPr>
      </p:cxnSp>
      <p:cxnSp>
        <p:nvCxnSpPr>
          <p:cNvPr id="221" name="Google Shape;221;g2184b4a83a9_0_549"/>
          <p:cNvCxnSpPr>
            <a:stCxn id="222" idx="0"/>
            <a:endCxn id="219" idx="2"/>
          </p:cNvCxnSpPr>
          <p:nvPr/>
        </p:nvCxnSpPr>
        <p:spPr>
          <a:xfrm rot="-5400000">
            <a:off x="2491223" y="1465063"/>
            <a:ext cx="698700" cy="1596000"/>
          </a:xfrm>
          <a:prstGeom prst="bentConnector3">
            <a:avLst>
              <a:gd name="adj1" fmla="val 50008"/>
            </a:avLst>
          </a:prstGeom>
          <a:noFill/>
          <a:ln w="19050" cap="flat" cmpd="sng">
            <a:solidFill>
              <a:srgbClr val="C2C2C2"/>
            </a:solidFill>
            <a:prstDash val="solid"/>
            <a:miter lim="8000"/>
            <a:headEnd type="none" w="sm" len="sm"/>
            <a:tailEnd type="none" w="sm" len="sm"/>
          </a:ln>
        </p:spPr>
      </p:cxnSp>
      <p:sp>
        <p:nvSpPr>
          <p:cNvPr id="219" name="Google Shape;219;g2184b4a83a9_0_549"/>
          <p:cNvSpPr txBox="1"/>
          <p:nvPr/>
        </p:nvSpPr>
        <p:spPr>
          <a:xfrm>
            <a:off x="2944127" y="1518544"/>
            <a:ext cx="1388700" cy="395100"/>
          </a:xfrm>
          <a:prstGeom prst="rect">
            <a:avLst/>
          </a:prstGeom>
          <a:noFill/>
          <a:ln w="19050" cap="flat" cmpd="sng">
            <a:solidFill>
              <a:srgbClr val="A72A1E"/>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300">
                <a:solidFill>
                  <a:srgbClr val="A72A1E"/>
                </a:solidFill>
                <a:latin typeface="Aharoni" panose="02010803020104030203" pitchFamily="2" charset="-79"/>
                <a:ea typeface="Roboto"/>
                <a:cs typeface="Aharoni" panose="02010803020104030203" pitchFamily="2" charset="-79"/>
                <a:sym typeface="Roboto"/>
              </a:rPr>
              <a:t>CTF Group</a:t>
            </a:r>
            <a:endParaRPr sz="1300">
              <a:solidFill>
                <a:srgbClr val="A72A1E"/>
              </a:solidFill>
              <a:latin typeface="Aharoni" panose="02010803020104030203" pitchFamily="2" charset="-79"/>
              <a:ea typeface="Roboto"/>
              <a:cs typeface="Aharoni" panose="02010803020104030203" pitchFamily="2" charset="-79"/>
              <a:sym typeface="Roboto"/>
            </a:endParaRPr>
          </a:p>
        </p:txBody>
      </p:sp>
      <p:sp>
        <p:nvSpPr>
          <p:cNvPr id="222" name="Google Shape;222;g2184b4a83a9_0_549"/>
          <p:cNvSpPr txBox="1"/>
          <p:nvPr/>
        </p:nvSpPr>
        <p:spPr>
          <a:xfrm>
            <a:off x="1349273" y="2612413"/>
            <a:ext cx="1386600" cy="395100"/>
          </a:xfrm>
          <a:prstGeom prst="rect">
            <a:avLst/>
          </a:prstGeom>
          <a:solidFill>
            <a:schemeClr val="accent1"/>
          </a:solidFill>
          <a:ln w="19050" cap="flat" cmpd="sng">
            <a:solidFill>
              <a:srgbClr val="A72A1E"/>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300">
                <a:solidFill>
                  <a:srgbClr val="A72A1E"/>
                </a:solidFill>
                <a:latin typeface="Aharoni" panose="02010803020104030203" pitchFamily="2" charset="-79"/>
                <a:ea typeface="Roboto"/>
                <a:cs typeface="Aharoni" panose="02010803020104030203" pitchFamily="2" charset="-79"/>
                <a:sym typeface="Roboto"/>
              </a:rPr>
              <a:t>Self-operated Stores</a:t>
            </a:r>
            <a:endParaRPr sz="1300">
              <a:solidFill>
                <a:srgbClr val="A72A1E"/>
              </a:solidFill>
              <a:latin typeface="Aharoni" panose="02010803020104030203" pitchFamily="2" charset="-79"/>
              <a:ea typeface="Roboto"/>
              <a:cs typeface="Aharoni" panose="02010803020104030203" pitchFamily="2" charset="-79"/>
              <a:sym typeface="Roboto"/>
            </a:endParaRPr>
          </a:p>
        </p:txBody>
      </p:sp>
      <p:sp>
        <p:nvSpPr>
          <p:cNvPr id="220" name="Google Shape;220;g2184b4a83a9_0_549"/>
          <p:cNvSpPr txBox="1"/>
          <p:nvPr/>
        </p:nvSpPr>
        <p:spPr>
          <a:xfrm>
            <a:off x="3246670" y="2632913"/>
            <a:ext cx="1386600" cy="395100"/>
          </a:xfrm>
          <a:prstGeom prst="rect">
            <a:avLst/>
          </a:prstGeom>
          <a:solidFill>
            <a:schemeClr val="accent1"/>
          </a:solidFill>
          <a:ln w="19050" cap="flat" cmpd="sng">
            <a:solidFill>
              <a:srgbClr val="A72A1E"/>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300">
                <a:solidFill>
                  <a:srgbClr val="A72A1E"/>
                </a:solidFill>
                <a:latin typeface="Aharoni" panose="02010803020104030203" pitchFamily="2" charset="-79"/>
                <a:ea typeface="Roboto"/>
                <a:cs typeface="Aharoni" panose="02010803020104030203" pitchFamily="2" charset="-79"/>
                <a:sym typeface="Roboto"/>
              </a:rPr>
              <a:t>Smart Retailing</a:t>
            </a:r>
            <a:endParaRPr sz="1300">
              <a:solidFill>
                <a:srgbClr val="A72A1E"/>
              </a:solidFill>
              <a:latin typeface="Aharoni" panose="02010803020104030203" pitchFamily="2" charset="-79"/>
              <a:ea typeface="Roboto"/>
              <a:cs typeface="Aharoni" panose="02010803020104030203" pitchFamily="2" charset="-79"/>
              <a:sym typeface="Roboto"/>
            </a:endParaRPr>
          </a:p>
        </p:txBody>
      </p:sp>
      <p:sp>
        <p:nvSpPr>
          <p:cNvPr id="223" name="Google Shape;223;g2184b4a83a9_0_549"/>
          <p:cNvSpPr txBox="1"/>
          <p:nvPr/>
        </p:nvSpPr>
        <p:spPr>
          <a:xfrm>
            <a:off x="5303157" y="2612413"/>
            <a:ext cx="1386600" cy="395100"/>
          </a:xfrm>
          <a:prstGeom prst="rect">
            <a:avLst/>
          </a:prstGeom>
          <a:solidFill>
            <a:schemeClr val="accent1"/>
          </a:solidFill>
          <a:ln w="19050" cap="flat" cmpd="sng">
            <a:solidFill>
              <a:srgbClr val="A72A1E"/>
            </a:solidFill>
            <a:prstDash val="solid"/>
            <a:round/>
            <a:headEnd type="none" w="sm" len="sm"/>
            <a:tailEnd type="none" w="sm" len="sm"/>
          </a:ln>
        </p:spPr>
        <p:txBody>
          <a:bodyPr spcFirstLastPara="1" wrap="square" lIns="121900" tIns="121900" rIns="121900" bIns="121900" anchor="ctr" anchorCtr="0">
            <a:noAutofit/>
          </a:bodyPr>
          <a:lstStyle/>
          <a:p>
            <a:pPr marL="0" lvl="0" indent="0" algn="ctr" rtl="0">
              <a:spcBef>
                <a:spcPts val="0"/>
              </a:spcBef>
              <a:spcAft>
                <a:spcPts val="0"/>
              </a:spcAft>
              <a:buNone/>
            </a:pPr>
            <a:r>
              <a:rPr lang="en-US" sz="1300">
                <a:solidFill>
                  <a:srgbClr val="A72A1E"/>
                </a:solidFill>
                <a:latin typeface="Aharoni" panose="02010803020104030203" pitchFamily="2" charset="-79"/>
                <a:ea typeface="Roboto"/>
                <a:cs typeface="Aharoni" panose="02010803020104030203" pitchFamily="2" charset="-79"/>
                <a:sym typeface="Roboto"/>
              </a:rPr>
              <a:t>Franchised Stores</a:t>
            </a:r>
            <a:endParaRPr sz="1300">
              <a:solidFill>
                <a:srgbClr val="A72A1E"/>
              </a:solidFill>
              <a:latin typeface="Aharoni" panose="02010803020104030203" pitchFamily="2" charset="-79"/>
              <a:ea typeface="Roboto"/>
              <a:cs typeface="Aharoni" panose="02010803020104030203" pitchFamily="2" charset="-79"/>
              <a:sym typeface="Roboto"/>
            </a:endParaRPr>
          </a:p>
        </p:txBody>
      </p:sp>
      <p:cxnSp>
        <p:nvCxnSpPr>
          <p:cNvPr id="224" name="Google Shape;224;g2184b4a83a9_0_549"/>
          <p:cNvCxnSpPr>
            <a:stCxn id="219" idx="2"/>
            <a:endCxn id="223" idx="0"/>
          </p:cNvCxnSpPr>
          <p:nvPr/>
        </p:nvCxnSpPr>
        <p:spPr>
          <a:xfrm rot="-5400000" flipH="1">
            <a:off x="4468127" y="1083994"/>
            <a:ext cx="698700" cy="2358000"/>
          </a:xfrm>
          <a:prstGeom prst="bentConnector3">
            <a:avLst>
              <a:gd name="adj1" fmla="val 50005"/>
            </a:avLst>
          </a:prstGeom>
          <a:noFill/>
          <a:ln w="19050" cap="flat" cmpd="sng">
            <a:solidFill>
              <a:srgbClr val="C2C2C2"/>
            </a:solidFill>
            <a:prstDash val="solid"/>
            <a:miter lim="8000"/>
            <a:headEnd type="none" w="sm" len="sm"/>
            <a:tailEnd type="none" w="sm" len="sm"/>
          </a:ln>
        </p:spPr>
      </p:cxnSp>
      <p:sp>
        <p:nvSpPr>
          <p:cNvPr id="225" name="Google Shape;225;g2184b4a83a9_0_549"/>
          <p:cNvSpPr txBox="1"/>
          <p:nvPr/>
        </p:nvSpPr>
        <p:spPr>
          <a:xfrm>
            <a:off x="6216450" y="2286000"/>
            <a:ext cx="8448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endParaRPr b="1">
              <a:latin typeface="Aharoni" panose="02010803020104030203" pitchFamily="2" charset="-79"/>
              <a:ea typeface="Gill Sans"/>
              <a:cs typeface="Aharoni" panose="02010803020104030203" pitchFamily="2" charset="-79"/>
              <a:sym typeface="Gill Sans"/>
            </a:endParaRPr>
          </a:p>
        </p:txBody>
      </p:sp>
      <p:sp>
        <p:nvSpPr>
          <p:cNvPr id="226" name="Google Shape;226;g2184b4a83a9_0_549"/>
          <p:cNvSpPr/>
          <p:nvPr/>
        </p:nvSpPr>
        <p:spPr>
          <a:xfrm>
            <a:off x="4470813" y="2435875"/>
            <a:ext cx="301500" cy="340500"/>
          </a:xfrm>
          <a:prstGeom prst="up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
        <p:nvSpPr>
          <p:cNvPr id="227" name="Google Shape;227;g2184b4a83a9_0_549"/>
          <p:cNvSpPr txBox="1"/>
          <p:nvPr/>
        </p:nvSpPr>
        <p:spPr>
          <a:xfrm>
            <a:off x="312677" y="3135541"/>
            <a:ext cx="6953100" cy="2769959"/>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dirty="0">
                <a:latin typeface="Aharoni" panose="02010803020104030203" pitchFamily="2" charset="-79"/>
                <a:ea typeface="Gill Sans"/>
                <a:cs typeface="Aharoni" panose="02010803020104030203" pitchFamily="2" charset="-79"/>
                <a:sym typeface="Gill Sans"/>
              </a:rPr>
              <a:t>CTF needs a</a:t>
            </a:r>
            <a:r>
              <a:rPr lang="en-US" dirty="0">
                <a:solidFill>
                  <a:srgbClr val="0000FF"/>
                </a:solidFill>
                <a:latin typeface="Aharoni" panose="02010803020104030203" pitchFamily="2" charset="-79"/>
                <a:ea typeface="Gill Sans"/>
                <a:cs typeface="Aharoni" panose="02010803020104030203" pitchFamily="2" charset="-79"/>
                <a:sym typeface="Gill Sans"/>
              </a:rPr>
              <a:t> dedicated management team to maintain the franchising business.</a:t>
            </a:r>
            <a:r>
              <a:rPr lang="en-US" dirty="0">
                <a:latin typeface="Aharoni" panose="02010803020104030203" pitchFamily="2" charset="-79"/>
                <a:ea typeface="Gill Sans"/>
                <a:cs typeface="Aharoni" panose="02010803020104030203" pitchFamily="2" charset="-79"/>
                <a:sym typeface="Gill Sans"/>
              </a:rPr>
              <a:t> (1) Developing a comprehensive business plan (2) Creating a franchise agreement (3) Establishing brand standards (4) Developing a franchise marketing strategy (5) Establishing support systems (6) Ensuring compliance with legal requirements (Hackett, 1976).</a:t>
            </a:r>
            <a:endParaRPr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endParaRPr dirty="0">
              <a:latin typeface="Aharoni" panose="02010803020104030203" pitchFamily="2" charset="-79"/>
              <a:ea typeface="Gill Sans"/>
              <a:cs typeface="Aharoni" panose="02010803020104030203" pitchFamily="2" charset="-79"/>
              <a:sym typeface="Gill Sans"/>
            </a:endParaRPr>
          </a:p>
          <a:p>
            <a:pPr marL="0" lvl="0" indent="0" algn="l" rtl="0">
              <a:spcBef>
                <a:spcPts val="0"/>
              </a:spcBef>
              <a:spcAft>
                <a:spcPts val="0"/>
              </a:spcAft>
              <a:buNone/>
            </a:pPr>
            <a:r>
              <a:rPr lang="en-US" dirty="0">
                <a:latin typeface="Aharoni" panose="02010803020104030203" pitchFamily="2" charset="-79"/>
                <a:ea typeface="Gill Sans"/>
                <a:cs typeface="Aharoni" panose="02010803020104030203" pitchFamily="2" charset="-79"/>
                <a:sym typeface="Gill Sans"/>
              </a:rPr>
              <a:t>CTF also needs to </a:t>
            </a:r>
            <a:r>
              <a:rPr lang="en-US" dirty="0">
                <a:solidFill>
                  <a:srgbClr val="0000FF"/>
                </a:solidFill>
                <a:latin typeface="Aharoni" panose="02010803020104030203" pitchFamily="2" charset="-79"/>
                <a:ea typeface="Gill Sans"/>
                <a:cs typeface="Aharoni" panose="02010803020104030203" pitchFamily="2" charset="-79"/>
                <a:sym typeface="Gill Sans"/>
              </a:rPr>
              <a:t>increase the digital marketing </a:t>
            </a:r>
            <a:r>
              <a:rPr lang="en-US" dirty="0">
                <a:latin typeface="Aharoni" panose="02010803020104030203" pitchFamily="2" charset="-79"/>
                <a:ea typeface="Gill Sans"/>
                <a:cs typeface="Aharoni" panose="02010803020104030203" pitchFamily="2" charset="-79"/>
                <a:sym typeface="Gill Sans"/>
              </a:rPr>
              <a:t>to increase the smart retailing business. (1) Build a greater social media presence (2) Offer discounts and promotions online (3) Leverage search engine optimization (SEO) (Berman and Katona, 2013).  (4) Provide excellent customer service online (5) Partner with complementary businesses  e.g. fashion bloggers or makeup artists (Ramesh and Vidhya, 2019).</a:t>
            </a:r>
            <a:endParaRPr dirty="0">
              <a:latin typeface="Aharoni" panose="02010803020104030203" pitchFamily="2" charset="-79"/>
              <a:ea typeface="Gill Sans"/>
              <a:cs typeface="Aharoni" panose="02010803020104030203" pitchFamily="2" charset="-79"/>
              <a:sym typeface="Gill Sans"/>
            </a:endParaRPr>
          </a:p>
        </p:txBody>
      </p:sp>
      <p:sp>
        <p:nvSpPr>
          <p:cNvPr id="228" name="Google Shape;228;g2184b4a83a9_0_549"/>
          <p:cNvSpPr/>
          <p:nvPr/>
        </p:nvSpPr>
        <p:spPr>
          <a:xfrm>
            <a:off x="6507263" y="2435875"/>
            <a:ext cx="301500" cy="340500"/>
          </a:xfrm>
          <a:prstGeom prst="up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
        <p:nvSpPr>
          <p:cNvPr id="229" name="Google Shape;229;g2184b4a83a9_0_549"/>
          <p:cNvSpPr/>
          <p:nvPr/>
        </p:nvSpPr>
        <p:spPr>
          <a:xfrm>
            <a:off x="2591125" y="2450425"/>
            <a:ext cx="301500" cy="340500"/>
          </a:xfrm>
          <a:prstGeom prst="downArrow">
            <a:avLst>
              <a:gd name="adj1" fmla="val 50000"/>
              <a:gd name="adj2" fmla="val 50000"/>
            </a:avLst>
          </a:prstGeom>
          <a:solidFill>
            <a:schemeClr val="l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
        <p:nvSpPr>
          <p:cNvPr id="230" name="Google Shape;230;g2184b4a83a9_0_549"/>
          <p:cNvSpPr/>
          <p:nvPr/>
        </p:nvSpPr>
        <p:spPr>
          <a:xfrm>
            <a:off x="556475" y="5836725"/>
            <a:ext cx="483900" cy="754200"/>
          </a:xfrm>
          <a:prstGeom prst="downArrow">
            <a:avLst>
              <a:gd name="adj1" fmla="val 50000"/>
              <a:gd name="adj2" fmla="val 50000"/>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
        <p:nvSpPr>
          <p:cNvPr id="231" name="Google Shape;231;g2184b4a83a9_0_549"/>
          <p:cNvSpPr txBox="1"/>
          <p:nvPr/>
        </p:nvSpPr>
        <p:spPr>
          <a:xfrm>
            <a:off x="977125" y="6013725"/>
            <a:ext cx="1915500" cy="400200"/>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Aharoni" panose="02010803020104030203" pitchFamily="2" charset="-79"/>
                <a:ea typeface="Gill Sans"/>
                <a:cs typeface="Aharoni" panose="02010803020104030203" pitchFamily="2" charset="-79"/>
                <a:sym typeface="Gill Sans"/>
              </a:rPr>
              <a:t>Cost of operation </a:t>
            </a:r>
            <a:endParaRPr>
              <a:latin typeface="Aharoni" panose="02010803020104030203" pitchFamily="2" charset="-79"/>
              <a:ea typeface="Gill Sans"/>
              <a:cs typeface="Aharoni" panose="02010803020104030203" pitchFamily="2" charset="-79"/>
              <a:sym typeface="Gill Sans"/>
            </a:endParaRPr>
          </a:p>
        </p:txBody>
      </p:sp>
      <p:sp>
        <p:nvSpPr>
          <p:cNvPr id="232" name="Google Shape;232;g2184b4a83a9_0_549"/>
          <p:cNvSpPr/>
          <p:nvPr/>
        </p:nvSpPr>
        <p:spPr>
          <a:xfrm>
            <a:off x="2499925" y="5864475"/>
            <a:ext cx="483900" cy="698700"/>
          </a:xfrm>
          <a:prstGeom prst="upArrow">
            <a:avLst>
              <a:gd name="adj1" fmla="val 50000"/>
              <a:gd name="adj2" fmla="val 50000"/>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
        <p:nvSpPr>
          <p:cNvPr id="233" name="Google Shape;233;g2184b4a83a9_0_549"/>
          <p:cNvSpPr txBox="1"/>
          <p:nvPr/>
        </p:nvSpPr>
        <p:spPr>
          <a:xfrm>
            <a:off x="2944125" y="6013725"/>
            <a:ext cx="1388700" cy="615523"/>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Aharoni" panose="02010803020104030203" pitchFamily="2" charset="-79"/>
                <a:ea typeface="Gill Sans"/>
                <a:cs typeface="Aharoni" panose="02010803020104030203" pitchFamily="2" charset="-79"/>
                <a:sym typeface="Gill Sans"/>
              </a:rPr>
              <a:t>Stable revenue</a:t>
            </a:r>
            <a:endParaRPr>
              <a:latin typeface="Aharoni" panose="02010803020104030203" pitchFamily="2" charset="-79"/>
              <a:ea typeface="Gill Sans"/>
              <a:cs typeface="Aharoni" panose="02010803020104030203" pitchFamily="2" charset="-79"/>
              <a:sym typeface="Gill Sans"/>
            </a:endParaRPr>
          </a:p>
        </p:txBody>
      </p:sp>
      <p:sp>
        <p:nvSpPr>
          <p:cNvPr id="234" name="Google Shape;234;g2184b4a83a9_0_549"/>
          <p:cNvSpPr/>
          <p:nvPr/>
        </p:nvSpPr>
        <p:spPr>
          <a:xfrm>
            <a:off x="4288425" y="5905500"/>
            <a:ext cx="483900" cy="698700"/>
          </a:xfrm>
          <a:prstGeom prst="upArrow">
            <a:avLst>
              <a:gd name="adj1" fmla="val 50000"/>
              <a:gd name="adj2" fmla="val 50000"/>
            </a:avLst>
          </a:prstGeom>
          <a:solidFill>
            <a:srgbClr val="FFFF00"/>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latin typeface="Aharoni" panose="02010803020104030203" pitchFamily="2" charset="-79"/>
              <a:cs typeface="Aharoni" panose="02010803020104030203" pitchFamily="2" charset="-79"/>
            </a:endParaRPr>
          </a:p>
        </p:txBody>
      </p:sp>
      <p:sp>
        <p:nvSpPr>
          <p:cNvPr id="235" name="Google Shape;235;g2184b4a83a9_0_549"/>
          <p:cNvSpPr txBox="1"/>
          <p:nvPr/>
        </p:nvSpPr>
        <p:spPr>
          <a:xfrm>
            <a:off x="4851050" y="6013725"/>
            <a:ext cx="2290800" cy="615523"/>
          </a:xfrm>
          <a:prstGeom prst="rect">
            <a:avLst/>
          </a:prstGeom>
          <a:noFill/>
          <a:ln>
            <a:noFill/>
          </a:ln>
        </p:spPr>
        <p:txBody>
          <a:bodyPr spcFirstLastPara="1" wrap="square" lIns="91425" tIns="91425" rIns="91425" bIns="91425" anchor="t" anchorCtr="0">
            <a:spAutoFit/>
          </a:bodyPr>
          <a:lstStyle/>
          <a:p>
            <a:pPr marL="0" lvl="0" indent="0" algn="l" rtl="0">
              <a:spcBef>
                <a:spcPts val="0"/>
              </a:spcBef>
              <a:spcAft>
                <a:spcPts val="0"/>
              </a:spcAft>
              <a:buNone/>
            </a:pPr>
            <a:r>
              <a:rPr lang="en-US">
                <a:latin typeface="Aharoni" panose="02010803020104030203" pitchFamily="2" charset="-79"/>
                <a:ea typeface="Gill Sans"/>
                <a:cs typeface="Aharoni" panose="02010803020104030203" pitchFamily="2" charset="-79"/>
                <a:sym typeface="Gill Sans"/>
              </a:rPr>
              <a:t>Efficiency in management</a:t>
            </a:r>
            <a:endParaRPr>
              <a:latin typeface="Aharoni" panose="02010803020104030203" pitchFamily="2" charset="-79"/>
              <a:ea typeface="Gill Sans"/>
              <a:cs typeface="Aharoni" panose="02010803020104030203" pitchFamily="2" charset="-79"/>
              <a:sym typeface="Gill Sans"/>
            </a:endParaRPr>
          </a:p>
        </p:txBody>
      </p:sp>
      <p:pic>
        <p:nvPicPr>
          <p:cNvPr id="236" name="Google Shape;236;g2184b4a83a9_0_549"/>
          <p:cNvPicPr preferRelativeResize="0"/>
          <p:nvPr/>
        </p:nvPicPr>
        <p:blipFill>
          <a:blip r:embed="rId3">
            <a:alphaModFix/>
          </a:blip>
          <a:stretch>
            <a:fillRect/>
          </a:stretch>
        </p:blipFill>
        <p:spPr>
          <a:xfrm>
            <a:off x="7548725" y="5656500"/>
            <a:ext cx="1196700" cy="1196700"/>
          </a:xfrm>
          <a:prstGeom prst="rect">
            <a:avLst/>
          </a:prstGeom>
          <a:noFill/>
          <a:ln>
            <a:noFill/>
          </a:ln>
        </p:spPr>
      </p:pic>
      <p:pic>
        <p:nvPicPr>
          <p:cNvPr id="237" name="Google Shape;237;g2184b4a83a9_0_549"/>
          <p:cNvPicPr preferRelativeResize="0"/>
          <p:nvPr/>
        </p:nvPicPr>
        <p:blipFill>
          <a:blip r:embed="rId4">
            <a:alphaModFix/>
          </a:blip>
          <a:stretch>
            <a:fillRect/>
          </a:stretch>
        </p:blipFill>
        <p:spPr>
          <a:xfrm>
            <a:off x="8807375" y="5782305"/>
            <a:ext cx="1687625" cy="945070"/>
          </a:xfrm>
          <a:prstGeom prst="rect">
            <a:avLst/>
          </a:prstGeom>
          <a:noFill/>
          <a:ln>
            <a:noFill/>
          </a:ln>
        </p:spPr>
      </p:pic>
      <p:pic>
        <p:nvPicPr>
          <p:cNvPr id="238" name="Google Shape;238;g2184b4a83a9_0_549"/>
          <p:cNvPicPr preferRelativeResize="0"/>
          <p:nvPr/>
        </p:nvPicPr>
        <p:blipFill>
          <a:blip r:embed="rId5">
            <a:alphaModFix/>
          </a:blip>
          <a:stretch>
            <a:fillRect/>
          </a:stretch>
        </p:blipFill>
        <p:spPr>
          <a:xfrm>
            <a:off x="10412425" y="5714169"/>
            <a:ext cx="1779575" cy="1081339"/>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43"/>
        <p:cNvGrpSpPr/>
        <p:nvPr/>
      </p:nvGrpSpPr>
      <p:grpSpPr>
        <a:xfrm>
          <a:off x="0" y="0"/>
          <a:ext cx="0" cy="0"/>
          <a:chOff x="0" y="0"/>
          <a:chExt cx="0" cy="0"/>
        </a:xfrm>
      </p:grpSpPr>
      <p:sp>
        <p:nvSpPr>
          <p:cNvPr id="244" name="Google Shape;244;g2184b4a83a9_0_909"/>
          <p:cNvSpPr txBox="1">
            <a:spLocks noGrp="1"/>
          </p:cNvSpPr>
          <p:nvPr>
            <p:ph type="title"/>
          </p:nvPr>
        </p:nvSpPr>
        <p:spPr>
          <a:xfrm>
            <a:off x="1251678" y="382385"/>
            <a:ext cx="10178400" cy="1492200"/>
          </a:xfrm>
          <a:prstGeom prst="rect">
            <a:avLst/>
          </a:prstGeom>
        </p:spPr>
        <p:txBody>
          <a:bodyPr spcFirstLastPara="1" wrap="square" lIns="91425" tIns="45700" rIns="91425" bIns="45700" anchor="t" anchorCtr="0">
            <a:norm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Summary</a:t>
            </a:r>
            <a:endParaRPr>
              <a:latin typeface="Aharoni" panose="02010803020104030203" pitchFamily="2" charset="-79"/>
              <a:cs typeface="Aharoni" panose="02010803020104030203" pitchFamily="2" charset="-79"/>
            </a:endParaRPr>
          </a:p>
        </p:txBody>
      </p:sp>
      <p:sp>
        <p:nvSpPr>
          <p:cNvPr id="245" name="Google Shape;245;g2184b4a83a9_0_909"/>
          <p:cNvSpPr txBox="1">
            <a:spLocks noGrp="1"/>
          </p:cNvSpPr>
          <p:nvPr>
            <p:ph type="body" idx="1"/>
          </p:nvPr>
        </p:nvSpPr>
        <p:spPr>
          <a:xfrm>
            <a:off x="1251678" y="1206015"/>
            <a:ext cx="10178400" cy="4146300"/>
          </a:xfrm>
          <a:prstGeom prst="rect">
            <a:avLst/>
          </a:prstGeom>
        </p:spPr>
        <p:txBody>
          <a:bodyPr spcFirstLastPara="1" wrap="square" lIns="91425" tIns="45700" rIns="91425" bIns="45700" anchor="t" anchorCtr="0">
            <a:normAutofit lnSpcReduction="10000"/>
          </a:bodyPr>
          <a:lstStyle/>
          <a:p>
            <a:pPr marL="457200" lvl="0" indent="-342900" algn="l" rtl="0">
              <a:spcBef>
                <a:spcPts val="700"/>
              </a:spcBef>
              <a:spcAft>
                <a:spcPts val="0"/>
              </a:spcAft>
              <a:buSzPts val="1800"/>
              <a:buChar char="•"/>
            </a:pPr>
            <a:r>
              <a:rPr lang="en-US" dirty="0">
                <a:latin typeface="Aharoni" panose="02010803020104030203" pitchFamily="2" charset="-79"/>
                <a:cs typeface="Aharoni" panose="02010803020104030203" pitchFamily="2" charset="-79"/>
              </a:rPr>
              <a:t>Chow Tai Fook Group had an increasing trend of sales revenue in the last 5 years (2018-2022) by the strategy of expanding its Mainland China’s market.  </a:t>
            </a:r>
            <a:endParaRPr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dirty="0">
                <a:latin typeface="Aharoni" panose="02010803020104030203" pitchFamily="2" charset="-79"/>
                <a:cs typeface="Aharoni" panose="02010803020104030203" pitchFamily="2" charset="-79"/>
              </a:rPr>
              <a:t>Chow Tai Fook Group has the business challenge in rising operational cost by over-expanding store number in its Mainland China business (Doubled store number in the last 5 years) and the revenue per store was decreasing year by year. </a:t>
            </a:r>
            <a:endParaRPr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dirty="0">
                <a:latin typeface="Aharoni" panose="02010803020104030203" pitchFamily="2" charset="-79"/>
                <a:cs typeface="Aharoni" panose="02010803020104030203" pitchFamily="2" charset="-79"/>
              </a:rPr>
              <a:t>The change </a:t>
            </a:r>
            <a:r>
              <a:rPr lang="en-US" dirty="0" err="1">
                <a:latin typeface="Aharoni" panose="02010803020104030203" pitchFamily="2" charset="-79"/>
                <a:cs typeface="Aharoni" panose="02010803020104030203" pitchFamily="2" charset="-79"/>
              </a:rPr>
              <a:t>programme</a:t>
            </a:r>
            <a:r>
              <a:rPr lang="en-US" dirty="0">
                <a:latin typeface="Aharoni" panose="02010803020104030203" pitchFamily="2" charset="-79"/>
                <a:cs typeface="Aharoni" panose="02010803020104030203" pitchFamily="2" charset="-79"/>
              </a:rPr>
              <a:t> utilizes Lewin's Three-Step Model and suggest CTF to increase franchising business and increasing the rate of smart retailing. </a:t>
            </a:r>
            <a:endParaRPr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dirty="0">
                <a:latin typeface="Aharoni" panose="02010803020104030203" pitchFamily="2" charset="-79"/>
                <a:cs typeface="Aharoni" panose="02010803020104030203" pitchFamily="2" charset="-79"/>
              </a:rPr>
              <a:t>The benefit of the change </a:t>
            </a:r>
            <a:r>
              <a:rPr lang="en-US" dirty="0" err="1">
                <a:latin typeface="Aharoni" panose="02010803020104030203" pitchFamily="2" charset="-79"/>
                <a:cs typeface="Aharoni" panose="02010803020104030203" pitchFamily="2" charset="-79"/>
              </a:rPr>
              <a:t>programme</a:t>
            </a:r>
            <a:r>
              <a:rPr lang="en-US" dirty="0">
                <a:latin typeface="Aharoni" panose="02010803020104030203" pitchFamily="2" charset="-79"/>
                <a:cs typeface="Aharoni" panose="02010803020104030203" pitchFamily="2" charset="-79"/>
              </a:rPr>
              <a:t> can lower the overhead cost, ensure a stable revenue from the franchised store and adapt to the digital retailing trend worldwide.  </a:t>
            </a:r>
            <a:endParaRPr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dirty="0">
                <a:latin typeface="Aharoni" panose="02010803020104030203" pitchFamily="2" charset="-79"/>
                <a:cs typeface="Aharoni" panose="02010803020104030203" pitchFamily="2" charset="-79"/>
              </a:rPr>
              <a:t>Integrate the change </a:t>
            </a:r>
            <a:r>
              <a:rPr lang="en-US" dirty="0" err="1">
                <a:latin typeface="Aharoni" panose="02010803020104030203" pitchFamily="2" charset="-79"/>
                <a:cs typeface="Aharoni" panose="02010803020104030203" pitchFamily="2" charset="-79"/>
              </a:rPr>
              <a:t>programme</a:t>
            </a:r>
            <a:r>
              <a:rPr lang="en-US" dirty="0">
                <a:latin typeface="Aharoni" panose="02010803020104030203" pitchFamily="2" charset="-79"/>
                <a:cs typeface="Aharoni" panose="02010803020104030203" pitchFamily="2" charset="-79"/>
              </a:rPr>
              <a:t> into CTF’s current organization process is very important so that it can be a sustainable business change.  </a:t>
            </a:r>
            <a:endParaRPr dirty="0">
              <a:latin typeface="Aharoni" panose="02010803020104030203" pitchFamily="2" charset="-79"/>
              <a:cs typeface="Aharoni" panose="02010803020104030203" pitchFamily="2" charset="-79"/>
            </a:endParaRPr>
          </a:p>
        </p:txBody>
      </p:sp>
      <p:pic>
        <p:nvPicPr>
          <p:cNvPr id="246" name="Google Shape;246;g2184b4a83a9_0_909"/>
          <p:cNvPicPr preferRelativeResize="0">
            <a:picLocks noGrp="1"/>
          </p:cNvPicPr>
          <p:nvPr>
            <p:ph type="body" idx="1"/>
          </p:nvPr>
        </p:nvPicPr>
        <p:blipFill rotWithShape="1">
          <a:blip r:embed="rId3">
            <a:alphaModFix/>
          </a:blip>
          <a:srcRect/>
          <a:stretch/>
        </p:blipFill>
        <p:spPr>
          <a:xfrm>
            <a:off x="1670850" y="5400536"/>
            <a:ext cx="2180100" cy="1247700"/>
          </a:xfrm>
          <a:prstGeom prst="rect">
            <a:avLst/>
          </a:prstGeom>
          <a:noFill/>
          <a:ln>
            <a:noFill/>
          </a:ln>
        </p:spPr>
      </p:pic>
      <p:pic>
        <p:nvPicPr>
          <p:cNvPr id="247" name="Google Shape;247;g2184b4a83a9_0_909"/>
          <p:cNvPicPr preferRelativeResize="0"/>
          <p:nvPr/>
        </p:nvPicPr>
        <p:blipFill>
          <a:blip r:embed="rId4">
            <a:alphaModFix/>
          </a:blip>
          <a:stretch>
            <a:fillRect/>
          </a:stretch>
        </p:blipFill>
        <p:spPr>
          <a:xfrm>
            <a:off x="4346650" y="5406188"/>
            <a:ext cx="2180100" cy="1236361"/>
          </a:xfrm>
          <a:prstGeom prst="rect">
            <a:avLst/>
          </a:prstGeom>
          <a:noFill/>
          <a:ln>
            <a:noFill/>
          </a:ln>
        </p:spPr>
      </p:pic>
      <p:pic>
        <p:nvPicPr>
          <p:cNvPr id="248" name="Google Shape;248;g2184b4a83a9_0_909"/>
          <p:cNvPicPr preferRelativeResize="0"/>
          <p:nvPr/>
        </p:nvPicPr>
        <p:blipFill>
          <a:blip r:embed="rId5">
            <a:alphaModFix/>
          </a:blip>
          <a:stretch>
            <a:fillRect/>
          </a:stretch>
        </p:blipFill>
        <p:spPr>
          <a:xfrm>
            <a:off x="6857175" y="5406208"/>
            <a:ext cx="2398200" cy="1342992"/>
          </a:xfrm>
          <a:prstGeom prst="rect">
            <a:avLst/>
          </a:prstGeom>
          <a:noFill/>
          <a:ln>
            <a:noFill/>
          </a:ln>
        </p:spPr>
      </p:pic>
      <p:pic>
        <p:nvPicPr>
          <p:cNvPr id="249" name="Google Shape;249;g2184b4a83a9_0_909"/>
          <p:cNvPicPr preferRelativeResize="0"/>
          <p:nvPr/>
        </p:nvPicPr>
        <p:blipFill>
          <a:blip r:embed="rId6">
            <a:alphaModFix/>
          </a:blip>
          <a:stretch>
            <a:fillRect/>
          </a:stretch>
        </p:blipFill>
        <p:spPr>
          <a:xfrm>
            <a:off x="9585798" y="5352315"/>
            <a:ext cx="2180100" cy="1450758"/>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Google Shape;254;p8"/>
          <p:cNvSpPr txBox="1">
            <a:spLocks noGrp="1"/>
          </p:cNvSpPr>
          <p:nvPr>
            <p:ph type="title"/>
          </p:nvPr>
        </p:nvSpPr>
        <p:spPr>
          <a:xfrm>
            <a:off x="1251678" y="382385"/>
            <a:ext cx="10178322" cy="1492132"/>
          </a:xfrm>
          <a:prstGeom prst="rect">
            <a:avLst/>
          </a:prstGeom>
          <a:noFill/>
          <a:ln>
            <a:noFill/>
          </a:ln>
        </p:spPr>
        <p:txBody>
          <a:bodyPr spcFirstLastPara="1" wrap="square" lIns="91425" tIns="45700" rIns="91425" bIns="45700" anchor="t" anchorCtr="0">
            <a:normAutofit/>
          </a:bodyPr>
          <a:lstStyle/>
          <a:p>
            <a:pPr marL="0" lvl="0" indent="0" algn="l" rtl="0">
              <a:lnSpc>
                <a:spcPct val="90000"/>
              </a:lnSpc>
              <a:spcBef>
                <a:spcPts val="0"/>
              </a:spcBef>
              <a:spcAft>
                <a:spcPts val="0"/>
              </a:spcAft>
              <a:buClr>
                <a:schemeClr val="dk2"/>
              </a:buClr>
              <a:buSzPts val="5100"/>
              <a:buFont typeface="Impact"/>
              <a:buNone/>
            </a:pPr>
            <a:r>
              <a:rPr lang="en-US" dirty="0">
                <a:latin typeface="Aharoni" panose="02010803020104030203" pitchFamily="2" charset="-79"/>
                <a:cs typeface="Aharoni" panose="02010803020104030203" pitchFamily="2" charset="-79"/>
              </a:rPr>
              <a:t>Reference</a:t>
            </a:r>
            <a:endParaRPr dirty="0">
              <a:latin typeface="Aharoni" panose="02010803020104030203" pitchFamily="2" charset="-79"/>
              <a:cs typeface="Aharoni" panose="02010803020104030203" pitchFamily="2" charset="-79"/>
            </a:endParaRPr>
          </a:p>
        </p:txBody>
      </p:sp>
      <p:sp>
        <p:nvSpPr>
          <p:cNvPr id="255" name="Google Shape;255;p8"/>
          <p:cNvSpPr txBox="1">
            <a:spLocks noGrp="1"/>
          </p:cNvSpPr>
          <p:nvPr>
            <p:ph type="body" idx="1"/>
          </p:nvPr>
        </p:nvSpPr>
        <p:spPr>
          <a:xfrm>
            <a:off x="1251675" y="1252528"/>
            <a:ext cx="10404000" cy="4828800"/>
          </a:xfrm>
          <a:prstGeom prst="rect">
            <a:avLst/>
          </a:prstGeom>
          <a:noFill/>
          <a:ln>
            <a:noFill/>
          </a:ln>
        </p:spPr>
        <p:txBody>
          <a:bodyPr spcFirstLastPara="1" wrap="square" lIns="91425" tIns="45700" rIns="91425" bIns="45700" anchor="t" anchorCtr="0">
            <a:noAutofit/>
          </a:bodyPr>
          <a:lstStyle/>
          <a:p>
            <a:pPr marL="457200" lvl="0" indent="-342900" algn="l" rtl="0">
              <a:lnSpc>
                <a:spcPct val="110000"/>
              </a:lnSpc>
              <a:spcBef>
                <a:spcPts val="0"/>
              </a:spcBef>
              <a:spcAft>
                <a:spcPts val="0"/>
              </a:spcAft>
              <a:buSzPts val="1800"/>
              <a:buChar char="•"/>
            </a:pPr>
            <a:r>
              <a:rPr lang="en-US" sz="1800" dirty="0">
                <a:latin typeface="Aharoni" panose="02010803020104030203" pitchFamily="2" charset="-79"/>
                <a:cs typeface="Aharoni" panose="02010803020104030203" pitchFamily="2" charset="-79"/>
              </a:rPr>
              <a:t>Berman, R., &amp; Katona, Z. (2013). </a:t>
            </a:r>
            <a:r>
              <a:rPr lang="en-US" sz="1800" i="1" dirty="0">
                <a:latin typeface="Aharoni" panose="02010803020104030203" pitchFamily="2" charset="-79"/>
                <a:cs typeface="Aharoni" panose="02010803020104030203" pitchFamily="2" charset="-79"/>
              </a:rPr>
              <a:t>The role of search engine optimization in search marketing.</a:t>
            </a:r>
            <a:r>
              <a:rPr lang="en-US" sz="1800" dirty="0">
                <a:latin typeface="Aharoni" panose="02010803020104030203" pitchFamily="2" charset="-79"/>
                <a:cs typeface="Aharoni" panose="02010803020104030203" pitchFamily="2" charset="-79"/>
              </a:rPr>
              <a:t> Marketing Science, 32(4), pp.644-651.</a:t>
            </a:r>
            <a:endParaRPr sz="1800" dirty="0">
              <a:latin typeface="Aharoni" panose="02010803020104030203" pitchFamily="2" charset="-79"/>
              <a:cs typeface="Aharoni" panose="02010803020104030203" pitchFamily="2" charset="-79"/>
            </a:endParaRPr>
          </a:p>
          <a:p>
            <a:pPr marL="457200" lvl="0" indent="-342900" algn="l" rtl="0">
              <a:lnSpc>
                <a:spcPct val="110000"/>
              </a:lnSpc>
              <a:spcBef>
                <a:spcPts val="0"/>
              </a:spcBef>
              <a:spcAft>
                <a:spcPts val="0"/>
              </a:spcAft>
              <a:buSzPts val="1800"/>
              <a:buChar char="•"/>
            </a:pPr>
            <a:r>
              <a:rPr lang="en-US" sz="1800" dirty="0">
                <a:latin typeface="Aharoni" panose="02010803020104030203" pitchFamily="2" charset="-79"/>
                <a:cs typeface="Aharoni" panose="02010803020104030203" pitchFamily="2" charset="-79"/>
              </a:rPr>
              <a:t>Combs, J. G., &amp; </a:t>
            </a:r>
            <a:r>
              <a:rPr lang="en-US" sz="1800" dirty="0" err="1">
                <a:latin typeface="Aharoni" panose="02010803020104030203" pitchFamily="2" charset="-79"/>
                <a:cs typeface="Aharoni" panose="02010803020104030203" pitchFamily="2" charset="-79"/>
              </a:rPr>
              <a:t>Ketchen</a:t>
            </a:r>
            <a:r>
              <a:rPr lang="en-US" sz="1800" dirty="0">
                <a:latin typeface="Aharoni" panose="02010803020104030203" pitchFamily="2" charset="-79"/>
                <a:cs typeface="Aharoni" panose="02010803020104030203" pitchFamily="2" charset="-79"/>
              </a:rPr>
              <a:t> Jr, D. J. (2003). </a:t>
            </a:r>
            <a:r>
              <a:rPr lang="en-US" sz="1800" i="1" dirty="0">
                <a:latin typeface="Aharoni" panose="02010803020104030203" pitchFamily="2" charset="-79"/>
                <a:cs typeface="Aharoni" panose="02010803020104030203" pitchFamily="2" charset="-79"/>
              </a:rPr>
              <a:t>Why do firms use franchising as an entrepreneurial strategy?: A meta-analysis. </a:t>
            </a:r>
            <a:r>
              <a:rPr lang="en-US" sz="1800" dirty="0">
                <a:latin typeface="Aharoni" panose="02010803020104030203" pitchFamily="2" charset="-79"/>
                <a:cs typeface="Aharoni" panose="02010803020104030203" pitchFamily="2" charset="-79"/>
              </a:rPr>
              <a:t>Journal of management, 29(3), pp. 443-465.</a:t>
            </a:r>
            <a:endParaRPr sz="1800" dirty="0">
              <a:latin typeface="Aharoni" panose="02010803020104030203" pitchFamily="2" charset="-79"/>
              <a:cs typeface="Aharoni" panose="02010803020104030203" pitchFamily="2" charset="-79"/>
            </a:endParaRPr>
          </a:p>
          <a:p>
            <a:pPr marL="457200" lvl="0" indent="-342900" algn="l" rtl="0">
              <a:lnSpc>
                <a:spcPct val="110000"/>
              </a:lnSpc>
              <a:spcBef>
                <a:spcPts val="0"/>
              </a:spcBef>
              <a:spcAft>
                <a:spcPts val="0"/>
              </a:spcAft>
              <a:buSzPts val="1800"/>
              <a:buChar char="•"/>
            </a:pPr>
            <a:r>
              <a:rPr lang="en-US" sz="1800" dirty="0">
                <a:latin typeface="Aharoni" panose="02010803020104030203" pitchFamily="2" charset="-79"/>
                <a:cs typeface="Aharoni" panose="02010803020104030203" pitchFamily="2" charset="-79"/>
              </a:rPr>
              <a:t>Cummings, S., Bridgman, T., &amp; Brown, K. G. (2016). </a:t>
            </a:r>
            <a:r>
              <a:rPr lang="en-US" sz="1800" i="1" dirty="0">
                <a:latin typeface="Aharoni" panose="02010803020104030203" pitchFamily="2" charset="-79"/>
                <a:cs typeface="Aharoni" panose="02010803020104030203" pitchFamily="2" charset="-79"/>
              </a:rPr>
              <a:t>Unfreezing change as three steps: Rethinking Kurt Lewin’s legacy for change management. </a:t>
            </a:r>
            <a:r>
              <a:rPr lang="en-US" sz="1800" dirty="0">
                <a:latin typeface="Aharoni" panose="02010803020104030203" pitchFamily="2" charset="-79"/>
                <a:cs typeface="Aharoni" panose="02010803020104030203" pitchFamily="2" charset="-79"/>
              </a:rPr>
              <a:t>Human relations, 69(1), pp.33-60. </a:t>
            </a:r>
            <a:endParaRPr sz="1800" dirty="0">
              <a:latin typeface="Aharoni" panose="02010803020104030203" pitchFamily="2" charset="-79"/>
              <a:cs typeface="Aharoni" panose="02010803020104030203" pitchFamily="2" charset="-79"/>
            </a:endParaRPr>
          </a:p>
          <a:p>
            <a:pPr marL="457200" lvl="0" indent="-342900" algn="l" rtl="0">
              <a:lnSpc>
                <a:spcPct val="110000"/>
              </a:lnSpc>
              <a:spcBef>
                <a:spcPts val="0"/>
              </a:spcBef>
              <a:spcAft>
                <a:spcPts val="0"/>
              </a:spcAft>
              <a:buSzPts val="1800"/>
              <a:buChar char="•"/>
            </a:pPr>
            <a:r>
              <a:rPr lang="en-US" sz="1800" dirty="0">
                <a:latin typeface="Aharoni" panose="02010803020104030203" pitchFamily="2" charset="-79"/>
                <a:cs typeface="Aharoni" panose="02010803020104030203" pitchFamily="2" charset="-79"/>
              </a:rPr>
              <a:t>Chow Tai Fook Website (2023). </a:t>
            </a:r>
            <a:r>
              <a:rPr lang="en-US" sz="1800" i="1" dirty="0">
                <a:latin typeface="Aharoni" panose="02010803020104030203" pitchFamily="2" charset="-79"/>
                <a:cs typeface="Aharoni" panose="02010803020104030203" pitchFamily="2" charset="-79"/>
              </a:rPr>
              <a:t>Official website - About Us.</a:t>
            </a:r>
            <a:r>
              <a:rPr lang="en-US" sz="1800" dirty="0">
                <a:latin typeface="Aharoni" panose="02010803020104030203" pitchFamily="2" charset="-79"/>
                <a:cs typeface="Aharoni" panose="02010803020104030203" pitchFamily="2" charset="-79"/>
              </a:rPr>
              <a:t> Available at: </a:t>
            </a:r>
            <a:r>
              <a:rPr lang="en-US" sz="1800" u="sng" dirty="0">
                <a:solidFill>
                  <a:schemeClr val="hlink"/>
                </a:solidFill>
                <a:latin typeface="Aharoni" panose="02010803020104030203" pitchFamily="2" charset="-79"/>
                <a:ea typeface="Arial"/>
                <a:cs typeface="Aharoni" panose="02010803020104030203" pitchFamily="2" charset="-79"/>
                <a:sym typeface="Arial"/>
                <a:hlinkClick r:id="rId3"/>
              </a:rPr>
              <a:t>https://www.ctfjewellerygroup.com/tc/group/about-us.html</a:t>
            </a:r>
            <a:r>
              <a:rPr lang="en-US" sz="1800" dirty="0">
                <a:latin typeface="Aharoni" panose="02010803020104030203" pitchFamily="2" charset="-79"/>
                <a:cs typeface="Aharoni" panose="02010803020104030203" pitchFamily="2" charset="-79"/>
              </a:rPr>
              <a:t> (Accessed: 26 Mar 2023). </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Chow Tai Fook (2018).</a:t>
            </a:r>
            <a:r>
              <a:rPr lang="en-US" sz="1800" i="1" dirty="0">
                <a:latin typeface="Aharoni" panose="02010803020104030203" pitchFamily="2" charset="-79"/>
                <a:cs typeface="Aharoni" panose="02010803020104030203" pitchFamily="2" charset="-79"/>
              </a:rPr>
              <a:t> Annual Report 2018.</a:t>
            </a:r>
            <a:r>
              <a:rPr lang="en-US" sz="1800" dirty="0">
                <a:latin typeface="Aharoni" panose="02010803020104030203" pitchFamily="2" charset="-79"/>
                <a:cs typeface="Aharoni" panose="02010803020104030203" pitchFamily="2" charset="-79"/>
              </a:rPr>
              <a:t> Available at: </a:t>
            </a:r>
            <a:r>
              <a:rPr lang="en-US" sz="1800" u="sng" dirty="0">
                <a:solidFill>
                  <a:schemeClr val="hlink"/>
                </a:solidFill>
                <a:latin typeface="Aharoni" panose="02010803020104030203" pitchFamily="2" charset="-79"/>
                <a:cs typeface="Aharoni" panose="02010803020104030203" pitchFamily="2" charset="-79"/>
                <a:hlinkClick r:id="rId4"/>
              </a:rPr>
              <a:t>https://ir.ctfjewellerygroup.com/ar2018_en.pdf</a:t>
            </a:r>
            <a:r>
              <a:rPr lang="en-US" sz="1800" dirty="0">
                <a:latin typeface="Aharoni" panose="02010803020104030203" pitchFamily="2" charset="-79"/>
                <a:cs typeface="Aharoni" panose="02010803020104030203" pitchFamily="2" charset="-79"/>
              </a:rPr>
              <a:t>  (Accessed: 5 April 2023). </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Chow Tai Fook (2019). </a:t>
            </a:r>
            <a:r>
              <a:rPr lang="en-US" sz="1800" i="1" dirty="0">
                <a:latin typeface="Aharoni" panose="02010803020104030203" pitchFamily="2" charset="-79"/>
                <a:cs typeface="Aharoni" panose="02010803020104030203" pitchFamily="2" charset="-79"/>
              </a:rPr>
              <a:t>Annual Report 2019.</a:t>
            </a:r>
            <a:r>
              <a:rPr lang="en-US" sz="1800" dirty="0">
                <a:latin typeface="Aharoni" panose="02010803020104030203" pitchFamily="2" charset="-79"/>
                <a:cs typeface="Aharoni" panose="02010803020104030203" pitchFamily="2" charset="-79"/>
              </a:rPr>
              <a:t> Available at: </a:t>
            </a:r>
            <a:r>
              <a:rPr lang="en-US" sz="1800" u="sng" dirty="0">
                <a:solidFill>
                  <a:schemeClr val="hlink"/>
                </a:solidFill>
                <a:latin typeface="Aharoni" panose="02010803020104030203" pitchFamily="2" charset="-79"/>
                <a:cs typeface="Aharoni" panose="02010803020104030203" pitchFamily="2" charset="-79"/>
                <a:hlinkClick r:id="rId5"/>
              </a:rPr>
              <a:t>https://ir.ctfjewellerygroup.com/ar2019_en.pdf</a:t>
            </a:r>
            <a:r>
              <a:rPr lang="en-US" sz="1800" dirty="0">
                <a:latin typeface="Aharoni" panose="02010803020104030203" pitchFamily="2" charset="-79"/>
                <a:cs typeface="Aharoni" panose="02010803020104030203" pitchFamily="2" charset="-79"/>
              </a:rPr>
              <a:t>  (Accessed: 5 April 2023). </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Chow Tai Fook (2020). </a:t>
            </a:r>
            <a:r>
              <a:rPr lang="en-US" sz="1800" i="1" dirty="0">
                <a:latin typeface="Aharoni" panose="02010803020104030203" pitchFamily="2" charset="-79"/>
                <a:cs typeface="Aharoni" panose="02010803020104030203" pitchFamily="2" charset="-79"/>
              </a:rPr>
              <a:t>Annual Report 2020. </a:t>
            </a:r>
            <a:r>
              <a:rPr lang="en-US" sz="1800" dirty="0">
                <a:latin typeface="Aharoni" panose="02010803020104030203" pitchFamily="2" charset="-79"/>
                <a:cs typeface="Aharoni" panose="02010803020104030203" pitchFamily="2" charset="-79"/>
              </a:rPr>
              <a:t>Available at: </a:t>
            </a:r>
            <a:r>
              <a:rPr lang="en-US" sz="1800" u="sng" dirty="0">
                <a:solidFill>
                  <a:schemeClr val="hlink"/>
                </a:solidFill>
                <a:latin typeface="Aharoni" panose="02010803020104030203" pitchFamily="2" charset="-79"/>
                <a:cs typeface="Aharoni" panose="02010803020104030203" pitchFamily="2" charset="-79"/>
                <a:hlinkClick r:id="rId6"/>
              </a:rPr>
              <a:t>https://ir.ctfjewellerygroup.com/ar2020_en.pdf</a:t>
            </a:r>
            <a:r>
              <a:rPr lang="en-US" sz="1800" dirty="0">
                <a:latin typeface="Aharoni" panose="02010803020104030203" pitchFamily="2" charset="-79"/>
                <a:cs typeface="Aharoni" panose="02010803020104030203" pitchFamily="2" charset="-79"/>
              </a:rPr>
              <a:t>  (Accessed: 5 April 2023). </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Chow Tai Fook (2021). </a:t>
            </a:r>
            <a:r>
              <a:rPr lang="en-US" sz="1800" i="1" dirty="0">
                <a:latin typeface="Aharoni" panose="02010803020104030203" pitchFamily="2" charset="-79"/>
                <a:cs typeface="Aharoni" panose="02010803020104030203" pitchFamily="2" charset="-79"/>
              </a:rPr>
              <a:t>Annual Report 2021. </a:t>
            </a:r>
            <a:r>
              <a:rPr lang="en-US" sz="1800" dirty="0">
                <a:latin typeface="Aharoni" panose="02010803020104030203" pitchFamily="2" charset="-79"/>
                <a:cs typeface="Aharoni" panose="02010803020104030203" pitchFamily="2" charset="-79"/>
              </a:rPr>
              <a:t>Available at: </a:t>
            </a:r>
            <a:r>
              <a:rPr lang="en-US" sz="1800" u="sng" dirty="0">
                <a:solidFill>
                  <a:schemeClr val="accent3"/>
                </a:solidFill>
                <a:latin typeface="Aharoni" panose="02010803020104030203" pitchFamily="2" charset="-79"/>
                <a:cs typeface="Aharoni" panose="02010803020104030203" pitchFamily="2" charset="-79"/>
                <a:hlinkClick r:id="rId7">
                  <a:extLst>
                    <a:ext uri="{A12FA001-AC4F-418D-AE19-62706E023703}">
                      <ahyp:hlinkClr xmlns:ahyp="http://schemas.microsoft.com/office/drawing/2018/hyperlinkcolor" val="tx"/>
                    </a:ext>
                  </a:extLst>
                </a:hlinkClick>
              </a:rPr>
              <a:t>https://ir.ctfjewellerygroup.com/ar2021_en.pdf</a:t>
            </a:r>
            <a:r>
              <a:rPr lang="en-US" sz="1800" dirty="0">
                <a:latin typeface="Aharoni" panose="02010803020104030203" pitchFamily="2" charset="-79"/>
                <a:cs typeface="Aharoni" panose="02010803020104030203" pitchFamily="2" charset="-79"/>
              </a:rPr>
              <a:t> (Accessed: 5 April 2023). </a:t>
            </a:r>
            <a:endParaRPr sz="1800" dirty="0">
              <a:latin typeface="Aharoni" panose="02010803020104030203" pitchFamily="2" charset="-79"/>
              <a:cs typeface="Aharoni" panose="02010803020104030203" pitchFamily="2" charset="-79"/>
            </a:endParaRPr>
          </a:p>
          <a:p>
            <a:pPr marL="457200" lvl="0" indent="-342900" algn="l" rtl="0">
              <a:lnSpc>
                <a:spcPct val="110000"/>
              </a:lnSpc>
              <a:spcBef>
                <a:spcPts val="0"/>
              </a:spcBef>
              <a:spcAft>
                <a:spcPts val="0"/>
              </a:spcAft>
              <a:buSzPts val="1800"/>
              <a:buChar char="•"/>
            </a:pPr>
            <a:r>
              <a:rPr lang="en-US" sz="1800" dirty="0">
                <a:latin typeface="Aharoni" panose="02010803020104030203" pitchFamily="2" charset="-79"/>
                <a:cs typeface="Aharoni" panose="02010803020104030203" pitchFamily="2" charset="-79"/>
              </a:rPr>
              <a:t>Chow Tai Fook (2022). </a:t>
            </a:r>
            <a:r>
              <a:rPr lang="en-US" sz="1800" i="1" dirty="0">
                <a:latin typeface="Aharoni" panose="02010803020104030203" pitchFamily="2" charset="-79"/>
                <a:cs typeface="Aharoni" panose="02010803020104030203" pitchFamily="2" charset="-79"/>
              </a:rPr>
              <a:t>Annual Report 2022. </a:t>
            </a:r>
            <a:r>
              <a:rPr lang="en-US" sz="1800" dirty="0">
                <a:latin typeface="Aharoni" panose="02010803020104030203" pitchFamily="2" charset="-79"/>
                <a:cs typeface="Aharoni" panose="02010803020104030203" pitchFamily="2" charset="-79"/>
              </a:rPr>
              <a:t>Available at: </a:t>
            </a:r>
            <a:r>
              <a:rPr lang="en-US" sz="1800" u="sng" dirty="0">
                <a:solidFill>
                  <a:schemeClr val="hlink"/>
                </a:solidFill>
                <a:latin typeface="Aharoni" panose="02010803020104030203" pitchFamily="2" charset="-79"/>
                <a:cs typeface="Aharoni" panose="02010803020104030203" pitchFamily="2" charset="-79"/>
                <a:hlinkClick r:id="rId8"/>
              </a:rPr>
              <a:t>https://ir.ctfjewellerygroup.com/ar2022_en.pdf</a:t>
            </a:r>
            <a:r>
              <a:rPr lang="en-US" sz="1800" dirty="0">
                <a:latin typeface="Aharoni" panose="02010803020104030203" pitchFamily="2" charset="-79"/>
                <a:cs typeface="Aharoni" panose="02010803020104030203" pitchFamily="2" charset="-79"/>
              </a:rPr>
              <a:t> (Accessed: 5 April 2023). </a:t>
            </a:r>
            <a:endParaRPr dirty="0">
              <a:latin typeface="Aharoni" panose="02010803020104030203" pitchFamily="2" charset="-79"/>
              <a:cs typeface="Aharoni" panose="02010803020104030203" pitchFamily="2" charset="-79"/>
            </a:endParaRPr>
          </a:p>
        </p:txBody>
      </p:sp>
      <p:sp>
        <p:nvSpPr>
          <p:cNvPr id="256" name="Google Shape;256;p8"/>
          <p:cNvSpPr txBox="1">
            <a:spLocks noGrp="1"/>
          </p:cNvSpPr>
          <p:nvPr>
            <p:ph type="dt" idx="10"/>
          </p:nvPr>
        </p:nvSpPr>
        <p:spPr>
          <a:xfrm>
            <a:off x="1251678" y="6375679"/>
            <a:ext cx="2329722" cy="348462"/>
          </a:xfrm>
          <a:prstGeom prst="rect">
            <a:avLst/>
          </a:prstGeom>
          <a:noFill/>
          <a:ln>
            <a:noFill/>
          </a:ln>
        </p:spPr>
        <p:txBody>
          <a:bodyPr spcFirstLastPara="1" wrap="square" lIns="91425" tIns="45700" rIns="91425" bIns="45700" anchor="ctr" anchorCtr="0">
            <a:noAutofit/>
          </a:bodyPr>
          <a:lstStyle/>
          <a:p>
            <a:pPr marL="0" lvl="0" indent="0" algn="l" rtl="0">
              <a:spcBef>
                <a:spcPts val="0"/>
              </a:spcBef>
              <a:spcAft>
                <a:spcPts val="0"/>
              </a:spcAft>
              <a:buNone/>
            </a:pPr>
            <a:r>
              <a:rPr lang="en-US">
                <a:latin typeface="Aharoni" panose="02010803020104030203" pitchFamily="2" charset="-79"/>
                <a:cs typeface="Aharoni" panose="02010803020104030203" pitchFamily="2" charset="-79"/>
              </a:rPr>
              <a:t>2023/3/25</a:t>
            </a:r>
            <a:endParaRPr>
              <a:latin typeface="Aharoni" panose="02010803020104030203" pitchFamily="2" charset="-79"/>
              <a:cs typeface="Aharoni" panose="02010803020104030203" pitchFamily="2" charset="-79"/>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sp>
        <p:nvSpPr>
          <p:cNvPr id="262" name="Google Shape;262;g2184b4a83a9_0_916"/>
          <p:cNvSpPr txBox="1">
            <a:spLocks noGrp="1"/>
          </p:cNvSpPr>
          <p:nvPr>
            <p:ph type="title"/>
          </p:nvPr>
        </p:nvSpPr>
        <p:spPr>
          <a:xfrm>
            <a:off x="1251678" y="382385"/>
            <a:ext cx="10178400" cy="1492200"/>
          </a:xfrm>
          <a:prstGeom prst="rect">
            <a:avLst/>
          </a:prstGeom>
        </p:spPr>
        <p:txBody>
          <a:bodyPr spcFirstLastPara="1" wrap="square" lIns="91425" tIns="45700" rIns="91425" bIns="45700" anchor="t" anchorCtr="0">
            <a:normAutofit/>
          </a:bodyPr>
          <a:lstStyle/>
          <a:p>
            <a:pPr marL="0" lvl="0" indent="0" algn="l" rtl="0">
              <a:spcBef>
                <a:spcPts val="0"/>
              </a:spcBef>
              <a:spcAft>
                <a:spcPts val="0"/>
              </a:spcAft>
              <a:buNone/>
            </a:pPr>
            <a:r>
              <a:rPr lang="en-US" sz="4800" dirty="0">
                <a:latin typeface="Aharoni" panose="02010803020104030203" pitchFamily="2" charset="-79"/>
                <a:cs typeface="Aharoni" panose="02010803020104030203" pitchFamily="2" charset="-79"/>
              </a:rPr>
              <a:t>Reference</a:t>
            </a:r>
            <a:endParaRPr sz="4800" dirty="0">
              <a:latin typeface="Aharoni" panose="02010803020104030203" pitchFamily="2" charset="-79"/>
              <a:cs typeface="Aharoni" panose="02010803020104030203" pitchFamily="2" charset="-79"/>
            </a:endParaRPr>
          </a:p>
        </p:txBody>
      </p:sp>
      <p:sp>
        <p:nvSpPr>
          <p:cNvPr id="263" name="Google Shape;263;g2184b4a83a9_0_916"/>
          <p:cNvSpPr txBox="1">
            <a:spLocks noGrp="1"/>
          </p:cNvSpPr>
          <p:nvPr>
            <p:ph type="body" idx="1"/>
          </p:nvPr>
        </p:nvSpPr>
        <p:spPr>
          <a:xfrm>
            <a:off x="1251678" y="1128485"/>
            <a:ext cx="10178400" cy="4954500"/>
          </a:xfrm>
          <a:prstGeom prst="rect">
            <a:avLst/>
          </a:prstGeom>
        </p:spPr>
        <p:txBody>
          <a:bodyPr spcFirstLastPara="1" wrap="square" lIns="91425" tIns="45700" rIns="91425" bIns="45700" anchor="t" anchorCtr="0">
            <a:normAutofit/>
          </a:bodyPr>
          <a:lstStyle/>
          <a:p>
            <a:pPr marL="457200" lvl="0" indent="-342900" algn="l" rtl="0">
              <a:spcBef>
                <a:spcPts val="700"/>
              </a:spcBef>
              <a:spcAft>
                <a:spcPts val="0"/>
              </a:spcAft>
              <a:buSzPts val="1800"/>
              <a:buChar char="•"/>
            </a:pPr>
            <a:r>
              <a:rPr lang="en-US" sz="1800" dirty="0">
                <a:latin typeface="Aharoni" panose="02010803020104030203" pitchFamily="2" charset="-79"/>
                <a:cs typeface="Aharoni" panose="02010803020104030203" pitchFamily="2" charset="-79"/>
              </a:rPr>
              <a:t>Hackett, D. W. (1976). </a:t>
            </a:r>
            <a:r>
              <a:rPr lang="en-US" sz="1800" i="1" dirty="0">
                <a:latin typeface="Aharoni" panose="02010803020104030203" pitchFamily="2" charset="-79"/>
                <a:cs typeface="Aharoni" panose="02010803020104030203" pitchFamily="2" charset="-79"/>
              </a:rPr>
              <a:t>The international expansion of US franchise systems: Status and strategies.</a:t>
            </a:r>
            <a:r>
              <a:rPr lang="en-US" sz="1800" dirty="0">
                <a:latin typeface="Aharoni" panose="02010803020104030203" pitchFamily="2" charset="-79"/>
                <a:cs typeface="Aharoni" panose="02010803020104030203" pitchFamily="2" charset="-79"/>
              </a:rPr>
              <a:t> Journal of International Business Studies, 7, pp.65-75.</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err="1">
                <a:latin typeface="Aharoni" panose="02010803020104030203" pitchFamily="2" charset="-79"/>
                <a:cs typeface="Aharoni" panose="02010803020104030203" pitchFamily="2" charset="-79"/>
              </a:rPr>
              <a:t>Pantano</a:t>
            </a:r>
            <a:r>
              <a:rPr lang="en-US" sz="1800" dirty="0">
                <a:latin typeface="Aharoni" panose="02010803020104030203" pitchFamily="2" charset="-79"/>
                <a:cs typeface="Aharoni" panose="02010803020104030203" pitchFamily="2" charset="-79"/>
              </a:rPr>
              <a:t>, E., </a:t>
            </a:r>
            <a:r>
              <a:rPr lang="en-US" sz="1800" dirty="0" err="1">
                <a:latin typeface="Aharoni" panose="02010803020104030203" pitchFamily="2" charset="-79"/>
                <a:cs typeface="Aharoni" panose="02010803020104030203" pitchFamily="2" charset="-79"/>
              </a:rPr>
              <a:t>Priporas</a:t>
            </a:r>
            <a:r>
              <a:rPr lang="en-US" sz="1800" dirty="0">
                <a:latin typeface="Aharoni" panose="02010803020104030203" pitchFamily="2" charset="-79"/>
                <a:cs typeface="Aharoni" panose="02010803020104030203" pitchFamily="2" charset="-79"/>
              </a:rPr>
              <a:t>, C. V., &amp; Dennis, C. (2018). </a:t>
            </a:r>
            <a:r>
              <a:rPr lang="en-US" sz="1800" i="1" dirty="0">
                <a:latin typeface="Aharoni" panose="02010803020104030203" pitchFamily="2" charset="-79"/>
                <a:cs typeface="Aharoni" panose="02010803020104030203" pitchFamily="2" charset="-79"/>
              </a:rPr>
              <a:t>A new approach to retailing for successful competition in the new smart scenario. </a:t>
            </a:r>
            <a:r>
              <a:rPr lang="en-US" sz="1800" dirty="0">
                <a:latin typeface="Aharoni" panose="02010803020104030203" pitchFamily="2" charset="-79"/>
                <a:cs typeface="Aharoni" panose="02010803020104030203" pitchFamily="2" charset="-79"/>
              </a:rPr>
              <a:t>International Journal of Retail &amp; Distribution Management, 46(3), pp.264-282.</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Ramesh, M., &amp; Vidhya, B. (2019). </a:t>
            </a:r>
            <a:r>
              <a:rPr lang="en-US" sz="1800" i="1" dirty="0">
                <a:latin typeface="Aharoni" panose="02010803020104030203" pitchFamily="2" charset="-79"/>
                <a:cs typeface="Aharoni" panose="02010803020104030203" pitchFamily="2" charset="-79"/>
              </a:rPr>
              <a:t>Digital marketing and its effect on online consumer buying behavior.</a:t>
            </a:r>
            <a:r>
              <a:rPr lang="en-US" sz="1800" dirty="0">
                <a:latin typeface="Aharoni" panose="02010803020104030203" pitchFamily="2" charset="-79"/>
                <a:cs typeface="Aharoni" panose="02010803020104030203" pitchFamily="2" charset="-79"/>
              </a:rPr>
              <a:t> Journal of Services Research, 19(2), pp. 61-77.</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Statista (2023). </a:t>
            </a:r>
            <a:r>
              <a:rPr lang="en-US" sz="1800" i="1" dirty="0">
                <a:latin typeface="Aharoni" panose="02010803020104030203" pitchFamily="2" charset="-79"/>
                <a:cs typeface="Aharoni" panose="02010803020104030203" pitchFamily="2" charset="-79"/>
              </a:rPr>
              <a:t>E-commerce worldwide - statistics &amp; facts.</a:t>
            </a:r>
            <a:r>
              <a:rPr lang="en-US" sz="1800" dirty="0">
                <a:latin typeface="Aharoni" panose="02010803020104030203" pitchFamily="2" charset="-79"/>
                <a:cs typeface="Aharoni" panose="02010803020104030203" pitchFamily="2" charset="-79"/>
              </a:rPr>
              <a:t> Available at: https://www.statista.com/topics/871/online-shopping/#topicOverview (Accessed: 26 Mar 2023). </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Wang, C. L., Senaratne, C., &amp; Rafiq, M. (2015). </a:t>
            </a:r>
            <a:r>
              <a:rPr lang="en-US" sz="1800" i="1" dirty="0">
                <a:latin typeface="Aharoni" panose="02010803020104030203" pitchFamily="2" charset="-79"/>
                <a:cs typeface="Aharoni" panose="02010803020104030203" pitchFamily="2" charset="-79"/>
              </a:rPr>
              <a:t>Success traps, dynamic capabilities and firm performance. </a:t>
            </a:r>
            <a:r>
              <a:rPr lang="en-US" sz="1800" dirty="0">
                <a:latin typeface="Aharoni" panose="02010803020104030203" pitchFamily="2" charset="-79"/>
                <a:cs typeface="Aharoni" panose="02010803020104030203" pitchFamily="2" charset="-79"/>
              </a:rPr>
              <a:t>British Journal of Management, 26(1), pp. 26-44.</a:t>
            </a:r>
            <a:endParaRPr sz="1800" dirty="0">
              <a:latin typeface="Aharoni" panose="02010803020104030203" pitchFamily="2" charset="-79"/>
              <a:cs typeface="Aharoni" panose="02010803020104030203" pitchFamily="2" charset="-79"/>
            </a:endParaRPr>
          </a:p>
          <a:p>
            <a:pPr marL="457200" lvl="0" indent="-342900" algn="l" rtl="0">
              <a:spcBef>
                <a:spcPts val="0"/>
              </a:spcBef>
              <a:spcAft>
                <a:spcPts val="0"/>
              </a:spcAft>
              <a:buSzPts val="1800"/>
              <a:buChar char="•"/>
            </a:pPr>
            <a:r>
              <a:rPr lang="en-US" sz="1800" dirty="0">
                <a:latin typeface="Aharoni" panose="02010803020104030203" pitchFamily="2" charset="-79"/>
                <a:cs typeface="Aharoni" panose="02010803020104030203" pitchFamily="2" charset="-79"/>
              </a:rPr>
              <a:t>World Health Organization (2023). </a:t>
            </a:r>
            <a:r>
              <a:rPr lang="en-US" sz="1800" i="1" dirty="0">
                <a:latin typeface="Aharoni" panose="02010803020104030203" pitchFamily="2" charset="-79"/>
                <a:cs typeface="Aharoni" panose="02010803020104030203" pitchFamily="2" charset="-79"/>
              </a:rPr>
              <a:t>Public health and social measures (PHSM) - China. </a:t>
            </a:r>
            <a:r>
              <a:rPr lang="en-US" sz="1800" dirty="0">
                <a:latin typeface="Aharoni" panose="02010803020104030203" pitchFamily="2" charset="-79"/>
                <a:cs typeface="Aharoni" panose="02010803020104030203" pitchFamily="2" charset="-79"/>
              </a:rPr>
              <a:t>Available at: https://covid19.who.int/region/wpro/country/cn/measures (Accessed: 26 Mar 2023). </a:t>
            </a:r>
            <a:endParaRPr sz="1800" dirty="0">
              <a:latin typeface="Aharoni" panose="02010803020104030203" pitchFamily="2" charset="-79"/>
              <a:cs typeface="Aharoni" panose="02010803020104030203" pitchFamily="2" charset="-79"/>
            </a:endParaRPr>
          </a:p>
          <a:p>
            <a:pPr marL="0" lvl="0" indent="0" algn="l" rtl="0">
              <a:spcBef>
                <a:spcPts val="700"/>
              </a:spcBef>
              <a:spcAft>
                <a:spcPts val="0"/>
              </a:spcAft>
              <a:buNone/>
            </a:pPr>
            <a:endParaRPr sz="1800" dirty="0">
              <a:latin typeface="Aharoni" panose="02010803020104030203" pitchFamily="2" charset="-79"/>
              <a:cs typeface="Aharoni" panose="02010803020104030203" pitchFamily="2" charset="-79"/>
            </a:endParaRPr>
          </a:p>
          <a:p>
            <a:pPr marL="0" lvl="0" indent="0" algn="l" rtl="0">
              <a:spcBef>
                <a:spcPts val="700"/>
              </a:spcBef>
              <a:spcAft>
                <a:spcPts val="0"/>
              </a:spcAft>
              <a:buNone/>
            </a:pPr>
            <a:endParaRPr sz="1800" dirty="0">
              <a:latin typeface="Aharoni" panose="02010803020104030203" pitchFamily="2" charset="-79"/>
              <a:cs typeface="Aharoni" panose="02010803020104030203" pitchFamily="2" charset="-79"/>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標題 1">
            <a:extLst>
              <a:ext uri="{FF2B5EF4-FFF2-40B4-BE49-F238E27FC236}">
                <a16:creationId xmlns:a16="http://schemas.microsoft.com/office/drawing/2014/main" id="{AEBD86AD-4002-A041-0848-D477B9460E24}"/>
              </a:ext>
            </a:extLst>
          </p:cNvPr>
          <p:cNvSpPr>
            <a:spLocks noGrp="1"/>
          </p:cNvSpPr>
          <p:nvPr>
            <p:ph type="title"/>
          </p:nvPr>
        </p:nvSpPr>
        <p:spPr/>
        <p:txBody>
          <a:bodyPr/>
          <a:lstStyle/>
          <a:p>
            <a:r>
              <a:rPr lang="en-US" altLang="zh-HK" dirty="0">
                <a:latin typeface="Aharoni" panose="02010803020104030203" pitchFamily="2" charset="-79"/>
                <a:cs typeface="Aharoni" panose="02010803020104030203" pitchFamily="2" charset="-79"/>
              </a:rPr>
              <a:t>Appendix</a:t>
            </a:r>
            <a:endParaRPr lang="zh-HK" altLang="en-US" dirty="0">
              <a:latin typeface="Aharoni" panose="02010803020104030203" pitchFamily="2" charset="-79"/>
              <a:cs typeface="Aharoni" panose="02010803020104030203" pitchFamily="2" charset="-79"/>
            </a:endParaRPr>
          </a:p>
        </p:txBody>
      </p:sp>
      <p:graphicFrame>
        <p:nvGraphicFramePr>
          <p:cNvPr id="9" name="物件 8">
            <a:extLst>
              <a:ext uri="{FF2B5EF4-FFF2-40B4-BE49-F238E27FC236}">
                <a16:creationId xmlns:a16="http://schemas.microsoft.com/office/drawing/2014/main" id="{25CAA959-F92D-91B9-7101-E66F6A07151B}"/>
              </a:ext>
            </a:extLst>
          </p:cNvPr>
          <p:cNvGraphicFramePr>
            <a:graphicFrameLocks noChangeAspect="1"/>
          </p:cNvGraphicFramePr>
          <p:nvPr>
            <p:extLst>
              <p:ext uri="{D42A27DB-BD31-4B8C-83A1-F6EECF244321}">
                <p14:modId xmlns:p14="http://schemas.microsoft.com/office/powerpoint/2010/main" val="1528319081"/>
              </p:ext>
            </p:extLst>
          </p:nvPr>
        </p:nvGraphicFramePr>
        <p:xfrm>
          <a:off x="1473526" y="1562100"/>
          <a:ext cx="2469824" cy="2079625"/>
        </p:xfrm>
        <a:graphic>
          <a:graphicData uri="http://schemas.openxmlformats.org/presentationml/2006/ole">
            <mc:AlternateContent xmlns:mc="http://schemas.openxmlformats.org/markup-compatibility/2006">
              <mc:Choice xmlns:v="urn:schemas-microsoft-com:vml" Requires="v">
                <p:oleObj name="Document" showAsIcon="1" r:id="rId2" imgW="914400" imgH="769680" progId="Word.Document.12">
                  <p:embed/>
                </p:oleObj>
              </mc:Choice>
              <mc:Fallback>
                <p:oleObj name="Document" showAsIcon="1" r:id="rId2" imgW="914400" imgH="769680" progId="Word.Document.12">
                  <p:embed/>
                  <p:pic>
                    <p:nvPicPr>
                      <p:cNvPr id="9" name="物件 8">
                        <a:extLst>
                          <a:ext uri="{FF2B5EF4-FFF2-40B4-BE49-F238E27FC236}">
                            <a16:creationId xmlns:a16="http://schemas.microsoft.com/office/drawing/2014/main" id="{25CAA959-F92D-91B9-7101-E66F6A07151B}"/>
                          </a:ext>
                        </a:extLst>
                      </p:cNvPr>
                      <p:cNvPicPr/>
                      <p:nvPr/>
                    </p:nvPicPr>
                    <p:blipFill>
                      <a:blip r:embed="rId3"/>
                      <a:stretch>
                        <a:fillRect/>
                      </a:stretch>
                    </p:blipFill>
                    <p:spPr>
                      <a:xfrm>
                        <a:off x="1473526" y="1562100"/>
                        <a:ext cx="2469824" cy="2079625"/>
                      </a:xfrm>
                      <a:prstGeom prst="rect">
                        <a:avLst/>
                      </a:prstGeom>
                    </p:spPr>
                  </p:pic>
                </p:oleObj>
              </mc:Fallback>
            </mc:AlternateContent>
          </a:graphicData>
        </a:graphic>
      </p:graphicFrame>
    </p:spTree>
    <p:extLst>
      <p:ext uri="{BB962C8B-B14F-4D97-AF65-F5344CB8AC3E}">
        <p14:creationId xmlns:p14="http://schemas.microsoft.com/office/powerpoint/2010/main" val="208415126"/>
      </p:ext>
    </p:extLst>
  </p:cSld>
  <p:clrMapOvr>
    <a:masterClrMapping/>
  </p:clrMapOvr>
</p:sld>
</file>

<file path=ppt/theme/theme1.xml><?xml version="1.0" encoding="utf-8"?>
<a:theme xmlns:a="http://schemas.openxmlformats.org/drawingml/2006/main" name="徽章">
  <a:themeElements>
    <a:clrScheme name="徽章">
      <a:dk1>
        <a:srgbClr val="000000"/>
      </a:dk1>
      <a:lt1>
        <a:srgbClr val="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佈景主題">
  <a:themeElements>
    <a:clrScheme name="Office">
      <a:dk1>
        <a:srgbClr val="000000"/>
      </a:dk1>
      <a:lt1>
        <a:srgbClr val="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157</TotalTime>
  <Words>2586</Words>
  <Application>Microsoft Office PowerPoint</Application>
  <PresentationFormat>寬螢幕</PresentationFormat>
  <Paragraphs>267</Paragraphs>
  <Slides>14</Slides>
  <Notes>13</Notes>
  <HiddenSlides>0</HiddenSlides>
  <MMClips>0</MMClips>
  <ScaleCrop>false</ScaleCrop>
  <HeadingPairs>
    <vt:vector size="8" baseType="variant">
      <vt:variant>
        <vt:lpstr>使用字型</vt:lpstr>
      </vt:variant>
      <vt:variant>
        <vt:i4>6</vt:i4>
      </vt:variant>
      <vt:variant>
        <vt:lpstr>佈景主題</vt:lpstr>
      </vt:variant>
      <vt:variant>
        <vt:i4>1</vt:i4>
      </vt:variant>
      <vt:variant>
        <vt:lpstr>內嵌 OLE 伺服程式</vt:lpstr>
      </vt:variant>
      <vt:variant>
        <vt:i4>1</vt:i4>
      </vt:variant>
      <vt:variant>
        <vt:lpstr>投影片標題</vt:lpstr>
      </vt:variant>
      <vt:variant>
        <vt:i4>14</vt:i4>
      </vt:variant>
    </vt:vector>
  </HeadingPairs>
  <TitlesOfParts>
    <vt:vector size="22" baseType="lpstr">
      <vt:lpstr>Aharoni</vt:lpstr>
      <vt:lpstr>Noto Sans Symbols</vt:lpstr>
      <vt:lpstr>Impact</vt:lpstr>
      <vt:lpstr>Arial</vt:lpstr>
      <vt:lpstr>Gill Sans</vt:lpstr>
      <vt:lpstr>Calibri</vt:lpstr>
      <vt:lpstr>徽章</vt:lpstr>
      <vt:lpstr>Document</vt:lpstr>
      <vt:lpstr>HKBM7015   CHANGE AND STABILITY MANAGEMENT ASSIGNMENT 1 </vt:lpstr>
      <vt:lpstr>AGENDA </vt:lpstr>
      <vt:lpstr>BACKGROUND </vt:lpstr>
      <vt:lpstr>BACKGROUND </vt:lpstr>
      <vt:lpstr>BACKGROUND </vt:lpstr>
      <vt:lpstr>BUSINESS ENVIRONMENT</vt:lpstr>
      <vt:lpstr>CHANGE APPROACH</vt:lpstr>
      <vt:lpstr>EVALUATION OF THE CHANGE APPROACH</vt:lpstr>
      <vt:lpstr>EFFECTS ON ORGANIZATIONAL OPERATION</vt:lpstr>
      <vt:lpstr>EFFECTS ON ORGANIZATIONAL OPERATION </vt:lpstr>
      <vt:lpstr>Summary</vt:lpstr>
      <vt:lpstr>Reference</vt:lpstr>
      <vt:lpstr>Reference</vt:lpstr>
      <vt:lpstr>Appendix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HKBM7015   CHANGE AND STABILITY MANAGEMENT ASSIGNMENT 1 </dc:title>
  <dc:creator>Kathleen Lui</dc:creator>
  <cp:lastModifiedBy>Kathleen Lui</cp:lastModifiedBy>
  <cp:revision>4</cp:revision>
  <dcterms:created xsi:type="dcterms:W3CDTF">2023-03-25T08:30:10Z</dcterms:created>
  <dcterms:modified xsi:type="dcterms:W3CDTF">2023-04-23T05:58:09Z</dcterms:modified>
</cp:coreProperties>
</file>